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</p:sldMasterIdLst>
  <p:notesMasterIdLst>
    <p:notesMasterId r:id="rId37"/>
  </p:notesMasterIdLst>
  <p:sldIdLst>
    <p:sldId id="483" r:id="rId2"/>
    <p:sldId id="296" r:id="rId3"/>
    <p:sldId id="457" r:id="rId4"/>
    <p:sldId id="470" r:id="rId5"/>
    <p:sldId id="471" r:id="rId6"/>
    <p:sldId id="475" r:id="rId7"/>
    <p:sldId id="476" r:id="rId8"/>
    <p:sldId id="477" r:id="rId9"/>
    <p:sldId id="478" r:id="rId10"/>
    <p:sldId id="298" r:id="rId11"/>
    <p:sldId id="468" r:id="rId12"/>
    <p:sldId id="434" r:id="rId13"/>
    <p:sldId id="433" r:id="rId14"/>
    <p:sldId id="467" r:id="rId15"/>
    <p:sldId id="466" r:id="rId16"/>
    <p:sldId id="437" r:id="rId17"/>
    <p:sldId id="438" r:id="rId18"/>
    <p:sldId id="439" r:id="rId19"/>
    <p:sldId id="458" r:id="rId20"/>
    <p:sldId id="482" r:id="rId21"/>
    <p:sldId id="442" r:id="rId22"/>
    <p:sldId id="443" r:id="rId23"/>
    <p:sldId id="479" r:id="rId24"/>
    <p:sldId id="480" r:id="rId25"/>
    <p:sldId id="481" r:id="rId26"/>
    <p:sldId id="444" r:id="rId27"/>
    <p:sldId id="445" r:id="rId28"/>
    <p:sldId id="448" r:id="rId29"/>
    <p:sldId id="446" r:id="rId30"/>
    <p:sldId id="449" r:id="rId31"/>
    <p:sldId id="453" r:id="rId32"/>
    <p:sldId id="450" r:id="rId33"/>
    <p:sldId id="464" r:id="rId34"/>
    <p:sldId id="465" r:id="rId35"/>
    <p:sldId id="430" r:id="rId36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38"/>
      <p:bold r:id="rId39"/>
      <p:italic r:id="rId40"/>
      <p:boldItalic r:id="rId41"/>
    </p:embeddedFont>
    <p:embeddedFont>
      <p:font typeface=".VnArial Narrow" panose="020B0604020202020204" charset="0"/>
      <p:regular r:id="rId42"/>
      <p:bold r:id="rId43"/>
      <p:italic r:id="rId44"/>
    </p:embeddedFont>
    <p:embeddedFont>
      <p:font typeface=".VnTime" panose="020B0604020202020204" charset="0"/>
      <p:regular r:id="rId45"/>
      <p:bold r:id="rId46"/>
      <p:italic r:id="rId47"/>
      <p:boldItalic r:id="rId48"/>
    </p:embeddedFont>
    <p:embeddedFont>
      <p:font typeface="Verdana" panose="020B0604030504040204" pitchFamily="3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Wingdings 2" panose="05020102010507070707" pitchFamily="18" charset="2"/>
      <p:regular r:id="rId57"/>
    </p:embeddedFont>
    <p:embeddedFont>
      <p:font typeface="Amatic SC" panose="020B0604020202020204" charset="-79"/>
      <p:regular r:id="rId58"/>
      <p:bold r:id="rId59"/>
    </p:embeddedFont>
    <p:embeddedFont>
      <p:font typeface="Wingdings 3" panose="05040102010807070707" pitchFamily="18" charset="2"/>
      <p:regular r:id="rId60"/>
    </p:embeddedFont>
    <p:embeddedFont>
      <p:font typeface="Lucida Sans Unicode" panose="020B0602030504020204" pitchFamily="34" charset="0"/>
      <p:regular r:id="rId61"/>
    </p:embeddedFont>
    <p:embeddedFont>
      <p:font typeface="Palatino Linotype" panose="02040502050505030304" pitchFamily="18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FF6600"/>
    <a:srgbClr val="6600FF"/>
    <a:srgbClr val="FF9900"/>
    <a:srgbClr val="124E48"/>
    <a:srgbClr val="EBD7B7"/>
    <a:srgbClr val="E6CDA4"/>
    <a:srgbClr val="F9A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364" autoAdjust="0"/>
  </p:normalViewPr>
  <p:slideViewPr>
    <p:cSldViewPr snapToGrid="0">
      <p:cViewPr varScale="1">
        <p:scale>
          <a:sx n="92" d="100"/>
          <a:sy n="92" d="100"/>
        </p:scale>
        <p:origin x="83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19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font" Target="fonts/font2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font" Target="fonts/font2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889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4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164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571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02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D6F74-D65A-450C-9311-4869CFCF887E}" type="slidenum">
              <a:rPr lang="en-US" altLang="vi-VN" smtClean="0"/>
              <a:pPr>
                <a:defRPr/>
              </a:pPr>
              <a:t>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003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D6F74-D65A-450C-9311-4869CFCF887E}" type="slidenum">
              <a:rPr lang="en-US" altLang="vi-VN" smtClean="0"/>
              <a:pPr>
                <a:defRPr/>
              </a:pPr>
              <a:t>5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820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D6F74-D65A-450C-9311-4869CFCF887E}" type="slidenum">
              <a:rPr lang="en-US" altLang="vi-VN" smtClean="0"/>
              <a:pPr>
                <a:defRPr/>
              </a:pPr>
              <a:t>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175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D6F74-D65A-450C-9311-4869CFCF887E}" type="slidenum">
              <a:rPr lang="en-US" altLang="vi-VN" smtClean="0"/>
              <a:pPr>
                <a:defRPr/>
              </a:pPr>
              <a:t>7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090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D6F74-D65A-450C-9311-4869CFCF887E}" type="slidenum">
              <a:rPr lang="en-US" altLang="vi-VN" smtClean="0"/>
              <a:pPr>
                <a:defRPr/>
              </a:pPr>
              <a:t>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540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D6F74-D65A-450C-9311-4869CFCF887E}" type="slidenum">
              <a:rPr lang="en-US" altLang="vi-VN" smtClean="0"/>
              <a:pPr>
                <a:defRPr/>
              </a:pPr>
              <a:t>9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791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8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2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t>20/11/2023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292-B9A3-4487-BBC0-12E7E908F097}" type="datetimeFigureOut">
              <a:rPr lang="en-US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20/11/2023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20/11/2023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0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7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slide" Target="slide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slide" Target="slide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slide" Target="slide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slide" Target="slide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slide" Target="slide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slide" Target="slide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159002" y="387910"/>
            <a:ext cx="8825996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27+28 BÀI 12: NHIÊN LIỆU VÀ </a:t>
            </a:r>
          </a:p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NINH NĂNG LƯỢNG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MÔN:KHTN (HOÁ)</a:t>
            </a:r>
          </a:p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 7 (SÁCH KNTT)</a:t>
            </a:r>
          </a:p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 VÀ TÊN GV: VÀNG VĂN THÂN</a:t>
            </a:r>
          </a:p>
          <a:p>
            <a:pPr algn="ctr" eaLnBrk="0" hangingPunct="0"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THCS NA HỐI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06AD7D-B475-401A-A1E0-E405CEEB8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048" y="1324108"/>
            <a:ext cx="2802012" cy="3147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1FF66A-C4F0-4D14-832F-AE06F200FE40}"/>
              </a:ext>
            </a:extLst>
          </p:cNvPr>
          <p:cNvSpPr txBox="1"/>
          <p:nvPr/>
        </p:nvSpPr>
        <p:spPr>
          <a:xfrm>
            <a:off x="1605249" y="1648838"/>
            <a:ext cx="265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CỦI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EE4C7-7332-49F1-9407-926EAA181893}"/>
              </a:ext>
            </a:extLst>
          </p:cNvPr>
          <p:cNvSpPr txBox="1"/>
          <p:nvPr/>
        </p:nvSpPr>
        <p:spPr>
          <a:xfrm>
            <a:off x="1605249" y="3831947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CỒN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1789BB-423A-413E-B195-032CC50D167C}"/>
              </a:ext>
            </a:extLst>
          </p:cNvPr>
          <p:cNvSpPr txBox="1"/>
          <p:nvPr/>
        </p:nvSpPr>
        <p:spPr>
          <a:xfrm>
            <a:off x="1605249" y="2763558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DẦU 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CF1FD0-64D1-4424-BD0A-CD09A5785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560" y="1283229"/>
            <a:ext cx="2802012" cy="3147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AE2A2A-A39E-4888-9A90-3A41E9A9B717}"/>
              </a:ext>
            </a:extLst>
          </p:cNvPr>
          <p:cNvSpPr txBox="1"/>
          <p:nvPr/>
        </p:nvSpPr>
        <p:spPr>
          <a:xfrm>
            <a:off x="5091788" y="1621537"/>
            <a:ext cx="265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XĂNG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98EF78-8BDA-4544-A693-65CE95EB4DAA}"/>
              </a:ext>
            </a:extLst>
          </p:cNvPr>
          <p:cNvSpPr txBox="1"/>
          <p:nvPr/>
        </p:nvSpPr>
        <p:spPr>
          <a:xfrm>
            <a:off x="5025223" y="3809086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THAN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A8F7B5-C03A-4EAA-B80B-85BC5521DABD}"/>
              </a:ext>
            </a:extLst>
          </p:cNvPr>
          <p:cNvSpPr txBox="1"/>
          <p:nvPr/>
        </p:nvSpPr>
        <p:spPr>
          <a:xfrm>
            <a:off x="5091788" y="2666914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GAS</a:t>
            </a:r>
          </a:p>
        </p:txBody>
      </p:sp>
      <p:sp>
        <p:nvSpPr>
          <p:cNvPr id="21" name="Google Shape;183;p15">
            <a:extLst>
              <a:ext uri="{FF2B5EF4-FFF2-40B4-BE49-F238E27FC236}">
                <a16:creationId xmlns:a16="http://schemas.microsoft.com/office/drawing/2014/main" id="{E47B2DB2-26B6-4F9C-998F-0D885E632414}"/>
              </a:ext>
            </a:extLst>
          </p:cNvPr>
          <p:cNvSpPr txBox="1">
            <a:spLocks/>
          </p:cNvSpPr>
          <p:nvPr/>
        </p:nvSpPr>
        <p:spPr>
          <a:xfrm>
            <a:off x="283227" y="25258"/>
            <a:ext cx="8577545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Các </a:t>
            </a:r>
            <a:r>
              <a:rPr lang="en-US" sz="4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chất</a:t>
            </a: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vật</a:t>
            </a: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liệu</a:t>
            </a: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) </a:t>
            </a:r>
            <a:r>
              <a:rPr lang="en-US" sz="4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này</a:t>
            </a: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có </a:t>
            </a:r>
            <a:r>
              <a:rPr lang="en-US" sz="4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tính</a:t>
            </a: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chất</a:t>
            </a: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gi</a:t>
            </a: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̀ </a:t>
            </a:r>
            <a:r>
              <a:rPr lang="en-US" sz="4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giống</a:t>
            </a: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nhau</a:t>
            </a: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? </a:t>
            </a:r>
            <a:r>
              <a:rPr lang="en-US" sz="4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Được</a:t>
            </a: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gọi</a:t>
            </a: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chung</a:t>
            </a: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là </a:t>
            </a:r>
            <a:r>
              <a:rPr lang="en-US" sz="4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gi</a:t>
            </a:r>
            <a:r>
              <a:rPr lang="en-US" sz="4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̀?</a:t>
            </a:r>
            <a:endParaRPr lang="en-US" sz="4000" dirty="0">
              <a:solidFill>
                <a:srgbClr val="FF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Content Placeholder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5001" y="938628"/>
            <a:ext cx="6273524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27+28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image008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543300"/>
            <a:ext cx="2190750" cy="1600200"/>
          </a:xfrm>
        </p:spPr>
      </p:pic>
      <p:pic>
        <p:nvPicPr>
          <p:cNvPr id="9" name="Picture 8" descr="boy_raising_hand_desk_school_hg_cl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64744"/>
            <a:ext cx="1976438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aestro-y-estudiant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600451"/>
            <a:ext cx="204787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8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6755696" cy="173124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218" y="1751249"/>
            <a:ext cx="8229600" cy="1420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? </a:t>
            </a:r>
            <a:r>
              <a:rPr lang="en-US" sz="2800" dirty="0" err="1" smtClean="0"/>
              <a:t>Vậy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liệu</a:t>
            </a:r>
            <a:r>
              <a:rPr lang="en-US" sz="2800" dirty="0"/>
              <a:t> </a:t>
            </a:r>
            <a:r>
              <a:rPr lang="en-US" sz="2800" dirty="0" smtClean="0"/>
              <a:t>là </a:t>
            </a:r>
            <a:r>
              <a:rPr lang="en-US" sz="2800" dirty="0" err="1" smtClean="0"/>
              <a:t>gi</a:t>
            </a:r>
            <a:r>
              <a:rPr lang="en-US" sz="2800" dirty="0" smtClean="0"/>
              <a:t>̀?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46663" y="2880779"/>
            <a:ext cx="8219209" cy="10183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là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cháy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662" y="1031790"/>
            <a:ext cx="8348318" cy="210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Thảo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(3’)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ãy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́?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217" y="1231872"/>
            <a:ext cx="8219209" cy="1413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Hoạt</a:t>
            </a:r>
            <a:r>
              <a:rPr lang="en-US" sz="2800" dirty="0" smtClean="0"/>
              <a:t> </a:t>
            </a:r>
            <a:r>
              <a:rPr lang="en-US" sz="2800" dirty="0" err="1" smtClean="0"/>
              <a:t>động</a:t>
            </a:r>
            <a:r>
              <a:rPr lang="en-US" sz="2800" dirty="0" smtClean="0"/>
              <a:t> cá </a:t>
            </a:r>
            <a:r>
              <a:rPr lang="en-US" sz="2800" dirty="0" err="1" smtClean="0"/>
              <a:t>nhân</a:t>
            </a:r>
            <a:r>
              <a:rPr lang="en-US" sz="2800" dirty="0"/>
              <a:t> </a:t>
            </a:r>
            <a:endParaRPr lang="en-US" sz="2800" dirty="0" smtClean="0"/>
          </a:p>
          <a:p>
            <a:pPr algn="ctr"/>
            <a:r>
              <a:rPr lang="en-US" sz="2800" dirty="0" err="1" smtClean="0"/>
              <a:t>Tra</a:t>
            </a:r>
            <a:r>
              <a:rPr lang="en-US" sz="2800" dirty="0" smtClean="0"/>
              <a:t>̉ </a:t>
            </a:r>
            <a:r>
              <a:rPr lang="en-US" sz="2800" dirty="0" err="1" smtClean="0"/>
              <a:t>lời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hỏi</a:t>
            </a:r>
            <a:r>
              <a:rPr lang="en-US" sz="2800" dirty="0" smtClean="0"/>
              <a:t>  2 </a:t>
            </a:r>
            <a:r>
              <a:rPr lang="en-US" sz="2800" dirty="0" err="1" smtClean="0"/>
              <a:t>sgk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60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99779" y="1414480"/>
            <a:ext cx="7098891" cy="1062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Biogas là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 </a:t>
            </a:r>
            <a:r>
              <a:rPr lang="en-US" sz="2800" dirty="0" err="1" smtClean="0"/>
              <a:t>liệu</a:t>
            </a:r>
            <a:r>
              <a:rPr lang="en-US" sz="2800" dirty="0" smtClean="0"/>
              <a:t>. Vì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cháy</a:t>
            </a:r>
            <a:r>
              <a:rPr lang="en-US" sz="2800" dirty="0" smtClean="0"/>
              <a:t> </a:t>
            </a:r>
            <a:r>
              <a:rPr lang="en-US" sz="2800" dirty="0" err="1" smtClean="0"/>
              <a:t>toa</a:t>
            </a:r>
            <a:r>
              <a:rPr lang="en-US" sz="2800" dirty="0" smtClean="0"/>
              <a:t>̉ </a:t>
            </a:r>
            <a:r>
              <a:rPr lang="en-US" sz="2800" dirty="0" err="1" smtClean="0"/>
              <a:t>nhiệt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̀ </a:t>
            </a:r>
            <a:r>
              <a:rPr lang="en-US" sz="2800" dirty="0" err="1" smtClean="0"/>
              <a:t>ánh</a:t>
            </a:r>
            <a:r>
              <a:rPr lang="en-US" sz="2800" dirty="0" smtClean="0"/>
              <a:t> </a:t>
            </a:r>
            <a:r>
              <a:rPr lang="en-US" sz="2800" dirty="0" err="1" smtClean="0"/>
              <a:t>áng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36270" y="1081629"/>
            <a:ext cx="8512761" cy="200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Dựa</a:t>
            </a:r>
            <a:r>
              <a:rPr lang="en-US" sz="2800" dirty="0"/>
              <a:t> </a:t>
            </a:r>
            <a:r>
              <a:rPr lang="en-US" sz="2800" dirty="0" err="1"/>
              <a:t>vào</a:t>
            </a:r>
            <a:r>
              <a:rPr lang="en-US" sz="2800" dirty="0"/>
              <a:t> </a:t>
            </a:r>
            <a:r>
              <a:rPr lang="en-US" sz="2800" dirty="0" err="1"/>
              <a:t>trạng</a:t>
            </a:r>
            <a:r>
              <a:rPr lang="en-US" sz="2800" dirty="0"/>
              <a:t> </a:t>
            </a:r>
            <a:r>
              <a:rPr lang="en-US" sz="2800" dirty="0" err="1"/>
              <a:t>thái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liệu</a:t>
            </a:r>
            <a:r>
              <a:rPr lang="en-US" sz="2800" dirty="0"/>
              <a:t> </a:t>
            </a:r>
            <a:r>
              <a:rPr lang="en-US" sz="2800" dirty="0" err="1"/>
              <a:t>được</a:t>
            </a:r>
            <a:r>
              <a:rPr lang="en-US" sz="2800" dirty="0"/>
              <a:t> chia </a:t>
            </a:r>
            <a:r>
              <a:rPr lang="en-US" sz="2800" dirty="0" err="1"/>
              <a:t>thành</a:t>
            </a:r>
            <a:r>
              <a:rPr lang="en-US" sz="2800" dirty="0"/>
              <a:t> </a:t>
            </a:r>
            <a:r>
              <a:rPr lang="en-US" sz="2800" dirty="0" err="1"/>
              <a:t>mấy</a:t>
            </a:r>
            <a:r>
              <a:rPr lang="en-US" sz="2800" dirty="0"/>
              <a:t> </a:t>
            </a:r>
            <a:r>
              <a:rPr lang="en-US" sz="2800" dirty="0" err="1"/>
              <a:t>loại</a:t>
            </a:r>
            <a:r>
              <a:rPr lang="en-US" sz="2800" dirty="0"/>
              <a:t> ? Là </a:t>
            </a:r>
            <a:r>
              <a:rPr lang="en-US" sz="2800" dirty="0" err="1"/>
              <a:t>những</a:t>
            </a:r>
            <a:r>
              <a:rPr lang="en-US" sz="2800" dirty="0"/>
              <a:t> </a:t>
            </a:r>
            <a:r>
              <a:rPr lang="en-US" sz="2800" dirty="0" err="1"/>
              <a:t>loại</a:t>
            </a:r>
            <a:r>
              <a:rPr lang="en-US" sz="2800" dirty="0"/>
              <a:t> </a:t>
            </a:r>
            <a:r>
              <a:rPr lang="en-US" sz="2800" dirty="0" err="1"/>
              <a:t>nào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28690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3" grpId="1" animBg="1"/>
      <p:bldP spid="6" grpId="0" animBg="1"/>
      <p:bldP spid="6" grpId="1" animBg="1"/>
      <p:bldP spid="8" grpId="0" animBg="1"/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31569" y="215757"/>
            <a:ext cx="2681555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71743" y="863027"/>
            <a:ext cx="2759333" cy="613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76828" y="831429"/>
            <a:ext cx="15410" cy="69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8199" y="872914"/>
            <a:ext cx="2926048" cy="586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57717" y="1510299"/>
            <a:ext cx="2049693" cy="6164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729520" y="1510300"/>
            <a:ext cx="2049693" cy="6164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709028" y="1510299"/>
            <a:ext cx="2049693" cy="616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rắn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3" idx="2"/>
          </p:cNvCxnSpPr>
          <p:nvPr/>
        </p:nvCxnSpPr>
        <p:spPr>
          <a:xfrm>
            <a:off x="1782564" y="212674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94567" y="217811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733874" y="2178119"/>
            <a:ext cx="5139" cy="38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52755" y="2553128"/>
            <a:ext cx="1762938" cy="11404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bioga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than…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18237" y="2609633"/>
            <a:ext cx="1762938" cy="114043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852405" y="2578814"/>
            <a:ext cx="1762938" cy="114043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593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9772" y="1930465"/>
            <a:ext cx="1844932" cy="11485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81082" y="2196517"/>
            <a:ext cx="2049693" cy="6164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381084" y="1171250"/>
            <a:ext cx="2049693" cy="6164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thạch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83661" y="308223"/>
            <a:ext cx="2049693" cy="616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381083" y="3193114"/>
            <a:ext cx="2049693" cy="6164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tái</a:t>
            </a:r>
            <a:r>
              <a:rPr lang="en-US" dirty="0" smtClean="0"/>
              <a:t> </a:t>
            </a:r>
            <a:r>
              <a:rPr lang="en-US" dirty="0" err="1"/>
              <a:t>tạo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7415" y="4204046"/>
            <a:ext cx="2049693" cy="6164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179003" y="616448"/>
            <a:ext cx="2579" cy="3923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15" idx="1"/>
          </p:cNvCxnSpPr>
          <p:nvPr/>
        </p:nvCxnSpPr>
        <p:spPr>
          <a:xfrm>
            <a:off x="4181582" y="616448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79003" y="1467491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79003" y="2515455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79003" y="3542871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35336" y="4539464"/>
            <a:ext cx="12020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278370" y="2291332"/>
            <a:ext cx="856965" cy="474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103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0466"/>
            <a:ext cx="4124131" cy="267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89" y="719275"/>
            <a:ext cx="3582955" cy="28356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7220" y="3554964"/>
            <a:ext cx="4264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 liệu sinh học/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biofuels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23926" y="3603768"/>
            <a:ext cx="3834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 liệu xanh/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 fuels,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021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329" y="741277"/>
            <a:ext cx="161967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3030" y="1332941"/>
            <a:ext cx="8758365" cy="1546577"/>
          </a:xfrm>
          <a:prstGeom prst="rect">
            <a:avLst/>
          </a:prstGeom>
          <a:solidFill>
            <a:srgbClr val="00B050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(gas,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than,…),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01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68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Thanh\Desktop\z2697780547041_952c923640aa964190727a130ad22c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4854" y="1891145"/>
            <a:ext cx="8021782" cy="8728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Thảo</a:t>
            </a:r>
            <a:r>
              <a:rPr lang="en-US" sz="2400" dirty="0" smtClean="0"/>
              <a:t> </a:t>
            </a:r>
            <a:r>
              <a:rPr lang="en-US" sz="2400" dirty="0" err="1" smtClean="0"/>
              <a:t>luận</a:t>
            </a:r>
            <a:r>
              <a:rPr lang="en-US" sz="2400" dirty="0" smtClean="0"/>
              <a:t> </a:t>
            </a:r>
            <a:r>
              <a:rPr lang="en-US" sz="2400" dirty="0" err="1" smtClean="0"/>
              <a:t>nhóm</a:t>
            </a:r>
            <a:r>
              <a:rPr lang="en-US" sz="2400" dirty="0" smtClean="0"/>
              <a:t>  (6’) </a:t>
            </a:r>
            <a:r>
              <a:rPr lang="en-US" sz="2400" dirty="0" err="1" smtClean="0"/>
              <a:t>Hoàn</a:t>
            </a:r>
            <a:r>
              <a:rPr lang="en-US" sz="2400" dirty="0" smtClean="0"/>
              <a:t> </a:t>
            </a:r>
            <a:r>
              <a:rPr lang="en-US" sz="2400" dirty="0" err="1" smtClean="0"/>
              <a:t>thành</a:t>
            </a:r>
            <a:r>
              <a:rPr lang="en-US" sz="2400" dirty="0" smtClean="0"/>
              <a:t> </a:t>
            </a:r>
            <a:r>
              <a:rPr lang="en-US" sz="2400" dirty="0" err="1" smtClean="0"/>
              <a:t>bảng</a:t>
            </a:r>
            <a:r>
              <a:rPr lang="en-US" sz="2400" dirty="0" smtClean="0"/>
              <a:t> 12.1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40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34334"/>
              </p:ext>
            </p:extLst>
          </p:nvPr>
        </p:nvGraphicFramePr>
        <p:xfrm>
          <a:off x="1091821" y="122822"/>
          <a:ext cx="7615451" cy="4203510"/>
        </p:xfrm>
        <a:graphic>
          <a:graphicData uri="http://schemas.openxmlformats.org/drawingml/2006/table">
            <a:tbl>
              <a:tblPr>
                <a:tableStyleId>{1D783842-8F8A-472B-A6D1-50C4D95656BF}</a:tableStyleId>
              </a:tblPr>
              <a:tblGrid>
                <a:gridCol w="165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1061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136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 thái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959">
                <a:tc>
                  <a:txBody>
                    <a:bodyPr/>
                    <a:lstStyle/>
                    <a:p>
                      <a:pPr marL="165100"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354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 dụng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3457" y="4373829"/>
            <a:ext cx="8079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12.1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số tính chất và ứng dụng của nhiên liệu thông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14" name="Google Shape;183;p15">
            <a:extLst>
              <a:ext uri="{FF2B5EF4-FFF2-40B4-BE49-F238E27FC236}">
                <a16:creationId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2030105" y="1267678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 Ý ĐỒNG ĐỘI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29" y="323200"/>
            <a:ext cx="6748534" cy="506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63772" y="33841"/>
            <a:ext cx="89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12.1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Một số tính chất và ứng dụng của nhiên liệu thông dụng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495197"/>
              </p:ext>
            </p:extLst>
          </p:nvPr>
        </p:nvGraphicFramePr>
        <p:xfrm>
          <a:off x="327546" y="495506"/>
          <a:ext cx="8639033" cy="4107059"/>
        </p:xfrm>
        <a:graphic>
          <a:graphicData uri="http://schemas.openxmlformats.org/drawingml/2006/table">
            <a:tbl>
              <a:tblPr>
                <a:tableStyleId>{1D783842-8F8A-472B-A6D1-50C4D95656BF}</a:tableStyleId>
              </a:tblPr>
              <a:tblGrid>
                <a:gridCol w="106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5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257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43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 thái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endParaRPr lang="en-US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18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175">
                <a:tc>
                  <a:txBody>
                    <a:bodyPr/>
                    <a:lstStyle/>
                    <a:p>
                      <a:pPr marL="165100"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thải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carbon monoxide, carbon dioxide.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216"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 dụng</a:t>
                      </a:r>
                      <a:endParaRPr lang="en-US" sz="18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rẻ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gỗ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phế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nung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ô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bay.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5560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bếp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gas,...</a:t>
                      </a:r>
                      <a:endParaRPr lang="en-US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0126" y="4237703"/>
            <a:ext cx="8816453" cy="738581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Dựa</a:t>
            </a:r>
            <a:r>
              <a:rPr lang="en-US" sz="2400" dirty="0" smtClean="0"/>
              <a:t> </a:t>
            </a:r>
            <a:r>
              <a:rPr lang="en-US" sz="2400" dirty="0" err="1" smtClean="0"/>
              <a:t>vào</a:t>
            </a:r>
            <a:r>
              <a:rPr lang="en-US" sz="2400" dirty="0" smtClean="0"/>
              <a:t> </a:t>
            </a:r>
            <a:r>
              <a:rPr lang="en-US" sz="2400" dirty="0" err="1" smtClean="0"/>
              <a:t>bảng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hãy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biết</a:t>
            </a:r>
            <a:r>
              <a:rPr lang="en-US" sz="2400" dirty="0" smtClean="0"/>
              <a:t> </a:t>
            </a:r>
            <a:r>
              <a:rPr lang="en-US" sz="2400" dirty="0" err="1" smtClean="0"/>
              <a:t>tính</a:t>
            </a:r>
            <a:r>
              <a:rPr lang="en-US" sz="2400" dirty="0" smtClean="0"/>
              <a:t> </a:t>
            </a:r>
            <a:r>
              <a:rPr lang="en-US" sz="2400" dirty="0" err="1" smtClean="0"/>
              <a:t>chất</a:t>
            </a:r>
            <a:r>
              <a:rPr lang="en-US" sz="2400" dirty="0" smtClean="0"/>
              <a:t> </a:t>
            </a:r>
            <a:r>
              <a:rPr lang="en-US" sz="2400" dirty="0" err="1" smtClean="0"/>
              <a:t>đặc</a:t>
            </a:r>
            <a:r>
              <a:rPr lang="en-US" sz="2400" dirty="0" smtClean="0"/>
              <a:t> </a:t>
            </a:r>
            <a:r>
              <a:rPr lang="en-US" sz="2400" dirty="0" err="1" smtClean="0"/>
              <a:t>trưng</a:t>
            </a:r>
            <a:r>
              <a:rPr lang="en-US" sz="2400" dirty="0" smtClean="0"/>
              <a:t> </a:t>
            </a:r>
            <a:r>
              <a:rPr lang="en-US" sz="2400" dirty="0" err="1" smtClean="0"/>
              <a:t>của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liệu</a:t>
            </a:r>
            <a:r>
              <a:rPr lang="en-US" sz="2400" dirty="0" smtClean="0"/>
              <a:t> là </a:t>
            </a:r>
            <a:r>
              <a:rPr lang="en-US" sz="2400" dirty="0" err="1" smtClean="0"/>
              <a:t>gi</a:t>
            </a:r>
            <a:r>
              <a:rPr lang="en-US" sz="2400" dirty="0" smtClean="0"/>
              <a:t>̀?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liệu</a:t>
            </a:r>
            <a:r>
              <a:rPr lang="en-US" sz="2400" dirty="0" smtClean="0"/>
              <a:t> có </a:t>
            </a:r>
            <a:r>
              <a:rPr lang="en-US" sz="2400" dirty="0" err="1" smtClean="0"/>
              <a:t>những</a:t>
            </a:r>
            <a:r>
              <a:rPr lang="en-US" sz="2400" dirty="0" smtClean="0"/>
              <a:t> </a:t>
            </a:r>
            <a:r>
              <a:rPr lang="en-US" sz="2400" dirty="0" err="1" smtClean="0"/>
              <a:t>ứng</a:t>
            </a:r>
            <a:r>
              <a:rPr lang="en-US" sz="2400" dirty="0" smtClean="0"/>
              <a:t> </a:t>
            </a:r>
            <a:r>
              <a:rPr lang="en-US" sz="2400" dirty="0" err="1" smtClean="0"/>
              <a:t>dụng</a:t>
            </a:r>
            <a:r>
              <a:rPr lang="en-US" sz="2400" dirty="0" smtClean="0"/>
              <a:t> </a:t>
            </a:r>
            <a:r>
              <a:rPr lang="en-US" sz="2400" dirty="0" err="1" smtClean="0"/>
              <a:t>gi</a:t>
            </a:r>
            <a:r>
              <a:rPr lang="en-US" sz="2400" dirty="0" smtClean="0"/>
              <a:t>̀?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09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1006769"/>
            <a:ext cx="8418883" cy="3023905"/>
          </a:xfrm>
          <a:prstGeom prst="rect">
            <a:avLst/>
          </a:prstGeom>
          <a:solidFill>
            <a:srgbClr val="00B05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76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47485" y="855406"/>
            <a:ext cx="8711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8000"/>
                </a:solidFill>
                <a:latin typeface="Open Sans"/>
              </a:rPr>
              <a:t>Câu 1: </a:t>
            </a:r>
            <a:r>
              <a:rPr lang="vi-VN" sz="2400" dirty="0">
                <a:latin typeface="Open Sans"/>
              </a:rPr>
              <a:t>Nhận định nào sau đây là đúng về nhiên liệu?</a:t>
            </a:r>
          </a:p>
          <a:p>
            <a:pPr algn="just"/>
            <a:r>
              <a:rPr lang="vi-VN" sz="2400" b="1" dirty="0">
                <a:latin typeface="Open Sans"/>
              </a:rPr>
              <a:t>A.</a:t>
            </a:r>
            <a:r>
              <a:rPr lang="vi-VN" sz="2400" dirty="0">
                <a:latin typeface="Open Sans"/>
              </a:rPr>
              <a:t> Nhiên liệu là một số chất hoặc hỗn hợp chất được dùng làm nguyên liệu đầu vào cho các quá trình sản xuất hoặc chế tạo.</a:t>
            </a:r>
          </a:p>
          <a:p>
            <a:pPr algn="just"/>
            <a:r>
              <a:rPr lang="vi-VN" sz="2400" b="1" dirty="0">
                <a:latin typeface="Open Sans"/>
              </a:rPr>
              <a:t>B.</a:t>
            </a:r>
            <a:r>
              <a:rPr lang="vi-VN" sz="2400" dirty="0">
                <a:latin typeface="Open Sans"/>
              </a:rPr>
              <a:t> Nhiên liệu là những chất oxi hóa để cung cấp năng lượng cho cơ thể sống.</a:t>
            </a:r>
          </a:p>
          <a:p>
            <a:pPr algn="just"/>
            <a:r>
              <a:rPr lang="vi-VN" sz="2400" b="1" dirty="0">
                <a:latin typeface="Open Sans"/>
              </a:rPr>
              <a:t>C.</a:t>
            </a:r>
            <a:r>
              <a:rPr lang="vi-VN" sz="2400" dirty="0">
                <a:latin typeface="Open Sans"/>
              </a:rPr>
              <a:t> Nhiên liệu là những vật liệu dùng cho quá trình xây dựng.</a:t>
            </a:r>
          </a:p>
          <a:p>
            <a:pPr algn="just"/>
            <a:r>
              <a:rPr lang="vi-VN" sz="2400" b="1" dirty="0">
                <a:latin typeface="Open Sans"/>
              </a:rPr>
              <a:t>D.</a:t>
            </a:r>
            <a:r>
              <a:rPr lang="vi-VN" sz="2400" dirty="0">
                <a:latin typeface="Open Sans"/>
              </a:rPr>
              <a:t> Nhiên liệu là những chất cháy được để cung cấp năng lượng dưới dạng nhiệt hoặc ánh sáng nhằm phục vụ mục đích sử dụng của con người.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6116" y="137652"/>
            <a:ext cx="4650658" cy="717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Luyện</a:t>
            </a:r>
            <a:r>
              <a:rPr lang="en-US" sz="2800" dirty="0" smtClean="0"/>
              <a:t> </a:t>
            </a:r>
            <a:r>
              <a:rPr lang="en-US" sz="2800" dirty="0" err="1" smtClean="0"/>
              <a:t>tập</a:t>
            </a:r>
            <a:endParaRPr lang="en-US" sz="2800" dirty="0"/>
          </a:p>
        </p:txBody>
      </p:sp>
      <p:sp>
        <p:nvSpPr>
          <p:cNvPr id="5" name="Flowchart: Connector 4"/>
          <p:cNvSpPr/>
          <p:nvPr/>
        </p:nvSpPr>
        <p:spPr>
          <a:xfrm>
            <a:off x="98323" y="3116826"/>
            <a:ext cx="560438" cy="44245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663676" y="755867"/>
            <a:ext cx="77822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333333"/>
                </a:solidFill>
                <a:latin typeface="Roboto"/>
              </a:rPr>
              <a:t>Câu </a:t>
            </a:r>
            <a:r>
              <a:rPr lang="en-US" sz="2400" b="1" dirty="0" smtClean="0">
                <a:solidFill>
                  <a:srgbClr val="333333"/>
                </a:solidFill>
                <a:latin typeface="Roboto"/>
              </a:rPr>
              <a:t>2</a:t>
            </a:r>
            <a:r>
              <a:rPr lang="vi-VN" sz="2400" b="1" dirty="0" smtClean="0">
                <a:solidFill>
                  <a:srgbClr val="333333"/>
                </a:solidFill>
                <a:latin typeface="Roboto"/>
              </a:rPr>
              <a:t>. </a:t>
            </a:r>
            <a:r>
              <a:rPr lang="vi-VN" sz="2400" b="1" dirty="0">
                <a:solidFill>
                  <a:srgbClr val="333333"/>
                </a:solidFill>
                <a:latin typeface="Roboto"/>
              </a:rPr>
              <a:t>Nhận xét nào sau đây là đúng?</a:t>
            </a:r>
            <a:endParaRPr lang="vi-VN" sz="2400" dirty="0">
              <a:solidFill>
                <a:srgbClr val="333333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33"/>
                </a:solidFill>
                <a:latin typeface="Roboto"/>
              </a:rPr>
              <a:t>A. Nhiên liệu lỏng được dùng chủ yếu trong đun nấu và thắp sáng.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33"/>
                </a:solidFill>
                <a:latin typeface="Roboto"/>
              </a:rPr>
              <a:t>B. Than mỏ gồm than cốc, than chì, than bùn.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33"/>
                </a:solidFill>
                <a:latin typeface="Roboto"/>
              </a:rPr>
              <a:t>C. Nhiên liệu khí dễ cháy hoàn toàn hơn nhiên liệu rắn.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33"/>
                </a:solidFill>
                <a:latin typeface="Roboto"/>
              </a:rPr>
              <a:t>D. Sử dụng than khi đun nấu góp phần bảo vệ môi trường. 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639097" y="2241755"/>
            <a:ext cx="599768" cy="50144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3648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147484" y="432620"/>
            <a:ext cx="8318089" cy="3647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</a:p>
          <a:p>
            <a:pPr marL="342900" indent="-342900">
              <a:buAutoNum type="alphaU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cứng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bị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mòn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Cháy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cháy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ánh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dẻo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điện,dẫn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nhiệt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bị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mòn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cháy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cứng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57316" y="2074606"/>
            <a:ext cx="412955" cy="497144"/>
          </a:xfrm>
          <a:prstGeom prst="flowChartConnector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69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77419" y="200569"/>
            <a:ext cx="8639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12.2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12.3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4,5,6 SGK).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418" y="1578040"/>
            <a:ext cx="86390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phải sử dụng nhiên liệu an toàn, hiệu quả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phải cung cấp đủ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quá trình cháy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 tích tiếp xúc của nhiên liệu với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 cách nào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765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sao phải sử dụng nhiên liệu an toàn, hiệu quả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582" y="442593"/>
            <a:ext cx="8786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 cháy nổ gây nguy hiểm đến con người và tài sản;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 lãng phí, không gây ô nhiễm môi trường;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cho nhiên liệu cháy hoàn toàn và tận dụng lượng nhiệt do quá trình cháy tạo ra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991" y="1917991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sao phải cung cấp đủ ox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 cho quá trình cháy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618" y="3594481"/>
            <a:ext cx="8896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 diện tích tiếp xúc của nhiên liệu với ox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 bằng cách nào</a:t>
            </a:r>
            <a:r>
              <a:rPr lang="vi-VN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609" y="2383481"/>
            <a:ext cx="775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thiếu ox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gen, nhiên liệu cháy không hoàn toàn, tạo ra các sản phẩm phụ không mong muốn;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dư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gen, nhiên liệu cháy nhanh hết gây tốn nhiên liệu và lãng phí oxygen.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609" y="4025368"/>
            <a:ext cx="8195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-Với nhiên liệu khí, lỏng: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 nhiên liệu với không khí;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-V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nhiên liệu rắn: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hẻ nhỏ củi, đập nhỏ than khi đốt cháy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6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1006769"/>
            <a:ext cx="8418883" cy="2039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020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14" name="Google Shape;183;p15">
            <a:extLst>
              <a:ext uri="{FF2B5EF4-FFF2-40B4-BE49-F238E27FC236}">
                <a16:creationId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2265851" y="0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ĐOÁN Ý ĐỒNG ĐỘI</a:t>
            </a:r>
          </a:p>
        </p:txBody>
      </p:sp>
      <p:sp>
        <p:nvSpPr>
          <p:cNvPr id="6" name="Google Shape;183;p15">
            <a:extLst>
              <a:ext uri="{FF2B5EF4-FFF2-40B4-BE49-F238E27FC236}">
                <a16:creationId xmlns:a16="http://schemas.microsoft.com/office/drawing/2014/main" id="{0E5D977A-4024-408B-81DC-B37390A537FA}"/>
              </a:ext>
            </a:extLst>
          </p:cNvPr>
          <p:cNvSpPr txBox="1">
            <a:spLocks/>
          </p:cNvSpPr>
          <p:nvPr/>
        </p:nvSpPr>
        <p:spPr>
          <a:xfrm>
            <a:off x="-183792" y="1424940"/>
            <a:ext cx="8986596" cy="362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9144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9144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10s.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50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1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218" y="433553"/>
            <a:ext cx="841888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81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3456587" y="0"/>
            <a:ext cx="5305275" cy="4148919"/>
            <a:chOff x="0" y="0"/>
            <a:chExt cx="4514850" cy="244754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514850" cy="23717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981200" y="2262188"/>
              <a:ext cx="240697" cy="1710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>
                  <a:effectLst/>
                  <a:latin typeface="Calibri"/>
                  <a:ea typeface="Calibri"/>
                  <a:cs typeface="Times New Roman"/>
                </a:rPr>
                <a:t>vät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9550" y="2295525"/>
              <a:ext cx="506730" cy="1520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>
                  <a:effectLst/>
                  <a:latin typeface="Calibri"/>
                  <a:ea typeface="Calibri"/>
                  <a:cs typeface="Times New Roman"/>
                </a:rPr>
                <a:t>Truðng 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0550" y="2295525"/>
              <a:ext cx="63341" cy="1330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>
                  <a:effectLst/>
                  <a:latin typeface="Calibri"/>
                  <a:ea typeface="Calibri"/>
                  <a:cs typeface="Times New Roman"/>
                </a:rPr>
                <a:t>h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7700" y="2266950"/>
              <a:ext cx="152019" cy="1773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>
                  <a:effectLst/>
                  <a:latin typeface="Calibri"/>
                  <a:ea typeface="Calibri"/>
                  <a:cs typeface="Times New Roman"/>
                </a:rPr>
                <a:t>pc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456587" y="4249713"/>
            <a:ext cx="530527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12.5.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biogas –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225848"/>
          <p:cNvGrpSpPr>
            <a:grpSpLocks/>
          </p:cNvGrpSpPr>
          <p:nvPr/>
        </p:nvGrpSpPr>
        <p:grpSpPr bwMode="auto">
          <a:xfrm>
            <a:off x="0" y="-1"/>
            <a:ext cx="3203117" cy="4449171"/>
            <a:chOff x="0" y="0"/>
            <a:chExt cx="38862" cy="25146"/>
          </a:xfrm>
        </p:grpSpPr>
        <p:pic>
          <p:nvPicPr>
            <p:cNvPr id="17" name="Picture 12745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"/>
              <a:ext cx="38862" cy="24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74199"/>
            <p:cNvSpPr>
              <a:spLocks noChangeArrowheads="1"/>
            </p:cNvSpPr>
            <p:nvPr/>
          </p:nvSpPr>
          <p:spPr bwMode="auto">
            <a:xfrm>
              <a:off x="0" y="0"/>
              <a:ext cx="3040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bén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2356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95785" y="172569"/>
            <a:ext cx="86390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+ GV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hia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dung 7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8, 9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12.4, 12.5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5785" y="1895825"/>
            <a:ext cx="86390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85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765"/>
            <a:ext cx="8896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582" y="701905"/>
            <a:ext cx="878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nó tạo ra trong thời gian vô cùng lâu, hàng trăm triệu năm, không bổ sung được.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991" y="1440311"/>
            <a:ext cx="8896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2609" y="2348040"/>
            <a:ext cx="8454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Tất cả những nhiên liệu hoá thạch đều chứa carbon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đá, dầu và khí thiên nhiên. Khi được đốt cháy, các nguyên tử carbon kết hợp với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gen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để tạo ra carbon dioxide - khí gây hiệu ứng nhà kính, nguyên nhân làm cho nhiệt độ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khí quyển Trái Đất ngày càng tăng lên. Nếu nhiên liệu cháy không hết có thể tạo ra khí carbon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monox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làm ô nhiễm không khí.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00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7934" y="551030"/>
            <a:ext cx="8745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56253"/>
              </p:ext>
            </p:extLst>
          </p:nvPr>
        </p:nvGraphicFramePr>
        <p:xfrm>
          <a:off x="1100104" y="1869739"/>
          <a:ext cx="7620815" cy="3003747"/>
        </p:xfrm>
        <a:graphic>
          <a:graphicData uri="http://schemas.openxmlformats.org/drawingml/2006/table">
            <a:tbl>
              <a:tblPr firstRow="1" firstCol="1" bandRow="1">
                <a:tableStyleId>{1D783842-8F8A-472B-A6D1-50C4D95656BF}</a:tableStyleId>
              </a:tblPr>
              <a:tblGrid>
                <a:gridCol w="1454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0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077">
                <a:tc>
                  <a:txBody>
                    <a:bodyPr/>
                    <a:lstStyle/>
                    <a:p>
                      <a:pPr marL="88900"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 liệu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Xăng E5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Biogas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016">
                <a:tc>
                  <a:txBody>
                    <a:bodyPr/>
                    <a:lstStyle/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b="1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 </a:t>
                      </a: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phấn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95 % thể tích xăng khoáng, 5% cổn sinh học ethanol.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- 70% khí methane.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654">
                <a:tc>
                  <a:txBody>
                    <a:bodyPr/>
                    <a:lstStyle/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b="1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0" algn="just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1800" b="1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Ưu </a:t>
                      </a:r>
                      <a:r>
                        <a:rPr lang="vi-VN" sz="1800" b="1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Symbol"/>
                        <a:buChar char="-"/>
                        <a:tabLst>
                          <a:tab pos="106680" algn="l"/>
                        </a:tabLst>
                      </a:pPr>
                      <a:r>
                        <a:rPr lang="vi-VN" sz="18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 thiểu đáng kể các loại khí thải độc hại so với xăng thông thường.</a:t>
                      </a:r>
                      <a:endParaRPr lang="en-US" sz="1800" u="none" strike="noStrike" spc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Symbol"/>
                        <a:buChar char="-"/>
                        <a:tabLst>
                          <a:tab pos="103505" algn="l"/>
                        </a:tabLst>
                      </a:pPr>
                      <a:r>
                        <a:rPr lang="vi-VN" sz="18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Giảm thiểu phát thải khí carbon dioxide gây hiệu ứng nhà kính.</a:t>
                      </a:r>
                      <a:endParaRPr lang="en-US" sz="1800" u="none" strike="noStrike" spc="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en-US" sz="1800" spc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vi-VN" sz="1800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Biogas </a:t>
                      </a:r>
                      <a:r>
                        <a:rPr lang="vi-VN" sz="1800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 kiệm chi phí chi tiêu cho gia đình, giảm thiểu rác thải cho môi trường, tránh gây ô nhiễm không khí.</a:t>
                      </a:r>
                      <a:endParaRPr lang="en-US" sz="1800" dirty="0">
                        <a:effectLst/>
                        <a:latin typeface="Times New Roman" pitchFamily="18" charset="0"/>
                        <a:ea typeface="Segoe UI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929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857250"/>
            <a:ext cx="609600" cy="45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295" y="1631761"/>
            <a:ext cx="8525412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3257550" y="2971800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1314450" y="194073"/>
            <a:ext cx="6842414" cy="47472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350"/>
          </a:p>
        </p:txBody>
      </p:sp>
      <p:pic>
        <p:nvPicPr>
          <p:cNvPr id="5125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5"/>
          <p:cNvSpPr>
            <a:spLocks noChangeArrowheads="1" noChangeShapeType="1" noTextEdit="1"/>
          </p:cNvSpPr>
          <p:nvPr/>
        </p:nvSpPr>
        <p:spPr bwMode="auto">
          <a:xfrm>
            <a:off x="2400300" y="410766"/>
            <a:ext cx="4743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Đoán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ý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đồng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đội</a:t>
            </a:r>
            <a:endParaRPr lang="en-US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4000500" y="1203723"/>
            <a:ext cx="1257300" cy="3298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4055269" y="1241822"/>
            <a:ext cx="1152525" cy="2559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4026694" y="1229916"/>
            <a:ext cx="1209675" cy="30008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350" dirty="0" smtClean="0">
                <a:latin typeface="+mj-lt"/>
              </a:rPr>
              <a:t>1</a:t>
            </a:r>
            <a:endParaRPr lang="en-US" altLang="en-US" sz="1350" dirty="0">
              <a:latin typeface="+mj-lt"/>
            </a:endParaRPr>
          </a:p>
        </p:txBody>
      </p:sp>
      <p:grpSp>
        <p:nvGrpSpPr>
          <p:cNvPr id="5130" name="Group 9"/>
          <p:cNvGrpSpPr>
            <a:grpSpLocks/>
          </p:cNvGrpSpPr>
          <p:nvPr/>
        </p:nvGrpSpPr>
        <p:grpSpPr bwMode="auto">
          <a:xfrm>
            <a:off x="6515100" y="4514852"/>
            <a:ext cx="876300" cy="677466"/>
            <a:chOff x="4512" y="3792"/>
            <a:chExt cx="736" cy="569"/>
          </a:xfrm>
        </p:grpSpPr>
        <p:pic>
          <p:nvPicPr>
            <p:cNvPr id="5170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5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914650" y="1264444"/>
            <a:ext cx="971550" cy="1643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 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5372100" y="1257301"/>
            <a:ext cx="971550" cy="1643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</a:t>
            </a:r>
          </a:p>
        </p:txBody>
      </p:sp>
      <p:pic>
        <p:nvPicPr>
          <p:cNvPr id="5133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962400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502694" y="4598194"/>
            <a:ext cx="569387" cy="253916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altLang="en-US" sz="105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105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5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endParaRPr lang="en-US" altLang="en-US" sz="105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8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9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7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4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5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2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3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0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1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8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9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6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7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4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5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2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3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6916341" y="3769194"/>
            <a:ext cx="1028700" cy="971550"/>
            <a:chOff x="4574" y="3342"/>
            <a:chExt cx="960" cy="912"/>
          </a:xfrm>
        </p:grpSpPr>
        <p:sp>
          <p:nvSpPr>
            <p:cNvPr id="5150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1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52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500" dirty="0" err="1" smtClean="0">
                  <a:solidFill>
                    <a:schemeClr val="bg1"/>
                  </a:solidFill>
                  <a:latin typeface=".VnTime" pitchFamily="34" charset="0"/>
                </a:rPr>
                <a:t>Hết</a:t>
              </a:r>
              <a:r>
                <a:rPr lang="en-US" altLang="en-US" sz="1500" dirty="0" smtClean="0">
                  <a:solidFill>
                    <a:schemeClr val="bg1"/>
                  </a:solidFill>
                  <a:latin typeface=".VnTime" pitchFamily="34" charset="0"/>
                </a:rPr>
                <a:t>  </a:t>
              </a:r>
              <a:r>
                <a:rPr lang="en-US" altLang="en-US" sz="1500" dirty="0" err="1" smtClean="0">
                  <a:solidFill>
                    <a:schemeClr val="bg1"/>
                  </a:solidFill>
                  <a:latin typeface=".VnTime" pitchFamily="34" charset="0"/>
                </a:rPr>
                <a:t>giơ</a:t>
              </a:r>
              <a:r>
                <a:rPr lang="en-US" altLang="en-US" sz="1500" dirty="0" smtClean="0">
                  <a:solidFill>
                    <a:schemeClr val="bg1"/>
                  </a:solidFill>
                  <a:latin typeface=".VnTime" pitchFamily="34" charset="0"/>
                </a:rPr>
                <a:t>̀</a:t>
              </a:r>
              <a:endParaRPr lang="en-US" altLang="en-US" sz="1500" dirty="0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457700" y="4572000"/>
            <a:ext cx="62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2758054" y="2374732"/>
            <a:ext cx="3565922" cy="4095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50" dirty="0" err="1"/>
              <a:t>Củi</a:t>
            </a:r>
            <a:endParaRPr lang="en-US" altLang="en-US" sz="4050" dirty="0"/>
          </a:p>
        </p:txBody>
      </p:sp>
    </p:spTree>
    <p:extLst>
      <p:ext uri="{BB962C8B-B14F-4D97-AF65-F5344CB8AC3E}">
        <p14:creationId xmlns:p14="http://schemas.microsoft.com/office/powerpoint/2010/main" val="429675090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3257550" y="2971800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1314450" y="194073"/>
            <a:ext cx="6842414" cy="47472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350"/>
          </a:p>
        </p:txBody>
      </p:sp>
      <p:pic>
        <p:nvPicPr>
          <p:cNvPr id="5125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5"/>
          <p:cNvSpPr>
            <a:spLocks noChangeArrowheads="1" noChangeShapeType="1" noTextEdit="1"/>
          </p:cNvSpPr>
          <p:nvPr/>
        </p:nvSpPr>
        <p:spPr bwMode="auto">
          <a:xfrm>
            <a:off x="2400300" y="410766"/>
            <a:ext cx="4743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Đoán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ý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đồng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đội</a:t>
            </a:r>
            <a:endParaRPr lang="en-US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4000500" y="1203723"/>
            <a:ext cx="1257300" cy="3298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4055269" y="1241822"/>
            <a:ext cx="1152525" cy="2559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4026694" y="1229916"/>
            <a:ext cx="1209675" cy="30008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350" dirty="0" smtClean="0">
                <a:latin typeface="+mj-lt"/>
              </a:rPr>
              <a:t>2</a:t>
            </a:r>
            <a:endParaRPr lang="en-US" altLang="en-US" sz="1350" dirty="0">
              <a:latin typeface="+mj-lt"/>
            </a:endParaRPr>
          </a:p>
        </p:txBody>
      </p:sp>
      <p:grpSp>
        <p:nvGrpSpPr>
          <p:cNvPr id="5130" name="Group 9"/>
          <p:cNvGrpSpPr>
            <a:grpSpLocks/>
          </p:cNvGrpSpPr>
          <p:nvPr/>
        </p:nvGrpSpPr>
        <p:grpSpPr bwMode="auto">
          <a:xfrm>
            <a:off x="6515100" y="4514852"/>
            <a:ext cx="876300" cy="677466"/>
            <a:chOff x="4512" y="3792"/>
            <a:chExt cx="736" cy="569"/>
          </a:xfrm>
        </p:grpSpPr>
        <p:pic>
          <p:nvPicPr>
            <p:cNvPr id="5170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5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914650" y="1264444"/>
            <a:ext cx="971550" cy="1643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 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5372100" y="1257301"/>
            <a:ext cx="971550" cy="1643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</a:t>
            </a:r>
          </a:p>
        </p:txBody>
      </p:sp>
      <p:pic>
        <p:nvPicPr>
          <p:cNvPr id="5133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962400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502694" y="4598194"/>
            <a:ext cx="569387" cy="253916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altLang="en-US" sz="105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105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5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endParaRPr lang="en-US" altLang="en-US" sz="105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8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9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7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4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5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2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3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0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1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8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9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6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7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4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5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2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3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6916341" y="3769194"/>
            <a:ext cx="1028700" cy="971550"/>
            <a:chOff x="4574" y="3342"/>
            <a:chExt cx="960" cy="912"/>
          </a:xfrm>
        </p:grpSpPr>
        <p:sp>
          <p:nvSpPr>
            <p:cNvPr id="5150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1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52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500" dirty="0" err="1" smtClean="0">
                  <a:solidFill>
                    <a:schemeClr val="bg1"/>
                  </a:solidFill>
                  <a:latin typeface=".VnTime" pitchFamily="34" charset="0"/>
                </a:rPr>
                <a:t>Hết</a:t>
              </a:r>
              <a:r>
                <a:rPr lang="en-US" altLang="en-US" sz="1500" dirty="0" smtClean="0">
                  <a:solidFill>
                    <a:schemeClr val="bg1"/>
                  </a:solidFill>
                  <a:latin typeface=".VnTime" pitchFamily="34" charset="0"/>
                </a:rPr>
                <a:t>  </a:t>
              </a:r>
              <a:r>
                <a:rPr lang="en-US" altLang="en-US" sz="1500" dirty="0" err="1" smtClean="0">
                  <a:solidFill>
                    <a:schemeClr val="bg1"/>
                  </a:solidFill>
                  <a:latin typeface=".VnTime" pitchFamily="34" charset="0"/>
                </a:rPr>
                <a:t>giơ</a:t>
              </a:r>
              <a:r>
                <a:rPr lang="en-US" altLang="en-US" sz="1500" dirty="0" smtClean="0">
                  <a:solidFill>
                    <a:schemeClr val="bg1"/>
                  </a:solidFill>
                  <a:latin typeface=".VnTime" pitchFamily="34" charset="0"/>
                </a:rPr>
                <a:t>̀</a:t>
              </a:r>
              <a:endParaRPr lang="en-US" altLang="en-US" sz="1500" dirty="0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457700" y="4572000"/>
            <a:ext cx="62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2758054" y="2374732"/>
            <a:ext cx="3565922" cy="4095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50" dirty="0" err="1" smtClean="0"/>
              <a:t>Dầu</a:t>
            </a:r>
            <a:endParaRPr lang="en-US" altLang="en-US" sz="4050" dirty="0"/>
          </a:p>
        </p:txBody>
      </p:sp>
    </p:spTree>
    <p:extLst>
      <p:ext uri="{BB962C8B-B14F-4D97-AF65-F5344CB8AC3E}">
        <p14:creationId xmlns:p14="http://schemas.microsoft.com/office/powerpoint/2010/main" val="3241203819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3257550" y="2971800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1314450" y="194073"/>
            <a:ext cx="6842414" cy="47472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350"/>
          </a:p>
        </p:txBody>
      </p:sp>
      <p:pic>
        <p:nvPicPr>
          <p:cNvPr id="5125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5"/>
          <p:cNvSpPr>
            <a:spLocks noChangeArrowheads="1" noChangeShapeType="1" noTextEdit="1"/>
          </p:cNvSpPr>
          <p:nvPr/>
        </p:nvSpPr>
        <p:spPr bwMode="auto">
          <a:xfrm>
            <a:off x="2400300" y="410766"/>
            <a:ext cx="4743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Đoán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ý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đồng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đội</a:t>
            </a:r>
            <a:endParaRPr lang="en-US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4000500" y="1203723"/>
            <a:ext cx="1257300" cy="3298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4055269" y="1241822"/>
            <a:ext cx="1152525" cy="2559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4026694" y="1229916"/>
            <a:ext cx="1209675" cy="30008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350" dirty="0" smtClean="0">
                <a:latin typeface="+mj-lt"/>
              </a:rPr>
              <a:t>3</a:t>
            </a:r>
            <a:endParaRPr lang="en-US" altLang="en-US" sz="1350" dirty="0">
              <a:latin typeface="+mj-lt"/>
            </a:endParaRPr>
          </a:p>
        </p:txBody>
      </p:sp>
      <p:grpSp>
        <p:nvGrpSpPr>
          <p:cNvPr id="5130" name="Group 9"/>
          <p:cNvGrpSpPr>
            <a:grpSpLocks/>
          </p:cNvGrpSpPr>
          <p:nvPr/>
        </p:nvGrpSpPr>
        <p:grpSpPr bwMode="auto">
          <a:xfrm>
            <a:off x="6515100" y="4514852"/>
            <a:ext cx="876300" cy="677466"/>
            <a:chOff x="4512" y="3792"/>
            <a:chExt cx="736" cy="569"/>
          </a:xfrm>
        </p:grpSpPr>
        <p:pic>
          <p:nvPicPr>
            <p:cNvPr id="5170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5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914650" y="1264444"/>
            <a:ext cx="971550" cy="1643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 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5372100" y="1257301"/>
            <a:ext cx="971550" cy="1643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</a:t>
            </a:r>
          </a:p>
        </p:txBody>
      </p:sp>
      <p:pic>
        <p:nvPicPr>
          <p:cNvPr id="5133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962400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502694" y="4598194"/>
            <a:ext cx="569387" cy="253916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altLang="en-US" sz="105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105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5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endParaRPr lang="en-US" altLang="en-US" sz="105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8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9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7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4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5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2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3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0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1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8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9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6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7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4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5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2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3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6916341" y="3769194"/>
            <a:ext cx="1028700" cy="971550"/>
            <a:chOff x="4574" y="3342"/>
            <a:chExt cx="960" cy="912"/>
          </a:xfrm>
        </p:grpSpPr>
        <p:sp>
          <p:nvSpPr>
            <p:cNvPr id="5150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1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52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500" dirty="0" err="1" smtClean="0">
                  <a:solidFill>
                    <a:schemeClr val="bg1"/>
                  </a:solidFill>
                  <a:latin typeface=".VnTime" pitchFamily="34" charset="0"/>
                </a:rPr>
                <a:t>Hết</a:t>
              </a:r>
              <a:r>
                <a:rPr lang="en-US" altLang="en-US" sz="1500" dirty="0" smtClean="0">
                  <a:solidFill>
                    <a:schemeClr val="bg1"/>
                  </a:solidFill>
                  <a:latin typeface=".VnTime" pitchFamily="34" charset="0"/>
                </a:rPr>
                <a:t>  </a:t>
              </a:r>
              <a:r>
                <a:rPr lang="en-US" altLang="en-US" sz="1500" dirty="0" err="1" smtClean="0">
                  <a:solidFill>
                    <a:schemeClr val="bg1"/>
                  </a:solidFill>
                  <a:latin typeface=".VnTime" pitchFamily="34" charset="0"/>
                </a:rPr>
                <a:t>giơ</a:t>
              </a:r>
              <a:r>
                <a:rPr lang="en-US" altLang="en-US" sz="1500" dirty="0" smtClean="0">
                  <a:solidFill>
                    <a:schemeClr val="bg1"/>
                  </a:solidFill>
                  <a:latin typeface=".VnTime" pitchFamily="34" charset="0"/>
                </a:rPr>
                <a:t>̀</a:t>
              </a:r>
              <a:endParaRPr lang="en-US" altLang="en-US" sz="1500" dirty="0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457700" y="4572000"/>
            <a:ext cx="62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2758054" y="2374732"/>
            <a:ext cx="3565922" cy="4095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50" dirty="0" err="1" smtClean="0"/>
              <a:t>cồn</a:t>
            </a:r>
            <a:endParaRPr lang="en-US" altLang="en-US" sz="4050" dirty="0"/>
          </a:p>
        </p:txBody>
      </p:sp>
    </p:spTree>
    <p:extLst>
      <p:ext uri="{BB962C8B-B14F-4D97-AF65-F5344CB8AC3E}">
        <p14:creationId xmlns:p14="http://schemas.microsoft.com/office/powerpoint/2010/main" val="4130760670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3257550" y="2971800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1314450" y="194073"/>
            <a:ext cx="6842414" cy="47472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350"/>
          </a:p>
        </p:txBody>
      </p:sp>
      <p:pic>
        <p:nvPicPr>
          <p:cNvPr id="5125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5"/>
          <p:cNvSpPr>
            <a:spLocks noChangeArrowheads="1" noChangeShapeType="1" noTextEdit="1"/>
          </p:cNvSpPr>
          <p:nvPr/>
        </p:nvSpPr>
        <p:spPr bwMode="auto">
          <a:xfrm>
            <a:off x="2400300" y="410766"/>
            <a:ext cx="4743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Đoán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ý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đồng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đội</a:t>
            </a:r>
            <a:endParaRPr lang="en-US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4000500" y="1203723"/>
            <a:ext cx="1257300" cy="3298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4055269" y="1241822"/>
            <a:ext cx="1152525" cy="2559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4026694" y="1229916"/>
            <a:ext cx="1209675" cy="30008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350" dirty="0" smtClean="0">
                <a:latin typeface="+mj-lt"/>
              </a:rPr>
              <a:t>4</a:t>
            </a:r>
            <a:endParaRPr lang="en-US" altLang="en-US" sz="1350" dirty="0">
              <a:latin typeface="+mj-lt"/>
            </a:endParaRPr>
          </a:p>
        </p:txBody>
      </p:sp>
      <p:grpSp>
        <p:nvGrpSpPr>
          <p:cNvPr id="5130" name="Group 9"/>
          <p:cNvGrpSpPr>
            <a:grpSpLocks/>
          </p:cNvGrpSpPr>
          <p:nvPr/>
        </p:nvGrpSpPr>
        <p:grpSpPr bwMode="auto">
          <a:xfrm>
            <a:off x="6515100" y="4514852"/>
            <a:ext cx="876300" cy="677466"/>
            <a:chOff x="4512" y="3792"/>
            <a:chExt cx="736" cy="569"/>
          </a:xfrm>
        </p:grpSpPr>
        <p:pic>
          <p:nvPicPr>
            <p:cNvPr id="5170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5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914650" y="1264444"/>
            <a:ext cx="971550" cy="1643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 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5372100" y="1257301"/>
            <a:ext cx="971550" cy="1643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</a:t>
            </a:r>
          </a:p>
        </p:txBody>
      </p:sp>
      <p:pic>
        <p:nvPicPr>
          <p:cNvPr id="5133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962400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502694" y="4598194"/>
            <a:ext cx="569387" cy="253916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altLang="en-US" sz="105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105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5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endParaRPr lang="en-US" altLang="en-US" sz="105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8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9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7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4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5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2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3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0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1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8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9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6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7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4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5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2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3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6916341" y="3769194"/>
            <a:ext cx="1028700" cy="971550"/>
            <a:chOff x="4574" y="3342"/>
            <a:chExt cx="960" cy="912"/>
          </a:xfrm>
        </p:grpSpPr>
        <p:sp>
          <p:nvSpPr>
            <p:cNvPr id="5150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1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52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500" dirty="0" err="1" smtClean="0">
                  <a:solidFill>
                    <a:schemeClr val="bg1"/>
                  </a:solidFill>
                  <a:latin typeface=".VnTime" pitchFamily="34" charset="0"/>
                </a:rPr>
                <a:t>Hết</a:t>
              </a:r>
              <a:r>
                <a:rPr lang="en-US" altLang="en-US" sz="1500" dirty="0" smtClean="0">
                  <a:solidFill>
                    <a:schemeClr val="bg1"/>
                  </a:solidFill>
                  <a:latin typeface=".VnTime" pitchFamily="34" charset="0"/>
                </a:rPr>
                <a:t>  </a:t>
              </a:r>
              <a:r>
                <a:rPr lang="en-US" altLang="en-US" sz="1500" dirty="0" err="1" smtClean="0">
                  <a:solidFill>
                    <a:schemeClr val="bg1"/>
                  </a:solidFill>
                  <a:latin typeface=".VnTime" pitchFamily="34" charset="0"/>
                </a:rPr>
                <a:t>giơ</a:t>
              </a:r>
              <a:r>
                <a:rPr lang="en-US" altLang="en-US" sz="1500" dirty="0" smtClean="0">
                  <a:solidFill>
                    <a:schemeClr val="bg1"/>
                  </a:solidFill>
                  <a:latin typeface=".VnTime" pitchFamily="34" charset="0"/>
                </a:rPr>
                <a:t>̀</a:t>
              </a:r>
              <a:endParaRPr lang="en-US" altLang="en-US" sz="1500" dirty="0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457700" y="4572000"/>
            <a:ext cx="62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2758054" y="2374732"/>
            <a:ext cx="3565922" cy="4095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50" dirty="0" err="1" smtClean="0"/>
              <a:t>Xăng</a:t>
            </a:r>
            <a:endParaRPr lang="en-US" altLang="en-US" sz="4050" dirty="0"/>
          </a:p>
        </p:txBody>
      </p:sp>
    </p:spTree>
    <p:extLst>
      <p:ext uri="{BB962C8B-B14F-4D97-AF65-F5344CB8AC3E}">
        <p14:creationId xmlns:p14="http://schemas.microsoft.com/office/powerpoint/2010/main" val="987411953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3257550" y="2971800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1314450" y="194073"/>
            <a:ext cx="6842414" cy="47472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350"/>
          </a:p>
        </p:txBody>
      </p:sp>
      <p:pic>
        <p:nvPicPr>
          <p:cNvPr id="5125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5"/>
          <p:cNvSpPr>
            <a:spLocks noChangeArrowheads="1" noChangeShapeType="1" noTextEdit="1"/>
          </p:cNvSpPr>
          <p:nvPr/>
        </p:nvSpPr>
        <p:spPr bwMode="auto">
          <a:xfrm>
            <a:off x="2400300" y="410766"/>
            <a:ext cx="4743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Đoán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ý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đồng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đội</a:t>
            </a:r>
            <a:endParaRPr lang="en-US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4000500" y="1203723"/>
            <a:ext cx="1257300" cy="3298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4055269" y="1241822"/>
            <a:ext cx="1152525" cy="2559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4026694" y="1229916"/>
            <a:ext cx="1209675" cy="30008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350" dirty="0" smtClean="0">
                <a:latin typeface="+mj-lt"/>
              </a:rPr>
              <a:t>5</a:t>
            </a:r>
            <a:endParaRPr lang="en-US" altLang="en-US" sz="1350" dirty="0">
              <a:latin typeface="+mj-lt"/>
            </a:endParaRPr>
          </a:p>
        </p:txBody>
      </p:sp>
      <p:grpSp>
        <p:nvGrpSpPr>
          <p:cNvPr id="5130" name="Group 9"/>
          <p:cNvGrpSpPr>
            <a:grpSpLocks/>
          </p:cNvGrpSpPr>
          <p:nvPr/>
        </p:nvGrpSpPr>
        <p:grpSpPr bwMode="auto">
          <a:xfrm>
            <a:off x="6515100" y="4514852"/>
            <a:ext cx="876300" cy="677466"/>
            <a:chOff x="4512" y="3792"/>
            <a:chExt cx="736" cy="569"/>
          </a:xfrm>
        </p:grpSpPr>
        <p:pic>
          <p:nvPicPr>
            <p:cNvPr id="5170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5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914650" y="1264444"/>
            <a:ext cx="971550" cy="1643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 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5372100" y="1257301"/>
            <a:ext cx="971550" cy="1643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</a:t>
            </a:r>
          </a:p>
        </p:txBody>
      </p:sp>
      <p:pic>
        <p:nvPicPr>
          <p:cNvPr id="5133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962400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502694" y="4598194"/>
            <a:ext cx="569387" cy="253916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altLang="en-US" sz="105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105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5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endParaRPr lang="en-US" altLang="en-US" sz="105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8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9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7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4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5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2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3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0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1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8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9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6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7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4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5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2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3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6916341" y="3769194"/>
            <a:ext cx="1028700" cy="971550"/>
            <a:chOff x="4574" y="3342"/>
            <a:chExt cx="960" cy="912"/>
          </a:xfrm>
        </p:grpSpPr>
        <p:sp>
          <p:nvSpPr>
            <p:cNvPr id="5150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1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52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500" dirty="0" err="1" smtClean="0">
                  <a:solidFill>
                    <a:schemeClr val="bg1"/>
                  </a:solidFill>
                  <a:latin typeface=".VnTime" pitchFamily="34" charset="0"/>
                </a:rPr>
                <a:t>Hết</a:t>
              </a:r>
              <a:r>
                <a:rPr lang="en-US" altLang="en-US" sz="1500" dirty="0" smtClean="0">
                  <a:solidFill>
                    <a:schemeClr val="bg1"/>
                  </a:solidFill>
                  <a:latin typeface=".VnTime" pitchFamily="34" charset="0"/>
                </a:rPr>
                <a:t>  </a:t>
              </a:r>
              <a:r>
                <a:rPr lang="en-US" altLang="en-US" sz="1500" dirty="0" err="1" smtClean="0">
                  <a:solidFill>
                    <a:schemeClr val="bg1"/>
                  </a:solidFill>
                  <a:latin typeface=".VnTime" pitchFamily="34" charset="0"/>
                </a:rPr>
                <a:t>giơ</a:t>
              </a:r>
              <a:r>
                <a:rPr lang="en-US" altLang="en-US" sz="1500" dirty="0" smtClean="0">
                  <a:solidFill>
                    <a:schemeClr val="bg1"/>
                  </a:solidFill>
                  <a:latin typeface=".VnTime" pitchFamily="34" charset="0"/>
                </a:rPr>
                <a:t>̀</a:t>
              </a:r>
              <a:endParaRPr lang="en-US" altLang="en-US" sz="1500" dirty="0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457700" y="4572000"/>
            <a:ext cx="62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2758054" y="2374732"/>
            <a:ext cx="3565922" cy="4095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50" dirty="0" smtClean="0"/>
              <a:t>Gas</a:t>
            </a:r>
            <a:endParaRPr lang="en-US" altLang="en-US" sz="4050" dirty="0"/>
          </a:p>
        </p:txBody>
      </p:sp>
    </p:spTree>
    <p:extLst>
      <p:ext uri="{BB962C8B-B14F-4D97-AF65-F5344CB8AC3E}">
        <p14:creationId xmlns:p14="http://schemas.microsoft.com/office/powerpoint/2010/main" val="2745600610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3257550" y="2971800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1343025" y="194072"/>
            <a:ext cx="6842414" cy="47472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350"/>
          </a:p>
        </p:txBody>
      </p:sp>
      <p:pic>
        <p:nvPicPr>
          <p:cNvPr id="5125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5"/>
          <p:cNvSpPr>
            <a:spLocks noChangeArrowheads="1" noChangeShapeType="1" noTextEdit="1"/>
          </p:cNvSpPr>
          <p:nvPr/>
        </p:nvSpPr>
        <p:spPr bwMode="auto">
          <a:xfrm>
            <a:off x="2400300" y="410766"/>
            <a:ext cx="47434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Đoán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ý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đồng</a:t>
            </a:r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7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đội</a:t>
            </a:r>
            <a:endParaRPr lang="en-US" sz="27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4000500" y="1203723"/>
            <a:ext cx="1257300" cy="3298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4055269" y="1241822"/>
            <a:ext cx="1152525" cy="2559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4026694" y="1229916"/>
            <a:ext cx="1209675" cy="30008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350" dirty="0" smtClean="0">
                <a:latin typeface="+mj-lt"/>
              </a:rPr>
              <a:t>6</a:t>
            </a:r>
            <a:endParaRPr lang="en-US" altLang="en-US" sz="1350" dirty="0">
              <a:latin typeface="+mj-lt"/>
            </a:endParaRPr>
          </a:p>
        </p:txBody>
      </p:sp>
      <p:grpSp>
        <p:nvGrpSpPr>
          <p:cNvPr id="5130" name="Group 9"/>
          <p:cNvGrpSpPr>
            <a:grpSpLocks/>
          </p:cNvGrpSpPr>
          <p:nvPr/>
        </p:nvGrpSpPr>
        <p:grpSpPr bwMode="auto">
          <a:xfrm>
            <a:off x="6515100" y="4514852"/>
            <a:ext cx="876300" cy="677466"/>
            <a:chOff x="4512" y="3792"/>
            <a:chExt cx="736" cy="569"/>
          </a:xfrm>
        </p:grpSpPr>
        <p:pic>
          <p:nvPicPr>
            <p:cNvPr id="5170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5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914650" y="1264444"/>
            <a:ext cx="971550" cy="1643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 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5372100" y="1257301"/>
            <a:ext cx="971550" cy="1643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</a:t>
            </a:r>
          </a:p>
        </p:txBody>
      </p:sp>
      <p:pic>
        <p:nvPicPr>
          <p:cNvPr id="5133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962400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502694" y="4598194"/>
            <a:ext cx="569387" cy="253916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altLang="en-US" sz="105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105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5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endParaRPr lang="en-US" altLang="en-US" sz="105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8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9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7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4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5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2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3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60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61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8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9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6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7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4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5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6916341" y="3771900"/>
            <a:ext cx="1027509" cy="971550"/>
            <a:chOff x="4574" y="3342"/>
            <a:chExt cx="960" cy="912"/>
          </a:xfrm>
        </p:grpSpPr>
        <p:sp>
          <p:nvSpPr>
            <p:cNvPr id="5152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3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7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6916341" y="3769194"/>
            <a:ext cx="1028700" cy="971550"/>
            <a:chOff x="4574" y="3342"/>
            <a:chExt cx="960" cy="912"/>
          </a:xfrm>
        </p:grpSpPr>
        <p:sp>
          <p:nvSpPr>
            <p:cNvPr id="5150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151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52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500" dirty="0" err="1" smtClean="0">
                  <a:solidFill>
                    <a:schemeClr val="bg1"/>
                  </a:solidFill>
                  <a:latin typeface=".VnTime" pitchFamily="34" charset="0"/>
                </a:rPr>
                <a:t>Hết</a:t>
              </a:r>
              <a:r>
                <a:rPr lang="en-US" altLang="en-US" sz="1500" dirty="0" smtClean="0">
                  <a:solidFill>
                    <a:schemeClr val="bg1"/>
                  </a:solidFill>
                  <a:latin typeface=".VnTime" pitchFamily="34" charset="0"/>
                </a:rPr>
                <a:t>  </a:t>
              </a:r>
              <a:r>
                <a:rPr lang="en-US" altLang="en-US" sz="1500" dirty="0" err="1" smtClean="0">
                  <a:solidFill>
                    <a:schemeClr val="bg1"/>
                  </a:solidFill>
                  <a:latin typeface=".VnTime" pitchFamily="34" charset="0"/>
                </a:rPr>
                <a:t>giơ</a:t>
              </a:r>
              <a:r>
                <a:rPr lang="en-US" altLang="en-US" sz="1500" dirty="0" smtClean="0">
                  <a:solidFill>
                    <a:schemeClr val="bg1"/>
                  </a:solidFill>
                  <a:latin typeface=".VnTime" pitchFamily="34" charset="0"/>
                </a:rPr>
                <a:t>̀</a:t>
              </a:r>
              <a:endParaRPr lang="en-US" altLang="en-US" sz="1500" dirty="0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457700" y="4572000"/>
            <a:ext cx="628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2758054" y="2374732"/>
            <a:ext cx="3565922" cy="4095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50" dirty="0" smtClean="0"/>
              <a:t>Than</a:t>
            </a:r>
            <a:endParaRPr lang="en-US" altLang="en-US" sz="4050" dirty="0"/>
          </a:p>
        </p:txBody>
      </p:sp>
    </p:spTree>
    <p:extLst>
      <p:ext uri="{BB962C8B-B14F-4D97-AF65-F5344CB8AC3E}">
        <p14:creationId xmlns:p14="http://schemas.microsoft.com/office/powerpoint/2010/main" val="2577221844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898</TotalTime>
  <Words>1600</Words>
  <Application>Microsoft Office PowerPoint</Application>
  <PresentationFormat>On-screen Show (16:9)</PresentationFormat>
  <Paragraphs>295</Paragraphs>
  <Slides>35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Segoe UI</vt:lpstr>
      <vt:lpstr>.VnArial Narrow</vt:lpstr>
      <vt:lpstr>.VnTime</vt:lpstr>
      <vt:lpstr>Verdana</vt:lpstr>
      <vt:lpstr>Calibri</vt:lpstr>
      <vt:lpstr>Wingdings 2</vt:lpstr>
      <vt:lpstr>Wingdings</vt:lpstr>
      <vt:lpstr>Amatic SC</vt:lpstr>
      <vt:lpstr>Wingdings 3</vt:lpstr>
      <vt:lpstr>Arial</vt:lpstr>
      <vt:lpstr>Times New Roman</vt:lpstr>
      <vt:lpstr>Lucida Sans Unicode</vt:lpstr>
      <vt:lpstr>Palatino Linotype</vt:lpstr>
      <vt:lpstr>Roboto</vt:lpstr>
      <vt:lpstr>Open Sans</vt:lpstr>
      <vt:lpstr>Symbol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Admin</cp:lastModifiedBy>
  <cp:revision>101</cp:revision>
  <cp:lastPrinted>2023-10-18T14:19:57Z</cp:lastPrinted>
  <dcterms:modified xsi:type="dcterms:W3CDTF">2023-11-20T16:03:27Z</dcterms:modified>
</cp:coreProperties>
</file>