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1"/>
  </p:notesMasterIdLst>
  <p:sldIdLst>
    <p:sldId id="256" r:id="rId3"/>
    <p:sldId id="280" r:id="rId4"/>
    <p:sldId id="274" r:id="rId5"/>
    <p:sldId id="307" r:id="rId6"/>
    <p:sldId id="308" r:id="rId7"/>
    <p:sldId id="309" r:id="rId8"/>
    <p:sldId id="310"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270A"/>
    <a:srgbClr val="FFFFFF"/>
    <a:srgbClr val="007FCA"/>
    <a:srgbClr val="00B856"/>
    <a:srgbClr val="FFFF00"/>
    <a:srgbClr val="70B2E2"/>
    <a:srgbClr val="FFDC17"/>
    <a:srgbClr val="F0AE42"/>
    <a:srgbClr val="FFCC00"/>
    <a:srgbClr val="006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5033" autoAdjust="0"/>
  </p:normalViewPr>
  <p:slideViewPr>
    <p:cSldViewPr snapToGrid="0">
      <p:cViewPr varScale="1">
        <p:scale>
          <a:sx n="62" d="100"/>
          <a:sy n="62" d="100"/>
        </p:scale>
        <p:origin x="-84" y="-3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67A2065B-06FF-4991-9F8A-4BE25457B479}"/>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5" name="Footer Placeholder 4">
            <a:extLst>
              <a:ext uri="{FF2B5EF4-FFF2-40B4-BE49-F238E27FC236}">
                <a16:creationId xmlns:a16="http://schemas.microsoft.com/office/drawing/2014/main" xmlns=""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9EABC7-C044-44DE-B303-55A0581DA1E8}"/>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5" name="Footer Placeholder 4">
            <a:extLst>
              <a:ext uri="{FF2B5EF4-FFF2-40B4-BE49-F238E27FC236}">
                <a16:creationId xmlns:a16="http://schemas.microsoft.com/office/drawing/2014/main" xmlns=""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9D8705E-925D-4F57-8268-107CE3CF4C45}"/>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5" name="Footer Placeholder 4">
            <a:extLst>
              <a:ext uri="{FF2B5EF4-FFF2-40B4-BE49-F238E27FC236}">
                <a16:creationId xmlns:a16="http://schemas.microsoft.com/office/drawing/2014/main" xmlns=""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FE4005-5BA2-95AA-832A-4EF3A66723BE}"/>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5" name="Footer Placeholder 4">
            <a:extLst>
              <a:ext uri="{FF2B5EF4-FFF2-40B4-BE49-F238E27FC236}">
                <a16:creationId xmlns:a16="http://schemas.microsoft.com/office/drawing/2014/main" xmlns=""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4201A4-EC11-F812-5882-E6AC934CD8E5}"/>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5" name="Footer Placeholder 4">
            <a:extLst>
              <a:ext uri="{FF2B5EF4-FFF2-40B4-BE49-F238E27FC236}">
                <a16:creationId xmlns:a16="http://schemas.microsoft.com/office/drawing/2014/main" xmlns=""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D1E7B0-CAA0-F8CF-C26D-E5A3DE2F6A4B}"/>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5" name="Footer Placeholder 4">
            <a:extLst>
              <a:ext uri="{FF2B5EF4-FFF2-40B4-BE49-F238E27FC236}">
                <a16:creationId xmlns:a16="http://schemas.microsoft.com/office/drawing/2014/main" xmlns=""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DDDCEC6-13CF-F039-ECB1-8623DD3244DF}"/>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6" name="Footer Placeholder 5">
            <a:extLst>
              <a:ext uri="{FF2B5EF4-FFF2-40B4-BE49-F238E27FC236}">
                <a16:creationId xmlns:a16="http://schemas.microsoft.com/office/drawing/2014/main" xmlns=""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8BCBB4-1AB5-891F-804F-B8D75389FC4C}"/>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8" name="Footer Placeholder 7">
            <a:extLst>
              <a:ext uri="{FF2B5EF4-FFF2-40B4-BE49-F238E27FC236}">
                <a16:creationId xmlns:a16="http://schemas.microsoft.com/office/drawing/2014/main" xmlns=""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4A6454E-613C-ED81-C48F-AF2D4B9AACC5}"/>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4" name="Footer Placeholder 3">
            <a:extLst>
              <a:ext uri="{FF2B5EF4-FFF2-40B4-BE49-F238E27FC236}">
                <a16:creationId xmlns:a16="http://schemas.microsoft.com/office/drawing/2014/main" xmlns=""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3A5AA8-72BB-4177-7E80-3FF0E753FB57}"/>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3" name="Footer Placeholder 2">
            <a:extLst>
              <a:ext uri="{FF2B5EF4-FFF2-40B4-BE49-F238E27FC236}">
                <a16:creationId xmlns:a16="http://schemas.microsoft.com/office/drawing/2014/main" xmlns=""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E701FA-1478-1E54-AAC9-9BA5D194E31D}"/>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6" name="Footer Placeholder 5">
            <a:extLst>
              <a:ext uri="{FF2B5EF4-FFF2-40B4-BE49-F238E27FC236}">
                <a16:creationId xmlns:a16="http://schemas.microsoft.com/office/drawing/2014/main" xmlns=""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7C8FC-AAEA-4AB6-9DB5-2503F58F0E69}"/>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5" name="Footer Placeholder 4">
            <a:extLst>
              <a:ext uri="{FF2B5EF4-FFF2-40B4-BE49-F238E27FC236}">
                <a16:creationId xmlns:a16="http://schemas.microsoft.com/office/drawing/2014/main" xmlns=""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C44399-3269-CF14-352D-CF5747C063C6}"/>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6" name="Footer Placeholder 5">
            <a:extLst>
              <a:ext uri="{FF2B5EF4-FFF2-40B4-BE49-F238E27FC236}">
                <a16:creationId xmlns:a16="http://schemas.microsoft.com/office/drawing/2014/main" xmlns=""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C92554-CB63-67A8-7796-3A73B357192F}"/>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5" name="Footer Placeholder 4">
            <a:extLst>
              <a:ext uri="{FF2B5EF4-FFF2-40B4-BE49-F238E27FC236}">
                <a16:creationId xmlns:a16="http://schemas.microsoft.com/office/drawing/2014/main" xmlns=""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8F6F71-9D1F-C832-3152-1551C3C1A5C6}"/>
              </a:ext>
            </a:extLst>
          </p:cNvPr>
          <p:cNvSpPr>
            <a:spLocks noGrp="1"/>
          </p:cNvSpPr>
          <p:nvPr>
            <p:ph type="dt" sz="half" idx="10"/>
          </p:nvPr>
        </p:nvSpPr>
        <p:spPr/>
        <p:txBody>
          <a:bodyPr/>
          <a:lstStyle/>
          <a:p>
            <a:fld id="{7AC25B46-BDF4-4D48-B2F1-14DF231B61C2}" type="datetimeFigureOut">
              <a:rPr lang="en-US" smtClean="0"/>
              <a:t>5/9/2025</a:t>
            </a:fld>
            <a:endParaRPr lang="en-US"/>
          </a:p>
        </p:txBody>
      </p:sp>
      <p:sp>
        <p:nvSpPr>
          <p:cNvPr id="5" name="Footer Placeholder 4">
            <a:extLst>
              <a:ext uri="{FF2B5EF4-FFF2-40B4-BE49-F238E27FC236}">
                <a16:creationId xmlns:a16="http://schemas.microsoft.com/office/drawing/2014/main" xmlns=""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585CC9-BAD3-4807-90BB-97DA2D6A6BE2}"/>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5" name="Footer Placeholder 4">
            <a:extLst>
              <a:ext uri="{FF2B5EF4-FFF2-40B4-BE49-F238E27FC236}">
                <a16:creationId xmlns:a16="http://schemas.microsoft.com/office/drawing/2014/main" xmlns=""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F67CAC-53E4-44AF-BEAC-8FFB96F05A86}"/>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6" name="Footer Placeholder 5">
            <a:extLst>
              <a:ext uri="{FF2B5EF4-FFF2-40B4-BE49-F238E27FC236}">
                <a16:creationId xmlns:a16="http://schemas.microsoft.com/office/drawing/2014/main" xmlns=""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EA255A-4CB5-40CA-B756-1AA5E27C20BF}"/>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8" name="Footer Placeholder 7">
            <a:extLst>
              <a:ext uri="{FF2B5EF4-FFF2-40B4-BE49-F238E27FC236}">
                <a16:creationId xmlns:a16="http://schemas.microsoft.com/office/drawing/2014/main" xmlns=""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23AC25A7-81C8-4AA1-AD9F-C78A451FDE2E}"/>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4" name="Footer Placeholder 3">
            <a:extLst>
              <a:ext uri="{FF2B5EF4-FFF2-40B4-BE49-F238E27FC236}">
                <a16:creationId xmlns:a16="http://schemas.microsoft.com/office/drawing/2014/main" xmlns=""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740D3C-270A-401A-810C-2F86BBBB87D4}"/>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3" name="Footer Placeholder 2">
            <a:extLst>
              <a:ext uri="{FF2B5EF4-FFF2-40B4-BE49-F238E27FC236}">
                <a16:creationId xmlns:a16="http://schemas.microsoft.com/office/drawing/2014/main" xmlns=""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1B7454-C1CC-46F2-A6FB-1FE786C48F49}"/>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6" name="Footer Placeholder 5">
            <a:extLst>
              <a:ext uri="{FF2B5EF4-FFF2-40B4-BE49-F238E27FC236}">
                <a16:creationId xmlns:a16="http://schemas.microsoft.com/office/drawing/2014/main" xmlns=""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A587A0-353B-42C2-BA96-B1ADEDF642BE}"/>
              </a:ext>
            </a:extLst>
          </p:cNvPr>
          <p:cNvSpPr>
            <a:spLocks noGrp="1"/>
          </p:cNvSpPr>
          <p:nvPr>
            <p:ph type="dt" sz="half" idx="10"/>
          </p:nvPr>
        </p:nvSpPr>
        <p:spPr/>
        <p:txBody>
          <a:bodyPr/>
          <a:lstStyle/>
          <a:p>
            <a:fld id="{F07CD3FD-BE54-4400-942B-C6C15AA73DFD}" type="datetimeFigureOut">
              <a:rPr lang="en-US" smtClean="0"/>
              <a:t>5/9/2025</a:t>
            </a:fld>
            <a:endParaRPr lang="en-US"/>
          </a:p>
        </p:txBody>
      </p:sp>
      <p:sp>
        <p:nvSpPr>
          <p:cNvPr id="6" name="Footer Placeholder 5">
            <a:extLst>
              <a:ext uri="{FF2B5EF4-FFF2-40B4-BE49-F238E27FC236}">
                <a16:creationId xmlns:a16="http://schemas.microsoft.com/office/drawing/2014/main" xmlns=""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5/9/2025</a:t>
            </a:fld>
            <a:endParaRPr lang="en-US"/>
          </a:p>
        </p:txBody>
      </p:sp>
      <p:sp>
        <p:nvSpPr>
          <p:cNvPr id="5" name="Footer Placeholder 4">
            <a:extLst>
              <a:ext uri="{FF2B5EF4-FFF2-40B4-BE49-F238E27FC236}">
                <a16:creationId xmlns:a16="http://schemas.microsoft.com/office/drawing/2014/main" xmlns=""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xmlns=""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xmlns="" id="{AE44416F-3530-55A3-F865-C99A1969B075}"/>
              </a:ext>
            </a:extLst>
          </p:cNvPr>
          <p:cNvSpPr/>
          <p:nvPr userDrawn="1"/>
        </p:nvSpPr>
        <p:spPr>
          <a:xfrm>
            <a:off x="213360" y="211015"/>
            <a:ext cx="11683888" cy="6510460"/>
          </a:xfrm>
          <a:prstGeom prst="roundRect">
            <a:avLst>
              <a:gd name="adj" fmla="val 5091"/>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5/9/2025</a:t>
            </a:fld>
            <a:endParaRPr lang="en-US"/>
          </a:p>
        </p:txBody>
      </p:sp>
      <p:sp>
        <p:nvSpPr>
          <p:cNvPr id="5" name="Footer Placeholder 4">
            <a:extLst>
              <a:ext uri="{FF2B5EF4-FFF2-40B4-BE49-F238E27FC236}">
                <a16:creationId xmlns:a16="http://schemas.microsoft.com/office/drawing/2014/main" xmlns=""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xmlns=""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het.colorado.edu/vi/simulations/molecule-shapes"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het.colorado.edu/"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idx="4294967295"/>
          </p:nvPr>
        </p:nvSpPr>
        <p:spPr>
          <a:xfrm>
            <a:off x="1022555" y="526281"/>
            <a:ext cx="10146891" cy="1351680"/>
          </a:xfr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p>
            <a:pPr algn="ctr"/>
            <a:r>
              <a:rPr lang="vi-VN" sz="3200" b="1">
                <a:solidFill>
                  <a:srgbClr val="FF0000"/>
                </a:solidFill>
                <a:ea typeface="Open Sans" panose="020B0606030504020204" pitchFamily="34" charset="0"/>
                <a:cs typeface="Open Sans" panose="020B0606030504020204" pitchFamily="34" charset="0"/>
              </a:rPr>
              <a:t>TIẾT 11. BÀI 6:  </a:t>
            </a:r>
            <a:br>
              <a:rPr lang="vi-VN" sz="3200" b="1">
                <a:solidFill>
                  <a:srgbClr val="FF0000"/>
                </a:solidFill>
                <a:ea typeface="Open Sans" panose="020B0606030504020204" pitchFamily="34" charset="0"/>
                <a:cs typeface="Open Sans" panose="020B0606030504020204" pitchFamily="34" charset="0"/>
              </a:rPr>
            </a:br>
            <a:r>
              <a:rPr lang="vi-VN" sz="3200" b="1">
                <a:solidFill>
                  <a:srgbClr val="FF0000"/>
                </a:solidFill>
                <a:ea typeface="Open Sans" panose="020B0606030504020204" pitchFamily="34" charset="0"/>
                <a:cs typeface="Open Sans" panose="020B0606030504020204" pitchFamily="34" charset="0"/>
              </a:rPr>
              <a:t>THỰC HÀNH: KHAI THÁC PHẦN MỀM MÔ PHỎNG</a:t>
            </a:r>
          </a:p>
        </p:txBody>
      </p:sp>
      <p:sp>
        <p:nvSpPr>
          <p:cNvPr id="3" name="Subtitle 2">
            <a:extLst>
              <a:ext uri="{FF2B5EF4-FFF2-40B4-BE49-F238E27FC236}">
                <a16:creationId xmlns:a16="http://schemas.microsoft.com/office/drawing/2014/main" xmlns="" id="{C59BD655-F7DD-EBAD-D6B3-E49C84B099EE}"/>
              </a:ext>
            </a:extLst>
          </p:cNvPr>
          <p:cNvSpPr>
            <a:spLocks noGrp="1"/>
          </p:cNvSpPr>
          <p:nvPr>
            <p:ph type="subTitle" idx="4294967295"/>
          </p:nvPr>
        </p:nvSpPr>
        <p:spPr>
          <a:xfrm>
            <a:off x="3898900" y="6331719"/>
            <a:ext cx="4394200" cy="446088"/>
          </a:xfrm>
          <a:solidFill>
            <a:schemeClr val="bg1"/>
          </a:solidFill>
        </p:spPr>
        <p:txBody>
          <a:bodyPr vert="horz" lIns="91440" tIns="45720" rIns="91440" bIns="45720" rtlCol="0" anchor="ctr" anchorCtr="0">
            <a:normAutofit fontScale="92500" lnSpcReduction="10000"/>
          </a:bodyPr>
          <a:lstStyle/>
          <a:p>
            <a:pPr marL="0" indent="0" algn="ctr">
              <a:buNone/>
            </a:pPr>
            <a:r>
              <a:rPr lang="en-US" b="1">
                <a:solidFill>
                  <a:srgbClr val="FF0000"/>
                </a:solidFill>
                <a:ea typeface="Open Sans" panose="020B0606030504020204" pitchFamily="34" charset="0"/>
                <a:cs typeface="Open Sans" panose="020B0606030504020204" pitchFamily="34" charset="0"/>
              </a:rPr>
              <a:t>Người dạy: Thầy Giáo Tin</a:t>
            </a: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anim calcmode="lin" valueType="num">
                                      <p:cBhvr>
                                        <p:cTn id="17" dur="500" fill="hold"/>
                                        <p:tgtEl>
                                          <p:spTgt spid="3">
                                            <p:bg/>
                                          </p:spTgt>
                                        </p:tgtEl>
                                        <p:attrNameLst>
                                          <p:attrName>ppt_x</p:attrName>
                                        </p:attrNameLst>
                                      </p:cBhvr>
                                      <p:tavLst>
                                        <p:tav tm="0">
                                          <p:val>
                                            <p:fltVal val="0.5"/>
                                          </p:val>
                                        </p:tav>
                                        <p:tav tm="100000">
                                          <p:val>
                                            <p:strVal val="#ppt_x"/>
                                          </p:val>
                                        </p:tav>
                                      </p:tavLst>
                                    </p:anim>
                                    <p:anim calcmode="lin" valueType="num">
                                      <p:cBhvr>
                                        <p:cTn id="18" dur="500" fill="hold"/>
                                        <p:tgtEl>
                                          <p:spTgt spid="3">
                                            <p:bg/>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3">
                                            <p:txEl>
                                              <p:pRg st="0" end="0"/>
                                            </p:txEl>
                                          </p:spTgt>
                                        </p:tgtEl>
                                      </p:cBhvr>
                                    </p:animEffect>
                                    <p:anim calcmode="lin" valueType="num">
                                      <p:cBhvr>
                                        <p:cTn id="26"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7"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305E8F9D-1F99-D4BE-C3E3-2C3A5D60F822}"/>
              </a:ext>
            </a:extLst>
          </p:cNvPr>
          <p:cNvGrpSpPr/>
          <p:nvPr/>
        </p:nvGrpSpPr>
        <p:grpSpPr>
          <a:xfrm>
            <a:off x="4196860" y="-28872"/>
            <a:ext cx="3798281" cy="1899141"/>
            <a:chOff x="259896" y="4258420"/>
            <a:chExt cx="3798281" cy="1899141"/>
          </a:xfrm>
        </p:grpSpPr>
        <p:pic>
          <p:nvPicPr>
            <p:cNvPr id="19" name="Picture 2" descr="Download Leaves Green Button Royalty-Free Vector Graphic - Pixabay">
              <a:extLst>
                <a:ext uri="{FF2B5EF4-FFF2-40B4-BE49-F238E27FC236}">
                  <a16:creationId xmlns:a16="http://schemas.microsoft.com/office/drawing/2014/main" xmlns="" id="{07AC2E49-412F-5F30-DAD1-C0DBE33D50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96" y="4258420"/>
              <a:ext cx="3798281" cy="189914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D529FE3F-2FD2-7A20-69A3-F6386E1CF844}"/>
                </a:ext>
              </a:extLst>
            </p:cNvPr>
            <p:cNvSpPr txBox="1"/>
            <p:nvPr/>
          </p:nvSpPr>
          <p:spPr>
            <a:xfrm>
              <a:off x="1169410" y="4944220"/>
              <a:ext cx="2719302" cy="584775"/>
            </a:xfrm>
            <a:prstGeom prst="rect">
              <a:avLst/>
            </a:prstGeom>
            <a:noFill/>
          </p:spPr>
          <p:txBody>
            <a:bodyPr wrap="squar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KHỞI ĐỘNG</a:t>
              </a:r>
              <a:endPar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TextBox 21">
            <a:extLst>
              <a:ext uri="{FF2B5EF4-FFF2-40B4-BE49-F238E27FC236}">
                <a16:creationId xmlns:a16="http://schemas.microsoft.com/office/drawing/2014/main" xmlns="" id="{940FD931-EA79-1919-44C0-B0CC432E6BB4}"/>
              </a:ext>
            </a:extLst>
          </p:cNvPr>
          <p:cNvSpPr txBox="1"/>
          <p:nvPr/>
        </p:nvSpPr>
        <p:spPr>
          <a:xfrm>
            <a:off x="4947140" y="2401047"/>
            <a:ext cx="6493019" cy="2554545"/>
          </a:xfrm>
          <a:prstGeom prst="rect">
            <a:avLst/>
          </a:prstGeom>
          <a:solidFill>
            <a:schemeClr val="bg1"/>
          </a:solidFill>
          <a:ln w="28575">
            <a:solidFill>
              <a:srgbClr val="FF0000"/>
            </a:solidFill>
            <a:prstDash val="dashDot"/>
          </a:ln>
        </p:spPr>
        <p:txBody>
          <a:bodyPr wrap="square">
            <a:spAutoFit/>
          </a:bodyPr>
          <a:lstStyle/>
          <a:p>
            <a:pPr indent="457200" algn="just">
              <a:spcBef>
                <a:spcPts val="600"/>
              </a:spcBef>
            </a:pPr>
            <a:r>
              <a:rPr lang="en-US" sz="2000">
                <a:effectLst/>
                <a:latin typeface="Tahoma" panose="020B0604030504040204" pitchFamily="34" charset="0"/>
                <a:ea typeface="Tahoma" panose="020B0604030504040204" pitchFamily="34" charset="0"/>
                <a:cs typeface="Tahoma" panose="020B0604030504040204" pitchFamily="34" charset="0"/>
              </a:rPr>
              <a:t>Phần mềm </a:t>
            </a:r>
            <a:r>
              <a:rPr lang="vi-VN" sz="2000">
                <a:effectLst/>
                <a:latin typeface="Tahoma" panose="020B0604030504040204" pitchFamily="34" charset="0"/>
                <a:ea typeface="Tahoma" panose="020B0604030504040204" pitchFamily="34" charset="0"/>
                <a:cs typeface="Tahoma" panose="020B0604030504040204" pitchFamily="34" charset="0"/>
              </a:rPr>
              <a:t>mô phỏng trình bày các hiện tượng khoa học</a:t>
            </a:r>
            <a:r>
              <a:rPr lang="en-US" sz="2000">
                <a:effectLst/>
                <a:latin typeface="Tahoma" panose="020B0604030504040204" pitchFamily="34" charset="0"/>
                <a:ea typeface="Tahoma" panose="020B0604030504040204" pitchFamily="34" charset="0"/>
                <a:cs typeface="Tahoma" panose="020B0604030504040204" pitchFamily="34" charset="0"/>
              </a:rPr>
              <a:t> bằng</a:t>
            </a:r>
            <a:r>
              <a:rPr lang="vi-VN" sz="2000">
                <a:effectLst/>
                <a:latin typeface="Tahoma" panose="020B0604030504040204" pitchFamily="34" charset="0"/>
                <a:ea typeface="Tahoma" panose="020B0604030504040204" pitchFamily="34" charset="0"/>
                <a:cs typeface="Tahoma" panose="020B0604030504040204" pitchFamily="34" charset="0"/>
              </a:rPr>
              <a:t> cách sử dụng hình ảnh động hay 3 chiều</a:t>
            </a:r>
            <a:r>
              <a:rPr lang="en-US" sz="2000">
                <a:effectLst/>
                <a:latin typeface="Tahoma" panose="020B0604030504040204" pitchFamily="34" charset="0"/>
                <a:ea typeface="Tahoma" panose="020B0604030504040204" pitchFamily="34" charset="0"/>
                <a:cs typeface="Tahoma" panose="020B0604030504040204" pitchFamily="34" charset="0"/>
              </a:rPr>
              <a:t>,</a:t>
            </a:r>
            <a:r>
              <a:rPr lang="vi-VN" sz="2000">
                <a:effectLst/>
                <a:latin typeface="Tahoma" panose="020B0604030504040204" pitchFamily="34" charset="0"/>
                <a:ea typeface="Tahoma" panose="020B0604030504040204" pitchFamily="34" charset="0"/>
                <a:cs typeface="Tahoma" panose="020B0604030504040204" pitchFamily="34" charset="0"/>
              </a:rPr>
              <a:t> giúp em cảm nhận được sự vận động của các đối tượng.</a:t>
            </a:r>
            <a:r>
              <a:rPr lang="en-US" sz="2000">
                <a:effectLst/>
                <a:latin typeface="Tahoma" panose="020B0604030504040204" pitchFamily="34" charset="0"/>
                <a:ea typeface="Tahoma" panose="020B0604030504040204" pitchFamily="34" charset="0"/>
                <a:cs typeface="Tahoma" panose="020B0604030504040204" pitchFamily="34" charset="0"/>
              </a:rPr>
              <a:t> Bằng</a:t>
            </a:r>
            <a:r>
              <a:rPr lang="vi-VN" sz="2000">
                <a:effectLst/>
                <a:latin typeface="Tahoma" panose="020B0604030504040204" pitchFamily="34" charset="0"/>
                <a:ea typeface="Tahoma" panose="020B0604030504040204" pitchFamily="34" charset="0"/>
                <a:cs typeface="Tahoma" panose="020B0604030504040204" pitchFamily="34" charset="0"/>
              </a:rPr>
              <a:t> cách tương tác</a:t>
            </a:r>
            <a:r>
              <a:rPr lang="en-US" sz="2000">
                <a:effectLst/>
                <a:latin typeface="Tahoma" panose="020B0604030504040204" pitchFamily="34" charset="0"/>
                <a:ea typeface="Tahoma" panose="020B0604030504040204" pitchFamily="34" charset="0"/>
                <a:cs typeface="Tahoma" panose="020B0604030504040204" pitchFamily="34" charset="0"/>
              </a:rPr>
              <a:t>,</a:t>
            </a:r>
            <a:r>
              <a:rPr lang="vi-VN" sz="2000">
                <a:effectLst/>
                <a:latin typeface="Tahoma" panose="020B0604030504040204" pitchFamily="34" charset="0"/>
                <a:ea typeface="Tahoma" panose="020B0604030504040204" pitchFamily="34" charset="0"/>
                <a:cs typeface="Tahoma" panose="020B0604030504040204" pitchFamily="34" charset="0"/>
              </a:rPr>
              <a:t> khám phá nhiều chức năng của phần mềm mô phỏng dạng thí nghiệm ảo</a:t>
            </a:r>
            <a:r>
              <a:rPr lang="en-US" sz="2000">
                <a:effectLst/>
                <a:latin typeface="Tahoma" panose="020B0604030504040204" pitchFamily="34" charset="0"/>
                <a:ea typeface="Tahoma" panose="020B0604030504040204" pitchFamily="34" charset="0"/>
                <a:cs typeface="Tahoma" panose="020B0604030504040204" pitchFamily="34" charset="0"/>
              </a:rPr>
              <a:t>,</a:t>
            </a:r>
            <a:r>
              <a:rPr lang="vi-VN" sz="2000">
                <a:effectLst/>
                <a:latin typeface="Tahoma" panose="020B0604030504040204" pitchFamily="34" charset="0"/>
                <a:ea typeface="Tahoma" panose="020B0604030504040204" pitchFamily="34" charset="0"/>
                <a:cs typeface="Tahoma" panose="020B0604030504040204" pitchFamily="34" charset="0"/>
              </a:rPr>
              <a:t> em không chỉ bổ sung kiến thức về khoa học</a:t>
            </a:r>
            <a:r>
              <a:rPr lang="en-US" sz="2000">
                <a:effectLst/>
                <a:latin typeface="Tahoma" panose="020B0604030504040204" pitchFamily="34" charset="0"/>
                <a:ea typeface="Tahoma" panose="020B0604030504040204" pitchFamily="34" charset="0"/>
                <a:cs typeface="Tahoma" panose="020B0604030504040204" pitchFamily="34" charset="0"/>
              </a:rPr>
              <a:t>,</a:t>
            </a:r>
            <a:r>
              <a:rPr lang="vi-VN" sz="2000">
                <a:effectLst/>
                <a:latin typeface="Tahoma" panose="020B0604030504040204" pitchFamily="34" charset="0"/>
                <a:ea typeface="Tahoma" panose="020B0604030504040204" pitchFamily="34" charset="0"/>
                <a:cs typeface="Tahoma" panose="020B0604030504040204" pitchFamily="34" charset="0"/>
              </a:rPr>
              <a:t> toán học</a:t>
            </a:r>
            <a:r>
              <a:rPr lang="en-US" sz="2000">
                <a:effectLst/>
                <a:latin typeface="Tahoma" panose="020B0604030504040204" pitchFamily="34" charset="0"/>
                <a:ea typeface="Tahoma" panose="020B0604030504040204" pitchFamily="34" charset="0"/>
                <a:cs typeface="Tahoma" panose="020B0604030504040204" pitchFamily="34" charset="0"/>
              </a:rPr>
              <a:t>,</a:t>
            </a:r>
            <a:r>
              <a:rPr lang="vi-VN" sz="2000">
                <a:effectLst/>
                <a:latin typeface="Tahoma" panose="020B0604030504040204" pitchFamily="34" charset="0"/>
                <a:ea typeface="Tahoma" panose="020B0604030504040204" pitchFamily="34" charset="0"/>
                <a:cs typeface="Tahoma" panose="020B0604030504040204" pitchFamily="34" charset="0"/>
              </a:rPr>
              <a:t> học cách giải quyết một số vấn đề đặt ra trong công nghệ mà còn có thể phát hiện được những điều mới mẻ</a:t>
            </a:r>
            <a:r>
              <a:rPr lang="en-US" sz="2000">
                <a:effectLst/>
                <a:latin typeface="Tahoma" panose="020B0604030504040204" pitchFamily="34" charset="0"/>
                <a:ea typeface="Tahoma" panose="020B0604030504040204" pitchFamily="34" charset="0"/>
                <a:cs typeface="Tahoma" panose="020B0604030504040204" pitchFamily="34" charset="0"/>
              </a:rPr>
              <a:t>.</a:t>
            </a:r>
          </a:p>
        </p:txBody>
      </p:sp>
      <p:pic>
        <p:nvPicPr>
          <p:cNvPr id="1028" name="Picture 4" descr="Laptop Clipart Hình ảnh PNG | Vector Và Các Tập Tin PSD | Tải Về Miễn Phí  Trên Pngtree">
            <a:extLst>
              <a:ext uri="{FF2B5EF4-FFF2-40B4-BE49-F238E27FC236}">
                <a16:creationId xmlns:a16="http://schemas.microsoft.com/office/drawing/2014/main" xmlns="" id="{F02A27E7-1556-0A78-C5D5-07BF6B7AE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280" y="211770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4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4000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0-#ppt_w/2"/>
                                          </p:val>
                                        </p:tav>
                                        <p:tav tm="100000">
                                          <p:val>
                                            <p:strVal val="#ppt_x"/>
                                          </p:val>
                                        </p:tav>
                                      </p:tavLst>
                                    </p:anim>
                                    <p:anim calcmode="lin" valueType="num">
                                      <p:cBhvr additive="base">
                                        <p:cTn id="1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xmlns="" id="{933E09F1-DF59-D515-882A-12434EB538E1}"/>
              </a:ext>
            </a:extLst>
          </p:cNvPr>
          <p:cNvSpPr txBox="1"/>
          <p:nvPr/>
        </p:nvSpPr>
        <p:spPr>
          <a:xfrm>
            <a:off x="692818" y="2575234"/>
            <a:ext cx="6530941" cy="2337884"/>
          </a:xfrm>
          <a:prstGeom prst="rect">
            <a:avLst/>
          </a:prstGeom>
          <a:noFill/>
        </p:spPr>
        <p:txBody>
          <a:bodyPr wrap="square">
            <a:spAutoFit/>
          </a:bodyPr>
          <a:lstStyle/>
          <a:p>
            <a:pPr>
              <a:lnSpc>
                <a:spcPct val="150000"/>
              </a:lnSpc>
            </a:pPr>
            <a:r>
              <a:rPr lang="vi-VN" sz="2000" b="1" dirty="0">
                <a:solidFill>
                  <a:srgbClr val="EF387A"/>
                </a:solidFill>
                <a:effectLst/>
                <a:latin typeface="Tahoma" panose="020B0604030504040204" pitchFamily="34" charset="0"/>
                <a:ea typeface="Tahoma" panose="020B0604030504040204" pitchFamily="34" charset="0"/>
                <a:cs typeface="Tahoma" panose="020B0604030504040204" pitchFamily="34" charset="0"/>
              </a:rPr>
              <a:t>Yêu cầu </a:t>
            </a:r>
            <a:endParaRPr lang="vi-VN"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20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Sử dụng phần mềm mô phỏng quá trình năng lượng được chuyển hoá từ dạng này qua dạng khác. </a:t>
            </a:r>
            <a:endParaRPr lang="vi-VN"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20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Kể tên một số dạng năng lượng và nêu ví dụ về quá trình chuyển hoá giữa những dạng năng lượng đó.</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xmlns="" id="{4EF09B0C-7F3F-94FB-BE7F-114FBC5724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51039" y="2821031"/>
            <a:ext cx="4557225" cy="2563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733179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BB0B7BA8-3F67-3BE8-177D-A7B7B515BBB4}"/>
              </a:ext>
            </a:extLst>
          </p:cNvPr>
          <p:cNvGrpSpPr/>
          <p:nvPr/>
        </p:nvGrpSpPr>
        <p:grpSpPr>
          <a:xfrm>
            <a:off x="797860" y="1267134"/>
            <a:ext cx="10425953" cy="2528897"/>
            <a:chOff x="1237129" y="671969"/>
            <a:chExt cx="9905999" cy="2528897"/>
          </a:xfrm>
        </p:grpSpPr>
        <p:sp>
          <p:nvSpPr>
            <p:cNvPr id="3" name="TextBox 2">
              <a:extLst>
                <a:ext uri="{FF2B5EF4-FFF2-40B4-BE49-F238E27FC236}">
                  <a16:creationId xmlns:a16="http://schemas.microsoft.com/office/drawing/2014/main" xmlns="" id="{B8C8B826-2548-46E1-9862-9A3A4586BA16}"/>
                </a:ext>
              </a:extLst>
            </p:cNvPr>
            <p:cNvSpPr txBox="1"/>
            <p:nvPr/>
          </p:nvSpPr>
          <p:spPr>
            <a:xfrm>
              <a:off x="1237129" y="671969"/>
              <a:ext cx="9905999" cy="2528897"/>
            </a:xfrm>
            <a:prstGeom prst="rect">
              <a:avLst/>
            </a:prstGeom>
            <a:noFill/>
          </p:spPr>
          <p:txBody>
            <a:bodyPr wrap="square">
              <a:spAutoFit/>
            </a:bodyPr>
            <a:lstStyle/>
            <a:p>
              <a:pPr>
                <a:lnSpc>
                  <a:spcPct val="150000"/>
                </a:lnSpc>
              </a:pPr>
              <a:r>
                <a:rPr lang="vi-VN" sz="1800" b="1" i="1" dirty="0">
                  <a:solidFill>
                    <a:srgbClr val="231F20"/>
                  </a:solidFill>
                  <a:effectLst/>
                  <a:latin typeface="Tahoma" panose="020B0604030504040204" pitchFamily="34" charset="0"/>
                  <a:ea typeface="Tahoma" panose="020B0604030504040204" pitchFamily="34" charset="0"/>
                  <a:cs typeface="Tahoma" panose="020B0604030504040204" pitchFamily="34" charset="0"/>
                </a:rPr>
                <a:t>a) Mở cửa sổ mô phỏng một số dạng năng lượng và sự chuyển hoá năng lượng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Khởi động trình duyệt web. Nhập </a:t>
              </a:r>
              <a:r>
                <a:rPr lang="vi-VN" sz="1800" dirty="0">
                  <a:solidFill>
                    <a:srgbClr val="ED028C"/>
                  </a:solidFill>
                  <a:effectLst/>
                  <a:latin typeface="Tahoma" panose="020B0604030504040204" pitchFamily="34" charset="0"/>
                  <a:ea typeface="Tahoma" panose="020B0604030504040204" pitchFamily="34" charset="0"/>
                  <a:cs typeface="Tahoma" panose="020B0604030504040204" pitchFamily="34" charset="0"/>
                </a:rPr>
                <a:t>https://phet.colorado.edu/</a:t>
              </a: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vào thanh địa chỉ để mở trang PhET.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Di chuyển đến cuối trang web, chọn ngôn ngữ hiển thị là Tiếng Việt (Hình 6.1).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Chọn mục </a:t>
              </a:r>
              <a:r>
                <a:rPr lang="vi-VN" sz="1800" b="1" dirty="0">
                  <a:solidFill>
                    <a:srgbClr val="231F20"/>
                  </a:solidFill>
                  <a:effectLst/>
                  <a:latin typeface="Tahoma" panose="020B0604030504040204" pitchFamily="34" charset="0"/>
                  <a:ea typeface="Tahoma" panose="020B0604030504040204" pitchFamily="34" charset="0"/>
                  <a:cs typeface="Tahoma" panose="020B0604030504040204" pitchFamily="34" charset="0"/>
                </a:rPr>
                <a:t>CÁC MÔ PHỎNG</a:t>
              </a: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Chọn </a:t>
              </a:r>
              <a:r>
                <a:rPr lang="vi-VN" sz="1800" b="1" dirty="0">
                  <a:solidFill>
                    <a:srgbClr val="231F20"/>
                  </a:solidFill>
                  <a:effectLst/>
                  <a:latin typeface="Tahoma" panose="020B0604030504040204" pitchFamily="34" charset="0"/>
                  <a:ea typeface="Tahoma" panose="020B0604030504040204" pitchFamily="34" charset="0"/>
                  <a:cs typeface="Tahoma" panose="020B0604030504040204" pitchFamily="34" charset="0"/>
                </a:rPr>
                <a:t>Hoá học</a:t>
              </a: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(Hình 6.2).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Nháy chuột vào biểu tượng </a:t>
              </a:r>
              <a:r>
                <a:rPr lang="vi-VN" sz="1800" b="1" dirty="0">
                  <a:solidFill>
                    <a:srgbClr val="231F20"/>
                  </a:solidFill>
                  <a:effectLst/>
                  <a:latin typeface="Tahoma" panose="020B0604030504040204" pitchFamily="34" charset="0"/>
                  <a:ea typeface="Tahoma" panose="020B0604030504040204" pitchFamily="34" charset="0"/>
                  <a:cs typeface="Tahoma" panose="020B0604030504040204" pitchFamily="34" charset="0"/>
                </a:rPr>
                <a:t>Các dạng và sự chuyển hoá năng lượng</a:t>
              </a: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để chọn nội dung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mô phỏng (Hình 6.3). Nháy chuột vào nút play </a:t>
              </a:r>
              <a:r>
                <a:rPr lang="vi-VN" dirty="0">
                  <a:latin typeface="Tahoma" panose="020B0604030504040204" pitchFamily="34" charset="0"/>
                  <a:ea typeface="Tahoma" panose="020B0604030504040204" pitchFamily="34" charset="0"/>
                  <a:cs typeface="Tahoma" panose="020B0604030504040204" pitchFamily="34" charset="0"/>
                </a:rPr>
                <a:t>        </a:t>
              </a: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để mở cửa sổ tương tác.</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44B7D78D-5BC3-2E9A-8F39-1E64BAD81A38}"/>
                </a:ext>
              </a:extLst>
            </p:cNvPr>
            <p:cNvPicPr>
              <a:picLocks noChangeAspect="1"/>
            </p:cNvPicPr>
            <p:nvPr/>
          </p:nvPicPr>
          <p:blipFill>
            <a:blip r:embed="rId2"/>
            <a:stretch>
              <a:fillRect/>
            </a:stretch>
          </p:blipFill>
          <p:spPr>
            <a:xfrm>
              <a:off x="5883059" y="2816591"/>
              <a:ext cx="382136" cy="382136"/>
            </a:xfrm>
            <a:prstGeom prst="rect">
              <a:avLst/>
            </a:prstGeom>
          </p:spPr>
        </p:pic>
      </p:grpSp>
      <p:pic>
        <p:nvPicPr>
          <p:cNvPr id="5" name="Picture 4">
            <a:extLst>
              <a:ext uri="{FF2B5EF4-FFF2-40B4-BE49-F238E27FC236}">
                <a16:creationId xmlns:a16="http://schemas.microsoft.com/office/drawing/2014/main" xmlns="" id="{F734CA6E-9A30-3CAC-5BBD-07922D30148F}"/>
              </a:ext>
            </a:extLst>
          </p:cNvPr>
          <p:cNvPicPr>
            <a:picLocks noChangeAspect="1"/>
          </p:cNvPicPr>
          <p:nvPr/>
        </p:nvPicPr>
        <p:blipFill rotWithShape="1">
          <a:blip r:embed="rId3"/>
          <a:srcRect t="5197"/>
          <a:stretch/>
        </p:blipFill>
        <p:spPr>
          <a:xfrm>
            <a:off x="1712285" y="4023780"/>
            <a:ext cx="8597102" cy="2774576"/>
          </a:xfrm>
          <a:prstGeom prst="rect">
            <a:avLst/>
          </a:prstGeom>
        </p:spPr>
      </p:pic>
    </p:spTree>
    <p:extLst>
      <p:ext uri="{BB962C8B-B14F-4D97-AF65-F5344CB8AC3E}">
        <p14:creationId xmlns:p14="http://schemas.microsoft.com/office/powerpoint/2010/main" val="240992821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F12D4D99-E01D-8DD7-9477-BA60E843D4F3}"/>
              </a:ext>
            </a:extLst>
          </p:cNvPr>
          <p:cNvSpPr txBox="1"/>
          <p:nvPr/>
        </p:nvSpPr>
        <p:spPr>
          <a:xfrm>
            <a:off x="824752" y="1262054"/>
            <a:ext cx="10542495" cy="2949525"/>
          </a:xfrm>
          <a:prstGeom prst="rect">
            <a:avLst/>
          </a:prstGeom>
          <a:noFill/>
        </p:spPr>
        <p:txBody>
          <a:bodyPr wrap="square">
            <a:spAutoFit/>
          </a:bodyPr>
          <a:lstStyle/>
          <a:p>
            <a:pPr>
              <a:lnSpc>
                <a:spcPct val="150000"/>
              </a:lnSpc>
            </a:pPr>
            <a:r>
              <a:rPr lang="vi-VN" sz="1800" b="1" i="1" dirty="0">
                <a:solidFill>
                  <a:srgbClr val="231F20"/>
                </a:solidFill>
                <a:effectLst/>
                <a:latin typeface="Tahoma" panose="020B0604030504040204" pitchFamily="34" charset="0"/>
                <a:ea typeface="Tahoma" panose="020B0604030504040204" pitchFamily="34" charset="0"/>
                <a:cs typeface="Tahoma" panose="020B0604030504040204" pitchFamily="34" charset="0"/>
              </a:rPr>
              <a:t>b) Tương tác với phần mềm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Trong cửa sổ, em có thể quan sát được sự chuyển hoá của các dạng năng lượng thông qua những biểu tượng. Em cũng có thể tương tác với ứng dụng bằng cách chọn nguồn năng lượng, thiết bị chuyển hoá năng lượng và thiết bị tiêu thụ năng lượng (Hình 6.4). </a:t>
            </a: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Thay đổi nguồn năng lượng: người đạp xe, ánh sáng mặt trời, vòi nước chảy, ấm nước sôi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(Hình 6.4).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vi-VN"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E4BA96C0-493C-B447-A725-48DB74048D95}"/>
              </a:ext>
            </a:extLst>
          </p:cNvPr>
          <p:cNvPicPr>
            <a:picLocks noChangeAspect="1"/>
          </p:cNvPicPr>
          <p:nvPr/>
        </p:nvPicPr>
        <p:blipFill>
          <a:blip r:embed="rId2"/>
          <a:stretch>
            <a:fillRect/>
          </a:stretch>
        </p:blipFill>
        <p:spPr>
          <a:xfrm>
            <a:off x="4751295" y="3429000"/>
            <a:ext cx="6353138" cy="3247839"/>
          </a:xfrm>
          <a:prstGeom prst="rect">
            <a:avLst/>
          </a:prstGeom>
        </p:spPr>
      </p:pic>
      <p:sp>
        <p:nvSpPr>
          <p:cNvPr id="8" name="TextBox 7">
            <a:extLst>
              <a:ext uri="{FF2B5EF4-FFF2-40B4-BE49-F238E27FC236}">
                <a16:creationId xmlns:a16="http://schemas.microsoft.com/office/drawing/2014/main" xmlns="" id="{0BF9DDBF-7552-D4A2-1684-C12726CB1FC2}"/>
              </a:ext>
            </a:extLst>
          </p:cNvPr>
          <p:cNvSpPr txBox="1"/>
          <p:nvPr/>
        </p:nvSpPr>
        <p:spPr>
          <a:xfrm>
            <a:off x="824752" y="3830050"/>
            <a:ext cx="4334080" cy="2534027"/>
          </a:xfrm>
          <a:prstGeom prst="rect">
            <a:avLst/>
          </a:prstGeom>
          <a:noFill/>
        </p:spPr>
        <p:txBody>
          <a:bodyPr wrap="square">
            <a:spAutoFit/>
          </a:bodyPr>
          <a:lstStyle/>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Thay đổi thiết bị chuyển hoá năng lượng thành điện năng: pin mặt trời và máy phát điện. </a:t>
            </a:r>
            <a:endParaRPr lang="vi-VN"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Thay đổi thiết bị tiêu thụ điện: bếp điện, bóng đèn sợi đốt, bóng đèn compact, quạt điện.</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201248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94B8721A-1B71-042D-695D-FFC736EC4821}"/>
              </a:ext>
            </a:extLst>
          </p:cNvPr>
          <p:cNvSpPr txBox="1"/>
          <p:nvPr/>
        </p:nvSpPr>
        <p:spPr>
          <a:xfrm>
            <a:off x="1201270" y="1262054"/>
            <a:ext cx="9730890" cy="1837747"/>
          </a:xfrm>
          <a:prstGeom prst="rect">
            <a:avLst/>
          </a:prstGeom>
          <a:noFill/>
        </p:spPr>
        <p:txBody>
          <a:bodyPr wrap="square">
            <a:spAutoFit/>
          </a:bodyPr>
          <a:lstStyle/>
          <a:p>
            <a:pPr>
              <a:lnSpc>
                <a:spcPct val="200000"/>
              </a:lnSpc>
            </a:pPr>
            <a:r>
              <a:rPr lang="vi-VN" sz="2000" b="1" i="1" dirty="0">
                <a:solidFill>
                  <a:srgbClr val="231F20"/>
                </a:solidFill>
                <a:effectLst/>
                <a:latin typeface="Tahoma" panose="020B0604030504040204" pitchFamily="34" charset="0"/>
                <a:ea typeface="Tahoma" panose="020B0604030504040204" pitchFamily="34" charset="0"/>
                <a:cs typeface="Tahoma" panose="020B0604030504040204" pitchFamily="34" charset="0"/>
              </a:rPr>
              <a:t>c) Nêu kiến thức thu nhận được </a:t>
            </a:r>
            <a:endParaRPr lang="vi-VN" sz="2000" dirty="0">
              <a:latin typeface="Tahoma" panose="020B0604030504040204" pitchFamily="34" charset="0"/>
              <a:ea typeface="Tahoma" panose="020B0604030504040204" pitchFamily="34" charset="0"/>
              <a:cs typeface="Tahoma" panose="020B0604030504040204" pitchFamily="34" charset="0"/>
            </a:endParaRPr>
          </a:p>
          <a:p>
            <a:pPr>
              <a:lnSpc>
                <a:spcPct val="200000"/>
              </a:lnSpc>
            </a:pPr>
            <a:r>
              <a:rPr lang="vi-VN" sz="20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Em quan sát được những dạng năng lượng nào? </a:t>
            </a:r>
            <a:endParaRPr lang="vi-VN" sz="2000" dirty="0">
              <a:latin typeface="Tahoma" panose="020B0604030504040204" pitchFamily="34" charset="0"/>
              <a:ea typeface="Tahoma" panose="020B0604030504040204" pitchFamily="34" charset="0"/>
              <a:cs typeface="Tahoma" panose="020B0604030504040204" pitchFamily="34" charset="0"/>
            </a:endParaRPr>
          </a:p>
          <a:p>
            <a:pPr>
              <a:lnSpc>
                <a:spcPct val="200000"/>
              </a:lnSpc>
            </a:pPr>
            <a:r>
              <a:rPr lang="vi-VN" sz="20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Nêu một tình huống năng lượng được chuyển hoá từ dạng này sang dạng khác.</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281E649A-EE54-8F25-410F-60A9ADE58A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23" b="8861"/>
          <a:stretch/>
        </p:blipFill>
        <p:spPr>
          <a:xfrm>
            <a:off x="4695640" y="3093011"/>
            <a:ext cx="2800721" cy="1859526"/>
          </a:xfrm>
          <a:prstGeom prst="rect">
            <a:avLst/>
          </a:prstGeom>
        </p:spPr>
      </p:pic>
      <p:sp>
        <p:nvSpPr>
          <p:cNvPr id="9" name="TextBox 8">
            <a:extLst>
              <a:ext uri="{FF2B5EF4-FFF2-40B4-BE49-F238E27FC236}">
                <a16:creationId xmlns:a16="http://schemas.microsoft.com/office/drawing/2014/main" xmlns="" id="{8932CA71-CA89-4E08-5EFC-6E92F3DCF8BA}"/>
              </a:ext>
            </a:extLst>
          </p:cNvPr>
          <p:cNvSpPr txBox="1"/>
          <p:nvPr/>
        </p:nvSpPr>
        <p:spPr>
          <a:xfrm>
            <a:off x="1201270" y="4226179"/>
            <a:ext cx="9730890" cy="2453300"/>
          </a:xfrm>
          <a:prstGeom prst="rect">
            <a:avLst/>
          </a:prstGeom>
          <a:noFill/>
        </p:spPr>
        <p:txBody>
          <a:bodyPr wrap="square">
            <a:spAutoFit/>
          </a:bodyPr>
          <a:lstStyle/>
          <a:p>
            <a:pPr>
              <a:lnSpc>
                <a:spcPct val="200000"/>
              </a:lnSpc>
            </a:pPr>
            <a:r>
              <a:rPr lang="en-US" sz="2000" b="1">
                <a:solidFill>
                  <a:srgbClr val="231F20"/>
                </a:solidFill>
                <a:effectLst/>
                <a:latin typeface="Tahoma" panose="020B0604030504040204" pitchFamily="34" charset="0"/>
                <a:ea typeface="Tahoma" panose="020B0604030504040204" pitchFamily="34" charset="0"/>
                <a:cs typeface="Tahoma" panose="020B0604030504040204" pitchFamily="34" charset="0"/>
              </a:rPr>
              <a:t>Trả lời:</a:t>
            </a:r>
            <a:br>
              <a:rPr lang="en-US" sz="2000" b="1">
                <a:solidFill>
                  <a:srgbClr val="231F20"/>
                </a:solidFill>
                <a:effectLst/>
                <a:latin typeface="Tahoma" panose="020B0604030504040204" pitchFamily="34" charset="0"/>
                <a:ea typeface="Tahoma" panose="020B0604030504040204" pitchFamily="34" charset="0"/>
                <a:cs typeface="Tahoma" panose="020B0604030504040204" pitchFamily="34" charset="0"/>
              </a:rPr>
            </a:br>
            <a:r>
              <a:rPr lang="vi-VN" sz="2000">
                <a:solidFill>
                  <a:srgbClr val="231F20"/>
                </a:solidFill>
                <a:effectLst/>
                <a:latin typeface="Tahoma" panose="020B0604030504040204" pitchFamily="34" charset="0"/>
                <a:ea typeface="Tahoma" panose="020B0604030504040204" pitchFamily="34" charset="0"/>
                <a:cs typeface="Tahoma" panose="020B0604030504040204" pitchFamily="34" charset="0"/>
              </a:rPr>
              <a:t>- Các dạng năng lượng: Cơ, nhiệt, điện, quang, hóa</a:t>
            </a:r>
          </a:p>
          <a:p>
            <a:pPr>
              <a:lnSpc>
                <a:spcPct val="200000"/>
              </a:lnSpc>
            </a:pPr>
            <a:r>
              <a:rPr lang="vi-VN" sz="2000">
                <a:solidFill>
                  <a:srgbClr val="231F20"/>
                </a:solidFill>
                <a:effectLst/>
                <a:latin typeface="Tahoma" panose="020B0604030504040204" pitchFamily="34" charset="0"/>
                <a:ea typeface="Tahoma" panose="020B0604030504040204" pitchFamily="34" charset="0"/>
                <a:cs typeface="Tahoma" panose="020B0604030504040204" pitchFamily="34" charset="0"/>
              </a:rPr>
              <a:t>- Tình huống năng lượng được chuyển hóa từ dạng này sang dạng khác: Nhân vật đạp xe đạp để chuyển hóa cơ năng thành điện năng</a:t>
            </a:r>
          </a:p>
        </p:txBody>
      </p:sp>
    </p:spTree>
    <p:extLst>
      <p:ext uri="{BB962C8B-B14F-4D97-AF65-F5344CB8AC3E}">
        <p14:creationId xmlns:p14="http://schemas.microsoft.com/office/powerpoint/2010/main" val="2697800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LUYỆN TẬP</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94B8721A-1B71-042D-695D-FFC736EC4821}"/>
              </a:ext>
            </a:extLst>
          </p:cNvPr>
          <p:cNvSpPr txBox="1"/>
          <p:nvPr/>
        </p:nvSpPr>
        <p:spPr>
          <a:xfrm>
            <a:off x="622150" y="1262054"/>
            <a:ext cx="9730890" cy="1477328"/>
          </a:xfrm>
          <a:prstGeom prst="rect">
            <a:avLst/>
          </a:prstGeom>
          <a:noFill/>
        </p:spPr>
        <p:txBody>
          <a:bodyPr wrap="square">
            <a:spAutoFit/>
          </a:bodyPr>
          <a:lstStyle/>
          <a:p>
            <a:pPr indent="457200" algn="just">
              <a:spcBef>
                <a:spcPts val="600"/>
              </a:spcBef>
            </a:pPr>
            <a:r>
              <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rPr>
              <a:t>Truy cập https://phet.colorado.edu/ và thực hiện các nhiệm vụ:</a:t>
            </a:r>
            <a:endParaRPr lang="en-US" sz="2000">
              <a:effectLst/>
              <a:latin typeface="Tahoma" panose="020B0604030504040204" pitchFamily="34" charset="0"/>
              <a:ea typeface="Tahoma" panose="020B0604030504040204" pitchFamily="34" charset="0"/>
              <a:cs typeface="Tahoma" panose="020B0604030504040204" pitchFamily="34" charset="0"/>
            </a:endParaRPr>
          </a:p>
          <a:p>
            <a:pPr indent="457200" algn="just">
              <a:spcBef>
                <a:spcPts val="600"/>
              </a:spcBef>
            </a:pPr>
            <a:r>
              <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rPr>
              <a:t>+ Mở cửa sổ mô phỏng quan sát </a:t>
            </a:r>
            <a:r>
              <a:rPr lang="en-US" sz="2000">
                <a:effectLst/>
                <a:latin typeface="Tahoma" panose="020B0604030504040204" pitchFamily="34" charset="0"/>
                <a:ea typeface="Tahoma" panose="020B0604030504040204" pitchFamily="34" charset="0"/>
                <a:cs typeface="Tahoma" panose="020B0604030504040204" pitchFamily="34" charset="0"/>
              </a:rPr>
              <a:t>hình dạng các phân tử trên phần mềm mô phỏng (đường dẫn: </a:t>
            </a:r>
            <a:r>
              <a:rPr lang="en-US" sz="2000" u="sng">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2"/>
              </a:rPr>
              <a:t>https://phet.colorado.edu/vi/simulations/molecule-shapes</a:t>
            </a:r>
            <a:r>
              <a:rPr lang="en-US" sz="2000">
                <a:effectLst/>
                <a:latin typeface="Tahoma" panose="020B0604030504040204" pitchFamily="34" charset="0"/>
                <a:ea typeface="Tahoma" panose="020B0604030504040204" pitchFamily="34" charset="0"/>
                <a:cs typeface="Tahoma" panose="020B0604030504040204" pitchFamily="34" charset="0"/>
              </a:rPr>
              <a:t> )</a:t>
            </a:r>
          </a:p>
          <a:p>
            <a:pPr indent="457200" algn="just">
              <a:spcBef>
                <a:spcPts val="600"/>
              </a:spcBef>
            </a:pPr>
            <a:r>
              <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rPr>
              <a:t>+ Tương tác với phần mềm</a:t>
            </a:r>
            <a:endParaRPr lang="en-US" sz="200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2" descr="Back to school, happy Pupils children learning computer reading books  concept 23366108 PNG">
            <a:extLst>
              <a:ext uri="{FF2B5EF4-FFF2-40B4-BE49-F238E27FC236}">
                <a16:creationId xmlns:a16="http://schemas.microsoft.com/office/drawing/2014/main" xmlns="" id="{50A32924-EE00-2152-3D03-DE6DFDBAA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5034" y="5422413"/>
            <a:ext cx="1554251" cy="11648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028D1D5C-4AED-DC39-1C62-09D81C02EDC2}"/>
              </a:ext>
            </a:extLst>
          </p:cNvPr>
          <p:cNvGrpSpPr/>
          <p:nvPr/>
        </p:nvGrpSpPr>
        <p:grpSpPr>
          <a:xfrm>
            <a:off x="3520440" y="3034473"/>
            <a:ext cx="5151120" cy="3509201"/>
            <a:chOff x="3520440" y="3034473"/>
            <a:chExt cx="5151120" cy="3509201"/>
          </a:xfrm>
        </p:grpSpPr>
        <p:pic>
          <p:nvPicPr>
            <p:cNvPr id="3074" name="Picture 2" descr="Download Pc, Monitor, Gaming. Royalty-Free Vector Graphic - Pixabay">
              <a:extLst>
                <a:ext uri="{FF2B5EF4-FFF2-40B4-BE49-F238E27FC236}">
                  <a16:creationId xmlns:a16="http://schemas.microsoft.com/office/drawing/2014/main" xmlns="" id="{6883819B-C140-2E36-81FA-F1E25F931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440" y="3034473"/>
              <a:ext cx="5151120" cy="350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475D9935-927C-D428-655D-35AB080C5DF4}"/>
                </a:ext>
              </a:extLst>
            </p:cNvPr>
            <p:cNvPicPr>
              <a:picLocks noChangeAspect="1"/>
            </p:cNvPicPr>
            <p:nvPr/>
          </p:nvPicPr>
          <p:blipFill>
            <a:blip r:embed="rId5"/>
            <a:stretch>
              <a:fillRect/>
            </a:stretch>
          </p:blipFill>
          <p:spPr>
            <a:xfrm>
              <a:off x="3916130" y="3141957"/>
              <a:ext cx="3764830" cy="2090444"/>
            </a:xfrm>
            <a:prstGeom prst="rect">
              <a:avLst/>
            </a:prstGeom>
          </p:spPr>
        </p:pic>
      </p:grpSp>
    </p:spTree>
    <p:extLst>
      <p:ext uri="{BB962C8B-B14F-4D97-AF65-F5344CB8AC3E}">
        <p14:creationId xmlns:p14="http://schemas.microsoft.com/office/powerpoint/2010/main" val="1601562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VẬN DỤNG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94B8721A-1B71-042D-695D-FFC736EC4821}"/>
              </a:ext>
            </a:extLst>
          </p:cNvPr>
          <p:cNvSpPr txBox="1"/>
          <p:nvPr/>
        </p:nvSpPr>
        <p:spPr>
          <a:xfrm>
            <a:off x="622150" y="1262054"/>
            <a:ext cx="9730890" cy="1092607"/>
          </a:xfrm>
          <a:prstGeom prst="rect">
            <a:avLst/>
          </a:prstGeom>
          <a:noFill/>
        </p:spPr>
        <p:txBody>
          <a:bodyPr wrap="square">
            <a:spAutoFit/>
          </a:bodyPr>
          <a:lstStyle/>
          <a:p>
            <a:pPr indent="457200" algn="just">
              <a:spcBef>
                <a:spcPts val="600"/>
              </a:spcBef>
            </a:pPr>
            <a:r>
              <a:rPr lang="en-US" sz="2000" b="1" u="sng">
                <a:solidFill>
                  <a:srgbClr val="000000"/>
                </a:solidFill>
                <a:effectLst/>
                <a:latin typeface="Tahoma" panose="020B0604030504040204" pitchFamily="34" charset="0"/>
                <a:ea typeface="Tahoma" panose="020B0604030504040204" pitchFamily="34" charset="0"/>
                <a:cs typeface="Tahoma" panose="020B0604030504040204" pitchFamily="34" charset="0"/>
              </a:rPr>
              <a:t>Về nhà:</a:t>
            </a:r>
            <a:endParaRPr lang="en-US" sz="2000" b="1" u="sng">
              <a:effectLst/>
              <a:latin typeface="Tahoma" panose="020B0604030504040204" pitchFamily="34" charset="0"/>
              <a:ea typeface="Tahoma" panose="020B0604030504040204" pitchFamily="34" charset="0"/>
              <a:cs typeface="Tahoma" panose="020B0604030504040204" pitchFamily="34" charset="0"/>
            </a:endParaRPr>
          </a:p>
          <a:p>
            <a:pPr indent="457200" algn="just">
              <a:spcBef>
                <a:spcPts val="600"/>
              </a:spcBef>
            </a:pPr>
            <a:r>
              <a:rPr lang="en-US" sz="2000">
                <a:solidFill>
                  <a:srgbClr val="000000"/>
                </a:solidFill>
                <a:latin typeface="Tahoma" panose="020B0604030504040204" pitchFamily="34" charset="0"/>
                <a:ea typeface="Tahoma" panose="020B0604030504040204" pitchFamily="34" charset="0"/>
                <a:cs typeface="Tahoma" panose="020B0604030504040204" pitchFamily="34" charset="0"/>
              </a:rPr>
              <a:t>Sử dụng phần mềm trực tuyến </a:t>
            </a:r>
            <a:r>
              <a:rPr lang="en-US" sz="2000">
                <a:solidFill>
                  <a:srgbClr val="000000"/>
                </a:solidFill>
                <a:latin typeface="Tahoma" panose="020B0604030504040204" pitchFamily="34" charset="0"/>
                <a:ea typeface="Tahoma" panose="020B0604030504040204" pitchFamily="34" charset="0"/>
                <a:cs typeface="Tahoma" panose="020B0604030504040204" pitchFamily="34" charset="0"/>
                <a:hlinkClick r:id="rId2"/>
              </a:rPr>
              <a:t>https://phet.colorado.edu/</a:t>
            </a:r>
            <a:r>
              <a:rPr lang="en-US" sz="2000">
                <a:solidFill>
                  <a:srgbClr val="000000"/>
                </a:solidFill>
                <a:latin typeface="Tahoma" panose="020B0604030504040204" pitchFamily="34" charset="0"/>
                <a:ea typeface="Tahoma" panose="020B0604030504040204" pitchFamily="34" charset="0"/>
                <a:cs typeface="Tahoma" panose="020B0604030504040204" pitchFamily="34" charset="0"/>
              </a:rPr>
              <a:t> để tiếp tục tìm hiểu về các mô phỏng của bộ môn Hóa học</a:t>
            </a:r>
            <a:endParaRPr lang="en-US" sz="200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xmlns="" id="{50A32924-EE00-2152-3D03-DE6DFDBAA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16309" y="4771894"/>
            <a:ext cx="2114525" cy="201403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028D1D5C-4AED-DC39-1C62-09D81C02EDC2}"/>
              </a:ext>
            </a:extLst>
          </p:cNvPr>
          <p:cNvGrpSpPr/>
          <p:nvPr/>
        </p:nvGrpSpPr>
        <p:grpSpPr>
          <a:xfrm>
            <a:off x="3520440" y="3034473"/>
            <a:ext cx="5151120" cy="3509201"/>
            <a:chOff x="3520440" y="3034473"/>
            <a:chExt cx="5151120" cy="3509201"/>
          </a:xfrm>
        </p:grpSpPr>
        <p:pic>
          <p:nvPicPr>
            <p:cNvPr id="3074" name="Picture 2" descr="Download Pc, Monitor, Gaming. Royalty-Free Vector Graphic - Pixabay">
              <a:extLst>
                <a:ext uri="{FF2B5EF4-FFF2-40B4-BE49-F238E27FC236}">
                  <a16:creationId xmlns:a16="http://schemas.microsoft.com/office/drawing/2014/main" xmlns="" id="{6883819B-C140-2E36-81FA-F1E25F931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440" y="3034473"/>
              <a:ext cx="5151120" cy="350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475D9935-927C-D428-655D-35AB080C5DF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83764" y="3141957"/>
              <a:ext cx="3629562" cy="2090444"/>
            </a:xfrm>
            <a:prstGeom prst="rect">
              <a:avLst/>
            </a:prstGeom>
          </p:spPr>
        </p:pic>
      </p:grpSp>
    </p:spTree>
    <p:extLst>
      <p:ext uri="{BB962C8B-B14F-4D97-AF65-F5344CB8AC3E}">
        <p14:creationId xmlns:p14="http://schemas.microsoft.com/office/powerpoint/2010/main" val="312881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1199</TotalTime>
  <Words>547</Words>
  <Application>Microsoft Office PowerPoint</Application>
  <PresentationFormat>Custom</PresentationFormat>
  <Paragraphs>39</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DashVTI</vt:lpstr>
      <vt:lpstr>Office Theme</vt:lpstr>
      <vt:lpstr>TIẾT 11. BÀI 6:   THỰC HÀNH: KHAI THÁC PHẦN MỀM MÔ PHỎNG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Thầy Giáo Tin</dc:creator>
  <cp:lastModifiedBy>ismail - [2010]</cp:lastModifiedBy>
  <cp:revision>54</cp:revision>
  <dcterms:created xsi:type="dcterms:W3CDTF">2023-06-05T12:10:35Z</dcterms:created>
  <dcterms:modified xsi:type="dcterms:W3CDTF">2025-05-09T04:01:32Z</dcterms:modified>
</cp:coreProperties>
</file>