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3"/>
  </p:notesMasterIdLst>
  <p:sldIdLst>
    <p:sldId id="256" r:id="rId2"/>
    <p:sldId id="257" r:id="rId3"/>
    <p:sldId id="260" r:id="rId4"/>
    <p:sldId id="259" r:id="rId5"/>
    <p:sldId id="271" r:id="rId6"/>
    <p:sldId id="261" r:id="rId7"/>
    <p:sldId id="262" r:id="rId8"/>
    <p:sldId id="263" r:id="rId9"/>
    <p:sldId id="272" r:id="rId10"/>
    <p:sldId id="273" r:id="rId11"/>
    <p:sldId id="267" r:id="rId12"/>
    <p:sldId id="266" r:id="rId13"/>
    <p:sldId id="275" r:id="rId14"/>
    <p:sldId id="274" r:id="rId15"/>
    <p:sldId id="276" r:id="rId16"/>
    <p:sldId id="269" r:id="rId17"/>
    <p:sldId id="277" r:id="rId18"/>
    <p:sldId id="258" r:id="rId19"/>
    <p:sldId id="278" r:id="rId20"/>
    <p:sldId id="279" r:id="rId21"/>
    <p:sldId id="280" r:id="rId22"/>
  </p:sldIdLst>
  <p:sldSz cx="9144000" cy="6858000" type="screen4x3"/>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00CC"/>
    <a:srgbClr val="6600CC"/>
    <a:srgbClr val="F8F8F8"/>
    <a:srgbClr val="A50021"/>
    <a:srgbClr val="EAEAE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14" autoAdjust="0"/>
    <p:restoredTop sz="94249" autoAdjust="0"/>
  </p:normalViewPr>
  <p:slideViewPr>
    <p:cSldViewPr>
      <p:cViewPr varScale="1">
        <p:scale>
          <a:sx n="65" d="100"/>
          <a:sy n="65" d="100"/>
        </p:scale>
        <p:origin x="66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11C4A4-A120-4C22-9470-75739208ED2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73C4299E-1CBD-4282-B0D4-77A1ECCD3A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cs typeface="Arial" charset="0"/>
              </a:defRPr>
            </a:lvl1pPr>
          </a:lstStyle>
          <a:p>
            <a:pPr>
              <a:defRPr/>
            </a:pPr>
            <a:fld id="{948A6600-9492-4580-93B2-4CFE55E5FFFA}" type="datetimeFigureOut">
              <a:rPr lang="en-US"/>
              <a:pPr>
                <a:defRPr/>
              </a:pPr>
              <a:t>10/8/2024</a:t>
            </a:fld>
            <a:endParaRPr lang="en-US"/>
          </a:p>
        </p:txBody>
      </p:sp>
      <p:sp>
        <p:nvSpPr>
          <p:cNvPr id="4" name="Slide Image Placeholder 3">
            <a:extLst>
              <a:ext uri="{FF2B5EF4-FFF2-40B4-BE49-F238E27FC236}">
                <a16:creationId xmlns:a16="http://schemas.microsoft.com/office/drawing/2014/main" id="{8D86767D-01EA-476C-BA2B-69DD5E4C500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847A64C-DE63-4D33-8076-07C262C2EFC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AD85A36-90F3-48CE-87DC-E2779482CFB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7DBF6AB-0409-49E6-8131-C3136232C15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A6DF8294-B798-46E1-B3BF-811CFD884CC5}"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notesStyle>
    <a:lvl1pPr algn="l" defTabSz="1131049" rtl="0" eaLnBrk="0" fontAlgn="base" hangingPunct="0">
      <a:spcBef>
        <a:spcPct val="30000"/>
      </a:spcBef>
      <a:spcAft>
        <a:spcPct val="0"/>
      </a:spcAft>
      <a:defRPr sz="1000" kern="1200">
        <a:solidFill>
          <a:schemeClr val="tx1"/>
        </a:solidFill>
        <a:latin typeface="+mn-lt"/>
        <a:ea typeface="+mn-ea"/>
        <a:cs typeface="+mn-cs"/>
      </a:defRPr>
    </a:lvl1pPr>
    <a:lvl2pPr marL="564863" algn="l" defTabSz="1131049" rtl="0" eaLnBrk="0" fontAlgn="base" hangingPunct="0">
      <a:spcBef>
        <a:spcPct val="30000"/>
      </a:spcBef>
      <a:spcAft>
        <a:spcPct val="0"/>
      </a:spcAft>
      <a:defRPr sz="1000" kern="1200">
        <a:solidFill>
          <a:schemeClr val="tx1"/>
        </a:solidFill>
        <a:latin typeface="+mn-lt"/>
        <a:ea typeface="+mn-ea"/>
        <a:cs typeface="+mn-cs"/>
      </a:defRPr>
    </a:lvl2pPr>
    <a:lvl3pPr marL="1131049" algn="l" defTabSz="1131049" rtl="0" eaLnBrk="0" fontAlgn="base" hangingPunct="0">
      <a:spcBef>
        <a:spcPct val="30000"/>
      </a:spcBef>
      <a:spcAft>
        <a:spcPct val="0"/>
      </a:spcAft>
      <a:defRPr sz="1000" kern="1200">
        <a:solidFill>
          <a:schemeClr val="tx1"/>
        </a:solidFill>
        <a:latin typeface="+mn-lt"/>
        <a:ea typeface="+mn-ea"/>
        <a:cs typeface="+mn-cs"/>
      </a:defRPr>
    </a:lvl3pPr>
    <a:lvl4pPr marL="1697235" algn="l" defTabSz="1131049" rtl="0" eaLnBrk="0" fontAlgn="base" hangingPunct="0">
      <a:spcBef>
        <a:spcPct val="30000"/>
      </a:spcBef>
      <a:spcAft>
        <a:spcPct val="0"/>
      </a:spcAft>
      <a:defRPr sz="1000" kern="1200">
        <a:solidFill>
          <a:schemeClr val="tx1"/>
        </a:solidFill>
        <a:latin typeface="+mn-lt"/>
        <a:ea typeface="+mn-ea"/>
        <a:cs typeface="+mn-cs"/>
      </a:defRPr>
    </a:lvl4pPr>
    <a:lvl5pPr marL="2263420" algn="l" defTabSz="1131049" rtl="0" eaLnBrk="0" fontAlgn="base" hangingPunct="0">
      <a:spcBef>
        <a:spcPct val="30000"/>
      </a:spcBef>
      <a:spcAft>
        <a:spcPct val="0"/>
      </a:spcAft>
      <a:defRPr sz="1000" kern="1200">
        <a:solidFill>
          <a:schemeClr val="tx1"/>
        </a:solidFill>
        <a:latin typeface="+mn-lt"/>
        <a:ea typeface="+mn-ea"/>
        <a:cs typeface="+mn-cs"/>
      </a:defRPr>
    </a:lvl5pPr>
    <a:lvl6pPr marL="2830145" algn="l" defTabSz="1132058" rtl="0" eaLnBrk="1" latinLnBrk="0" hangingPunct="1">
      <a:defRPr sz="1500" kern="1200">
        <a:solidFill>
          <a:schemeClr val="tx1"/>
        </a:solidFill>
        <a:latin typeface="+mn-lt"/>
        <a:ea typeface="+mn-ea"/>
        <a:cs typeface="+mn-cs"/>
      </a:defRPr>
    </a:lvl6pPr>
    <a:lvl7pPr marL="3396174" algn="l" defTabSz="1132058" rtl="0" eaLnBrk="1" latinLnBrk="0" hangingPunct="1">
      <a:defRPr sz="1500" kern="1200">
        <a:solidFill>
          <a:schemeClr val="tx1"/>
        </a:solidFill>
        <a:latin typeface="+mn-lt"/>
        <a:ea typeface="+mn-ea"/>
        <a:cs typeface="+mn-cs"/>
      </a:defRPr>
    </a:lvl7pPr>
    <a:lvl8pPr marL="3962203" algn="l" defTabSz="1132058" rtl="0" eaLnBrk="1" latinLnBrk="0" hangingPunct="1">
      <a:defRPr sz="1500" kern="1200">
        <a:solidFill>
          <a:schemeClr val="tx1"/>
        </a:solidFill>
        <a:latin typeface="+mn-lt"/>
        <a:ea typeface="+mn-ea"/>
        <a:cs typeface="+mn-cs"/>
      </a:defRPr>
    </a:lvl8pPr>
    <a:lvl9pPr marL="4528232" algn="l" defTabSz="1132058"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3E52E26-9009-474F-9010-C07928EA4F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75E599B0-7600-45AA-A3FD-0FDFEC02AC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B5100F23-BB53-4FE8-A5C6-657EC99462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AFB675-682D-449C-B1D9-92C4C35E5A8B}" type="slidenum">
              <a:rPr lang="en-US" altLang="vi-VN" smtClean="0"/>
              <a:pPr fontAlgn="base">
                <a:spcBef>
                  <a:spcPct val="0"/>
                </a:spcBef>
                <a:spcAft>
                  <a:spcPct val="0"/>
                </a:spcAft>
              </a:pPr>
              <a:t>6</a:t>
            </a:fld>
            <a:endParaRPr lang="en-US" alt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a:defRPr/>
            </a:pPr>
            <a:fld id="{A6DF8294-B798-46E1-B3BF-811CFD884CC5}" type="slidenum">
              <a:rPr lang="en-US" altLang="vi-VN" smtClean="0"/>
              <a:pPr>
                <a:defRPr/>
              </a:pPr>
              <a:t>11</a:t>
            </a:fld>
            <a:endParaRPr lang="en-US" altLang="vi-VN"/>
          </a:p>
        </p:txBody>
      </p:sp>
    </p:spTree>
    <p:extLst>
      <p:ext uri="{BB962C8B-B14F-4D97-AF65-F5344CB8AC3E}">
        <p14:creationId xmlns:p14="http://schemas.microsoft.com/office/powerpoint/2010/main" val="105379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94658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217598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86515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2B2B0468-B8D5-485B-A9B0-53695CE0D038}" type="slidenum">
              <a:rPr lang="vi-VN" altLang="vi-VN" smtClean="0"/>
              <a:pPr>
                <a:defRPr/>
              </a:pPr>
              <a:t>‹#›</a:t>
            </a:fld>
            <a:endParaRPr lang="vi-VN" altLang="vi-VN"/>
          </a:p>
        </p:txBody>
      </p:sp>
    </p:spTree>
    <p:extLst>
      <p:ext uri="{BB962C8B-B14F-4D97-AF65-F5344CB8AC3E}">
        <p14:creationId xmlns:p14="http://schemas.microsoft.com/office/powerpoint/2010/main" val="290500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49611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09916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a:defRPr/>
            </a:pPr>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627296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a:defRPr/>
            </a:pPr>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75217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104573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75419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68947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180715823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73F82FE7-32BE-43F7-8BD6-5DC1354CF10A}"/>
              </a:ext>
            </a:extLst>
          </p:cNvPr>
          <p:cNvSpPr txBox="1">
            <a:spLocks noChangeArrowheads="1"/>
          </p:cNvSpPr>
          <p:nvPr/>
        </p:nvSpPr>
        <p:spPr bwMode="auto">
          <a:xfrm>
            <a:off x="851958" y="2229115"/>
            <a:ext cx="7620000" cy="1525151"/>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3667" b="1" dirty="0">
                <a:solidFill>
                  <a:schemeClr val="bg1"/>
                </a:solidFill>
                <a:cs typeface="Times New Roman" panose="02020603050405020304" pitchFamily="18" charset="0"/>
              </a:rPr>
              <a:t>TIẾT 4,5</a:t>
            </a:r>
          </a:p>
          <a:p>
            <a:pPr algn="ctr" eaLnBrk="1" fontAlgn="auto" hangingPunct="1">
              <a:spcBef>
                <a:spcPct val="50000"/>
              </a:spcBef>
              <a:spcAft>
                <a:spcPts val="0"/>
              </a:spcAft>
              <a:defRPr/>
            </a:pPr>
            <a:r>
              <a:rPr lang="en-US" altLang="vi-VN" sz="3667" b="1" dirty="0">
                <a:solidFill>
                  <a:schemeClr val="bg1"/>
                </a:solidFill>
                <a:cs typeface="Times New Roman" panose="02020603050405020304" pitchFamily="18" charset="0"/>
              </a:rPr>
              <a:t>BÀI 3: NGÔI NHÀ THÔNG MINH</a:t>
            </a:r>
            <a:endParaRPr lang="en-US" altLang="vi-VN" sz="7333" dirty="0">
              <a:solidFill>
                <a:schemeClr val="bg1"/>
              </a:solidFill>
              <a:latin typeface=".VnBodoniH"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50"/>
                                        <p:tgtEl>
                                          <p:spTgt spid="3074"/>
                                        </p:tgtEl>
                                      </p:cBhvr>
                                    </p:animEffect>
                                    <p:anim calcmode="lin" valueType="num">
                                      <p:cBhvr>
                                        <p:cTn id="8" dur="750" fill="hold"/>
                                        <p:tgtEl>
                                          <p:spTgt spid="3074"/>
                                        </p:tgtEl>
                                        <p:attrNameLst>
                                          <p:attrName>ppt_x</p:attrName>
                                        </p:attrNameLst>
                                      </p:cBhvr>
                                      <p:tavLst>
                                        <p:tav tm="0">
                                          <p:val>
                                            <p:strVal val="#ppt_x"/>
                                          </p:val>
                                        </p:tav>
                                        <p:tav tm="100000">
                                          <p:val>
                                            <p:strVal val="#ppt_x"/>
                                          </p:val>
                                        </p:tav>
                                      </p:tavLst>
                                    </p:anim>
                                    <p:anim calcmode="lin" valueType="num">
                                      <p:cBhvr>
                                        <p:cTn id="9" dur="75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7B750583-E388-41CD-87F6-BCBB7293427C}"/>
              </a:ext>
            </a:extLst>
          </p:cNvPr>
          <p:cNvSpPr txBox="1">
            <a:spLocks noChangeArrowheads="1"/>
          </p:cNvSpPr>
          <p:nvPr/>
        </p:nvSpPr>
        <p:spPr bwMode="auto">
          <a:xfrm>
            <a:off x="317500" y="1099344"/>
            <a:ext cx="4038476" cy="473325"/>
          </a:xfrm>
          <a:prstGeom prst="rect">
            <a:avLst/>
          </a:prstGeom>
          <a:noFill/>
          <a:ln>
            <a:noFill/>
          </a:ln>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en-US" sz="2333" b="1">
                <a:solidFill>
                  <a:srgbClr val="0000FF"/>
                </a:solidFill>
                <a:highlight>
                  <a:srgbClr val="FFFF00"/>
                </a:highlight>
                <a:latin typeface="Arial" panose="020B0604020202020204" pitchFamily="34" charset="0"/>
                <a:cs typeface="Times New Roman" panose="02020603050405020304" pitchFamily="18" charset="0"/>
              </a:rPr>
              <a:t>3. Tiết kiệm năng lượng</a:t>
            </a:r>
            <a:endParaRPr lang="en-US" altLang="vi-VN" sz="2333" b="1">
              <a:solidFill>
                <a:srgbClr val="0000FF"/>
              </a:solidFill>
              <a:highlight>
                <a:srgbClr val="FFFF00"/>
              </a:highlight>
              <a:latin typeface="Arial" panose="020B0604020202020204" pitchFamily="34" charset="0"/>
              <a:cs typeface="Times New Roman" panose="02020603050405020304" pitchFamily="18" charset="0"/>
            </a:endParaRPr>
          </a:p>
        </p:txBody>
      </p:sp>
      <p:sp>
        <p:nvSpPr>
          <p:cNvPr id="10" name="Text Box 5">
            <a:extLst>
              <a:ext uri="{FF2B5EF4-FFF2-40B4-BE49-F238E27FC236}">
                <a16:creationId xmlns:a16="http://schemas.microsoft.com/office/drawing/2014/main" id="{7BF036D5-D49B-4C50-8CC5-8E4244222CE5}"/>
              </a:ext>
            </a:extLst>
          </p:cNvPr>
          <p:cNvSpPr txBox="1">
            <a:spLocks noChangeArrowheads="1"/>
          </p:cNvSpPr>
          <p:nvPr/>
        </p:nvSpPr>
        <p:spPr bwMode="auto">
          <a:xfrm>
            <a:off x="317500" y="1572949"/>
            <a:ext cx="8674365" cy="140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ct val="50000"/>
              </a:spcBef>
              <a:defRPr/>
            </a:pPr>
            <a:r>
              <a:rPr lang="en-US" altLang="en-US" sz="2800" dirty="0" err="1">
                <a:solidFill>
                  <a:srgbClr val="0070C0"/>
                </a:solidFill>
                <a:latin typeface="Arial" panose="020B0604020202020204" pitchFamily="34" charset="0"/>
                <a:cs typeface="Times New Roman" panose="02020603050405020304" pitchFamily="18" charset="0"/>
              </a:rPr>
              <a:t>Các</a:t>
            </a:r>
            <a:r>
              <a:rPr lang="en-US" altLang="en-US" sz="2800" dirty="0">
                <a:solidFill>
                  <a:srgbClr val="0070C0"/>
                </a:solidFill>
                <a:latin typeface="Arial" panose="020B0604020202020204" pitchFamily="34" charset="0"/>
                <a:cs typeface="Times New Roman" panose="02020603050405020304" pitchFamily="18" charset="0"/>
              </a:rPr>
              <a:t> </a:t>
            </a:r>
            <a:r>
              <a:rPr lang="en-US" altLang="en-US" sz="2800" dirty="0" err="1">
                <a:solidFill>
                  <a:srgbClr val="0070C0"/>
                </a:solidFill>
                <a:latin typeface="Arial" panose="020B0604020202020204" pitchFamily="34" charset="0"/>
                <a:cs typeface="Times New Roman" panose="02020603050405020304" pitchFamily="18" charset="0"/>
              </a:rPr>
              <a:t>thiết</a:t>
            </a:r>
            <a:r>
              <a:rPr lang="en-US" altLang="en-US" sz="2800" dirty="0">
                <a:solidFill>
                  <a:srgbClr val="0070C0"/>
                </a:solidFill>
                <a:latin typeface="Arial" panose="020B0604020202020204" pitchFamily="34" charset="0"/>
                <a:cs typeface="Times New Roman" panose="02020603050405020304" pitchFamily="18" charset="0"/>
              </a:rPr>
              <a:t> </a:t>
            </a:r>
            <a:r>
              <a:rPr lang="en-US" altLang="en-US" sz="2800" dirty="0" err="1">
                <a:solidFill>
                  <a:srgbClr val="0070C0"/>
                </a:solidFill>
                <a:latin typeface="Arial" panose="020B0604020202020204" pitchFamily="34" charset="0"/>
                <a:cs typeface="Times New Roman" panose="02020603050405020304" pitchFamily="18" charset="0"/>
              </a:rPr>
              <a:t>bị</a:t>
            </a:r>
            <a:r>
              <a:rPr lang="en-US" altLang="en-US" sz="2800" dirty="0">
                <a:solidFill>
                  <a:srgbClr val="0070C0"/>
                </a:solidFill>
                <a:latin typeface="Arial" panose="020B0604020202020204" pitchFamily="34" charset="0"/>
                <a:cs typeface="Times New Roman" panose="02020603050405020304" pitchFamily="18" charset="0"/>
              </a:rPr>
              <a:t> </a:t>
            </a:r>
            <a:r>
              <a:rPr lang="vi-VN" altLang="en-US" sz="2800" dirty="0">
                <a:solidFill>
                  <a:srgbClr val="0070C0"/>
                </a:solidFill>
                <a:latin typeface="Arial" panose="020B0604020202020204" pitchFamily="34" charset="0"/>
                <a:cs typeface="Times New Roman" panose="02020603050405020304" pitchFamily="18" charset="0"/>
              </a:rPr>
              <a:t>công nghệ sẽ điều khiển giám sát việc sử dụng hợp lý các nguồn năng lượng trong</a:t>
            </a:r>
            <a:r>
              <a:rPr lang="en-US" altLang="en-US" sz="2800" dirty="0">
                <a:solidFill>
                  <a:srgbClr val="0070C0"/>
                </a:solidFill>
                <a:latin typeface="Arial" panose="020B0604020202020204" pitchFamily="34" charset="0"/>
                <a:cs typeface="Times New Roman" panose="02020603050405020304" pitchFamily="18" charset="0"/>
              </a:rPr>
              <a:t> </a:t>
            </a:r>
            <a:r>
              <a:rPr lang="en-US" altLang="en-US" sz="2800" dirty="0" err="1">
                <a:solidFill>
                  <a:srgbClr val="0070C0"/>
                </a:solidFill>
                <a:latin typeface="Arial" panose="020B0604020202020204" pitchFamily="34" charset="0"/>
                <a:cs typeface="Times New Roman" panose="02020603050405020304" pitchFamily="18" charset="0"/>
              </a:rPr>
              <a:t>ngôi</a:t>
            </a:r>
            <a:r>
              <a:rPr lang="vi-VN" altLang="en-US" sz="2800" dirty="0">
                <a:solidFill>
                  <a:srgbClr val="0070C0"/>
                </a:solidFill>
                <a:latin typeface="Arial" panose="020B0604020202020204" pitchFamily="34" charset="0"/>
                <a:cs typeface="Times New Roman" panose="02020603050405020304" pitchFamily="18" charset="0"/>
              </a:rPr>
              <a:t> nhà</a:t>
            </a:r>
            <a:r>
              <a:rPr lang="en-US" altLang="en-US" sz="2800" dirty="0">
                <a:solidFill>
                  <a:srgbClr val="0070C0"/>
                </a:solidFill>
                <a:latin typeface="Arial" panose="020B0604020202020204" pitchFamily="34" charset="0"/>
                <a:cs typeface="Times New Roman" panose="02020603050405020304" pitchFamily="18" charset="0"/>
              </a:rPr>
              <a:t>, </a:t>
            </a:r>
            <a:r>
              <a:rPr lang="en-US" altLang="en-US" sz="2800" dirty="0" err="1">
                <a:solidFill>
                  <a:srgbClr val="0070C0"/>
                </a:solidFill>
                <a:latin typeface="Arial" panose="020B0604020202020204" pitchFamily="34" charset="0"/>
                <a:cs typeface="Times New Roman" panose="02020603050405020304" pitchFamily="18" charset="0"/>
              </a:rPr>
              <a:t>từ</a:t>
            </a:r>
            <a:r>
              <a:rPr lang="vi-VN" altLang="en-US" sz="2800" dirty="0">
                <a:solidFill>
                  <a:srgbClr val="0070C0"/>
                </a:solidFill>
                <a:latin typeface="Arial" panose="020B0604020202020204" pitchFamily="34" charset="0"/>
                <a:cs typeface="Times New Roman" panose="02020603050405020304" pitchFamily="18" charset="0"/>
              </a:rPr>
              <a:t> đó </a:t>
            </a:r>
            <a:r>
              <a:rPr lang="en-US" altLang="en-US" sz="2800" dirty="0" err="1">
                <a:solidFill>
                  <a:srgbClr val="0070C0"/>
                </a:solidFill>
                <a:latin typeface="Arial" panose="020B0604020202020204" pitchFamily="34" charset="0"/>
                <a:cs typeface="Times New Roman" panose="02020603050405020304" pitchFamily="18" charset="0"/>
              </a:rPr>
              <a:t>giúp</a:t>
            </a:r>
            <a:r>
              <a:rPr lang="vi-VN" altLang="en-US" sz="2800" dirty="0">
                <a:solidFill>
                  <a:srgbClr val="0070C0"/>
                </a:solidFill>
                <a:latin typeface="Arial" panose="020B0604020202020204" pitchFamily="34" charset="0"/>
                <a:cs typeface="Times New Roman" panose="02020603050405020304" pitchFamily="18" charset="0"/>
              </a:rPr>
              <a:t> tiết kiệm năng lượng</a:t>
            </a:r>
            <a:endParaRPr lang="en-US" altLang="vi-VN" sz="2800" dirty="0">
              <a:solidFill>
                <a:srgbClr val="0070C0"/>
              </a:solidFill>
              <a:latin typeface="Arial" panose="020B0604020202020204" pitchFamily="34" charset="0"/>
              <a:cs typeface="Arial" panose="020B0604020202020204" pitchFamily="34" charset="0"/>
            </a:endParaRPr>
          </a:p>
        </p:txBody>
      </p:sp>
      <p:sp>
        <p:nvSpPr>
          <p:cNvPr id="5" name="Rectangle 10">
            <a:extLst>
              <a:ext uri="{FF2B5EF4-FFF2-40B4-BE49-F238E27FC236}">
                <a16:creationId xmlns:a16="http://schemas.microsoft.com/office/drawing/2014/main" id="{A7605040-A1A4-4000-BA4A-9A315CD0B095}"/>
              </a:ext>
            </a:extLst>
          </p:cNvPr>
          <p:cNvSpPr>
            <a:spLocks noChangeArrowheads="1"/>
          </p:cNvSpPr>
          <p:nvPr/>
        </p:nvSpPr>
        <p:spPr bwMode="auto">
          <a:xfrm>
            <a:off x="39688" y="653521"/>
            <a:ext cx="6366530"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II. ĐẶC ĐIỂM CỦA </a:t>
            </a:r>
            <a:r>
              <a:rPr lang="vi-VN" altLang="en-US" sz="2333" b="1">
                <a:solidFill>
                  <a:srgbClr val="FF3300"/>
                </a:solidFill>
              </a:rPr>
              <a:t>NGÔI NHÀ THÔNG MINH</a:t>
            </a:r>
            <a:endParaRPr lang="en-US" altLang="vi-VN" sz="875" b="1">
              <a:solidFill>
                <a:srgbClr val="FF3300"/>
              </a:solidFill>
            </a:endParaRPr>
          </a:p>
        </p:txBody>
      </p:sp>
      <p:sp>
        <p:nvSpPr>
          <p:cNvPr id="6" name="Text Box 4">
            <a:extLst>
              <a:ext uri="{FF2B5EF4-FFF2-40B4-BE49-F238E27FC236}">
                <a16:creationId xmlns:a16="http://schemas.microsoft.com/office/drawing/2014/main" id="{E1323A14-D785-4DA9-86D1-DC760F2A8168}"/>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pic>
        <p:nvPicPr>
          <p:cNvPr id="7" name="Picture 10" descr="Cuộc sống tiện lợi với những căn nhà thông minh">
            <a:extLst>
              <a:ext uri="{FF2B5EF4-FFF2-40B4-BE49-F238E27FC236}">
                <a16:creationId xmlns:a16="http://schemas.microsoft.com/office/drawing/2014/main" id="{A696E781-1269-461B-89E4-06EEBDB48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996951"/>
            <a:ext cx="8351573" cy="362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574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8" name="Picture 1">
            <a:extLst>
              <a:ext uri="{FF2B5EF4-FFF2-40B4-BE49-F238E27FC236}">
                <a16:creationId xmlns:a16="http://schemas.microsoft.com/office/drawing/2014/main" id="{628638F1-0694-4F87-9651-5CAEEF0DB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0" y="58994"/>
            <a:ext cx="9144000" cy="679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10">
            <a:extLst>
              <a:ext uri="{FF2B5EF4-FFF2-40B4-BE49-F238E27FC236}">
                <a16:creationId xmlns:a16="http://schemas.microsoft.com/office/drawing/2014/main" id="{10999885-4847-4276-A424-DCB3EF8E0FDE}"/>
              </a:ext>
            </a:extLst>
          </p:cNvPr>
          <p:cNvSpPr>
            <a:spLocks noChangeArrowheads="1"/>
          </p:cNvSpPr>
          <p:nvPr/>
        </p:nvSpPr>
        <p:spPr bwMode="auto">
          <a:xfrm>
            <a:off x="125760" y="621097"/>
            <a:ext cx="8892480" cy="9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600" b="1">
                <a:solidFill>
                  <a:srgbClr val="FF3300"/>
                </a:solidFill>
                <a:latin typeface="Arial" panose="020B0604020202020204" pitchFamily="34" charset="0"/>
                <a:cs typeface="Arial" panose="020B0604020202020204" pitchFamily="34" charset="0"/>
              </a:rPr>
              <a:t>III.</a:t>
            </a:r>
            <a:r>
              <a:rPr lang="vi-VN" altLang="en-US" sz="2600" b="1">
                <a:latin typeface="Arial" panose="020B0604020202020204" pitchFamily="34" charset="0"/>
                <a:cs typeface="Arial" panose="020B0604020202020204" pitchFamily="34" charset="0"/>
              </a:rPr>
              <a:t> </a:t>
            </a:r>
            <a:r>
              <a:rPr lang="vi-VN" altLang="en-US" sz="2600" b="1">
                <a:solidFill>
                  <a:srgbClr val="FF3300"/>
                </a:solidFill>
                <a:latin typeface="Arial" panose="020B0604020202020204" pitchFamily="34" charset="0"/>
                <a:cs typeface="Arial" panose="020B0604020202020204" pitchFamily="34" charset="0"/>
              </a:rPr>
              <a:t>SỬ DỤNG NĂNG LƯỢNG TIẾT KIỆM VÀ HIỆU QUẢ TRONG GIA ĐÌNH</a:t>
            </a:r>
            <a:endParaRPr lang="en-US" altLang="en-US" sz="2600" b="1">
              <a:solidFill>
                <a:srgbClr val="FF3300"/>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D614995E-91BA-4550-B1E3-BDFD02DFF6EC}"/>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pic>
        <p:nvPicPr>
          <p:cNvPr id="3" name="Sử dụng năng lượng tiết kiệm hiệu quả 00_00_03-00_02_40">
            <a:hlinkClick r:id="" action="ppaction://media"/>
            <a:extLst>
              <a:ext uri="{FF2B5EF4-FFF2-40B4-BE49-F238E27FC236}">
                <a16:creationId xmlns:a16="http://schemas.microsoft.com/office/drawing/2014/main" id="{28493969-C3E7-4E1B-8D13-8950CFC9AD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596" y="1606547"/>
            <a:ext cx="900179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10">
            <a:extLst>
              <a:ext uri="{FF2B5EF4-FFF2-40B4-BE49-F238E27FC236}">
                <a16:creationId xmlns:a16="http://schemas.microsoft.com/office/drawing/2014/main" id="{10999885-4847-4276-A424-DCB3EF8E0FDE}"/>
              </a:ext>
            </a:extLst>
          </p:cNvPr>
          <p:cNvSpPr>
            <a:spLocks noChangeArrowheads="1"/>
          </p:cNvSpPr>
          <p:nvPr/>
        </p:nvSpPr>
        <p:spPr bwMode="auto">
          <a:xfrm>
            <a:off x="125760" y="621097"/>
            <a:ext cx="8892480" cy="9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600" b="1">
                <a:solidFill>
                  <a:srgbClr val="FF3300"/>
                </a:solidFill>
                <a:latin typeface="Arial" panose="020B0604020202020204" pitchFamily="34" charset="0"/>
                <a:cs typeface="Arial" panose="020B0604020202020204" pitchFamily="34" charset="0"/>
              </a:rPr>
              <a:t>III.</a:t>
            </a:r>
            <a:r>
              <a:rPr lang="vi-VN" altLang="en-US" sz="2600" b="1">
                <a:latin typeface="Arial" panose="020B0604020202020204" pitchFamily="34" charset="0"/>
                <a:cs typeface="Arial" panose="020B0604020202020204" pitchFamily="34" charset="0"/>
              </a:rPr>
              <a:t> </a:t>
            </a:r>
            <a:r>
              <a:rPr lang="vi-VN" altLang="en-US" sz="2600" b="1">
                <a:solidFill>
                  <a:srgbClr val="FF3300"/>
                </a:solidFill>
                <a:latin typeface="Arial" panose="020B0604020202020204" pitchFamily="34" charset="0"/>
                <a:cs typeface="Arial" panose="020B0604020202020204" pitchFamily="34" charset="0"/>
              </a:rPr>
              <a:t>SỬ DỤNG NĂNG LƯỢNG TIẾT KIỆM VÀ HIỆU QUẢ TRONG GIA ĐÌNH</a:t>
            </a:r>
            <a:endParaRPr lang="en-US" altLang="en-US" sz="2600" b="1">
              <a:solidFill>
                <a:srgbClr val="FF3300"/>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D614995E-91BA-4550-B1E3-BDFD02DFF6EC}"/>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sp>
        <p:nvSpPr>
          <p:cNvPr id="2" name="Hộp Văn bản 1">
            <a:extLst>
              <a:ext uri="{FF2B5EF4-FFF2-40B4-BE49-F238E27FC236}">
                <a16:creationId xmlns:a16="http://schemas.microsoft.com/office/drawing/2014/main" id="{9F503030-4E7B-44FB-86DE-91714213BBCB}"/>
              </a:ext>
            </a:extLst>
          </p:cNvPr>
          <p:cNvSpPr txBox="1"/>
          <p:nvPr/>
        </p:nvSpPr>
        <p:spPr>
          <a:xfrm>
            <a:off x="1619672" y="1760751"/>
            <a:ext cx="7398568" cy="954107"/>
          </a:xfrm>
          <a:prstGeom prst="rect">
            <a:avLst/>
          </a:prstGeom>
          <a:noFill/>
        </p:spPr>
        <p:txBody>
          <a:bodyPr wrap="square" rtlCol="0">
            <a:spAutoFit/>
          </a:bodyPr>
          <a:lstStyle/>
          <a:p>
            <a:r>
              <a:rPr lang="en-US" sz="2800" b="1">
                <a:solidFill>
                  <a:srgbClr val="0000FF"/>
                </a:solidFill>
                <a:latin typeface="Arial" panose="020B0604020202020204" pitchFamily="34" charset="0"/>
                <a:cs typeface="Arial" panose="020B0604020202020204" pitchFamily="34" charset="0"/>
              </a:rPr>
              <a:t>Để tiết kiệm năng lượng cần lưu ý những điểm gì?</a:t>
            </a:r>
          </a:p>
        </p:txBody>
      </p:sp>
      <p:pic>
        <p:nvPicPr>
          <p:cNvPr id="7" name="Hình ảnh 6">
            <a:extLst>
              <a:ext uri="{FF2B5EF4-FFF2-40B4-BE49-F238E27FC236}">
                <a16:creationId xmlns:a16="http://schemas.microsoft.com/office/drawing/2014/main" id="{9DF0494D-5F72-4A0C-950D-2A87A7B56864}"/>
              </a:ext>
            </a:extLst>
          </p:cNvPr>
          <p:cNvPicPr>
            <a:picLocks noChangeAspect="1"/>
          </p:cNvPicPr>
          <p:nvPr/>
        </p:nvPicPr>
        <p:blipFill>
          <a:blip r:embed="rId2"/>
          <a:stretch>
            <a:fillRect/>
          </a:stretch>
        </p:blipFill>
        <p:spPr>
          <a:xfrm>
            <a:off x="467544" y="1640455"/>
            <a:ext cx="792088" cy="987781"/>
          </a:xfrm>
          <a:prstGeom prst="rect">
            <a:avLst/>
          </a:prstGeom>
        </p:spPr>
      </p:pic>
    </p:spTree>
    <p:extLst>
      <p:ext uri="{BB962C8B-B14F-4D97-AF65-F5344CB8AC3E}">
        <p14:creationId xmlns:p14="http://schemas.microsoft.com/office/powerpoint/2010/main" val="428329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10">
            <a:extLst>
              <a:ext uri="{FF2B5EF4-FFF2-40B4-BE49-F238E27FC236}">
                <a16:creationId xmlns:a16="http://schemas.microsoft.com/office/drawing/2014/main" id="{10999885-4847-4276-A424-DCB3EF8E0FDE}"/>
              </a:ext>
            </a:extLst>
          </p:cNvPr>
          <p:cNvSpPr>
            <a:spLocks noChangeArrowheads="1"/>
          </p:cNvSpPr>
          <p:nvPr/>
        </p:nvSpPr>
        <p:spPr bwMode="auto">
          <a:xfrm>
            <a:off x="125760" y="621097"/>
            <a:ext cx="8892480" cy="9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600" b="1">
                <a:solidFill>
                  <a:srgbClr val="FF3300"/>
                </a:solidFill>
                <a:latin typeface="Arial" panose="020B0604020202020204" pitchFamily="34" charset="0"/>
                <a:cs typeface="Arial" panose="020B0604020202020204" pitchFamily="34" charset="0"/>
              </a:rPr>
              <a:t>III.</a:t>
            </a:r>
            <a:r>
              <a:rPr lang="vi-VN" altLang="en-US" sz="2600" b="1">
                <a:latin typeface="Arial" panose="020B0604020202020204" pitchFamily="34" charset="0"/>
                <a:cs typeface="Arial" panose="020B0604020202020204" pitchFamily="34" charset="0"/>
              </a:rPr>
              <a:t> </a:t>
            </a:r>
            <a:r>
              <a:rPr lang="vi-VN" altLang="en-US" sz="2600" b="1">
                <a:solidFill>
                  <a:srgbClr val="FF3300"/>
                </a:solidFill>
                <a:latin typeface="Arial" panose="020B0604020202020204" pitchFamily="34" charset="0"/>
                <a:cs typeface="Arial" panose="020B0604020202020204" pitchFamily="34" charset="0"/>
              </a:rPr>
              <a:t>SỬ DỤNG NĂNG LƯỢNG TIẾT KIỆM VÀ HIỆU QUẢ TRONG GIA ĐÌNH</a:t>
            </a:r>
            <a:endParaRPr lang="en-US" altLang="en-US" sz="2600" b="1">
              <a:solidFill>
                <a:srgbClr val="FF3300"/>
              </a:solidFill>
              <a:latin typeface="Arial" panose="020B0604020202020204" pitchFamily="34" charset="0"/>
              <a:cs typeface="Arial" panose="020B0604020202020204" pitchFamily="34" charset="0"/>
            </a:endParaRPr>
          </a:p>
        </p:txBody>
      </p:sp>
      <p:sp>
        <p:nvSpPr>
          <p:cNvPr id="12" name="Text Box 5">
            <a:extLst>
              <a:ext uri="{FF2B5EF4-FFF2-40B4-BE49-F238E27FC236}">
                <a16:creationId xmlns:a16="http://schemas.microsoft.com/office/drawing/2014/main" id="{4E0065C2-CFC9-4EB9-801E-026951B512DD}"/>
              </a:ext>
            </a:extLst>
          </p:cNvPr>
          <p:cNvSpPr txBox="1">
            <a:spLocks noChangeArrowheads="1"/>
          </p:cNvSpPr>
          <p:nvPr/>
        </p:nvSpPr>
        <p:spPr bwMode="auto">
          <a:xfrm>
            <a:off x="176084" y="1498534"/>
            <a:ext cx="8892480" cy="183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800" b="1">
                <a:latin typeface="Arial" panose="020B0604020202020204" pitchFamily="34" charset="0"/>
                <a:cs typeface="Times New Roman" panose="02020603050405020304" pitchFamily="18" charset="0"/>
              </a:rPr>
              <a:t>	Sử </a:t>
            </a:r>
            <a:r>
              <a:rPr lang="vi-VN" altLang="en-US" sz="2800" b="1">
                <a:latin typeface="Arial" panose="020B0604020202020204" pitchFamily="34" charset="0"/>
                <a:cs typeface="Times New Roman" panose="02020603050405020304" pitchFamily="18" charset="0"/>
              </a:rPr>
              <a:t>dụng năng lượng </a:t>
            </a:r>
            <a:r>
              <a:rPr lang="en-US" altLang="en-US" sz="2800" b="1">
                <a:latin typeface="Arial" panose="020B0604020202020204" pitchFamily="34" charset="0"/>
                <a:cs typeface="Times New Roman" panose="02020603050405020304" pitchFamily="18" charset="0"/>
              </a:rPr>
              <a:t>đúng lúc, </a:t>
            </a:r>
            <a:r>
              <a:rPr lang="vi-VN" altLang="en-US" sz="2800" b="1">
                <a:latin typeface="Arial" panose="020B0604020202020204" pitchFamily="34" charset="0"/>
                <a:cs typeface="Times New Roman" panose="02020603050405020304" pitchFamily="18" charset="0"/>
              </a:rPr>
              <a:t>đúng chỗ sử dụng ít năng lượng mà vẫn đảm bảo được nhu cầu</a:t>
            </a:r>
            <a:r>
              <a:rPr lang="en-US" altLang="en-US" sz="2800" b="1">
                <a:latin typeface="Arial" panose="020B0604020202020204" pitchFamily="34" charset="0"/>
                <a:cs typeface="Times New Roman" panose="02020603050405020304" pitchFamily="18" charset="0"/>
              </a:rPr>
              <a:t>.</a:t>
            </a:r>
            <a:r>
              <a:rPr lang="vi-VN" altLang="en-US" sz="2800" b="1">
                <a:latin typeface="Arial" panose="020B0604020202020204" pitchFamily="34" charset="0"/>
                <a:cs typeface="Times New Roman" panose="02020603050405020304" pitchFamily="18" charset="0"/>
              </a:rPr>
              <a:t> </a:t>
            </a:r>
            <a:r>
              <a:rPr lang="en-US" altLang="en-US" sz="2800" b="1">
                <a:latin typeface="Arial" panose="020B0604020202020204" pitchFamily="34" charset="0"/>
                <a:cs typeface="Times New Roman" panose="02020603050405020304" pitchFamily="18" charset="0"/>
              </a:rPr>
              <a:t>T</a:t>
            </a:r>
            <a:r>
              <a:rPr lang="vi-VN" altLang="en-US" sz="2800" b="1">
                <a:latin typeface="Arial" panose="020B0604020202020204" pitchFamily="34" charset="0"/>
                <a:cs typeface="Times New Roman" panose="02020603050405020304" pitchFamily="18" charset="0"/>
              </a:rPr>
              <a:t>iết kiệm năng lượng hiệu quả sẽ góp phần tiết kiệm chi phí cho gia đình</a:t>
            </a:r>
            <a:r>
              <a:rPr lang="en-US" altLang="en-US" sz="2800" b="1">
                <a:latin typeface="Arial" panose="020B0604020202020204" pitchFamily="34" charset="0"/>
                <a:cs typeface="Times New Roman" panose="02020603050405020304" pitchFamily="18" charset="0"/>
              </a:rPr>
              <a:t>,</a:t>
            </a:r>
            <a:r>
              <a:rPr lang="vi-VN" altLang="en-US" sz="2800" b="1">
                <a:latin typeface="Arial" panose="020B0604020202020204" pitchFamily="34" charset="0"/>
                <a:cs typeface="Times New Roman" panose="02020603050405020304" pitchFamily="18" charset="0"/>
              </a:rPr>
              <a:t> </a:t>
            </a:r>
            <a:r>
              <a:rPr lang="en-US" altLang="en-US" sz="2800" b="1">
                <a:latin typeface="Arial" panose="020B0604020202020204" pitchFamily="34" charset="0"/>
                <a:cs typeface="Times New Roman" panose="02020603050405020304" pitchFamily="18" charset="0"/>
              </a:rPr>
              <a:t>b</a:t>
            </a:r>
            <a:r>
              <a:rPr lang="vi-VN" altLang="en-US" sz="2800" b="1">
                <a:latin typeface="Arial" panose="020B0604020202020204" pitchFamily="34" charset="0"/>
                <a:cs typeface="Times New Roman" panose="02020603050405020304" pitchFamily="18" charset="0"/>
              </a:rPr>
              <a:t>ảo vệ môi trường</a:t>
            </a:r>
            <a:endParaRPr lang="en-US" altLang="en-US" sz="2800" b="1">
              <a:latin typeface="Arial" panose="020B0604020202020204" pitchFamily="34" charset="0"/>
              <a:cs typeface="Times New Roman" panose="02020603050405020304" pitchFamily="18" charset="0"/>
            </a:endParaRPr>
          </a:p>
        </p:txBody>
      </p:sp>
      <p:pic>
        <p:nvPicPr>
          <p:cNvPr id="7" name="Picture 2" descr="Screen Clipping">
            <a:extLst>
              <a:ext uri="{FF2B5EF4-FFF2-40B4-BE49-F238E27FC236}">
                <a16:creationId xmlns:a16="http://schemas.microsoft.com/office/drawing/2014/main" id="{42903EF0-68E6-4B02-B96F-FA4B5B2D15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578" y="3513119"/>
            <a:ext cx="618010" cy="4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45F42015-EAED-4A0D-8CC4-8050C3F90F35}"/>
              </a:ext>
            </a:extLst>
          </p:cNvPr>
          <p:cNvSpPr>
            <a:spLocks noChangeArrowheads="1"/>
          </p:cNvSpPr>
          <p:nvPr/>
        </p:nvSpPr>
        <p:spPr bwMode="auto">
          <a:xfrm>
            <a:off x="142578" y="3967400"/>
            <a:ext cx="8857817" cy="1837864"/>
          </a:xfrm>
          <a:prstGeom prst="rect">
            <a:avLst/>
          </a:prstGeom>
          <a:noFill/>
          <a:ln>
            <a:noFill/>
          </a:ln>
        </p:spPr>
        <p:txBody>
          <a:bodyPr wrap="square" lIns="113210" tIns="56605" rIns="113210" bIns="5660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auto" hangingPunct="1">
              <a:spcBef>
                <a:spcPct val="50000"/>
              </a:spcBef>
              <a:spcAft>
                <a:spcPts val="0"/>
              </a:spcAft>
              <a:defRPr/>
            </a:pPr>
            <a:r>
              <a:rPr lang="en-US" altLang="en-US" sz="2800" dirty="0">
                <a:solidFill>
                  <a:srgbClr val="0070C0"/>
                </a:solidFill>
                <a:latin typeface="Arial" panose="020B0604020202020204" pitchFamily="34" charset="0"/>
                <a:cs typeface="Arial" panose="020B0604020202020204" pitchFamily="34" charset="0"/>
              </a:rPr>
              <a:t>	</a:t>
            </a:r>
            <a:r>
              <a:rPr lang="vi-VN" altLang="en-US" sz="2800" dirty="0">
                <a:solidFill>
                  <a:srgbClr val="0070C0"/>
                </a:solidFill>
                <a:latin typeface="Arial" panose="020B0604020202020204" pitchFamily="34" charset="0"/>
                <a:cs typeface="Arial" panose="020B0604020202020204" pitchFamily="34" charset="0"/>
              </a:rPr>
              <a:t>Chỉ ra những biểu hiện sử dụng năng lượng chưa tiết kiệm trong gia đình em</a:t>
            </a:r>
            <a:r>
              <a:rPr lang="en-US" altLang="en-US" sz="2800" dirty="0">
                <a:solidFill>
                  <a:srgbClr val="0070C0"/>
                </a:solidFill>
                <a:latin typeface="Arial" panose="020B0604020202020204" pitchFamily="34" charset="0"/>
                <a:cs typeface="Arial" panose="020B0604020202020204" pitchFamily="34" charset="0"/>
              </a:rPr>
              <a:t>?</a:t>
            </a:r>
            <a:r>
              <a:rPr lang="vi-VN" altLang="en-US" sz="2800" dirty="0">
                <a:solidFill>
                  <a:srgbClr val="0070C0"/>
                </a:solidFill>
                <a:latin typeface="Arial" panose="020B0604020202020204" pitchFamily="34" charset="0"/>
                <a:cs typeface="Arial" panose="020B0604020202020204" pitchFamily="34" charset="0"/>
              </a:rPr>
              <a:t> </a:t>
            </a:r>
            <a:r>
              <a:rPr lang="en-US" altLang="en-US" sz="2800" dirty="0">
                <a:solidFill>
                  <a:srgbClr val="0070C0"/>
                </a:solidFill>
                <a:latin typeface="Arial" panose="020B0604020202020204" pitchFamily="34" charset="0"/>
                <a:cs typeface="Arial" panose="020B0604020202020204" pitchFamily="34" charset="0"/>
              </a:rPr>
              <a:t>Đ</a:t>
            </a:r>
            <a:r>
              <a:rPr lang="vi-VN" altLang="en-US" sz="2800" dirty="0">
                <a:solidFill>
                  <a:srgbClr val="0070C0"/>
                </a:solidFill>
                <a:latin typeface="Arial" panose="020B0604020202020204" pitchFamily="34" charset="0"/>
                <a:cs typeface="Arial" panose="020B0604020202020204" pitchFamily="34" charset="0"/>
              </a:rPr>
              <a:t>ề xuất những việc làm cụ thể để sử dụng năng lượng trong gia đình em sao cho tiết kiệm</a:t>
            </a:r>
            <a:r>
              <a:rPr lang="en-US" altLang="en-US" sz="2800" dirty="0">
                <a:solidFill>
                  <a:srgbClr val="0070C0"/>
                </a:solidFill>
                <a:latin typeface="Arial" panose="020B0604020202020204" pitchFamily="34" charset="0"/>
                <a:cs typeface="Arial" panose="020B0604020202020204" pitchFamily="34" charset="0"/>
              </a:rPr>
              <a:t>?</a:t>
            </a:r>
          </a:p>
        </p:txBody>
      </p:sp>
      <p:sp>
        <p:nvSpPr>
          <p:cNvPr id="10" name="Text Box 4">
            <a:extLst>
              <a:ext uri="{FF2B5EF4-FFF2-40B4-BE49-F238E27FC236}">
                <a16:creationId xmlns:a16="http://schemas.microsoft.com/office/drawing/2014/main" id="{D614995E-91BA-4550-B1E3-BDFD02DFF6EC}"/>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spTree>
    <p:extLst>
      <p:ext uri="{BB962C8B-B14F-4D97-AF65-F5344CB8AC3E}">
        <p14:creationId xmlns:p14="http://schemas.microsoft.com/office/powerpoint/2010/main" val="897755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10">
            <a:extLst>
              <a:ext uri="{FF2B5EF4-FFF2-40B4-BE49-F238E27FC236}">
                <a16:creationId xmlns:a16="http://schemas.microsoft.com/office/drawing/2014/main" id="{10999885-4847-4276-A424-DCB3EF8E0FDE}"/>
              </a:ext>
            </a:extLst>
          </p:cNvPr>
          <p:cNvSpPr>
            <a:spLocks noChangeArrowheads="1"/>
          </p:cNvSpPr>
          <p:nvPr/>
        </p:nvSpPr>
        <p:spPr bwMode="auto">
          <a:xfrm>
            <a:off x="125760" y="621097"/>
            <a:ext cx="8892480" cy="9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600" b="1">
                <a:solidFill>
                  <a:srgbClr val="FF3300"/>
                </a:solidFill>
                <a:latin typeface="Arial" panose="020B0604020202020204" pitchFamily="34" charset="0"/>
                <a:cs typeface="Arial" panose="020B0604020202020204" pitchFamily="34" charset="0"/>
              </a:rPr>
              <a:t>III.</a:t>
            </a:r>
            <a:r>
              <a:rPr lang="vi-VN" altLang="en-US" sz="2600" b="1">
                <a:latin typeface="Arial" panose="020B0604020202020204" pitchFamily="34" charset="0"/>
                <a:cs typeface="Arial" panose="020B0604020202020204" pitchFamily="34" charset="0"/>
              </a:rPr>
              <a:t> </a:t>
            </a:r>
            <a:r>
              <a:rPr lang="vi-VN" altLang="en-US" sz="2600" b="1">
                <a:solidFill>
                  <a:srgbClr val="FF3300"/>
                </a:solidFill>
                <a:latin typeface="Arial" panose="020B0604020202020204" pitchFamily="34" charset="0"/>
                <a:cs typeface="Arial" panose="020B0604020202020204" pitchFamily="34" charset="0"/>
              </a:rPr>
              <a:t>SỬ DỤNG NĂNG LƯỢNG TIẾT KIỆM VÀ HIỆU QUẢ TRONG GIA ĐÌNH</a:t>
            </a:r>
            <a:endParaRPr lang="en-US" altLang="en-US" sz="2600" b="1">
              <a:solidFill>
                <a:srgbClr val="FF3300"/>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D614995E-91BA-4550-B1E3-BDFD02DFF6EC}"/>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pic>
        <p:nvPicPr>
          <p:cNvPr id="2050" name="Picture 2" descr="Lợi ích của việc tiết kiệm năng lượng – VLOS">
            <a:extLst>
              <a:ext uri="{FF2B5EF4-FFF2-40B4-BE49-F238E27FC236}">
                <a16:creationId xmlns:a16="http://schemas.microsoft.com/office/drawing/2014/main" id="{03884D0F-87E1-4DBC-BFF1-5E1B5D19D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20872"/>
            <a:ext cx="4104456" cy="34083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ử dụng năng lượng tái tạo - Lối đi không thể khác của ngành năng lượng">
            <a:extLst>
              <a:ext uri="{FF2B5EF4-FFF2-40B4-BE49-F238E27FC236}">
                <a16:creationId xmlns:a16="http://schemas.microsoft.com/office/drawing/2014/main" id="{ECE7B337-6262-44DF-9A68-B93BBEC24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179" y="1820872"/>
            <a:ext cx="4104455" cy="340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5" name="Rectangle 1">
            <a:extLst>
              <a:ext uri="{FF2B5EF4-FFF2-40B4-BE49-F238E27FC236}">
                <a16:creationId xmlns:a16="http://schemas.microsoft.com/office/drawing/2014/main" id="{1BD525F0-5DEA-4D5E-B13B-EC0B8E5022E3}"/>
              </a:ext>
            </a:extLst>
          </p:cNvPr>
          <p:cNvSpPr>
            <a:spLocks noChangeArrowheads="1"/>
          </p:cNvSpPr>
          <p:nvPr/>
        </p:nvSpPr>
        <p:spPr bwMode="auto">
          <a:xfrm>
            <a:off x="323527" y="1181365"/>
            <a:ext cx="8640961" cy="313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800" b="1">
                <a:latin typeface="Arial" panose="020B0604020202020204" pitchFamily="34" charset="0"/>
                <a:cs typeface="Arial" panose="020B0604020202020204" pitchFamily="34" charset="0"/>
              </a:rPr>
              <a:t>	1. B</a:t>
            </a:r>
            <a:r>
              <a:rPr lang="vi-VN" altLang="en-US" sz="2800" b="1">
                <a:latin typeface="Arial" panose="020B0604020202020204" pitchFamily="34" charset="0"/>
                <a:cs typeface="Arial" panose="020B0604020202020204" pitchFamily="34" charset="0"/>
              </a:rPr>
              <a:t>ạn Huy nói </a:t>
            </a:r>
            <a:r>
              <a:rPr lang="en-US" altLang="en-US" sz="2800" b="1">
                <a:latin typeface="Arial" panose="020B0604020202020204" pitchFamily="34" charset="0"/>
                <a:cs typeface="Arial" panose="020B0604020202020204" pitchFamily="34" charset="0"/>
              </a:rPr>
              <a:t>“N</a:t>
            </a:r>
            <a:r>
              <a:rPr lang="vi-VN" altLang="en-US" sz="2800" b="1">
                <a:latin typeface="Arial" panose="020B0604020202020204" pitchFamily="34" charset="0"/>
                <a:cs typeface="Arial" panose="020B0604020202020204" pitchFamily="34" charset="0"/>
              </a:rPr>
              <a:t>hà thông minh biết con người đang ở đâu </a:t>
            </a:r>
            <a:r>
              <a:rPr lang="en-US" altLang="en-US" sz="2800" b="1">
                <a:latin typeface="Arial" panose="020B0604020202020204" pitchFamily="34" charset="0"/>
                <a:cs typeface="Arial" panose="020B0604020202020204" pitchFamily="34" charset="0"/>
              </a:rPr>
              <a:t>trong</a:t>
            </a:r>
            <a:r>
              <a:rPr lang="vi-VN" altLang="en-US" sz="2800" b="1">
                <a:latin typeface="Arial" panose="020B0604020202020204" pitchFamily="34" charset="0"/>
                <a:cs typeface="Arial" panose="020B0604020202020204" pitchFamily="34" charset="0"/>
              </a:rPr>
              <a:t> ngôi nhà để bật và xuất hiện như thế thật là tiết kiệm</a:t>
            </a:r>
            <a:r>
              <a:rPr lang="en-US" altLang="en-US" sz="2800" b="1">
                <a:latin typeface="Arial" panose="020B0604020202020204" pitchFamily="34" charset="0"/>
                <a:cs typeface="Arial" panose="020B0604020202020204" pitchFamily="34" charset="0"/>
              </a:rPr>
              <a:t>”.</a:t>
            </a:r>
            <a:r>
              <a:rPr lang="vi-VN" altLang="en-US" sz="2800" b="1">
                <a:latin typeface="Arial" panose="020B0604020202020204" pitchFamily="34" charset="0"/>
                <a:cs typeface="Arial" panose="020B0604020202020204" pitchFamily="34" charset="0"/>
              </a:rPr>
              <a:t> bạn </a:t>
            </a:r>
            <a:r>
              <a:rPr lang="en-US" altLang="en-US" sz="2800" b="1">
                <a:latin typeface="Arial" panose="020B0604020202020204" pitchFamily="34" charset="0"/>
                <a:cs typeface="Arial" panose="020B0604020202020204" pitchFamily="34" charset="0"/>
              </a:rPr>
              <a:t>Lan</a:t>
            </a:r>
            <a:r>
              <a:rPr lang="vi-VN" altLang="en-US" sz="2800" b="1">
                <a:latin typeface="Arial" panose="020B0604020202020204" pitchFamily="34" charset="0"/>
                <a:cs typeface="Arial" panose="020B0604020202020204" pitchFamily="34" charset="0"/>
              </a:rPr>
              <a:t> nói nhà thông minh lắp đặt rất nhiều thiết bị điều khiển</a:t>
            </a:r>
            <a:r>
              <a:rPr lang="en-US" altLang="en-US" sz="2800" b="1">
                <a:latin typeface="Arial" panose="020B0604020202020204" pitchFamily="34" charset="0"/>
                <a:cs typeface="Arial" panose="020B0604020202020204" pitchFamily="34" charset="0"/>
              </a:rPr>
              <a:t>,</a:t>
            </a:r>
            <a:r>
              <a:rPr lang="vi-VN" altLang="en-US" sz="2800" b="1">
                <a:latin typeface="Arial" panose="020B0604020202020204" pitchFamily="34" charset="0"/>
                <a:cs typeface="Arial" panose="020B0604020202020204" pitchFamily="34" charset="0"/>
              </a:rPr>
              <a:t> đồ dùng sử dụng năng lượng điện như vậy  thật sự</a:t>
            </a:r>
            <a:r>
              <a:rPr lang="en-US" altLang="en-US" sz="2800" b="1">
                <a:latin typeface="Arial" panose="020B0604020202020204" pitchFamily="34" charset="0"/>
                <a:cs typeface="Arial" panose="020B0604020202020204" pitchFamily="34" charset="0"/>
              </a:rPr>
              <a:t> cũng</a:t>
            </a:r>
            <a:r>
              <a:rPr lang="vi-VN" altLang="en-US" sz="2800" b="1">
                <a:latin typeface="Arial" panose="020B0604020202020204" pitchFamily="34" charset="0"/>
                <a:cs typeface="Arial" panose="020B0604020202020204" pitchFamily="34" charset="0"/>
              </a:rPr>
              <a:t> không  tiết kiệm. </a:t>
            </a:r>
            <a:r>
              <a:rPr lang="en-US" altLang="en-US" sz="2800" b="1">
                <a:latin typeface="Arial" panose="020B0604020202020204" pitchFamily="34" charset="0"/>
                <a:cs typeface="Arial" panose="020B0604020202020204" pitchFamily="34" charset="0"/>
              </a:rPr>
              <a:t>N</a:t>
            </a:r>
            <a:r>
              <a:rPr lang="vi-VN" altLang="en-US" sz="2800" b="1">
                <a:latin typeface="Arial" panose="020B0604020202020204" pitchFamily="34" charset="0"/>
                <a:cs typeface="Arial" panose="020B0604020202020204" pitchFamily="34" charset="0"/>
              </a:rPr>
              <a:t>êu nhận xét về các ý kiến trên</a:t>
            </a:r>
            <a:r>
              <a:rPr lang="en-US" altLang="en-US" sz="2800" b="1">
                <a:latin typeface="Arial" panose="020B0604020202020204" pitchFamily="34" charset="0"/>
                <a:cs typeface="Arial" panose="020B0604020202020204" pitchFamily="34" charset="0"/>
              </a:rPr>
              <a:t>.</a:t>
            </a:r>
          </a:p>
        </p:txBody>
      </p:sp>
      <p:pic>
        <p:nvPicPr>
          <p:cNvPr id="17414" name="Picture 12" descr="Screen Clipping">
            <a:extLst>
              <a:ext uri="{FF2B5EF4-FFF2-40B4-BE49-F238E27FC236}">
                <a16:creationId xmlns:a16="http://schemas.microsoft.com/office/drawing/2014/main" id="{A253276C-50B1-4F06-9DDE-8A6C2FCE80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1160198" cy="66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a:extLst>
              <a:ext uri="{FF2B5EF4-FFF2-40B4-BE49-F238E27FC236}">
                <a16:creationId xmlns:a16="http://schemas.microsoft.com/office/drawing/2014/main" id="{EEB57B18-53CF-4C1A-A5B4-D4A072363CF7}"/>
              </a:ext>
            </a:extLst>
          </p:cNvPr>
          <p:cNvSpPr>
            <a:spLocks noChangeArrowheads="1"/>
          </p:cNvSpPr>
          <p:nvPr/>
        </p:nvSpPr>
        <p:spPr bwMode="auto">
          <a:xfrm>
            <a:off x="1436803" y="267859"/>
            <a:ext cx="2039938" cy="6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500" b="1">
                <a:solidFill>
                  <a:srgbClr val="FF0000"/>
                </a:solidFill>
                <a:effectLst>
                  <a:outerShdw blurRad="38100" dist="38100" dir="2700000" algn="tl">
                    <a:srgbClr val="000000">
                      <a:alpha val="43137"/>
                    </a:srgbClr>
                  </a:outerShdw>
                </a:effectLst>
                <a:latin typeface="#9Slide04 HLT Aquus" pitchFamily="2" charset="0"/>
                <a:cs typeface="Arial" panose="020B0604020202020204" pitchFamily="34" charset="0"/>
              </a:rPr>
              <a:t>Vận dụng</a:t>
            </a:r>
          </a:p>
        </p:txBody>
      </p:sp>
      <p:sp>
        <p:nvSpPr>
          <p:cNvPr id="20488" name="Rectangle 15">
            <a:extLst>
              <a:ext uri="{FF2B5EF4-FFF2-40B4-BE49-F238E27FC236}">
                <a16:creationId xmlns:a16="http://schemas.microsoft.com/office/drawing/2014/main" id="{79554F14-BE01-4425-9F32-313ED89A68E4}"/>
              </a:ext>
            </a:extLst>
          </p:cNvPr>
          <p:cNvSpPr>
            <a:spLocks noChangeArrowheads="1"/>
          </p:cNvSpPr>
          <p:nvPr/>
        </p:nvSpPr>
        <p:spPr bwMode="auto">
          <a:xfrm>
            <a:off x="323527" y="4299835"/>
            <a:ext cx="8640961" cy="140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800" b="1">
                <a:latin typeface="Arial" panose="020B0604020202020204" pitchFamily="34" charset="0"/>
                <a:cs typeface="Arial" panose="020B0604020202020204" pitchFamily="34" charset="0"/>
              </a:rPr>
              <a:t>	2. Nếu được lắp đặt các hệ thống thông minh trong ngôi nhà của mình thì em </a:t>
            </a:r>
            <a:r>
              <a:rPr lang="vi-VN" altLang="en-US" sz="2800" b="1">
                <a:latin typeface="Arial" panose="020B0604020202020204" pitchFamily="34" charset="0"/>
                <a:cs typeface="Arial" panose="020B0604020202020204" pitchFamily="34" charset="0"/>
              </a:rPr>
              <a:t>sẽ lắp đặt </a:t>
            </a:r>
            <a:r>
              <a:rPr lang="en-US" altLang="en-US" sz="2800" b="1">
                <a:latin typeface="Arial" panose="020B0604020202020204" pitchFamily="34" charset="0"/>
                <a:cs typeface="Arial" panose="020B0604020202020204" pitchFamily="34" charset="0"/>
              </a:rPr>
              <a:t>hệ thống</a:t>
            </a:r>
            <a:r>
              <a:rPr lang="vi-VN" altLang="en-US" sz="2800" b="1">
                <a:latin typeface="Arial" panose="020B0604020202020204" pitchFamily="34" charset="0"/>
                <a:cs typeface="Arial" panose="020B0604020202020204" pitchFamily="34" charset="0"/>
              </a:rPr>
              <a:t> gì</a:t>
            </a:r>
            <a:r>
              <a:rPr lang="en-US" altLang="en-US" sz="2800" b="1">
                <a:latin typeface="Arial" panose="020B0604020202020204" pitchFamily="34" charset="0"/>
                <a:cs typeface="Arial" panose="020B0604020202020204" pitchFamily="34" charset="0"/>
              </a:rPr>
              <a:t>? </a:t>
            </a:r>
            <a:r>
              <a:rPr lang="vi-VN" altLang="en-US" sz="2800" b="1">
                <a:latin typeface="Arial" panose="020B0604020202020204" pitchFamily="34" charset="0"/>
                <a:cs typeface="Arial" panose="020B0604020202020204" pitchFamily="34" charset="0"/>
              </a:rPr>
              <a:t> </a:t>
            </a:r>
            <a:r>
              <a:rPr lang="en-US" altLang="en-US" sz="2800" b="1">
                <a:latin typeface="Arial" panose="020B0604020202020204" pitchFamily="34" charset="0"/>
                <a:cs typeface="Arial" panose="020B0604020202020204" pitchFamily="34" charset="0"/>
              </a:rPr>
              <a:t>G</a:t>
            </a:r>
            <a:r>
              <a:rPr lang="vi-VN" altLang="en-US" sz="2800" b="1">
                <a:latin typeface="Arial" panose="020B0604020202020204" pitchFamily="34" charset="0"/>
                <a:cs typeface="Arial" panose="020B0604020202020204" pitchFamily="34" charset="0"/>
              </a:rPr>
              <a:t>iải thích về  sự lựa chọn của em</a:t>
            </a:r>
            <a:r>
              <a:rPr lang="en-US" altLang="en-US" sz="2800" b="1">
                <a:latin typeface="Arial" panose="020B0604020202020204" pitchFamily="34" charset="0"/>
                <a:cs typeface="Arial" panose="020B0604020202020204" pitchFamily="34" charset="0"/>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8"/>
                                        </p:tgtEl>
                                        <p:attrNameLst>
                                          <p:attrName>style.visibility</p:attrName>
                                        </p:attrNameLst>
                                      </p:cBhvr>
                                      <p:to>
                                        <p:strVal val="visible"/>
                                      </p:to>
                                    </p:set>
                                    <p:animEffect transition="in" filter="fade">
                                      <p:cBhvr>
                                        <p:cTn id="17"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p:bldP spid="2048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F91D57-D59A-4BC0-953A-392C972157A6}"/>
              </a:ext>
            </a:extLst>
          </p:cNvPr>
          <p:cNvSpPr>
            <a:spLocks noGrp="1"/>
          </p:cNvSpPr>
          <p:nvPr>
            <p:ph type="ctrTitle"/>
          </p:nvPr>
        </p:nvSpPr>
        <p:spPr>
          <a:xfrm>
            <a:off x="379827" y="137627"/>
            <a:ext cx="8454684" cy="678301"/>
          </a:xfrm>
        </p:spPr>
        <p:style>
          <a:lnRef idx="1">
            <a:schemeClr val="accent4"/>
          </a:lnRef>
          <a:fillRef idx="2">
            <a:schemeClr val="accent4"/>
          </a:fillRef>
          <a:effectRef idx="1">
            <a:schemeClr val="accent4"/>
          </a:effectRef>
          <a:fontRef idx="minor">
            <a:schemeClr val="dk1"/>
          </a:fontRef>
        </p:style>
        <p:txBody>
          <a:bodyPr anchor="ctr">
            <a:noAutofit/>
          </a:bodyPr>
          <a:lstStyle/>
          <a:p>
            <a:r>
              <a:rPr lang="en-US" sz="4000" b="1">
                <a:solidFill>
                  <a:srgbClr val="FF0000"/>
                </a:solidFill>
                <a:latin typeface="Arial" panose="020B0604020202020204" pitchFamily="34" charset="0"/>
                <a:cs typeface="Arial" panose="020B0604020202020204" pitchFamily="34" charset="0"/>
              </a:rPr>
              <a:t>KIỂM TRA THƯỜNG XUYÊN</a:t>
            </a:r>
          </a:p>
        </p:txBody>
      </p:sp>
      <p:sp>
        <p:nvSpPr>
          <p:cNvPr id="6" name="Hộp Văn bản 5">
            <a:extLst>
              <a:ext uri="{FF2B5EF4-FFF2-40B4-BE49-F238E27FC236}">
                <a16:creationId xmlns:a16="http://schemas.microsoft.com/office/drawing/2014/main" id="{E465EE28-FB57-4EBF-8FA7-816198E97429}"/>
              </a:ext>
            </a:extLst>
          </p:cNvPr>
          <p:cNvSpPr txBox="1"/>
          <p:nvPr/>
        </p:nvSpPr>
        <p:spPr>
          <a:xfrm>
            <a:off x="196948" y="1209226"/>
            <a:ext cx="8820443" cy="5183150"/>
          </a:xfrm>
          <a:prstGeom prst="rect">
            <a:avLst/>
          </a:prstGeom>
          <a:noFill/>
        </p:spPr>
        <p:txBody>
          <a:bodyPr wrap="square">
            <a:spAutoFit/>
          </a:bodyPr>
          <a:lstStyle/>
          <a:p>
            <a:pPr marL="30480" marR="30480" algn="just">
              <a:lnSpc>
                <a:spcPct val="150000"/>
              </a:lnSpc>
            </a:pPr>
            <a:r>
              <a:rPr lang="en-US" sz="2800" b="1">
                <a:latin typeface="Arial" panose="020B0604020202020204" pitchFamily="34" charset="0"/>
                <a:ea typeface="Times New Roman" panose="02020603050405020304" pitchFamily="18" charset="0"/>
                <a:cs typeface="Arial" panose="020B0604020202020204" pitchFamily="34" charset="0"/>
              </a:rPr>
              <a:t>Câu 1: </a:t>
            </a:r>
            <a:r>
              <a:rPr lang="en-US" sz="2800">
                <a:latin typeface="Arial" panose="020B0604020202020204" pitchFamily="34" charset="0"/>
                <a:ea typeface="Times New Roman" panose="02020603050405020304" pitchFamily="18" charset="0"/>
                <a:cs typeface="Arial" panose="020B0604020202020204" pitchFamily="34" charset="0"/>
              </a:rPr>
              <a:t>Trình bày vai trò của nhà ở.</a:t>
            </a:r>
          </a:p>
          <a:p>
            <a:pPr marL="30480" marR="30480" algn="just">
              <a:lnSpc>
                <a:spcPct val="150000"/>
              </a:lnSpc>
            </a:pPr>
            <a:r>
              <a:rPr lang="en-US" sz="2800" b="1">
                <a:latin typeface="Arial" panose="020B0604020202020204" pitchFamily="34" charset="0"/>
                <a:ea typeface="Times New Roman" panose="02020603050405020304" pitchFamily="18" charset="0"/>
                <a:cs typeface="Arial" panose="020B0604020202020204" pitchFamily="34" charset="0"/>
              </a:rPr>
              <a:t>Câu 2: </a:t>
            </a:r>
            <a:r>
              <a:rPr lang="en-US" sz="2800">
                <a:latin typeface="Arial" panose="020B0604020202020204" pitchFamily="34" charset="0"/>
                <a:ea typeface="Times New Roman" panose="02020603050405020304" pitchFamily="18" charset="0"/>
                <a:cs typeface="Arial" panose="020B0604020202020204" pitchFamily="34" charset="0"/>
              </a:rPr>
              <a:t>Nêu một số kiến trúc nhà ở đặc trưng của Việt Nam.</a:t>
            </a:r>
          </a:p>
          <a:p>
            <a:pPr marL="30480" marR="30480" algn="just">
              <a:lnSpc>
                <a:spcPct val="150000"/>
              </a:lnSpc>
            </a:pPr>
            <a:r>
              <a:rPr lang="en-US" sz="2800" b="1">
                <a:latin typeface="Arial" panose="020B0604020202020204" pitchFamily="34" charset="0"/>
                <a:ea typeface="Times New Roman" panose="02020603050405020304" pitchFamily="18" charset="0"/>
                <a:cs typeface="Arial" panose="020B0604020202020204" pitchFamily="34" charset="0"/>
              </a:rPr>
              <a:t>Câu 3: </a:t>
            </a:r>
            <a:r>
              <a:rPr lang="en-US" sz="2800">
                <a:latin typeface="Arial" panose="020B0604020202020204" pitchFamily="34" charset="0"/>
                <a:ea typeface="Times New Roman" panose="02020603050405020304" pitchFamily="18" charset="0"/>
                <a:cs typeface="Arial" panose="020B0604020202020204" pitchFamily="34" charset="0"/>
              </a:rPr>
              <a:t>Nêu những đặc điểm của ngôi nhà thông minh</a:t>
            </a:r>
          </a:p>
          <a:p>
            <a:pPr marL="30480" marR="30480" algn="just">
              <a:lnSpc>
                <a:spcPct val="150000"/>
              </a:lnSpc>
            </a:pPr>
            <a:r>
              <a:rPr lang="en-US" sz="2800" b="1">
                <a:latin typeface="Arial" panose="020B0604020202020204" pitchFamily="34" charset="0"/>
                <a:ea typeface="Times New Roman" panose="02020603050405020304" pitchFamily="18" charset="0"/>
                <a:cs typeface="Arial" panose="020B0604020202020204" pitchFamily="34" charset="0"/>
              </a:rPr>
              <a:t>Câu 4:</a:t>
            </a:r>
            <a:r>
              <a:rPr lang="en-US" sz="2800">
                <a:latin typeface="Arial" panose="020B0604020202020204" pitchFamily="34" charset="0"/>
                <a:ea typeface="Times New Roman" panose="02020603050405020304" pitchFamily="18" charset="0"/>
                <a:cs typeface="Arial" panose="020B0604020202020204" pitchFamily="34" charset="0"/>
              </a:rPr>
              <a:t> Chỉ ra những biểu hiện sử dụng năng lượng chưa tiết kiệm trong gia đình em. Đề xuất những việc làm cụ thể để sử dụng năng lượng trong gia đình em sao cho tiết kiệm</a:t>
            </a:r>
          </a:p>
        </p:txBody>
      </p:sp>
    </p:spTree>
    <p:extLst>
      <p:ext uri="{BB962C8B-B14F-4D97-AF65-F5344CB8AC3E}">
        <p14:creationId xmlns:p14="http://schemas.microsoft.com/office/powerpoint/2010/main" val="292643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465EE28-FB57-4EBF-8FA7-816198E97429}"/>
              </a:ext>
            </a:extLst>
          </p:cNvPr>
          <p:cNvSpPr txBox="1"/>
          <p:nvPr/>
        </p:nvSpPr>
        <p:spPr>
          <a:xfrm>
            <a:off x="203981" y="337625"/>
            <a:ext cx="8736037" cy="5215467"/>
          </a:xfrm>
          <a:prstGeom prst="rect">
            <a:avLst/>
          </a:prstGeom>
          <a:noFill/>
        </p:spPr>
        <p:txBody>
          <a:bodyPr wrap="square">
            <a:spAutoFit/>
          </a:bodyPr>
          <a:lstStyle/>
          <a:p>
            <a:pPr marL="30480" marR="30480" algn="just">
              <a:lnSpc>
                <a:spcPct val="120000"/>
              </a:lnSpc>
            </a:pPr>
            <a:r>
              <a:rPr lang="en-US" sz="2800" b="1">
                <a:solidFill>
                  <a:srgbClr val="FF0000"/>
                </a:solidFill>
                <a:latin typeface="Arial" panose="020B0604020202020204" pitchFamily="34" charset="0"/>
                <a:ea typeface="Times New Roman" panose="02020603050405020304" pitchFamily="18" charset="0"/>
                <a:cs typeface="Arial" panose="020B0604020202020204" pitchFamily="34" charset="0"/>
              </a:rPr>
              <a:t>Câu hỏi 1: Trình bày vai trò của nhà ở.</a:t>
            </a:r>
            <a:endPar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800" b="1">
                <a:latin typeface="Arial" panose="020B0604020202020204" pitchFamily="34" charset="0"/>
                <a:ea typeface="Times New Roman" panose="02020603050405020304" pitchFamily="18" charset="0"/>
                <a:cs typeface="Arial" panose="020B0604020202020204" pitchFamily="34" charset="0"/>
              </a:rPr>
              <a:t>Lời giải:</a:t>
            </a:r>
            <a:endParaRPr lang="en-US" sz="28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Vai trò của nhà ở là:</a:t>
            </a:r>
            <a:endParaRPr lang="en-US" sz="28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Nhà ở là công trình được xây dựng để con người ở, bảo vệ con người trước những tác động xấu của thiên nhiên như bão lụt, mưa gió và phục vụ các nhu cầu sinh hoạt của cá nhân hoặc hộ gia đình.</a:t>
            </a:r>
            <a:endParaRPr lang="en-US" sz="28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Nhà ở còn mang lại cho mọi người cảm giác thân thuộc, mọi người cùng tụ họp, sum vầy. Nhà cũng là nơi đem đến cho con người cảm giác riêng tư.</a:t>
            </a:r>
            <a:endParaRPr lang="en-US" sz="28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9556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465EE28-FB57-4EBF-8FA7-816198E97429}"/>
              </a:ext>
            </a:extLst>
          </p:cNvPr>
          <p:cNvSpPr txBox="1"/>
          <p:nvPr/>
        </p:nvSpPr>
        <p:spPr>
          <a:xfrm>
            <a:off x="203981" y="225085"/>
            <a:ext cx="8736037" cy="6555192"/>
          </a:xfrm>
          <a:prstGeom prst="rect">
            <a:avLst/>
          </a:prstGeom>
          <a:noFill/>
        </p:spPr>
        <p:txBody>
          <a:bodyPr wrap="square">
            <a:spAutoFit/>
          </a:bodyPr>
          <a:lstStyle/>
          <a:p>
            <a:pPr marL="30480" marR="30480" algn="just">
              <a:lnSpc>
                <a:spcPct val="120000"/>
              </a:lnSpc>
            </a:pPr>
            <a:r>
              <a:rPr lang="en-US" sz="2200" b="1">
                <a:solidFill>
                  <a:srgbClr val="FF0000"/>
                </a:solidFill>
                <a:latin typeface="Arial" panose="020B0604020202020204" pitchFamily="34" charset="0"/>
                <a:ea typeface="Times New Roman" panose="02020603050405020304" pitchFamily="18" charset="0"/>
                <a:cs typeface="Arial" panose="020B0604020202020204" pitchFamily="34" charset="0"/>
              </a:rPr>
              <a:t>Câu 2: Nêu một số kiến trúc nhà ở đặc trưng của Việt Nam.</a:t>
            </a:r>
            <a:endParaRPr lang="en-US" sz="22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b="1">
                <a:latin typeface="Arial" panose="020B0604020202020204" pitchFamily="34" charset="0"/>
                <a:ea typeface="Times New Roman" panose="02020603050405020304" pitchFamily="18" charset="0"/>
                <a:cs typeface="Arial" panose="020B0604020202020204" pitchFamily="34" charset="0"/>
              </a:rPr>
              <a:t>Lời giải:</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Các kiến trúc nhà đặc trưng ở Việt Nam:</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ở nông thôn: một số khu vực chức năng trong nhà ở truyền thống được xây dựng tách biệt như nhà bếp, nhà vệ sinh. Tuỳ điều kiện của từng gia đình mà khu nhà có thể xây thành năm gian hoặc ba gian.</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ở thành thị:</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ở mặt phố: được thiết kế nhiều tầng, mặt tiền được tận dụng để kinh doanh.</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ở chung cư: được xây dựng các toà cao tầng, mỗi gia đình sẽ sống trong các căn hộ và không gian chung gồm khu để xe, khu mua bán, sinh hoạt động cồng</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ở các khu vực đặc thù:</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sàn: xây dựng ở vùng núi</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Nhà nổi: xây dựng ở những vùng sông nước, hay có lũ lụt.</a:t>
            </a:r>
            <a:endParaRPr lang="en-US" sz="22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0332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23C5F554-4734-400C-8837-8BB71B4B777B}"/>
              </a:ext>
            </a:extLst>
          </p:cNvPr>
          <p:cNvSpPr>
            <a:spLocks noChangeArrowheads="1"/>
          </p:cNvSpPr>
          <p:nvPr/>
        </p:nvSpPr>
        <p:spPr bwMode="auto">
          <a:xfrm>
            <a:off x="39687" y="653521"/>
            <a:ext cx="3987674"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 </a:t>
            </a:r>
            <a:r>
              <a:rPr lang="vi-VN" altLang="en-US" sz="2333" b="1">
                <a:solidFill>
                  <a:srgbClr val="FF3300"/>
                </a:solidFill>
              </a:rPr>
              <a:t>NGÔI NHÀ THÔNG MINH</a:t>
            </a:r>
            <a:endParaRPr lang="en-US" altLang="vi-VN" sz="875" b="1">
              <a:solidFill>
                <a:srgbClr val="FF3300"/>
              </a:solidFill>
            </a:endParaRPr>
          </a:p>
        </p:txBody>
      </p:sp>
      <p:sp>
        <p:nvSpPr>
          <p:cNvPr id="10" name="Text Box 4">
            <a:extLst>
              <a:ext uri="{FF2B5EF4-FFF2-40B4-BE49-F238E27FC236}">
                <a16:creationId xmlns:a16="http://schemas.microsoft.com/office/drawing/2014/main" id="{AA9497B6-E050-4A49-A048-37912D00332D}"/>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sp>
        <p:nvSpPr>
          <p:cNvPr id="4" name="TextBox 3">
            <a:extLst>
              <a:ext uri="{FF2B5EF4-FFF2-40B4-BE49-F238E27FC236}">
                <a16:creationId xmlns:a16="http://schemas.microsoft.com/office/drawing/2014/main" id="{368E7365-B711-4F06-BB56-FEDCBE4DC767}"/>
              </a:ext>
            </a:extLst>
          </p:cNvPr>
          <p:cNvSpPr txBox="1">
            <a:spLocks noChangeArrowheads="1"/>
          </p:cNvSpPr>
          <p:nvPr/>
        </p:nvSpPr>
        <p:spPr bwMode="auto">
          <a:xfrm>
            <a:off x="324115" y="1062302"/>
            <a:ext cx="8651875"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333" b="1">
                <a:solidFill>
                  <a:srgbClr val="00B050"/>
                </a:solidFill>
                <a:latin typeface="Arial" panose="020B0604020202020204" pitchFamily="34" charset="0"/>
                <a:cs typeface="Arial" panose="020B0604020202020204" pitchFamily="34" charset="0"/>
              </a:rPr>
              <a:t>Quan sát video. Em hãy cho biết ngôi nhà thông minh thường được lắp các thiết bị như thế nào</a:t>
            </a:r>
          </a:p>
        </p:txBody>
      </p:sp>
      <p:pic>
        <p:nvPicPr>
          <p:cNvPr id="7" name="Video Cutter_3_10_20_11_39">
            <a:hlinkClick r:id="" action="ppaction://media"/>
            <a:extLst>
              <a:ext uri="{FF2B5EF4-FFF2-40B4-BE49-F238E27FC236}">
                <a16:creationId xmlns:a16="http://schemas.microsoft.com/office/drawing/2014/main" id="{D9C58D45-74C0-44BF-BD0A-C565762C48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053" y="1857374"/>
            <a:ext cx="8897938" cy="4871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465EE28-FB57-4EBF-8FA7-816198E97429}"/>
              </a:ext>
            </a:extLst>
          </p:cNvPr>
          <p:cNvSpPr txBox="1"/>
          <p:nvPr/>
        </p:nvSpPr>
        <p:spPr>
          <a:xfrm>
            <a:off x="203981" y="337626"/>
            <a:ext cx="8736037" cy="5369932"/>
          </a:xfrm>
          <a:prstGeom prst="rect">
            <a:avLst/>
          </a:prstGeom>
          <a:noFill/>
        </p:spPr>
        <p:txBody>
          <a:bodyPr wrap="square">
            <a:spAutoFit/>
          </a:bodyPr>
          <a:lstStyle/>
          <a:p>
            <a:pPr marL="30480" marR="30480" algn="just">
              <a:lnSpc>
                <a:spcPct val="120000"/>
              </a:lnSpc>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ngôi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minh</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400" b="1" dirty="0" err="1">
                <a:latin typeface="Arial" panose="020B0604020202020204" pitchFamily="34" charset="0"/>
                <a:ea typeface="Times New Roman" panose="02020603050405020304" pitchFamily="18" charset="0"/>
                <a:cs typeface="Arial" panose="020B0604020202020204" pitchFamily="34" charset="0"/>
              </a:rPr>
              <a:t>Lời</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giải</a:t>
            </a:r>
            <a:r>
              <a:rPr lang="en-US" sz="2400" b="1"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khiển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nhờ</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đảm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Thường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lắp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khiển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soát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soát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khiển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039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465EE28-FB57-4EBF-8FA7-816198E97429}"/>
              </a:ext>
            </a:extLst>
          </p:cNvPr>
          <p:cNvSpPr txBox="1"/>
          <p:nvPr/>
        </p:nvSpPr>
        <p:spPr>
          <a:xfrm>
            <a:off x="203981" y="354536"/>
            <a:ext cx="8736037" cy="6148927"/>
          </a:xfrm>
          <a:prstGeom prst="rect">
            <a:avLst/>
          </a:prstGeom>
          <a:noFill/>
        </p:spPr>
        <p:txBody>
          <a:bodyPr wrap="square">
            <a:spAutoFit/>
          </a:bodyPr>
          <a:lstStyle/>
          <a:p>
            <a:pPr marL="30480" marR="30480" algn="just">
              <a:lnSpc>
                <a:spcPct val="120000"/>
              </a:lnSpc>
            </a:pPr>
            <a:r>
              <a:rPr lang="en-US" sz="2200" b="1">
                <a:solidFill>
                  <a:srgbClr val="FF0000"/>
                </a:solidFill>
                <a:latin typeface="Arial" panose="020B0604020202020204" pitchFamily="34" charset="0"/>
                <a:ea typeface="Times New Roman" panose="02020603050405020304" pitchFamily="18" charset="0"/>
                <a:cs typeface="Arial" panose="020B0604020202020204" pitchFamily="34" charset="0"/>
              </a:rPr>
              <a:t>Câu 4: Chỉ ra những biểu hiện sử dụng năng lượng chưa tiết kiệm trong gia đình em. Đề xuất những việc làm cụ thể để sử dụng năng lượng trong gia đình em sao cho tiết kiệm</a:t>
            </a:r>
          </a:p>
          <a:p>
            <a:pPr marL="30480" marR="30480" algn="just">
              <a:lnSpc>
                <a:spcPct val="120000"/>
              </a:lnSpc>
            </a:pPr>
            <a:r>
              <a:rPr lang="en-US" sz="2200" b="1">
                <a:latin typeface="Arial" panose="020B0604020202020204" pitchFamily="34" charset="0"/>
                <a:ea typeface="Times New Roman" panose="02020603050405020304" pitchFamily="18" charset="0"/>
                <a:cs typeface="Arial" panose="020B0604020202020204" pitchFamily="34" charset="0"/>
              </a:rPr>
              <a:t>Lời giải:</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Những biểu hiện sử dụng chưa tiết kiệm năng lượng như:</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không tắt điện, quạt, tivi khi đi ra ngoài</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Không bật điều hoà khi không có người sử dụng</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Đề xuất những việc làm cụ thể để sử dụng tiết kiệm năng lượng trong gia đình em là:</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Tắt tivi, quạt, bóng điện khi không sử dụng.</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Lắp đặt hệ thống năng lượng mặt trời để sử dụng nước nóng từ tự nhiên và dùng nguồn điện từ tự nhiên</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Sử dụng các thiết bị tiết kiệm năng lượng như tủ lạnh, điều hoà</a:t>
            </a:r>
            <a:endParaRPr lang="en-US" sz="220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20000"/>
              </a:lnSpc>
            </a:pPr>
            <a:r>
              <a:rPr lang="en-US" sz="2200">
                <a:solidFill>
                  <a:srgbClr val="000000"/>
                </a:solidFill>
                <a:latin typeface="Arial" panose="020B0604020202020204" pitchFamily="34" charset="0"/>
                <a:ea typeface="Times New Roman" panose="02020603050405020304" pitchFamily="18" charset="0"/>
                <a:cs typeface="Arial" panose="020B0604020202020204" pitchFamily="34" charset="0"/>
              </a:rPr>
              <a:t>+ Tăng cường sử dụng gió mát từ cửa sổ vào mùa hè để tiết kiệm điện.</a:t>
            </a:r>
            <a:endParaRPr lang="en-US" sz="22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4682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69B79B98-173C-4593-BE52-DA42BA218E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354" y="1239573"/>
            <a:ext cx="8700823" cy="523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a:extLst>
              <a:ext uri="{FF2B5EF4-FFF2-40B4-BE49-F238E27FC236}">
                <a16:creationId xmlns:a16="http://schemas.microsoft.com/office/drawing/2014/main" id="{2981EAF9-F928-40CF-87C0-BD8E8D8A4DDA}"/>
              </a:ext>
            </a:extLst>
          </p:cNvPr>
          <p:cNvSpPr>
            <a:spLocks noChangeArrowheads="1"/>
          </p:cNvSpPr>
          <p:nvPr/>
        </p:nvSpPr>
        <p:spPr bwMode="auto">
          <a:xfrm>
            <a:off x="39687" y="653521"/>
            <a:ext cx="3987674"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 </a:t>
            </a:r>
            <a:r>
              <a:rPr lang="vi-VN" altLang="en-US" sz="2333" b="1">
                <a:solidFill>
                  <a:srgbClr val="FF3300"/>
                </a:solidFill>
              </a:rPr>
              <a:t>NGÔI NHÀ THÔNG MINH</a:t>
            </a:r>
            <a:endParaRPr lang="en-US" altLang="vi-VN" sz="875" b="1">
              <a:solidFill>
                <a:srgbClr val="FF3300"/>
              </a:solidFill>
            </a:endParaRPr>
          </a:p>
        </p:txBody>
      </p:sp>
      <p:sp>
        <p:nvSpPr>
          <p:cNvPr id="9" name="Text Box 4">
            <a:extLst>
              <a:ext uri="{FF2B5EF4-FFF2-40B4-BE49-F238E27FC236}">
                <a16:creationId xmlns:a16="http://schemas.microsoft.com/office/drawing/2014/main" id="{EDB052CC-5624-46A4-A5B1-037A1136BFA6}"/>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a:solidFill>
                  <a:schemeClr val="bg1"/>
                </a:solidFill>
                <a:cs typeface="Times New Roman" panose="02020603050405020304" pitchFamily="18" charset="0"/>
              </a:rPr>
              <a:t>TIẾT 5, 6, 7 - BÀI 3: NGÔI NHÀ THÔNG MINH</a:t>
            </a:r>
            <a:endParaRPr lang="en-US" altLang="vi-VN" sz="5500">
              <a:solidFill>
                <a:schemeClr val="bg1"/>
              </a:solidFill>
              <a:latin typeface=".VnBodoniH" panose="020B7200000000000000"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6" name="Text Box 6">
            <a:extLst>
              <a:ext uri="{FF2B5EF4-FFF2-40B4-BE49-F238E27FC236}">
                <a16:creationId xmlns:a16="http://schemas.microsoft.com/office/drawing/2014/main" id="{4F7E5F5A-92B7-4A9B-B1B4-E4C666470D7F}"/>
              </a:ext>
            </a:extLst>
          </p:cNvPr>
          <p:cNvSpPr txBox="1">
            <a:spLocks noChangeArrowheads="1"/>
          </p:cNvSpPr>
          <p:nvPr/>
        </p:nvSpPr>
        <p:spPr bwMode="auto">
          <a:xfrm>
            <a:off x="325438" y="5187157"/>
            <a:ext cx="8639969" cy="1550350"/>
          </a:xfrm>
          <a:prstGeom prst="rect">
            <a:avLst/>
          </a:prstGeom>
          <a:solidFill>
            <a:srgbClr val="FFFF00"/>
          </a:solidFill>
          <a:ln>
            <a:noFill/>
          </a:ln>
          <a:effectLst/>
        </p:spPr>
        <p:txBody>
          <a:bodyPr lIns="113210" tIns="56605" rIns="113210" bIns="5660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auto" hangingPunct="1">
              <a:spcBef>
                <a:spcPct val="50000"/>
              </a:spcBef>
              <a:spcAft>
                <a:spcPts val="0"/>
              </a:spcAft>
              <a:defRPr/>
            </a:pPr>
            <a:r>
              <a:rPr lang="en-US" sz="2333" dirty="0">
                <a:latin typeface="Arial" panose="020B0604020202020204" pitchFamily="34" charset="0"/>
                <a:ea typeface="+mj-ea"/>
                <a:cs typeface="Arial" panose="020B0604020202020204" pitchFamily="34" charset="0"/>
              </a:rPr>
              <a:t>N</a:t>
            </a:r>
            <a:r>
              <a:rPr lang="vi-VN" sz="2333" dirty="0">
                <a:latin typeface="Arial" panose="020B0604020202020204" pitchFamily="34" charset="0"/>
                <a:ea typeface="+mj-ea"/>
                <a:cs typeface="Arial" panose="020B0604020202020204" pitchFamily="34" charset="0"/>
              </a:rPr>
              <a:t>gôi nhà được trang bị hệ thống điều khiển tự động hay bán tự động cho các thiết bị trong gia đình</a:t>
            </a:r>
            <a:r>
              <a:rPr lang="en-US" sz="2333" dirty="0">
                <a:latin typeface="Arial" panose="020B0604020202020204" pitchFamily="34" charset="0"/>
                <a:ea typeface="+mj-ea"/>
                <a:cs typeface="Arial" panose="020B0604020202020204" pitchFamily="34" charset="0"/>
              </a:rPr>
              <a:t>.</a:t>
            </a:r>
            <a:r>
              <a:rPr lang="vi-VN" sz="2333" dirty="0">
                <a:latin typeface="Arial" panose="020B0604020202020204" pitchFamily="34" charset="0"/>
                <a:ea typeface="+mj-ea"/>
                <a:cs typeface="Arial" panose="020B0604020202020204" pitchFamily="34" charset="0"/>
              </a:rPr>
              <a:t> Điều đó giúp cuộc sống trở nên tiện nghi hơn đảm bảo an </a:t>
            </a:r>
            <a:r>
              <a:rPr lang="vi-VN" sz="2333">
                <a:latin typeface="Arial" panose="020B0604020202020204" pitchFamily="34" charset="0"/>
                <a:ea typeface="+mj-ea"/>
                <a:cs typeface="Arial" panose="020B0604020202020204" pitchFamily="34" charset="0"/>
              </a:rPr>
              <a:t>ninh an toàn và tiết kiệm năng lượng</a:t>
            </a:r>
            <a:r>
              <a:rPr lang="en-US" altLang="vi-VN" sz="2333">
                <a:latin typeface="Arial" panose="020B0604020202020204" pitchFamily="34" charset="0"/>
                <a:ea typeface="+mj-ea"/>
                <a:cs typeface="Arial" panose="020B0604020202020204" pitchFamily="34" charset="0"/>
              </a:rPr>
              <a:t>.</a:t>
            </a:r>
            <a:endParaRPr lang="en-US" altLang="vi-VN" sz="2333" dirty="0">
              <a:latin typeface="Arial" panose="020B0604020202020204" pitchFamily="34" charset="0"/>
              <a:ea typeface="+mj-ea"/>
              <a:cs typeface="Arial" panose="020B0604020202020204" pitchFamily="34" charset="0"/>
            </a:endParaRPr>
          </a:p>
        </p:txBody>
      </p:sp>
      <p:pic>
        <p:nvPicPr>
          <p:cNvPr id="6147" name="Picture 2">
            <a:extLst>
              <a:ext uri="{FF2B5EF4-FFF2-40B4-BE49-F238E27FC236}">
                <a16:creationId xmlns:a16="http://schemas.microsoft.com/office/drawing/2014/main" id="{23538D78-1305-4568-A1BE-6984B977E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1" y="1127125"/>
            <a:ext cx="8147844" cy="381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C91FC227-34FE-4219-95FA-E3FFC80A841A}"/>
              </a:ext>
            </a:extLst>
          </p:cNvPr>
          <p:cNvSpPr>
            <a:spLocks noChangeArrowheads="1"/>
          </p:cNvSpPr>
          <p:nvPr/>
        </p:nvSpPr>
        <p:spPr bwMode="auto">
          <a:xfrm>
            <a:off x="39687" y="653521"/>
            <a:ext cx="3987674"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 </a:t>
            </a:r>
            <a:r>
              <a:rPr lang="vi-VN" altLang="en-US" sz="2333" b="1">
                <a:solidFill>
                  <a:srgbClr val="FF3300"/>
                </a:solidFill>
              </a:rPr>
              <a:t>NGÔI NHÀ THÔNG MINH</a:t>
            </a:r>
            <a:endParaRPr lang="en-US" altLang="vi-VN" sz="875" b="1">
              <a:solidFill>
                <a:srgbClr val="FF3300"/>
              </a:solidFill>
            </a:endParaRPr>
          </a:p>
        </p:txBody>
      </p:sp>
      <p:sp>
        <p:nvSpPr>
          <p:cNvPr id="11" name="Text Box 4">
            <a:extLst>
              <a:ext uri="{FF2B5EF4-FFF2-40B4-BE49-F238E27FC236}">
                <a16:creationId xmlns:a16="http://schemas.microsoft.com/office/drawing/2014/main" id="{E5943241-A088-4965-A3CF-09222EC4E67E}"/>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68325EDA-966B-4491-839B-8FF7927C1414}"/>
              </a:ext>
            </a:extLst>
          </p:cNvPr>
          <p:cNvSpPr>
            <a:spLocks noChangeArrowheads="1"/>
          </p:cNvSpPr>
          <p:nvPr/>
        </p:nvSpPr>
        <p:spPr bwMode="auto">
          <a:xfrm>
            <a:off x="39687" y="653521"/>
            <a:ext cx="3987674"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 </a:t>
            </a:r>
            <a:r>
              <a:rPr lang="vi-VN" altLang="en-US" sz="2333" b="1">
                <a:solidFill>
                  <a:srgbClr val="FF3300"/>
                </a:solidFill>
              </a:rPr>
              <a:t>NGÔI NHÀ THÔNG MINH</a:t>
            </a:r>
            <a:endParaRPr lang="en-US" altLang="vi-VN" sz="875" b="1">
              <a:solidFill>
                <a:srgbClr val="FF3300"/>
              </a:solidFill>
            </a:endParaRPr>
          </a:p>
        </p:txBody>
      </p:sp>
      <p:sp>
        <p:nvSpPr>
          <p:cNvPr id="9" name="Text Box 4">
            <a:extLst>
              <a:ext uri="{FF2B5EF4-FFF2-40B4-BE49-F238E27FC236}">
                <a16:creationId xmlns:a16="http://schemas.microsoft.com/office/drawing/2014/main" id="{AE474A96-3C21-4741-B08B-FA2CC0C7CCC0}"/>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sp>
        <p:nvSpPr>
          <p:cNvPr id="7172" name="TextBox 1">
            <a:extLst>
              <a:ext uri="{FF2B5EF4-FFF2-40B4-BE49-F238E27FC236}">
                <a16:creationId xmlns:a16="http://schemas.microsoft.com/office/drawing/2014/main" id="{92E60B7D-915E-4264-8AF2-DC4BF540D50A}"/>
              </a:ext>
            </a:extLst>
          </p:cNvPr>
          <p:cNvSpPr txBox="1">
            <a:spLocks noChangeArrowheads="1"/>
          </p:cNvSpPr>
          <p:nvPr/>
        </p:nvSpPr>
        <p:spPr bwMode="auto">
          <a:xfrm>
            <a:off x="492125" y="1268678"/>
            <a:ext cx="8400521" cy="479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pPr>
            <a:r>
              <a:rPr lang="en-US" altLang="en-US" sz="2333">
                <a:latin typeface="Arial" panose="020B0604020202020204" pitchFamily="34" charset="0"/>
                <a:cs typeface="Arial" panose="020B0604020202020204" pitchFamily="34" charset="0"/>
              </a:rPr>
              <a:t>- Trong ngôi nhà thông minh thường lắp đặt các hệ thống điều khiển tự động, bán tự động như:</a:t>
            </a:r>
          </a:p>
          <a:p>
            <a:pPr algn="just">
              <a:lnSpc>
                <a:spcPct val="120000"/>
              </a:lnSpc>
            </a:pPr>
            <a:r>
              <a:rPr lang="en-US" altLang="en-US" sz="2333">
                <a:latin typeface="Arial" panose="020B0604020202020204" pitchFamily="34" charset="0"/>
                <a:cs typeface="Arial" panose="020B0604020202020204" pitchFamily="34" charset="0"/>
              </a:rPr>
              <a:t>+ Hệ thống an ninh, an toàn: điều khiển camera giám sát, khóa cửa, báo cháy…</a:t>
            </a:r>
          </a:p>
          <a:p>
            <a:pPr algn="just">
              <a:lnSpc>
                <a:spcPct val="120000"/>
              </a:lnSpc>
            </a:pPr>
            <a:r>
              <a:rPr lang="en-US" altLang="en-US" sz="2333">
                <a:latin typeface="Arial" panose="020B0604020202020204" pitchFamily="34" charset="0"/>
                <a:cs typeface="Arial" panose="020B0604020202020204" pitchFamily="34" charset="0"/>
              </a:rPr>
              <a:t>+ Hệ thống chiếu sáng: điều khiển thiết bị ánh sáng trong nhà…</a:t>
            </a:r>
          </a:p>
          <a:p>
            <a:pPr algn="just">
              <a:lnSpc>
                <a:spcPct val="120000"/>
              </a:lnSpc>
            </a:pPr>
            <a:r>
              <a:rPr lang="en-US" altLang="en-US" sz="2333">
                <a:latin typeface="Arial" panose="020B0604020202020204" pitchFamily="34" charset="0"/>
                <a:cs typeface="Arial" panose="020B0604020202020204" pitchFamily="34" charset="0"/>
              </a:rPr>
              <a:t>+ Hệ thống kiểm soát nhiệt độ: điều khiển điều hòa, quạt điện….</a:t>
            </a:r>
          </a:p>
          <a:p>
            <a:pPr algn="just">
              <a:lnSpc>
                <a:spcPct val="120000"/>
              </a:lnSpc>
            </a:pPr>
            <a:r>
              <a:rPr lang="en-US" altLang="en-US" sz="2333">
                <a:latin typeface="Arial" panose="020B0604020202020204" pitchFamily="34" charset="0"/>
                <a:cs typeface="Arial" panose="020B0604020202020204" pitchFamily="34" charset="0"/>
              </a:rPr>
              <a:t>+ Hệ thống giải trí: điều khiển tivi, hệ thống âm thanh…..</a:t>
            </a:r>
          </a:p>
          <a:p>
            <a:pPr algn="just">
              <a:lnSpc>
                <a:spcPct val="120000"/>
              </a:lnSpc>
            </a:pPr>
            <a:r>
              <a:rPr lang="en-US" altLang="en-US" sz="2333">
                <a:latin typeface="Arial" panose="020B0604020202020204" pitchFamily="34" charset="0"/>
                <a:cs typeface="Arial" panose="020B0604020202020204" pitchFamily="34" charset="0"/>
              </a:rPr>
              <a:t>+ Hệ thống điều khiển các thiết bị gia dụng: tủ lạnh, máy giặt….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Screen Clipping">
            <a:extLst>
              <a:ext uri="{FF2B5EF4-FFF2-40B4-BE49-F238E27FC236}">
                <a16:creationId xmlns:a16="http://schemas.microsoft.com/office/drawing/2014/main" id="{959BD704-12D0-4A85-B879-9A1EB47527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5365" y="99219"/>
            <a:ext cx="1295135" cy="57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a:extLst>
              <a:ext uri="{FF2B5EF4-FFF2-40B4-BE49-F238E27FC236}">
                <a16:creationId xmlns:a16="http://schemas.microsoft.com/office/drawing/2014/main" id="{B650E5B0-F90F-4E1F-9FE9-364AC4BBE028}"/>
              </a:ext>
            </a:extLst>
          </p:cNvPr>
          <p:cNvSpPr txBox="1">
            <a:spLocks/>
          </p:cNvSpPr>
          <p:nvPr/>
        </p:nvSpPr>
        <p:spPr bwMode="auto">
          <a:xfrm>
            <a:off x="3372116" y="227732"/>
            <a:ext cx="3061229" cy="72986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113210" tIns="56605" rIns="113210" bIns="5660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US" altLang="en-US" sz="4000" b="1">
                <a:solidFill>
                  <a:schemeClr val="bg1"/>
                </a:solidFill>
                <a:latin typeface="#9Slide04 AdrianeSwash" pitchFamily="2" charset="-93"/>
              </a:rPr>
              <a:t>Luyện tập</a:t>
            </a:r>
          </a:p>
        </p:txBody>
      </p:sp>
      <p:sp>
        <p:nvSpPr>
          <p:cNvPr id="10" name="Title 5">
            <a:extLst>
              <a:ext uri="{FF2B5EF4-FFF2-40B4-BE49-F238E27FC236}">
                <a16:creationId xmlns:a16="http://schemas.microsoft.com/office/drawing/2014/main" id="{DB5DA473-484F-473C-87EF-7EB1C0017B1B}"/>
              </a:ext>
            </a:extLst>
          </p:cNvPr>
          <p:cNvSpPr txBox="1">
            <a:spLocks/>
          </p:cNvSpPr>
          <p:nvPr/>
        </p:nvSpPr>
        <p:spPr bwMode="auto">
          <a:xfrm>
            <a:off x="216959" y="990865"/>
            <a:ext cx="8744479"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2333">
                <a:solidFill>
                  <a:srgbClr val="0070C0"/>
                </a:solidFill>
                <a:latin typeface="Arial" panose="020B0604020202020204" pitchFamily="34" charset="0"/>
                <a:cs typeface="Arial" panose="020B0604020202020204" pitchFamily="34" charset="0"/>
              </a:rPr>
              <a:t>Những mô tả trong bảng dưới đây tương ứng với hệ thống nào trong ngôi nhà thông minh</a:t>
            </a:r>
            <a:endParaRPr lang="en-US" altLang="en-US" sz="2333">
              <a:solidFill>
                <a:srgbClr val="0070C0"/>
              </a:solidFill>
              <a:cs typeface="Arial" panose="020B0604020202020204" pitchFamily="34" charset="0"/>
            </a:endParaRPr>
          </a:p>
        </p:txBody>
      </p:sp>
      <p:graphicFrame>
        <p:nvGraphicFramePr>
          <p:cNvPr id="2" name="Table 1">
            <a:extLst>
              <a:ext uri="{FF2B5EF4-FFF2-40B4-BE49-F238E27FC236}">
                <a16:creationId xmlns:a16="http://schemas.microsoft.com/office/drawing/2014/main" id="{0675A60D-DA86-4460-AEF9-55B31681CFAC}"/>
              </a:ext>
            </a:extLst>
          </p:cNvPr>
          <p:cNvGraphicFramePr>
            <a:graphicFrameLocks noGrp="1"/>
          </p:cNvGraphicFramePr>
          <p:nvPr/>
        </p:nvGraphicFramePr>
        <p:xfrm>
          <a:off x="71438" y="1988344"/>
          <a:ext cx="8952178" cy="4676512"/>
        </p:xfrm>
        <a:graphic>
          <a:graphicData uri="http://schemas.openxmlformats.org/drawingml/2006/table">
            <a:tbl>
              <a:tblPr/>
              <a:tblGrid>
                <a:gridCol w="6795472">
                  <a:extLst>
                    <a:ext uri="{9D8B030D-6E8A-4147-A177-3AD203B41FA5}">
                      <a16:colId xmlns:a16="http://schemas.microsoft.com/office/drawing/2014/main" val="20000"/>
                    </a:ext>
                  </a:extLst>
                </a:gridCol>
                <a:gridCol w="2156706">
                  <a:extLst>
                    <a:ext uri="{9D8B030D-6E8A-4147-A177-3AD203B41FA5}">
                      <a16:colId xmlns:a16="http://schemas.microsoft.com/office/drawing/2014/main" val="20001"/>
                    </a:ext>
                  </a:extLst>
                </a:gridCol>
              </a:tblGrid>
              <a:tr h="540068">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anose="020B0604020202020204" pitchFamily="34" charset="0"/>
                          <a:cs typeface="Arial" panose="020B0604020202020204" pitchFamily="34" charset="0"/>
                        </a:rPr>
                        <a:t>Mô tả</a:t>
                      </a:r>
                    </a:p>
                  </a:txBody>
                  <a:tcPr marL="129536" marR="129536"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anose="020B0604020202020204" pitchFamily="34" charset="0"/>
                          <a:cs typeface="Arial" panose="020B0604020202020204" pitchFamily="34" charset="0"/>
                        </a:rPr>
                        <a:t>Hệ thống</a:t>
                      </a:r>
                    </a:p>
                  </a:txBody>
                  <a:tcPr marL="129536" marR="129536"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01192">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just"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Ở một vài nơi trong nhà, đèn tự động bật lên khi trời tối, tắt đi khi trời sáng</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701192">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just"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Có màn hình cho biết hình ảnh của người khách đang đứng ở cửa ra vào</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4400">
                          <a:solidFill>
                            <a:schemeClr val="tx1"/>
                          </a:solidFill>
                          <a:latin typeface="Arial" panose="020B0604020202020204" pitchFamily="34" charset="0"/>
                          <a:cs typeface="Arial" panose="020B0604020202020204" pitchFamily="34" charset="0"/>
                        </a:defRPr>
                      </a:lvl1pPr>
                      <a:lvl2pPr marL="742950" indent="-285750">
                        <a:spcBef>
                          <a:spcPct val="20000"/>
                        </a:spcBef>
                        <a:defRPr sz="3800">
                          <a:solidFill>
                            <a:schemeClr val="tx1"/>
                          </a:solidFill>
                          <a:latin typeface="Arial" panose="020B0604020202020204" pitchFamily="34" charset="0"/>
                          <a:cs typeface="Arial" panose="020B0604020202020204" pitchFamily="34" charset="0"/>
                        </a:defRPr>
                      </a:lvl2pPr>
                      <a:lvl3pPr marL="1143000" indent="-228600">
                        <a:spcBef>
                          <a:spcPct val="20000"/>
                        </a:spcBef>
                        <a:defRPr sz="3200">
                          <a:solidFill>
                            <a:schemeClr val="tx1"/>
                          </a:solidFill>
                          <a:latin typeface="Arial" panose="020B0604020202020204" pitchFamily="34" charset="0"/>
                          <a:cs typeface="Arial" panose="020B0604020202020204" pitchFamily="34" charset="0"/>
                        </a:defRPr>
                      </a:lvl3pPr>
                      <a:lvl4pPr marL="1600200" indent="-228600">
                        <a:spcBef>
                          <a:spcPct val="20000"/>
                        </a:spcBef>
                        <a:defRPr sz="2600">
                          <a:solidFill>
                            <a:schemeClr val="tx1"/>
                          </a:solidFill>
                          <a:latin typeface="Arial" panose="020B0604020202020204" pitchFamily="34" charset="0"/>
                          <a:cs typeface="Arial" panose="020B0604020202020204" pitchFamily="34" charset="0"/>
                        </a:defRPr>
                      </a:lvl4pPr>
                      <a:lvl5pPr marL="2057400" indent="-228600">
                        <a:spcBef>
                          <a:spcPct val="20000"/>
                        </a:spcBef>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701192">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just"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Đèn tự động bật lên và chuông tự động kêu khi có người lạ di chuyển trong nhà</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630484">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just"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Máy thu hình tự động mở kênh truyên hình yêu thích</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4400">
                          <a:solidFill>
                            <a:schemeClr val="tx1"/>
                          </a:solidFill>
                          <a:latin typeface="Arial" panose="020B0604020202020204" pitchFamily="34" charset="0"/>
                          <a:cs typeface="Arial" panose="020B0604020202020204" pitchFamily="34" charset="0"/>
                        </a:defRPr>
                      </a:lvl1pPr>
                      <a:lvl2pPr marL="742950" indent="-285750">
                        <a:spcBef>
                          <a:spcPct val="20000"/>
                        </a:spcBef>
                        <a:defRPr sz="3800">
                          <a:solidFill>
                            <a:schemeClr val="tx1"/>
                          </a:solidFill>
                          <a:latin typeface="Arial" panose="020B0604020202020204" pitchFamily="34" charset="0"/>
                          <a:cs typeface="Arial" panose="020B0604020202020204" pitchFamily="34" charset="0"/>
                        </a:defRPr>
                      </a:lvl2pPr>
                      <a:lvl3pPr marL="1143000" indent="-228600">
                        <a:spcBef>
                          <a:spcPct val="20000"/>
                        </a:spcBef>
                        <a:defRPr sz="3200">
                          <a:solidFill>
                            <a:schemeClr val="tx1"/>
                          </a:solidFill>
                          <a:latin typeface="Arial" panose="020B0604020202020204" pitchFamily="34" charset="0"/>
                          <a:cs typeface="Arial" panose="020B0604020202020204" pitchFamily="34" charset="0"/>
                        </a:defRPr>
                      </a:lvl3pPr>
                      <a:lvl4pPr marL="1600200" indent="-228600">
                        <a:spcBef>
                          <a:spcPct val="20000"/>
                        </a:spcBef>
                        <a:defRPr sz="2600">
                          <a:solidFill>
                            <a:schemeClr val="tx1"/>
                          </a:solidFill>
                          <a:latin typeface="Arial" panose="020B0604020202020204" pitchFamily="34" charset="0"/>
                          <a:cs typeface="Arial" panose="020B0604020202020204" pitchFamily="34" charset="0"/>
                        </a:defRPr>
                      </a:lvl4pPr>
                      <a:lvl5pPr marL="2057400" indent="-228600">
                        <a:spcBef>
                          <a:spcPct val="20000"/>
                        </a:spcBef>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701192">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just"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Người đi tới đâu, hệ thống đèn tương ứng tự động bật để chiếu sáng</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4400">
                          <a:solidFill>
                            <a:schemeClr val="tx1"/>
                          </a:solidFill>
                          <a:latin typeface="Arial" panose="020B0604020202020204" pitchFamily="34" charset="0"/>
                          <a:cs typeface="Arial" panose="020B0604020202020204" pitchFamily="34" charset="0"/>
                        </a:defRPr>
                      </a:lvl1pPr>
                      <a:lvl2pPr marL="742950" indent="-285750">
                        <a:spcBef>
                          <a:spcPct val="20000"/>
                        </a:spcBef>
                        <a:defRPr sz="3800">
                          <a:solidFill>
                            <a:schemeClr val="tx1"/>
                          </a:solidFill>
                          <a:latin typeface="Arial" panose="020B0604020202020204" pitchFamily="34" charset="0"/>
                          <a:cs typeface="Arial" panose="020B0604020202020204" pitchFamily="34" charset="0"/>
                        </a:defRPr>
                      </a:lvl2pPr>
                      <a:lvl3pPr marL="1143000" indent="-228600">
                        <a:spcBef>
                          <a:spcPct val="20000"/>
                        </a:spcBef>
                        <a:defRPr sz="3200">
                          <a:solidFill>
                            <a:schemeClr val="tx1"/>
                          </a:solidFill>
                          <a:latin typeface="Arial" panose="020B0604020202020204" pitchFamily="34" charset="0"/>
                          <a:cs typeface="Arial" panose="020B0604020202020204" pitchFamily="34" charset="0"/>
                        </a:defRPr>
                      </a:lvl3pPr>
                      <a:lvl4pPr marL="1600200" indent="-228600">
                        <a:spcBef>
                          <a:spcPct val="20000"/>
                        </a:spcBef>
                        <a:defRPr sz="2600">
                          <a:solidFill>
                            <a:schemeClr val="tx1"/>
                          </a:solidFill>
                          <a:latin typeface="Arial" panose="020B0604020202020204" pitchFamily="34" charset="0"/>
                          <a:cs typeface="Arial" panose="020B0604020202020204" pitchFamily="34" charset="0"/>
                        </a:defRPr>
                      </a:lvl4pPr>
                      <a:lvl5pPr marL="2057400" indent="-228600">
                        <a:spcBef>
                          <a:spcPct val="20000"/>
                        </a:spcBef>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701192">
                <a:tc>
                  <a:txBody>
                    <a:bodyPr/>
                    <a:lstStyle>
                      <a:lvl1pPr defTabSz="1357313">
                        <a:spcBef>
                          <a:spcPct val="20000"/>
                        </a:spcBef>
                        <a:defRPr sz="4400">
                          <a:solidFill>
                            <a:schemeClr val="tx1"/>
                          </a:solidFill>
                          <a:latin typeface="Arial" panose="020B0604020202020204" pitchFamily="34" charset="0"/>
                          <a:cs typeface="Arial" panose="020B0604020202020204" pitchFamily="34" charset="0"/>
                        </a:defRPr>
                      </a:lvl1pPr>
                      <a:lvl2pPr marL="742950" indent="-285750" defTabSz="1357313">
                        <a:spcBef>
                          <a:spcPct val="20000"/>
                        </a:spcBef>
                        <a:defRPr sz="3800">
                          <a:solidFill>
                            <a:schemeClr val="tx1"/>
                          </a:solidFill>
                          <a:latin typeface="Arial" panose="020B0604020202020204" pitchFamily="34" charset="0"/>
                          <a:cs typeface="Arial" panose="020B0604020202020204" pitchFamily="34" charset="0"/>
                        </a:defRPr>
                      </a:lvl2pPr>
                      <a:lvl3pPr marL="1143000" indent="-228600" defTabSz="1357313">
                        <a:spcBef>
                          <a:spcPct val="20000"/>
                        </a:spcBef>
                        <a:defRPr sz="3200">
                          <a:solidFill>
                            <a:schemeClr val="tx1"/>
                          </a:solidFill>
                          <a:latin typeface="Arial" panose="020B0604020202020204" pitchFamily="34" charset="0"/>
                          <a:cs typeface="Arial" panose="020B0604020202020204" pitchFamily="34" charset="0"/>
                        </a:defRPr>
                      </a:lvl3pPr>
                      <a:lvl4pPr marL="1600200" indent="-228600" defTabSz="1357313">
                        <a:spcBef>
                          <a:spcPct val="20000"/>
                        </a:spcBef>
                        <a:defRPr sz="2600">
                          <a:solidFill>
                            <a:schemeClr val="tx1"/>
                          </a:solidFill>
                          <a:latin typeface="Arial" panose="020B0604020202020204" pitchFamily="34" charset="0"/>
                          <a:cs typeface="Arial" panose="020B0604020202020204" pitchFamily="34" charset="0"/>
                        </a:defRPr>
                      </a:lvl4pPr>
                      <a:lvl5pPr marL="2057400" indent="-228600" defTabSz="1357313">
                        <a:spcBef>
                          <a:spcPct val="20000"/>
                        </a:spcBef>
                        <a:defRPr sz="2600">
                          <a:solidFill>
                            <a:schemeClr val="tx1"/>
                          </a:solidFill>
                          <a:latin typeface="Arial" panose="020B0604020202020204" pitchFamily="34" charset="0"/>
                          <a:cs typeface="Arial" panose="020B0604020202020204" pitchFamily="34" charset="0"/>
                        </a:defRPr>
                      </a:lvl5pPr>
                      <a:lvl6pPr marL="25146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defTabSz="1357313"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just" defTabSz="13573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Trước khi có người về, nhiệt độ trong phòng giảm xuống cho đủ mát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4400">
                          <a:solidFill>
                            <a:schemeClr val="tx1"/>
                          </a:solidFill>
                          <a:latin typeface="Arial" panose="020B0604020202020204" pitchFamily="34" charset="0"/>
                          <a:cs typeface="Arial" panose="020B0604020202020204" pitchFamily="34" charset="0"/>
                        </a:defRPr>
                      </a:lvl1pPr>
                      <a:lvl2pPr marL="742950" indent="-285750">
                        <a:spcBef>
                          <a:spcPct val="20000"/>
                        </a:spcBef>
                        <a:defRPr sz="3800">
                          <a:solidFill>
                            <a:schemeClr val="tx1"/>
                          </a:solidFill>
                          <a:latin typeface="Arial" panose="020B0604020202020204" pitchFamily="34" charset="0"/>
                          <a:cs typeface="Arial" panose="020B0604020202020204" pitchFamily="34" charset="0"/>
                        </a:defRPr>
                      </a:lvl2pPr>
                      <a:lvl3pPr marL="1143000" indent="-228600">
                        <a:spcBef>
                          <a:spcPct val="20000"/>
                        </a:spcBef>
                        <a:defRPr sz="3200">
                          <a:solidFill>
                            <a:schemeClr val="tx1"/>
                          </a:solidFill>
                          <a:latin typeface="Arial" panose="020B0604020202020204" pitchFamily="34" charset="0"/>
                          <a:cs typeface="Arial" panose="020B0604020202020204" pitchFamily="34" charset="0"/>
                        </a:defRPr>
                      </a:lvl3pPr>
                      <a:lvl4pPr marL="1600200" indent="-228600">
                        <a:spcBef>
                          <a:spcPct val="20000"/>
                        </a:spcBef>
                        <a:defRPr sz="2600">
                          <a:solidFill>
                            <a:schemeClr val="tx1"/>
                          </a:solidFill>
                          <a:latin typeface="Arial" panose="020B0604020202020204" pitchFamily="34" charset="0"/>
                          <a:cs typeface="Arial" panose="020B0604020202020204" pitchFamily="34" charset="0"/>
                        </a:defRPr>
                      </a:lvl4pPr>
                      <a:lvl5pPr marL="2057400" indent="-228600">
                        <a:spcBef>
                          <a:spcPct val="20000"/>
                        </a:spcBef>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26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F0000"/>
                          </a:solidFill>
                          <a:effectLst/>
                          <a:latin typeface="Arial" panose="020B0604020202020204" pitchFamily="34" charset="0"/>
                          <a:cs typeface="Arial" panose="020B0604020202020204" pitchFamily="34" charset="0"/>
                        </a:rPr>
                        <a:t>?</a:t>
                      </a:r>
                    </a:p>
                  </a:txBody>
                  <a:tcPr marL="129536" marR="129536"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5E215673-BD5E-4D58-BAD4-740C35DC69AA}"/>
              </a:ext>
            </a:extLst>
          </p:cNvPr>
          <p:cNvSpPr txBox="1"/>
          <p:nvPr/>
        </p:nvSpPr>
        <p:spPr>
          <a:xfrm>
            <a:off x="7092157" y="2655094"/>
            <a:ext cx="1680104" cy="400110"/>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000" b="1">
                <a:latin typeface="Arial" panose="020B0604020202020204" pitchFamily="34" charset="0"/>
                <a:cs typeface="Arial" panose="020B0604020202020204" pitchFamily="34" charset="0"/>
              </a:rPr>
              <a:t>Chiếu sáng</a:t>
            </a:r>
          </a:p>
        </p:txBody>
      </p:sp>
      <p:sp>
        <p:nvSpPr>
          <p:cNvPr id="12" name="TextBox 11">
            <a:extLst>
              <a:ext uri="{FF2B5EF4-FFF2-40B4-BE49-F238E27FC236}">
                <a16:creationId xmlns:a16="http://schemas.microsoft.com/office/drawing/2014/main" id="{7E27B49C-AC14-423D-B7F2-ADD6A9E0C0A6}"/>
              </a:ext>
            </a:extLst>
          </p:cNvPr>
          <p:cNvSpPr txBox="1"/>
          <p:nvPr/>
        </p:nvSpPr>
        <p:spPr>
          <a:xfrm>
            <a:off x="7092157" y="3340365"/>
            <a:ext cx="1680104" cy="400110"/>
          </a:xfrm>
          <a:prstGeom prst="rect">
            <a:avLst/>
          </a:prstGeom>
          <a:solidFill>
            <a:schemeClr val="accent5">
              <a:lumMod val="20000"/>
              <a:lumOff val="80000"/>
            </a:schemeClr>
          </a:solidFill>
        </p:spPr>
        <p:txBody>
          <a:bodyPr>
            <a:spAutoFit/>
          </a:bodyPr>
          <a:lstStyle/>
          <a:p>
            <a:pPr algn="ctr" eaLnBrk="1" fontAlgn="auto" hangingPunct="1">
              <a:spcBef>
                <a:spcPts val="0"/>
              </a:spcBef>
              <a:spcAft>
                <a:spcPts val="0"/>
              </a:spcAft>
              <a:defRPr/>
            </a:pPr>
            <a:r>
              <a:rPr lang="en-US" sz="2000" b="1">
                <a:latin typeface="Arial" panose="020B0604020202020204" pitchFamily="34" charset="0"/>
                <a:cs typeface="Arial" panose="020B0604020202020204" pitchFamily="34" charset="0"/>
              </a:rPr>
              <a:t>An ninh</a:t>
            </a:r>
          </a:p>
        </p:txBody>
      </p:sp>
      <p:sp>
        <p:nvSpPr>
          <p:cNvPr id="13" name="TextBox 12">
            <a:extLst>
              <a:ext uri="{FF2B5EF4-FFF2-40B4-BE49-F238E27FC236}">
                <a16:creationId xmlns:a16="http://schemas.microsoft.com/office/drawing/2014/main" id="{D13BCD50-5D7A-488C-ACD0-EF39512E681E}"/>
              </a:ext>
            </a:extLst>
          </p:cNvPr>
          <p:cNvSpPr txBox="1"/>
          <p:nvPr/>
        </p:nvSpPr>
        <p:spPr>
          <a:xfrm>
            <a:off x="7063052" y="4057386"/>
            <a:ext cx="1681427" cy="400110"/>
          </a:xfrm>
          <a:prstGeom prst="rect">
            <a:avLst/>
          </a:prstGeom>
          <a:solidFill>
            <a:schemeClr val="accent5">
              <a:lumMod val="20000"/>
              <a:lumOff val="80000"/>
            </a:schemeClr>
          </a:solidFill>
        </p:spPr>
        <p:txBody>
          <a:bodyPr>
            <a:spAutoFit/>
          </a:bodyPr>
          <a:lstStyle/>
          <a:p>
            <a:pPr algn="ctr" eaLnBrk="1" fontAlgn="auto" hangingPunct="1">
              <a:spcBef>
                <a:spcPts val="0"/>
              </a:spcBef>
              <a:spcAft>
                <a:spcPts val="0"/>
              </a:spcAft>
              <a:defRPr/>
            </a:pPr>
            <a:r>
              <a:rPr lang="en-US" sz="2000" b="1">
                <a:latin typeface="Arial" panose="020B0604020202020204" pitchFamily="34" charset="0"/>
                <a:cs typeface="Arial" panose="020B0604020202020204" pitchFamily="34" charset="0"/>
              </a:rPr>
              <a:t>An ninh</a:t>
            </a:r>
          </a:p>
        </p:txBody>
      </p:sp>
      <p:sp>
        <p:nvSpPr>
          <p:cNvPr id="14" name="TextBox 13">
            <a:extLst>
              <a:ext uri="{FF2B5EF4-FFF2-40B4-BE49-F238E27FC236}">
                <a16:creationId xmlns:a16="http://schemas.microsoft.com/office/drawing/2014/main" id="{A914E5A3-2A83-4A81-A20A-B9D4845EA736}"/>
              </a:ext>
            </a:extLst>
          </p:cNvPr>
          <p:cNvSpPr txBox="1"/>
          <p:nvPr/>
        </p:nvSpPr>
        <p:spPr>
          <a:xfrm>
            <a:off x="7092157" y="4747948"/>
            <a:ext cx="1680104" cy="400110"/>
          </a:xfrm>
          <a:prstGeom prst="rect">
            <a:avLst/>
          </a:prstGeom>
          <a:solidFill>
            <a:schemeClr val="accent5">
              <a:lumMod val="20000"/>
              <a:lumOff val="80000"/>
            </a:schemeClr>
          </a:solidFill>
        </p:spPr>
        <p:txBody>
          <a:bodyPr>
            <a:spAutoFit/>
          </a:bodyPr>
          <a:lstStyle/>
          <a:p>
            <a:pPr algn="ctr" eaLnBrk="1" fontAlgn="auto" hangingPunct="1">
              <a:spcBef>
                <a:spcPts val="0"/>
              </a:spcBef>
              <a:spcAft>
                <a:spcPts val="0"/>
              </a:spcAft>
              <a:defRPr/>
            </a:pPr>
            <a:r>
              <a:rPr lang="en-US" sz="2000" b="1">
                <a:latin typeface="Arial" panose="020B0604020202020204" pitchFamily="34" charset="0"/>
                <a:cs typeface="Arial" panose="020B0604020202020204" pitchFamily="34" charset="0"/>
              </a:rPr>
              <a:t>Giải trí</a:t>
            </a:r>
          </a:p>
        </p:txBody>
      </p:sp>
      <p:sp>
        <p:nvSpPr>
          <p:cNvPr id="15" name="TextBox 14">
            <a:extLst>
              <a:ext uri="{FF2B5EF4-FFF2-40B4-BE49-F238E27FC236}">
                <a16:creationId xmlns:a16="http://schemas.microsoft.com/office/drawing/2014/main" id="{D4126BCB-B5CC-4679-A307-B2CD94A048C7}"/>
              </a:ext>
            </a:extLst>
          </p:cNvPr>
          <p:cNvSpPr txBox="1"/>
          <p:nvPr/>
        </p:nvSpPr>
        <p:spPr>
          <a:xfrm>
            <a:off x="7108032" y="5408083"/>
            <a:ext cx="1680104" cy="400110"/>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000" b="1">
                <a:latin typeface="Arial" panose="020B0604020202020204" pitchFamily="34" charset="0"/>
                <a:cs typeface="Arial" panose="020B0604020202020204" pitchFamily="34" charset="0"/>
              </a:rPr>
              <a:t>Chiếu sáng</a:t>
            </a:r>
          </a:p>
        </p:txBody>
      </p:sp>
      <p:sp>
        <p:nvSpPr>
          <p:cNvPr id="16" name="TextBox 15">
            <a:extLst>
              <a:ext uri="{FF2B5EF4-FFF2-40B4-BE49-F238E27FC236}">
                <a16:creationId xmlns:a16="http://schemas.microsoft.com/office/drawing/2014/main" id="{F2CD8810-2B88-422A-9EC1-9F13D7356A5F}"/>
              </a:ext>
            </a:extLst>
          </p:cNvPr>
          <p:cNvSpPr txBox="1"/>
          <p:nvPr/>
        </p:nvSpPr>
        <p:spPr>
          <a:xfrm>
            <a:off x="7108032" y="5971646"/>
            <a:ext cx="1680104" cy="707886"/>
          </a:xfrm>
          <a:prstGeom prst="rect">
            <a:avLst/>
          </a:prstGeom>
          <a:solidFill>
            <a:schemeClr val="accent5">
              <a:lumMod val="20000"/>
              <a:lumOff val="80000"/>
            </a:schemeClr>
          </a:solidFill>
        </p:spPr>
        <p:txBody>
          <a:bodyPr>
            <a:spAutoFit/>
          </a:bodyPr>
          <a:lstStyle/>
          <a:p>
            <a:pPr algn="ctr" eaLnBrk="1" fontAlgn="auto" hangingPunct="1">
              <a:spcBef>
                <a:spcPts val="0"/>
              </a:spcBef>
              <a:spcAft>
                <a:spcPts val="0"/>
              </a:spcAft>
              <a:defRPr/>
            </a:pPr>
            <a:r>
              <a:rPr lang="en-US" sz="2000" b="1">
                <a:latin typeface="Arial" panose="020B0604020202020204" pitchFamily="34" charset="0"/>
                <a:cs typeface="Arial" panose="020B0604020202020204" pitchFamily="34" charset="0"/>
              </a:rPr>
              <a:t>Kiểm soát  nhiệt độ</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0" grpId="0"/>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9" name="Text Box 5">
            <a:extLst>
              <a:ext uri="{FF2B5EF4-FFF2-40B4-BE49-F238E27FC236}">
                <a16:creationId xmlns:a16="http://schemas.microsoft.com/office/drawing/2014/main" id="{A8D995D9-4256-451A-AC89-E1A61DA5F2C1}"/>
              </a:ext>
            </a:extLst>
          </p:cNvPr>
          <p:cNvSpPr txBox="1">
            <a:spLocks noChangeArrowheads="1"/>
          </p:cNvSpPr>
          <p:nvPr/>
        </p:nvSpPr>
        <p:spPr bwMode="auto">
          <a:xfrm>
            <a:off x="149490" y="299164"/>
            <a:ext cx="8860896" cy="1269632"/>
          </a:xfrm>
          <a:prstGeom prst="rect">
            <a:avLst/>
          </a:prstGeom>
          <a:ln/>
        </p:spPr>
        <p:style>
          <a:lnRef idx="0">
            <a:schemeClr val="accent4"/>
          </a:lnRef>
          <a:fillRef idx="3">
            <a:schemeClr val="accent4"/>
          </a:fillRef>
          <a:effectRef idx="3">
            <a:schemeClr val="accent4"/>
          </a:effectRef>
          <a:fontRef idx="minor">
            <a:schemeClr val="lt1"/>
          </a:fontRef>
        </p:style>
        <p:txBody>
          <a:bodyPr lIns="113210" tIns="56605" rIns="113210" bIns="56605"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auto" hangingPunct="1">
              <a:lnSpc>
                <a:spcPct val="150000"/>
              </a:lnSpc>
              <a:spcBef>
                <a:spcPct val="50000"/>
              </a:spcBef>
              <a:spcAft>
                <a:spcPts val="0"/>
              </a:spcAft>
              <a:defRPr/>
            </a:pPr>
            <a:r>
              <a:rPr lang="en-US" altLang="en-US" sz="2667" b="1">
                <a:solidFill>
                  <a:schemeClr val="bg1"/>
                </a:solidFill>
                <a:cs typeface="Times New Roman" panose="02020603050405020304" pitchFamily="18" charset="0"/>
              </a:rPr>
              <a:t>N</a:t>
            </a:r>
            <a:r>
              <a:rPr lang="vi-VN" altLang="en-US" sz="2667" b="1">
                <a:solidFill>
                  <a:schemeClr val="bg1"/>
                </a:solidFill>
                <a:cs typeface="Times New Roman" panose="02020603050405020304" pitchFamily="18" charset="0"/>
              </a:rPr>
              <a:t>guyên tắc hoạt động của hệ thống trong các ngôi nhà thông minh</a:t>
            </a:r>
            <a:endParaRPr lang="en-US" altLang="vi-VN" sz="2667" b="1">
              <a:solidFill>
                <a:schemeClr val="bg1"/>
              </a:solidFill>
              <a:cs typeface="Times New Roman" panose="02020603050405020304" pitchFamily="18" charset="0"/>
            </a:endParaRPr>
          </a:p>
        </p:txBody>
      </p:sp>
      <p:sp>
        <p:nvSpPr>
          <p:cNvPr id="9" name="Text Box 5">
            <a:extLst>
              <a:ext uri="{FF2B5EF4-FFF2-40B4-BE49-F238E27FC236}">
                <a16:creationId xmlns:a16="http://schemas.microsoft.com/office/drawing/2014/main" id="{A6E0FE19-D95A-45BB-9E81-BC6648F486AC}"/>
              </a:ext>
            </a:extLst>
          </p:cNvPr>
          <p:cNvSpPr txBox="1">
            <a:spLocks noChangeArrowheads="1"/>
          </p:cNvSpPr>
          <p:nvPr/>
        </p:nvSpPr>
        <p:spPr bwMode="auto">
          <a:xfrm>
            <a:off x="71438" y="3414449"/>
            <a:ext cx="9024938" cy="3069420"/>
          </a:xfrm>
          <a:prstGeom prst="rect">
            <a:avLst/>
          </a:prstGeom>
          <a:ln/>
        </p:spPr>
        <p:style>
          <a:lnRef idx="2">
            <a:schemeClr val="accent2"/>
          </a:lnRef>
          <a:fillRef idx="1">
            <a:schemeClr val="lt1"/>
          </a:fillRef>
          <a:effectRef idx="0">
            <a:schemeClr val="accent2"/>
          </a:effectRef>
          <a:fontRef idx="minor">
            <a:schemeClr val="dk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auto" hangingPunct="1">
              <a:spcBef>
                <a:spcPct val="20000"/>
              </a:spcBef>
              <a:spcAft>
                <a:spcPts val="0"/>
              </a:spcAft>
              <a:buClr>
                <a:schemeClr val="accent1"/>
              </a:buClr>
              <a:defRPr/>
            </a:pPr>
            <a:r>
              <a:rPr lang="en-US" altLang="en-US" sz="2667">
                <a:solidFill>
                  <a:srgbClr val="0070C0"/>
                </a:solidFill>
                <a:cs typeface="Times New Roman" panose="02020603050405020304" pitchFamily="18" charset="0"/>
              </a:rPr>
              <a:t>- C</a:t>
            </a:r>
            <a:r>
              <a:rPr lang="vi-VN" altLang="en-US" sz="2667">
                <a:solidFill>
                  <a:srgbClr val="0070C0"/>
                </a:solidFill>
                <a:cs typeface="Times New Roman" panose="02020603050405020304" pitchFamily="18" charset="0"/>
              </a:rPr>
              <a:t>ác hệ thống trong ngôi nhà thông minh trong t</a:t>
            </a:r>
            <a:r>
              <a:rPr lang="en-US" altLang="en-US" sz="2667">
                <a:solidFill>
                  <a:srgbClr val="0070C0"/>
                </a:solidFill>
                <a:cs typeface="Times New Roman" panose="02020603050405020304" pitchFamily="18" charset="0"/>
              </a:rPr>
              <a:t>h</a:t>
            </a:r>
            <a:r>
              <a:rPr lang="vi-VN" altLang="en-US" sz="2667">
                <a:solidFill>
                  <a:srgbClr val="0070C0"/>
                </a:solidFill>
                <a:cs typeface="Times New Roman" panose="02020603050405020304" pitchFamily="18" charset="0"/>
              </a:rPr>
              <a:t>ường hoạt động dựa trên nguyên lý như sau</a:t>
            </a:r>
            <a:r>
              <a:rPr lang="en-US" altLang="en-US" sz="2667">
                <a:solidFill>
                  <a:srgbClr val="0070C0"/>
                </a:solidFill>
                <a:cs typeface="Times New Roman" panose="02020603050405020304" pitchFamily="18" charset="0"/>
              </a:rPr>
              <a:t>:</a:t>
            </a:r>
            <a:r>
              <a:rPr lang="vi-VN" altLang="en-US" sz="2667">
                <a:solidFill>
                  <a:srgbClr val="0070C0"/>
                </a:solidFill>
                <a:cs typeface="Times New Roman" panose="02020603050405020304" pitchFamily="18" charset="0"/>
              </a:rPr>
              <a:t> </a:t>
            </a:r>
            <a:endParaRPr lang="en-US" altLang="en-US" sz="2667">
              <a:solidFill>
                <a:srgbClr val="0070C0"/>
              </a:solidFill>
              <a:cs typeface="Times New Roman" panose="02020603050405020304" pitchFamily="18" charset="0"/>
            </a:endParaRPr>
          </a:p>
          <a:p>
            <a:pPr algn="just" eaLnBrk="1" fontAlgn="auto" hangingPunct="1">
              <a:spcBef>
                <a:spcPct val="20000"/>
              </a:spcBef>
              <a:spcAft>
                <a:spcPts val="0"/>
              </a:spcAft>
              <a:buClr>
                <a:schemeClr val="accent1"/>
              </a:buClr>
              <a:defRPr/>
            </a:pPr>
            <a:r>
              <a:rPr lang="en-US" altLang="en-US" sz="2667">
                <a:solidFill>
                  <a:srgbClr val="0070C0"/>
                </a:solidFill>
                <a:cs typeface="Times New Roman" panose="02020603050405020304" pitchFamily="18" charset="0"/>
              </a:rPr>
              <a:t>+ L</a:t>
            </a:r>
            <a:r>
              <a:rPr lang="vi-VN" altLang="en-US" sz="2667">
                <a:solidFill>
                  <a:srgbClr val="0070C0"/>
                </a:solidFill>
                <a:cs typeface="Times New Roman" panose="02020603050405020304" pitchFamily="18" charset="0"/>
              </a:rPr>
              <a:t>ệnh điều khiển</a:t>
            </a:r>
            <a:r>
              <a:rPr lang="en-US" altLang="en-US" sz="2667">
                <a:solidFill>
                  <a:srgbClr val="0070C0"/>
                </a:solidFill>
                <a:cs typeface="Times New Roman" panose="02020603050405020304" pitchFamily="18" charset="0"/>
              </a:rPr>
              <a:t> (</a:t>
            </a:r>
            <a:r>
              <a:rPr lang="vi-VN" altLang="en-US" sz="2667">
                <a:solidFill>
                  <a:srgbClr val="0070C0"/>
                </a:solidFill>
                <a:cs typeface="Times New Roman" panose="02020603050405020304" pitchFamily="18" charset="0"/>
              </a:rPr>
              <a:t>thông qua tin nhắn giọng nói điều khiển từ xa</a:t>
            </a:r>
            <a:r>
              <a:rPr lang="en-US" altLang="en-US" sz="2667">
                <a:solidFill>
                  <a:srgbClr val="0070C0"/>
                </a:solidFill>
                <a:cs typeface="Times New Roman" panose="02020603050405020304" pitchFamily="18" charset="0"/>
              </a:rPr>
              <a:t>)</a:t>
            </a:r>
            <a:r>
              <a:rPr lang="vi-VN" altLang="en-US" sz="2667">
                <a:solidFill>
                  <a:srgbClr val="0070C0"/>
                </a:solidFill>
                <a:cs typeface="Times New Roman" panose="02020603050405020304" pitchFamily="18" charset="0"/>
              </a:rPr>
              <a:t> được thu nhận bởi thiết bị nhận định lệnh sẽ được chuyển tới bộ phận xử lý sau khi xử lý thông tin sẽ được chuyển tới các bộ phận chấp hành để điều khiển các thiết bị trong ngôi nhà</a:t>
            </a:r>
            <a:r>
              <a:rPr lang="en-US" altLang="en-US" sz="2667">
                <a:solidFill>
                  <a:srgbClr val="0070C0"/>
                </a:solidFill>
                <a:cs typeface="Times New Roman" panose="02020603050405020304" pitchFamily="18" charset="0"/>
              </a:rPr>
              <a:t> (</a:t>
            </a:r>
            <a:r>
              <a:rPr lang="vi-VN" altLang="en-US" sz="2667">
                <a:solidFill>
                  <a:srgbClr val="0070C0"/>
                </a:solidFill>
                <a:cs typeface="Times New Roman" panose="02020603050405020304" pitchFamily="18" charset="0"/>
              </a:rPr>
              <a:t>cửa</a:t>
            </a:r>
            <a:r>
              <a:rPr lang="en-US" altLang="en-US" sz="2667">
                <a:solidFill>
                  <a:srgbClr val="0070C0"/>
                </a:solidFill>
                <a:cs typeface="Times New Roman" panose="02020603050405020304" pitchFamily="18" charset="0"/>
              </a:rPr>
              <a:t>,</a:t>
            </a:r>
            <a:r>
              <a:rPr lang="vi-VN" altLang="en-US" sz="2667">
                <a:solidFill>
                  <a:srgbClr val="0070C0"/>
                </a:solidFill>
                <a:cs typeface="Times New Roman" panose="02020603050405020304" pitchFamily="18" charset="0"/>
              </a:rPr>
              <a:t> rèm</a:t>
            </a:r>
            <a:r>
              <a:rPr lang="en-US" altLang="en-US" sz="2667">
                <a:solidFill>
                  <a:srgbClr val="0070C0"/>
                </a:solidFill>
                <a:cs typeface="Times New Roman" panose="02020603050405020304" pitchFamily="18" charset="0"/>
              </a:rPr>
              <a:t>,</a:t>
            </a:r>
            <a:r>
              <a:rPr lang="vi-VN" altLang="en-US" sz="2667">
                <a:solidFill>
                  <a:srgbClr val="0070C0"/>
                </a:solidFill>
                <a:cs typeface="Times New Roman" panose="02020603050405020304" pitchFamily="18" charset="0"/>
              </a:rPr>
              <a:t> các thiết bị điện</a:t>
            </a:r>
            <a:r>
              <a:rPr lang="en-US" altLang="en-US" sz="2667">
                <a:solidFill>
                  <a:srgbClr val="0070C0"/>
                </a:solidFill>
                <a:cs typeface="Times New Roman" panose="02020603050405020304" pitchFamily="18" charset="0"/>
              </a:rPr>
              <a:t>)</a:t>
            </a:r>
          </a:p>
        </p:txBody>
      </p:sp>
      <p:sp>
        <p:nvSpPr>
          <p:cNvPr id="2" name="Rectangle 1">
            <a:extLst>
              <a:ext uri="{FF2B5EF4-FFF2-40B4-BE49-F238E27FC236}">
                <a16:creationId xmlns:a16="http://schemas.microsoft.com/office/drawing/2014/main" id="{BB1EB19B-DD7E-4ED4-9547-4B0D5A2BE83F}"/>
              </a:ext>
            </a:extLst>
          </p:cNvPr>
          <p:cNvSpPr/>
          <p:nvPr/>
        </p:nvSpPr>
        <p:spPr>
          <a:xfrm>
            <a:off x="133615" y="2026709"/>
            <a:ext cx="2603500" cy="922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13210" tIns="56605" rIns="113210" bIns="56605" anchor="ctr"/>
          <a:lstStyle/>
          <a:p>
            <a:pPr algn="ctr" eaLnBrk="1" fontAlgn="auto" hangingPunct="1">
              <a:spcBef>
                <a:spcPts val="0"/>
              </a:spcBef>
              <a:spcAft>
                <a:spcPts val="0"/>
              </a:spcAft>
              <a:defRPr/>
            </a:pPr>
            <a:r>
              <a:rPr lang="en-US" sz="2333" dirty="0" err="1">
                <a:latin typeface="Arial" panose="020B0604020202020204" pitchFamily="34" charset="0"/>
                <a:cs typeface="Arial" panose="020B0604020202020204" pitchFamily="34" charset="0"/>
              </a:rPr>
              <a:t>Nhận</a:t>
            </a:r>
            <a:r>
              <a:rPr lang="en-US" sz="2333" dirty="0">
                <a:latin typeface="Arial" panose="020B0604020202020204" pitchFamily="34" charset="0"/>
                <a:cs typeface="Arial" panose="020B0604020202020204" pitchFamily="34" charset="0"/>
              </a:rPr>
              <a:t> </a:t>
            </a:r>
            <a:r>
              <a:rPr lang="en-US" sz="2333" dirty="0" err="1">
                <a:latin typeface="Arial" panose="020B0604020202020204" pitchFamily="34" charset="0"/>
                <a:cs typeface="Arial" panose="020B0604020202020204" pitchFamily="34" charset="0"/>
              </a:rPr>
              <a:t>lệnh</a:t>
            </a:r>
            <a:endParaRPr lang="en-US" sz="2333"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26EBD55-6ECB-4C32-B179-03553E69275F}"/>
              </a:ext>
            </a:extLst>
          </p:cNvPr>
          <p:cNvSpPr/>
          <p:nvPr/>
        </p:nvSpPr>
        <p:spPr>
          <a:xfrm>
            <a:off x="3374761" y="2026709"/>
            <a:ext cx="2602177" cy="922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13210" tIns="56605" rIns="113210" bIns="56605" anchor="ctr"/>
          <a:lstStyle/>
          <a:p>
            <a:pPr algn="ctr" eaLnBrk="1" fontAlgn="auto" hangingPunct="1">
              <a:spcBef>
                <a:spcPts val="0"/>
              </a:spcBef>
              <a:spcAft>
                <a:spcPts val="0"/>
              </a:spcAft>
              <a:defRPr/>
            </a:pPr>
            <a:r>
              <a:rPr lang="en-US" sz="2333" dirty="0" err="1">
                <a:latin typeface="Arial" panose="020B0604020202020204" pitchFamily="34" charset="0"/>
                <a:cs typeface="Arial" panose="020B0604020202020204" pitchFamily="34" charset="0"/>
              </a:rPr>
              <a:t>Xử</a:t>
            </a:r>
            <a:r>
              <a:rPr lang="en-US" sz="2333" dirty="0">
                <a:latin typeface="Arial" panose="020B0604020202020204" pitchFamily="34" charset="0"/>
                <a:cs typeface="Arial" panose="020B0604020202020204" pitchFamily="34" charset="0"/>
              </a:rPr>
              <a:t> </a:t>
            </a:r>
            <a:r>
              <a:rPr lang="en-US" sz="2333" dirty="0" err="1">
                <a:latin typeface="Arial" panose="020B0604020202020204" pitchFamily="34" charset="0"/>
                <a:cs typeface="Arial" panose="020B0604020202020204" pitchFamily="34" charset="0"/>
              </a:rPr>
              <a:t>lí</a:t>
            </a:r>
            <a:r>
              <a:rPr lang="en-US" sz="2333" dirty="0">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BA2AB50D-F3D4-41AF-9B95-70C03C9DE587}"/>
              </a:ext>
            </a:extLst>
          </p:cNvPr>
          <p:cNvSpPr/>
          <p:nvPr/>
        </p:nvSpPr>
        <p:spPr>
          <a:xfrm>
            <a:off x="6613261" y="2047875"/>
            <a:ext cx="2397125" cy="920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13210" tIns="56605" rIns="113210" bIns="56605" anchor="ctr"/>
          <a:lstStyle/>
          <a:p>
            <a:pPr algn="ctr" eaLnBrk="1" fontAlgn="auto" hangingPunct="1">
              <a:spcBef>
                <a:spcPts val="0"/>
              </a:spcBef>
              <a:spcAft>
                <a:spcPts val="0"/>
              </a:spcAft>
              <a:defRPr/>
            </a:pPr>
            <a:r>
              <a:rPr lang="en-US" sz="2333" dirty="0" err="1">
                <a:latin typeface="Arial" panose="020B0604020202020204" pitchFamily="34" charset="0"/>
                <a:cs typeface="Arial" panose="020B0604020202020204" pitchFamily="34" charset="0"/>
              </a:rPr>
              <a:t>Chấp</a:t>
            </a:r>
            <a:r>
              <a:rPr lang="en-US" sz="2333" dirty="0">
                <a:latin typeface="Arial" panose="020B0604020202020204" pitchFamily="34" charset="0"/>
                <a:cs typeface="Arial" panose="020B0604020202020204" pitchFamily="34" charset="0"/>
              </a:rPr>
              <a:t> </a:t>
            </a:r>
            <a:r>
              <a:rPr lang="en-US" sz="2333" dirty="0" err="1">
                <a:latin typeface="Arial" panose="020B0604020202020204" pitchFamily="34" charset="0"/>
                <a:cs typeface="Arial" panose="020B0604020202020204" pitchFamily="34" charset="0"/>
              </a:rPr>
              <a:t>hành</a:t>
            </a:r>
            <a:endParaRPr lang="en-US" sz="2333"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442038F5-FC77-4E2D-AD33-7FABAD3742CD}"/>
              </a:ext>
            </a:extLst>
          </p:cNvPr>
          <p:cNvCxnSpPr>
            <a:cxnSpLocks/>
          </p:cNvCxnSpPr>
          <p:nvPr/>
        </p:nvCxnSpPr>
        <p:spPr>
          <a:xfrm>
            <a:off x="2737115" y="2468563"/>
            <a:ext cx="662781"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13C42E06-3407-4F04-8323-3C4B7921A522}"/>
              </a:ext>
            </a:extLst>
          </p:cNvPr>
          <p:cNvCxnSpPr>
            <a:cxnSpLocks/>
          </p:cNvCxnSpPr>
          <p:nvPr/>
        </p:nvCxnSpPr>
        <p:spPr>
          <a:xfrm>
            <a:off x="5976938" y="2468563"/>
            <a:ext cx="652198"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anim calcmode="lin" valueType="num">
                                      <p:cBhvr additive="base">
                                        <p:cTn id="7" dur="500" fill="hold"/>
                                        <p:tgtEl>
                                          <p:spTgt spid="77829"/>
                                        </p:tgtEl>
                                        <p:attrNameLst>
                                          <p:attrName>ppt_x</p:attrName>
                                        </p:attrNameLst>
                                      </p:cBhvr>
                                      <p:tavLst>
                                        <p:tav tm="0">
                                          <p:val>
                                            <p:strVal val="#ppt_x"/>
                                          </p:val>
                                        </p:tav>
                                        <p:tav tm="100000">
                                          <p:val>
                                            <p:strVal val="#ppt_x"/>
                                          </p:val>
                                        </p:tav>
                                      </p:tavLst>
                                    </p:anim>
                                    <p:anim calcmode="lin" valueType="num">
                                      <p:cBhvr additive="base">
                                        <p:cTn id="8" dur="500" fill="hold"/>
                                        <p:tgtEl>
                                          <p:spTgt spid="778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P spid="9" grpId="0" animBg="1"/>
      <p:bldP spid="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7B750583-E388-41CD-87F6-BCBB7293427C}"/>
              </a:ext>
            </a:extLst>
          </p:cNvPr>
          <p:cNvSpPr txBox="1">
            <a:spLocks noChangeArrowheads="1"/>
          </p:cNvSpPr>
          <p:nvPr/>
        </p:nvSpPr>
        <p:spPr bwMode="auto">
          <a:xfrm>
            <a:off x="317500" y="1099344"/>
            <a:ext cx="3406510" cy="473325"/>
          </a:xfrm>
          <a:prstGeom prst="rect">
            <a:avLst/>
          </a:prstGeom>
          <a:noFill/>
          <a:ln>
            <a:noFill/>
          </a:ln>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en-US" sz="2333" b="1">
                <a:solidFill>
                  <a:srgbClr val="0000FF"/>
                </a:solidFill>
                <a:highlight>
                  <a:srgbClr val="FFFF00"/>
                </a:highlight>
                <a:latin typeface="Arial" panose="020B0604020202020204" pitchFamily="34" charset="0"/>
                <a:cs typeface="Times New Roman" panose="02020603050405020304" pitchFamily="18" charset="0"/>
              </a:rPr>
              <a:t>1. Tiện ích</a:t>
            </a:r>
            <a:endParaRPr lang="en-US" altLang="vi-VN" sz="2333" b="1">
              <a:solidFill>
                <a:srgbClr val="0000FF"/>
              </a:solidFill>
              <a:highlight>
                <a:srgbClr val="FFFF00"/>
              </a:highlight>
              <a:latin typeface="Arial" panose="020B0604020202020204" pitchFamily="34" charset="0"/>
              <a:cs typeface="Times New Roman" panose="02020603050405020304" pitchFamily="18" charset="0"/>
            </a:endParaRPr>
          </a:p>
        </p:txBody>
      </p:sp>
      <p:sp>
        <p:nvSpPr>
          <p:cNvPr id="10" name="Text Box 5">
            <a:extLst>
              <a:ext uri="{FF2B5EF4-FFF2-40B4-BE49-F238E27FC236}">
                <a16:creationId xmlns:a16="http://schemas.microsoft.com/office/drawing/2014/main" id="{7BF036D5-D49B-4C50-8CC5-8E4244222CE5}"/>
              </a:ext>
            </a:extLst>
          </p:cNvPr>
          <p:cNvSpPr txBox="1">
            <a:spLocks noChangeArrowheads="1"/>
          </p:cNvSpPr>
          <p:nvPr/>
        </p:nvSpPr>
        <p:spPr bwMode="auto">
          <a:xfrm>
            <a:off x="317500" y="1572949"/>
            <a:ext cx="8674365" cy="83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333">
                <a:latin typeface="Arial" panose="020B0604020202020204" pitchFamily="34" charset="0"/>
                <a:cs typeface="Times New Roman" panose="02020603050405020304" pitchFamily="18" charset="0"/>
              </a:rPr>
              <a:t>C</a:t>
            </a:r>
            <a:r>
              <a:rPr lang="vi-VN" altLang="en-US" sz="2333">
                <a:latin typeface="Arial" panose="020B0604020202020204" pitchFamily="34" charset="0"/>
                <a:cs typeface="Times New Roman" panose="02020603050405020304" pitchFamily="18" charset="0"/>
              </a:rPr>
              <a:t>ác thiết bị trong ngôi nhà thông minh có thể được điều khiển từ xa thông qua các ứng dụng được cài đặt trên các thiết bị </a:t>
            </a:r>
            <a:endParaRPr lang="en-US" altLang="vi-VN" sz="2333">
              <a:latin typeface="Arial" panose="020B0604020202020204" pitchFamily="34" charset="0"/>
              <a:cs typeface="Times New Roman" panose="02020603050405020304" pitchFamily="18" charset="0"/>
            </a:endParaRPr>
          </a:p>
        </p:txBody>
      </p:sp>
      <p:pic>
        <p:nvPicPr>
          <p:cNvPr id="11268" name="Picture 10" descr="Cuộc sống tiện lợi với những căn nhà thông minh">
            <a:extLst>
              <a:ext uri="{FF2B5EF4-FFF2-40B4-BE49-F238E27FC236}">
                <a16:creationId xmlns:a16="http://schemas.microsoft.com/office/drawing/2014/main" id="{FEBDD1C5-5415-40A7-8B5E-F979C8DC1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610115"/>
            <a:ext cx="8351573" cy="40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A7605040-A1A4-4000-BA4A-9A315CD0B095}"/>
              </a:ext>
            </a:extLst>
          </p:cNvPr>
          <p:cNvSpPr>
            <a:spLocks noChangeArrowheads="1"/>
          </p:cNvSpPr>
          <p:nvPr/>
        </p:nvSpPr>
        <p:spPr bwMode="auto">
          <a:xfrm>
            <a:off x="39688" y="653521"/>
            <a:ext cx="6366530"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II. ĐẶC ĐIỂM CỦA </a:t>
            </a:r>
            <a:r>
              <a:rPr lang="vi-VN" altLang="en-US" sz="2333" b="1">
                <a:solidFill>
                  <a:srgbClr val="FF3300"/>
                </a:solidFill>
              </a:rPr>
              <a:t>NGÔI NHÀ THÔNG MINH</a:t>
            </a:r>
            <a:endParaRPr lang="en-US" altLang="vi-VN" sz="875" b="1">
              <a:solidFill>
                <a:srgbClr val="FF3300"/>
              </a:solidFill>
            </a:endParaRPr>
          </a:p>
        </p:txBody>
      </p:sp>
      <p:sp>
        <p:nvSpPr>
          <p:cNvPr id="6" name="Text Box 4">
            <a:extLst>
              <a:ext uri="{FF2B5EF4-FFF2-40B4-BE49-F238E27FC236}">
                <a16:creationId xmlns:a16="http://schemas.microsoft.com/office/drawing/2014/main" id="{E1323A14-D785-4DA9-86D1-DC760F2A8168}"/>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barn(inVertical)">
                                      <p:cBhvr>
                                        <p:cTn id="19"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7B750583-E388-41CD-87F6-BCBB7293427C}"/>
              </a:ext>
            </a:extLst>
          </p:cNvPr>
          <p:cNvSpPr txBox="1">
            <a:spLocks noChangeArrowheads="1"/>
          </p:cNvSpPr>
          <p:nvPr/>
        </p:nvSpPr>
        <p:spPr bwMode="auto">
          <a:xfrm>
            <a:off x="317500" y="1099344"/>
            <a:ext cx="3406510" cy="473325"/>
          </a:xfrm>
          <a:prstGeom prst="rect">
            <a:avLst/>
          </a:prstGeom>
          <a:noFill/>
          <a:ln>
            <a:noFill/>
          </a:ln>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en-US" sz="2333" b="1">
                <a:solidFill>
                  <a:srgbClr val="0000FF"/>
                </a:solidFill>
                <a:highlight>
                  <a:srgbClr val="FFFF00"/>
                </a:highlight>
                <a:latin typeface="Arial" panose="020B0604020202020204" pitchFamily="34" charset="0"/>
                <a:cs typeface="Times New Roman" panose="02020603050405020304" pitchFamily="18" charset="0"/>
              </a:rPr>
              <a:t>2. An ninh, an toàn</a:t>
            </a:r>
            <a:endParaRPr lang="en-US" altLang="vi-VN" sz="2333" b="1">
              <a:solidFill>
                <a:srgbClr val="0000FF"/>
              </a:solidFill>
              <a:highlight>
                <a:srgbClr val="FFFF00"/>
              </a:highlight>
              <a:latin typeface="Arial" panose="020B0604020202020204" pitchFamily="34" charset="0"/>
              <a:cs typeface="Times New Roman" panose="02020603050405020304" pitchFamily="18" charset="0"/>
            </a:endParaRPr>
          </a:p>
        </p:txBody>
      </p:sp>
      <p:sp>
        <p:nvSpPr>
          <p:cNvPr id="10" name="Text Box 5">
            <a:extLst>
              <a:ext uri="{FF2B5EF4-FFF2-40B4-BE49-F238E27FC236}">
                <a16:creationId xmlns:a16="http://schemas.microsoft.com/office/drawing/2014/main" id="{7BF036D5-D49B-4C50-8CC5-8E4244222CE5}"/>
              </a:ext>
            </a:extLst>
          </p:cNvPr>
          <p:cNvSpPr txBox="1">
            <a:spLocks noChangeArrowheads="1"/>
          </p:cNvSpPr>
          <p:nvPr/>
        </p:nvSpPr>
        <p:spPr bwMode="auto">
          <a:xfrm>
            <a:off x="317500" y="1572949"/>
            <a:ext cx="8674365" cy="97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ct val="50000"/>
              </a:spcBef>
              <a:defRPr/>
            </a:pPr>
            <a:r>
              <a:rPr lang="en-US" altLang="en-US" sz="2800">
                <a:solidFill>
                  <a:srgbClr val="0070C0"/>
                </a:solidFill>
                <a:latin typeface="Arial" panose="020B0604020202020204" pitchFamily="34" charset="0"/>
                <a:cs typeface="Arial" panose="020B0604020202020204" pitchFamily="34" charset="0"/>
              </a:rPr>
              <a:t>T</a:t>
            </a:r>
            <a:r>
              <a:rPr lang="vi-VN" altLang="en-US" sz="2800">
                <a:solidFill>
                  <a:srgbClr val="0070C0"/>
                </a:solidFill>
                <a:latin typeface="Arial" panose="020B0604020202020204" pitchFamily="34" charset="0"/>
                <a:cs typeface="Arial" panose="020B0604020202020204" pitchFamily="34" charset="0"/>
              </a:rPr>
              <a:t>rong các thiết bị được lắp đặt sẽ giúp cảnh báo tới  chủ nhà các tình huống gây mất an ninh an toàn </a:t>
            </a:r>
            <a:endParaRPr lang="en-US" altLang="vi-VN" sz="2800" dirty="0">
              <a:solidFill>
                <a:srgbClr val="0070C0"/>
              </a:solidFill>
              <a:latin typeface="Arial" panose="020B0604020202020204" pitchFamily="34" charset="0"/>
              <a:cs typeface="Arial" panose="020B0604020202020204" pitchFamily="34" charset="0"/>
            </a:endParaRPr>
          </a:p>
        </p:txBody>
      </p:sp>
      <p:sp>
        <p:nvSpPr>
          <p:cNvPr id="5" name="Rectangle 10">
            <a:extLst>
              <a:ext uri="{FF2B5EF4-FFF2-40B4-BE49-F238E27FC236}">
                <a16:creationId xmlns:a16="http://schemas.microsoft.com/office/drawing/2014/main" id="{A7605040-A1A4-4000-BA4A-9A315CD0B095}"/>
              </a:ext>
            </a:extLst>
          </p:cNvPr>
          <p:cNvSpPr>
            <a:spLocks noChangeArrowheads="1"/>
          </p:cNvSpPr>
          <p:nvPr/>
        </p:nvSpPr>
        <p:spPr bwMode="auto">
          <a:xfrm>
            <a:off x="39688" y="653521"/>
            <a:ext cx="6366530" cy="473325"/>
          </a:xfrm>
          <a:prstGeom prst="rect">
            <a:avLst/>
          </a:prstGeom>
          <a:noFill/>
          <a:ln>
            <a:noFill/>
          </a:ln>
        </p:spPr>
        <p:txBody>
          <a:bodyPr wrap="none"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en-US" sz="2333" b="1">
                <a:solidFill>
                  <a:srgbClr val="FF3300"/>
                </a:solidFill>
              </a:rPr>
              <a:t>II. ĐẶC ĐIỂM CỦA </a:t>
            </a:r>
            <a:r>
              <a:rPr lang="vi-VN" altLang="en-US" sz="2333" b="1">
                <a:solidFill>
                  <a:srgbClr val="FF3300"/>
                </a:solidFill>
              </a:rPr>
              <a:t>NGÔI NHÀ THÔNG MINH</a:t>
            </a:r>
            <a:endParaRPr lang="en-US" altLang="vi-VN" sz="875" b="1">
              <a:solidFill>
                <a:srgbClr val="FF3300"/>
              </a:solidFill>
            </a:endParaRPr>
          </a:p>
        </p:txBody>
      </p:sp>
      <p:sp>
        <p:nvSpPr>
          <p:cNvPr id="6" name="Text Box 4">
            <a:extLst>
              <a:ext uri="{FF2B5EF4-FFF2-40B4-BE49-F238E27FC236}">
                <a16:creationId xmlns:a16="http://schemas.microsoft.com/office/drawing/2014/main" id="{E1323A14-D785-4DA9-86D1-DC760F2A8168}"/>
              </a:ext>
            </a:extLst>
          </p:cNvPr>
          <p:cNvSpPr txBox="1">
            <a:spLocks noChangeArrowheads="1"/>
          </p:cNvSpPr>
          <p:nvPr/>
        </p:nvSpPr>
        <p:spPr bwMode="auto">
          <a:xfrm>
            <a:off x="17198" y="13229"/>
            <a:ext cx="9126802" cy="524749"/>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113210" tIns="56605" rIns="113210" bIns="566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vi-VN" sz="2667" b="1" dirty="0">
                <a:solidFill>
                  <a:schemeClr val="bg1"/>
                </a:solidFill>
                <a:cs typeface="Times New Roman" panose="02020603050405020304" pitchFamily="18" charset="0"/>
              </a:rPr>
              <a:t>TIẾT 4,5- BÀI 3: NGÔI NHÀ THÔNG MINH</a:t>
            </a:r>
            <a:endParaRPr lang="en-US" altLang="vi-VN" sz="5500" dirty="0">
              <a:solidFill>
                <a:schemeClr val="bg1"/>
              </a:solidFill>
              <a:latin typeface=".VnBodoniH" panose="020B7200000000000000" pitchFamily="34" charset="0"/>
            </a:endParaRPr>
          </a:p>
        </p:txBody>
      </p:sp>
      <p:pic>
        <p:nvPicPr>
          <p:cNvPr id="7" name="Picture 10" descr="Cuộc sống tiện lợi với những căn nhà thông minh">
            <a:extLst>
              <a:ext uri="{FF2B5EF4-FFF2-40B4-BE49-F238E27FC236}">
                <a16:creationId xmlns:a16="http://schemas.microsoft.com/office/drawing/2014/main" id="{A696E781-1269-461B-89E4-06EEBDB48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610115"/>
            <a:ext cx="8351573" cy="40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5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448&quot;&gt;&lt;property id=&quot;20148&quot; value=&quot;5&quot;/&gt;&lt;property id=&quot;20300&quot; value=&quot;Slide 1&quot;/&gt;&lt;property id=&quot;20307&quot; value=&quot;256&quot;/&gt;&lt;/object&gt;&lt;object type=&quot;3&quot; unique_id=&quot;10449&quot;&gt;&lt;property id=&quot;20148&quot; value=&quot;5&quot;/&gt;&lt;property id=&quot;20300&quot; value=&quot;Slide 2&quot;/&gt;&lt;property id=&quot;20307&quot; value=&quot;257&quot;/&gt;&lt;/object&gt;&lt;object type=&quot;3&quot; unique_id=&quot;10450&quot;&gt;&lt;property id=&quot;20148&quot; value=&quot;5&quot;/&gt;&lt;property id=&quot;20300&quot; value=&quot;Slide 3 - &amp;quot;Công nghệ mang lại sự tiện nghi trong ngôi nhà như thế nào?  Ngôi nhà thông minh là gì và có những đặc điểm nào?&amp;quot;&quot;/&gt;&lt;property id=&quot;20307&quot; value=&quot;258&quot;/&gt;&lt;/object&gt;&lt;object type=&quot;3&quot; unique_id=&quot;10451&quot;&gt;&lt;property id=&quot;20148&quot; value=&quot;5&quot;/&gt;&lt;property id=&quot;20300&quot; value=&quot;Slide 4&quot;/&gt;&lt;property id=&quot;20307&quot; value=&quot;259&quot;/&gt;&lt;/object&gt;&lt;object type=&quot;3&quot; unique_id=&quot;10452&quot;&gt;&lt;property id=&quot;20148&quot; value=&quot;5&quot;/&gt;&lt;property id=&quot;20300&quot; value=&quot;Slide 5&quot;/&gt;&lt;property id=&quot;20307&quot; value=&quot;260&quot;/&gt;&lt;/object&gt;&lt;object type=&quot;3&quot; unique_id=&quot;10453&quot;&gt;&lt;property id=&quot;20148&quot; value=&quot;5&quot;/&gt;&lt;property id=&quot;20300&quot; value=&quot;Slide 6&quot;/&gt;&lt;property id=&quot;20307&quot; value=&quot;261&quot;/&gt;&lt;/object&gt;&lt;object type=&quot;3&quot; unique_id=&quot;10454&quot;&gt;&lt;property id=&quot;20148&quot; value=&quot;5&quot;/&gt;&lt;property id=&quot;20300&quot; value=&quot;Slide 7&quot;/&gt;&lt;property id=&quot;20307&quot; value=&quot;262&quot;/&gt;&lt;/object&gt;&lt;object type=&quot;3&quot; unique_id=&quot;10455&quot;&gt;&lt;property id=&quot;20148&quot; value=&quot;5&quot;/&gt;&lt;property id=&quot;20300&quot; value=&quot;Slide 8&quot;/&gt;&lt;property id=&quot;20307&quot; value=&quot;263&quot;/&gt;&lt;/object&gt;&lt;object type=&quot;3&quot; unique_id=&quot;10456&quot;&gt;&lt;property id=&quot;20148&quot; value=&quot;5&quot;/&gt;&lt;property id=&quot;20300&quot; value=&quot;Slide 9&quot;/&gt;&lt;property id=&quot;20307&quot; value=&quot;264&quot;/&gt;&lt;/object&gt;&lt;object type=&quot;3&quot; unique_id=&quot;10457&quot;&gt;&lt;property id=&quot;20148&quot; value=&quot;5&quot;/&gt;&lt;property id=&quot;20300&quot; value=&quot;Slide 10&quot;/&gt;&lt;property id=&quot;20307&quot; value=&quot;265&quot;/&gt;&lt;/object&gt;&lt;object type=&quot;3&quot; unique_id=&quot;10458&quot;&gt;&lt;property id=&quot;20148&quot; value=&quot;5&quot;/&gt;&lt;property id=&quot;20300&quot; value=&quot;Slide 11&quot;/&gt;&lt;property id=&quot;20307&quot; value=&quot;266&quot;/&gt;&lt;/object&gt;&lt;object type=&quot;3&quot; unique_id=&quot;10459&quot;&gt;&lt;property id=&quot;20148&quot; value=&quot;5&quot;/&gt;&lt;property id=&quot;20300&quot; value=&quot;Slide 12&quot;/&gt;&lt;property id=&quot;20307&quot; value=&quot;267&quot;/&gt;&lt;/object&gt;&lt;object type=&quot;3&quot; unique_id=&quot;10460&quot;&gt;&lt;property id=&quot;20148&quot; value=&quot;5&quot;/&gt;&lt;property id=&quot;20300&quot; value=&quot;Slide 13&quot;/&gt;&lt;property id=&quot;20307&quot; value=&quot;268&quot;/&gt;&lt;/object&gt;&lt;object type=&quot;3&quot; unique_id=&quot;10461&quot;&gt;&lt;property id=&quot;20148&quot; value=&quot;5&quot;/&gt;&lt;property id=&quot;20300&quot; value=&quot;Slide 14&quot;/&gt;&lt;property id=&quot;20307&quot; value=&quot;269&quot;/&gt;&lt;/object&gt;&lt;object type=&quot;3&quot; unique_id=&quot;10462&quot;&gt;&lt;property id=&quot;20148&quot; value=&quot;5&quot;/&gt;&lt;property id=&quot;20300&quot; value=&quot;Slide 15&quot;/&gt;&lt;property id=&quot;20307&quot; value=&quot;270&quot;/&gt;&lt;/object&gt;&lt;/object&gt;&lt;/object&gt;&lt;/database&gt;"/>
  <p:tag name="SECTOMILLISECCONVERTED" val="1"/>
</p:tagLst>
</file>

<file path=ppt/theme/theme1.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4382</TotalTime>
  <Words>1632</Words>
  <Application>Microsoft Office PowerPoint</Application>
  <PresentationFormat>On-screen Show (4:3)</PresentationFormat>
  <Paragraphs>109</Paragraphs>
  <Slides>21</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#9Slide04 AdrianeSwash</vt:lpstr>
      <vt:lpstr>#9Slide04 HLT Aquus</vt:lpstr>
      <vt:lpstr>.VnBodoniH</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KIỂM TRA THƯỜNG XUYÊN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2</cp:revision>
  <dcterms:created xsi:type="dcterms:W3CDTF">2008-09-14T08:39:34Z</dcterms:created>
  <dcterms:modified xsi:type="dcterms:W3CDTF">2024-10-08T09:31:04Z</dcterms:modified>
</cp:coreProperties>
</file>