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3"/>
  </p:notesMasterIdLst>
  <p:sldIdLst>
    <p:sldId id="333" r:id="rId5"/>
    <p:sldId id="356" r:id="rId6"/>
    <p:sldId id="317" r:id="rId7"/>
    <p:sldId id="355" r:id="rId8"/>
    <p:sldId id="365" r:id="rId9"/>
    <p:sldId id="321" r:id="rId10"/>
    <p:sldId id="368" r:id="rId11"/>
    <p:sldId id="384" r:id="rId12"/>
    <p:sldId id="336" r:id="rId13"/>
    <p:sldId id="370" r:id="rId14"/>
    <p:sldId id="369" r:id="rId15"/>
    <p:sldId id="389" r:id="rId16"/>
    <p:sldId id="341" r:id="rId17"/>
    <p:sldId id="388" r:id="rId18"/>
    <p:sldId id="385" r:id="rId19"/>
    <p:sldId id="348" r:id="rId20"/>
    <p:sldId id="366" r:id="rId21"/>
    <p:sldId id="371" r:id="rId22"/>
    <p:sldId id="372" r:id="rId23"/>
    <p:sldId id="382" r:id="rId24"/>
    <p:sldId id="354" r:id="rId25"/>
    <p:sldId id="378" r:id="rId26"/>
    <p:sldId id="391" r:id="rId27"/>
    <p:sldId id="360" r:id="rId28"/>
    <p:sldId id="386" r:id="rId29"/>
    <p:sldId id="380" r:id="rId30"/>
    <p:sldId id="352" r:id="rId31"/>
    <p:sldId id="39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4" d="100"/>
          <a:sy n="74" d="100"/>
        </p:scale>
        <p:origin x="-4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9/27/2022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9/27/2022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9/27/2022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9/27/2022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27-09-2022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27-09-2022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27-09-2022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27-09-2022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27-09-2022</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xmlns=""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xmlns=""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27-09-2022</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xmlns=""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xmlns=""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27-09-2022</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xmlns=""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xmlns=""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27-09-2022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27-09-2022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27-09-2022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27-09-2022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9/27/2022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9/27/2022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9/27/2022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9/27/2022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pPr/>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9/27/2022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9/27/2022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9/27/2022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9/27/2022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9/27/2022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9/27/2022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9/27/2022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pPr/>
              <a:t>9/27/2022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pPr/>
              <a:t>9/27/2022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9/27/2022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9/27/2022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9/27/2022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0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27-09-2022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9/27/2022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hyperlink" Target="video/Truy&#7879;n%20ng&#7909;%20ng&#244;n%20-%20Ki&#7871;n%20v&#224;%20Ve%20S&#7847;u%20-%20Truy&#7879;n%20K&#7875;%20Cho%20B&#233;%20-%20Phim%20Ho&#7841;t%20H&#236;nh%20Hay.mp4"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21.png"/><Relationship Id="rId1" Type="http://schemas.openxmlformats.org/officeDocument/2006/relationships/slideLayout" Target="../slideLayouts/slideLayout37.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21.png"/><Relationship Id="rId1" Type="http://schemas.openxmlformats.org/officeDocument/2006/relationships/slideLayout" Target="../slideLayouts/slideLayout37.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27.jpeg"/><Relationship Id="rId5" Type="http://schemas.openxmlformats.org/officeDocument/2006/relationships/image" Target="../media/image7.jpe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35.xml"/><Relationship Id="rId1" Type="http://schemas.openxmlformats.org/officeDocument/2006/relationships/video" Target="file:///C:\Users\Administrator\Desktop\H&#227;y%20&#272;&#7913;ng%20D&#7853;y%20-%20Nick%20Vujicic%20%5bHD%5d.mp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hyperlink" Target="video/M&#7841;c%20&#272;&#297;nh%20Chi%20-%20Th&#7847;n%20&#273;&#7891;ng%20&#273;om%20&#273;&#243;m%20-%20PHIM%20HO&#7840;T%20H&#204;NH%20L&#7882;CH%20S&#7916;%20HAY%20NH&#7844;T%20VI&#7878;T%20NAM.mp4" TargetMode="External"/><Relationship Id="rId2" Type="http://schemas.openxmlformats.org/officeDocument/2006/relationships/image" Target="../media/image12.emf"/><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0936762" y="0"/>
            <a:ext cx="1255238" cy="937524"/>
          </a:xfrm>
          <a:prstGeom prst="rect">
            <a:avLst/>
          </a:prstGeom>
        </p:spPr>
      </p:pic>
      <p:sp>
        <p:nvSpPr>
          <p:cNvPr id="2" name="5-Point Star 1">
            <a:hlinkClick r:id="rId4" action="ppaction://hlinkfile"/>
          </p:cNvPr>
          <p:cNvSpPr/>
          <p:nvPr/>
        </p:nvSpPr>
        <p:spPr>
          <a:xfrm>
            <a:off x="515155" y="5769735"/>
            <a:ext cx="1378039" cy="108826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0" name="Cloud Callout 9"/>
          <p:cNvSpPr/>
          <p:nvPr/>
        </p:nvSpPr>
        <p:spPr>
          <a:xfrm rot="21416254">
            <a:off x="6999613" y="802985"/>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7687131" y="1147455"/>
            <a:ext cx="2620978"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smtClean="0">
                <a:solidFill>
                  <a:srgbClr val="0000FF"/>
                </a:solidFill>
                <a:latin typeface="SVN-Vanilla Daisy Pro" panose="00000500000000000000" pitchFamily="2" charset="0"/>
                <a:ea typeface="Arial Unicode MS"/>
              </a:rPr>
              <a:t>Quan</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sát</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tranh</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và</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trả</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lời</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câu</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6328973" y="2737222"/>
            <a:ext cx="5863027"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vi-VN" altLang="en-US" sz="1000" smtClean="0">
                <a:solidFill>
                  <a:prstClr val="black"/>
                </a:solidFill>
                <a:ea typeface="Cambria" panose="02040503050406030204" pitchFamily="18" charset="0"/>
                <a:cs typeface="Cambria" panose="02040503050406030204" pitchFamily="18" charset="0"/>
              </a:rPr>
              <a:t/>
            </a:r>
            <a:br>
              <a:rPr lang="vi-VN" altLang="en-US" sz="1000" smtClean="0">
                <a:solidFill>
                  <a:prstClr val="black"/>
                </a:solidFill>
                <a:ea typeface="Cambria" panose="02040503050406030204" pitchFamily="18" charset="0"/>
                <a:cs typeface="Cambria" panose="02040503050406030204" pitchFamily="18" charset="0"/>
              </a:rPr>
            </a:br>
            <a:r>
              <a:rPr lang="en-US" smtClean="0"/>
              <a:t>1. Em hãy nêu những biểu hiện của siêng năng, kiên trì và trái với siêng năng, kiên trì từ nội dung các bức tranh?</a:t>
            </a:r>
          </a:p>
          <a:p>
            <a:r>
              <a:rPr lang="en-US" smtClean="0"/>
              <a:t>2. Em hãy kể thêm những biểu hiện khác của siêng năng, kiên trì mà em biết?</a:t>
            </a:r>
          </a:p>
          <a:p>
            <a:pPr indent="12700"/>
            <a:endParaRPr lang="vi-VN" altLang="en-US" sz="3600" b="1" dirty="0" smtClean="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a:fillRect/>
          </a:stretch>
        </p:blipFill>
        <p:spPr>
          <a:xfrm>
            <a:off x="240632" y="818147"/>
            <a:ext cx="5935579" cy="5374106"/>
          </a:xfrm>
          <a:prstGeom prst="rect">
            <a:avLst/>
          </a:prstGeom>
        </p:spPr>
      </p:pic>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xmlns=""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New Roman" pitchFamily="18" charset="0"/>
                <a:ea typeface="Times New Roman" panose="02020603050405020304" pitchFamily="18" charset="0"/>
                <a:cs typeface="Times New Roman" pitchFamily="18" charset="0"/>
              </a:rPr>
              <a:t>(</a:t>
            </a:r>
            <a:r>
              <a:rPr lang="en-US" sz="2800" b="1" dirty="0" smtClean="0">
                <a:solidFill>
                  <a:srgbClr val="0000FF"/>
                </a:solidFill>
                <a:latin typeface="Times New Roman" pitchFamily="18" charset="0"/>
                <a:ea typeface="Times New Roman" panose="02020603050405020304" pitchFamily="18" charset="0"/>
                <a:cs typeface="Times New Roman" pitchFamily="18" charset="0"/>
              </a:rPr>
              <a:t>THẢO LUẬN NHÓM)</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sz="1600" dirty="0">
                <a:solidFill>
                  <a:prstClr val="white"/>
                </a:solidFill>
                <a:latin typeface="Times New Roman" pitchFamily="18" charset="0"/>
                <a:ea typeface="Times New Roman" panose="02020603050405020304" pitchFamily="18" charset="0"/>
                <a:cs typeface="Times New Roman" pitchFamily="18" charset="0"/>
              </a:rPr>
              <a:t> </a:t>
            </a:r>
            <a:endParaRPr lang="en-US" dirty="0">
              <a:solidFill>
                <a:prstClr val="white"/>
              </a:solidFill>
              <a:latin typeface="Times New Roman" pitchFamily="18" charset="0"/>
              <a:ea typeface="Times New Roman" panose="02020603050405020304" pitchFamily="18" charset="0"/>
              <a:cs typeface="Times New Roman" pitchFamily="18" charset="0"/>
            </a:endParaRPr>
          </a:p>
        </p:txBody>
      </p:sp>
      <p:sp>
        <p:nvSpPr>
          <p:cNvPr id="10" name="Rectangle 9"/>
          <p:cNvSpPr/>
          <p:nvPr/>
        </p:nvSpPr>
        <p:spPr>
          <a:xfrm>
            <a:off x="2724112" y="970059"/>
            <a:ext cx="8841850" cy="1877437"/>
          </a:xfrm>
          <a:prstGeom prst="rect">
            <a:avLst/>
          </a:prstGeom>
        </p:spPr>
        <p:txBody>
          <a:bodyPr wrap="square">
            <a:spAutoFit/>
          </a:bodyPr>
          <a:lstStyle/>
          <a:p>
            <a:r>
              <a:rPr lang="en-US" sz="3200" smtClean="0"/>
              <a:t>1</a:t>
            </a:r>
            <a:r>
              <a:rPr lang="en-US" sz="2800" smtClean="0">
                <a:latin typeface="Times New Roman" pitchFamily="18" charset="0"/>
                <a:cs typeface="Times New Roman" pitchFamily="18" charset="0"/>
              </a:rPr>
              <a:t>. Em hãy nêu những biểu hiện của siêng năng, kiên trì và trái với siêng năng, kiên trì từ nội dung các bức tranh?</a:t>
            </a:r>
          </a:p>
          <a:p>
            <a:r>
              <a:rPr lang="en-US" sz="2800" smtClean="0">
                <a:latin typeface="Times New Roman" pitchFamily="18" charset="0"/>
                <a:cs typeface="Times New Roman" pitchFamily="18" charset="0"/>
              </a:rPr>
              <a:t>2. Em hãy kể thêm những biểu hiện khác của siêng năng, kiên trì mà em biết?</a:t>
            </a:r>
            <a:endParaRPr lang="en-US" sz="2800">
              <a:latin typeface="Times New Roman"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nvGraphicFramePr>
        <p:xfrm>
          <a:off x="449179" y="3286403"/>
          <a:ext cx="11309684" cy="3274818"/>
        </p:xfrm>
        <a:graphic>
          <a:graphicData uri="http://schemas.openxmlformats.org/drawingml/2006/table">
            <a:tbl>
              <a:tblPr firstRow="1" bandRow="1">
                <a:tableStyleId>{5C22544A-7EE6-4342-B048-85BDC9FD1C3A}</a:tableStyleId>
              </a:tblPr>
              <a:tblGrid>
                <a:gridCol w="3545305"/>
                <a:gridCol w="7764379"/>
              </a:tblGrid>
              <a:tr h="1091606">
                <a:tc>
                  <a:txBody>
                    <a:bodyPr/>
                    <a:lstStyle/>
                    <a:p>
                      <a:r>
                        <a:rPr lang="en-US" sz="2400" b="1" smtClean="0">
                          <a:solidFill>
                            <a:schemeClr val="tx1"/>
                          </a:solidFill>
                          <a:latin typeface="Times New Roman" pitchFamily="18" charset="0"/>
                          <a:cs typeface="Times New Roman" pitchFamily="18" charset="0"/>
                        </a:rPr>
                        <a:t>Những biểu hiện của siêng năng, kiên trì </a:t>
                      </a:r>
                      <a:endParaRPr lang="en-US" sz="2400" b="1">
                        <a:solidFill>
                          <a:schemeClr val="tx1"/>
                        </a:solidFill>
                      </a:endParaRPr>
                    </a:p>
                  </a:txBody>
                  <a:tcPr/>
                </a:tc>
                <a:tc>
                  <a:txBody>
                    <a:bodyPr/>
                    <a:lstStyle/>
                    <a:p>
                      <a:endParaRPr lang="en-US"/>
                    </a:p>
                  </a:txBody>
                  <a:tcPr/>
                </a:tc>
              </a:tr>
              <a:tr h="1091606">
                <a:tc>
                  <a:txBody>
                    <a:bodyPr/>
                    <a:lstStyle/>
                    <a:p>
                      <a:r>
                        <a:rPr lang="en-US" sz="2400" b="1" smtClean="0">
                          <a:latin typeface="Times New Roman" pitchFamily="18" charset="0"/>
                          <a:cs typeface="Times New Roman" pitchFamily="18" charset="0"/>
                        </a:rPr>
                        <a:t>Những biểu hiện trái với siêng năng, kiên trì </a:t>
                      </a:r>
                      <a:endParaRPr lang="en-US" sz="2400" b="1"/>
                    </a:p>
                  </a:txBody>
                  <a:tcPr/>
                </a:tc>
                <a:tc>
                  <a:txBody>
                    <a:bodyPr/>
                    <a:lstStyle/>
                    <a:p>
                      <a:endParaRPr lang="en-US"/>
                    </a:p>
                  </a:txBody>
                  <a:tcPr/>
                </a:tc>
              </a:tr>
              <a:tr h="1091606">
                <a:tc>
                  <a:txBody>
                    <a:bodyPr/>
                    <a:lstStyle/>
                    <a:p>
                      <a:r>
                        <a:rPr lang="en-US" sz="2400" b="1" smtClean="0">
                          <a:latin typeface="Times New Roman" pitchFamily="18" charset="0"/>
                          <a:cs typeface="Times New Roman" pitchFamily="18" charset="0"/>
                        </a:rPr>
                        <a:t>Những biểu hiện khác của siêng năng, kiên trì </a:t>
                      </a:r>
                      <a:endParaRPr lang="en-US" sz="2400" b="1"/>
                    </a:p>
                  </a:txBody>
                  <a:tcPr/>
                </a:tc>
                <a:tc>
                  <a:txBody>
                    <a:bodyPr/>
                    <a:lstStyle/>
                    <a:p>
                      <a:endParaRPr lang="en-US"/>
                    </a:p>
                  </a:txBody>
                  <a:tcPr/>
                </a:tc>
              </a:tr>
            </a:tbl>
          </a:graphicData>
        </a:graphic>
      </p:graphicFrame>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xmlns=""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New Roman" pitchFamily="18" charset="0"/>
                <a:ea typeface="Times New Roman" panose="02020603050405020304" pitchFamily="18" charset="0"/>
                <a:cs typeface="Times New Roman" pitchFamily="18" charset="0"/>
              </a:rPr>
              <a:t>PHIẾU BÀI TẬP (THẢO LUẬN NHÓM)</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877437"/>
          </a:xfrm>
          <a:prstGeom prst="rect">
            <a:avLst/>
          </a:prstGeom>
        </p:spPr>
        <p:txBody>
          <a:bodyPr wrap="square">
            <a:spAutoFit/>
          </a:bodyPr>
          <a:lstStyle/>
          <a:p>
            <a:r>
              <a:rPr lang="en-US" sz="3200" smtClean="0"/>
              <a:t>1</a:t>
            </a:r>
            <a:r>
              <a:rPr lang="en-US" sz="2800" smtClean="0">
                <a:latin typeface="Times New Roman" pitchFamily="18" charset="0"/>
                <a:cs typeface="Times New Roman" pitchFamily="18" charset="0"/>
              </a:rPr>
              <a:t>. Em hãy nêu những biểu hiện của siêng năng, kiên trì và trái với siêng năng, kiên trì từ nội dung các bức tranh?</a:t>
            </a:r>
          </a:p>
          <a:p>
            <a:r>
              <a:rPr lang="en-US" sz="2800" smtClean="0">
                <a:latin typeface="Times New Roman" pitchFamily="18" charset="0"/>
                <a:cs typeface="Times New Roman" pitchFamily="18" charset="0"/>
              </a:rPr>
              <a:t>2. Em hãy kể thêm những biểu hiện khác của siêng năng, kiên trì mà em biết?</a:t>
            </a:r>
            <a:endParaRPr lang="en-US" sz="2800">
              <a:latin typeface="Times New Roman"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nvGraphicFramePr>
        <p:xfrm>
          <a:off x="449179" y="3286403"/>
          <a:ext cx="11309684" cy="3371932"/>
        </p:xfrm>
        <a:graphic>
          <a:graphicData uri="http://schemas.openxmlformats.org/drawingml/2006/table">
            <a:tbl>
              <a:tblPr firstRow="1" bandRow="1">
                <a:tableStyleId>{5C22544A-7EE6-4342-B048-85BDC9FD1C3A}</a:tableStyleId>
              </a:tblPr>
              <a:tblGrid>
                <a:gridCol w="5502442"/>
                <a:gridCol w="5807242"/>
              </a:tblGrid>
              <a:tr h="1091606">
                <a:tc>
                  <a:txBody>
                    <a:bodyPr/>
                    <a:lstStyle/>
                    <a:p>
                      <a:r>
                        <a:rPr lang="en-US" sz="2400" b="1" smtClean="0">
                          <a:solidFill>
                            <a:schemeClr val="tx1"/>
                          </a:solidFill>
                          <a:latin typeface="Times New Roman" pitchFamily="18" charset="0"/>
                          <a:cs typeface="Times New Roman" pitchFamily="18" charset="0"/>
                        </a:rPr>
                        <a:t>Những biểu hiện của siêng năng, kiên trì </a:t>
                      </a:r>
                      <a:endParaRPr lang="en-US" sz="2400" b="1">
                        <a:solidFill>
                          <a:schemeClr val="tx1"/>
                        </a:solidFill>
                      </a:endParaRPr>
                    </a:p>
                  </a:txBody>
                  <a:tcPr/>
                </a:tc>
                <a:tc>
                  <a:txBody>
                    <a:bodyPr/>
                    <a:lstStyle/>
                    <a:p>
                      <a:r>
                        <a:rPr lang="en-US" sz="2800" b="0" smtClean="0">
                          <a:solidFill>
                            <a:schemeClr val="tx1"/>
                          </a:solidFill>
                          <a:latin typeface="Times New Roman" pitchFamily="18" charset="0"/>
                          <a:cs typeface="Times New Roman" pitchFamily="18" charset="0"/>
                        </a:rPr>
                        <a:t>Bức</a:t>
                      </a:r>
                      <a:r>
                        <a:rPr lang="en-US" sz="2800" b="0" baseline="0" smtClean="0">
                          <a:solidFill>
                            <a:schemeClr val="tx1"/>
                          </a:solidFill>
                          <a:latin typeface="Times New Roman" pitchFamily="18" charset="0"/>
                          <a:cs typeface="Times New Roman" pitchFamily="18" charset="0"/>
                        </a:rPr>
                        <a:t> tranh 1,2,3</a:t>
                      </a:r>
                      <a:endParaRPr lang="en-US" sz="2800" b="0">
                        <a:solidFill>
                          <a:schemeClr val="tx1"/>
                        </a:solidFill>
                        <a:latin typeface="Times New Roman" pitchFamily="18" charset="0"/>
                        <a:cs typeface="Times New Roman" pitchFamily="18" charset="0"/>
                      </a:endParaRPr>
                    </a:p>
                  </a:txBody>
                  <a:tcPr/>
                </a:tc>
              </a:tr>
              <a:tr h="1091606">
                <a:tc>
                  <a:txBody>
                    <a:bodyPr/>
                    <a:lstStyle/>
                    <a:p>
                      <a:r>
                        <a:rPr lang="en-US" sz="2400" b="1" smtClean="0">
                          <a:latin typeface="Times New Roman" pitchFamily="18" charset="0"/>
                          <a:cs typeface="Times New Roman" pitchFamily="18" charset="0"/>
                        </a:rPr>
                        <a:t>Những biểu hiện trái với siêng năng, kiên trì </a:t>
                      </a:r>
                      <a:endParaRPr lang="en-US" sz="2400" b="1"/>
                    </a:p>
                  </a:txBody>
                  <a:tcPr/>
                </a:tc>
                <a:tc>
                  <a:txBody>
                    <a:bodyPr/>
                    <a:lstStyle/>
                    <a:p>
                      <a:r>
                        <a:rPr lang="en-US" sz="2400" smtClean="0">
                          <a:solidFill>
                            <a:schemeClr val="tx1"/>
                          </a:solidFill>
                          <a:latin typeface="Times New Roman" pitchFamily="18" charset="0"/>
                          <a:cs typeface="Times New Roman" pitchFamily="18" charset="0"/>
                        </a:rPr>
                        <a:t>Bức</a:t>
                      </a:r>
                      <a:r>
                        <a:rPr lang="en-US" sz="2400" baseline="0" smtClean="0">
                          <a:solidFill>
                            <a:schemeClr val="tx1"/>
                          </a:solidFill>
                          <a:latin typeface="Times New Roman" pitchFamily="18" charset="0"/>
                          <a:cs typeface="Times New Roman" pitchFamily="18" charset="0"/>
                        </a:rPr>
                        <a:t> tranh 4</a:t>
                      </a:r>
                      <a:endParaRPr lang="en-US" sz="2400">
                        <a:latin typeface="Times New Roman" pitchFamily="18" charset="0"/>
                        <a:cs typeface="Times New Roman" pitchFamily="18" charset="0"/>
                      </a:endParaRPr>
                    </a:p>
                  </a:txBody>
                  <a:tcPr/>
                </a:tc>
              </a:tr>
              <a:tr h="1091606">
                <a:tc>
                  <a:txBody>
                    <a:bodyPr/>
                    <a:lstStyle/>
                    <a:p>
                      <a:r>
                        <a:rPr lang="en-US" sz="2400" b="1" smtClean="0">
                          <a:latin typeface="Times New Roman" pitchFamily="18" charset="0"/>
                          <a:cs typeface="Times New Roman" pitchFamily="18" charset="0"/>
                        </a:rPr>
                        <a:t>Những biểu hiện khác của siêng năng, kiên trì </a:t>
                      </a:r>
                      <a:endParaRPr lang="en-US" sz="2400" b="1"/>
                    </a:p>
                  </a:txBody>
                  <a:tcPr/>
                </a:tc>
                <a:tc>
                  <a:txBody>
                    <a:bodyPr/>
                    <a:lstStyle/>
                    <a:p>
                      <a:r>
                        <a:rPr lang="en-US" sz="2400" smtClean="0">
                          <a:latin typeface="Times New Roman" pitchFamily="18" charset="0"/>
                          <a:cs typeface="Times New Roman" pitchFamily="18" charset="0"/>
                        </a:rPr>
                        <a:t>Đi</a:t>
                      </a:r>
                      <a:r>
                        <a:rPr lang="en-US" sz="2400" baseline="0" smtClean="0">
                          <a:latin typeface="Times New Roman" pitchFamily="18" charset="0"/>
                          <a:cs typeface="Times New Roman" pitchFamily="18" charset="0"/>
                        </a:rPr>
                        <a:t> học, đi làm đúng giờ, làm bài tập đầy đủ khi đến lớp, không nản lòng khi gặp bài tập khó…</a:t>
                      </a:r>
                      <a:endParaRPr lang="en-US" sz="240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loud Callout 22"/>
          <p:cNvSpPr/>
          <p:nvPr/>
        </p:nvSpPr>
        <p:spPr>
          <a:xfrm>
            <a:off x="7662434" y="0"/>
            <a:ext cx="3984622" cy="2279514"/>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000" b="1" dirty="0" err="1" smtClean="0">
                <a:solidFill>
                  <a:schemeClr val="tx1"/>
                </a:solidFill>
                <a:latin typeface="Times New Roman" pitchFamily="18" charset="0"/>
                <a:cs typeface="Times New Roman" pitchFamily="18" charset="0"/>
              </a:rPr>
              <a:t>Nhóm</a:t>
            </a:r>
            <a:r>
              <a:rPr lang="en-US" sz="2000" b="1" dirty="0" smtClean="0">
                <a:solidFill>
                  <a:schemeClr val="tx1"/>
                </a:solidFill>
                <a:latin typeface="Times New Roman" pitchFamily="18" charset="0"/>
                <a:cs typeface="Times New Roman" pitchFamily="18" charset="0"/>
              </a:rPr>
              <a:t> </a:t>
            </a:r>
            <a:r>
              <a:rPr lang="en-US" sz="2000" b="1" dirty="0" smtClean="0">
                <a:solidFill>
                  <a:schemeClr val="tx1"/>
                </a:solidFill>
                <a:latin typeface="Times New Roman" pitchFamily="18" charset="0"/>
                <a:cs typeface="Times New Roman" pitchFamily="18" charset="0"/>
              </a:rPr>
              <a:t>1,4: </a:t>
            </a:r>
            <a:r>
              <a:rPr lang="en-US" sz="2000" b="1" dirty="0" err="1" smtClean="0">
                <a:solidFill>
                  <a:schemeClr val="tx1"/>
                </a:solidFill>
                <a:latin typeface="Times New Roman" pitchFamily="18" charset="0"/>
                <a:cs typeface="Times New Roman" pitchFamily="18" charset="0"/>
              </a:rPr>
              <a:t>Học</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tập</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nhóm</a:t>
            </a:r>
            <a:r>
              <a:rPr lang="en-US" sz="2000" b="1" dirty="0" smtClean="0">
                <a:solidFill>
                  <a:schemeClr val="tx1"/>
                </a:solidFill>
                <a:latin typeface="Times New Roman" pitchFamily="18" charset="0"/>
                <a:cs typeface="Times New Roman" pitchFamily="18" charset="0"/>
              </a:rPr>
              <a:t> 2: Lao </a:t>
            </a:r>
            <a:r>
              <a:rPr lang="en-US" sz="2000" b="1" dirty="0" err="1" smtClean="0">
                <a:solidFill>
                  <a:schemeClr val="tx1"/>
                </a:solidFill>
                <a:latin typeface="Times New Roman" pitchFamily="18" charset="0"/>
                <a:cs typeface="Times New Roman" pitchFamily="18" charset="0"/>
              </a:rPr>
              <a:t>động</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nhóm</a:t>
            </a:r>
            <a:r>
              <a:rPr lang="en-US" sz="2000" b="1" dirty="0" smtClean="0">
                <a:solidFill>
                  <a:schemeClr val="tx1"/>
                </a:solidFill>
                <a:latin typeface="Times New Roman" pitchFamily="18" charset="0"/>
                <a:cs typeface="Times New Roman" pitchFamily="18" charset="0"/>
              </a:rPr>
              <a:t> 3: </a:t>
            </a:r>
            <a:r>
              <a:rPr lang="en-US" sz="2000" b="1" dirty="0" err="1" smtClean="0">
                <a:solidFill>
                  <a:schemeClr val="tx1"/>
                </a:solidFill>
                <a:latin typeface="Times New Roman" pitchFamily="18" charset="0"/>
                <a:cs typeface="Times New Roman" pitchFamily="18" charset="0"/>
              </a:rPr>
              <a:t>Hoạt</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động</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xã</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hội</a:t>
            </a:r>
            <a:r>
              <a:rPr lang="en-US" sz="2000" b="1" dirty="0" smtClean="0">
                <a:solidFill>
                  <a:schemeClr val="tx1"/>
                </a:solidFill>
                <a:latin typeface="Times New Roman" pitchFamily="18" charset="0"/>
                <a:cs typeface="Times New Roman" pitchFamily="18" charset="0"/>
              </a:rPr>
              <a:t>...</a:t>
            </a:r>
            <a:r>
              <a:rPr lang="en-US" sz="2000" b="1" dirty="0" err="1" smtClean="0">
                <a:solidFill>
                  <a:schemeClr val="tx1"/>
                </a:solidFill>
                <a:latin typeface="Times New Roman" pitchFamily="18" charset="0"/>
                <a:cs typeface="Times New Roman" pitchFamily="18" charset="0"/>
              </a:rPr>
              <a:t>thể</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hiện</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siêng</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năng</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kiên</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trì</a:t>
            </a:r>
            <a:endParaRPr lang="zh-CN" altLang="en-US" sz="2400" b="1" dirty="0">
              <a:solidFill>
                <a:schemeClr val="tx1"/>
              </a:solidFill>
              <a:latin typeface="Times New Roman" pitchFamily="18" charset="0"/>
              <a:ea typeface="微软雅黑"/>
              <a:cs typeface="Times New Roman" pitchFamily="18" charset="0"/>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chemeClr val="tx1"/>
                </a:solidFill>
                <a:latin typeface="Times New Roman" pitchFamily="18" charset="0"/>
                <a:ea typeface="Arial Unicode MS"/>
                <a:cs typeface="Times New Roman" pitchFamily="18" charset="0"/>
              </a:rPr>
              <a:t>Chia </a:t>
            </a:r>
            <a:r>
              <a:rPr lang="en-US" sz="2800" b="1" dirty="0" err="1">
                <a:solidFill>
                  <a:schemeClr val="tx1"/>
                </a:solidFill>
                <a:latin typeface="Times New Roman" pitchFamily="18" charset="0"/>
                <a:ea typeface="Arial Unicode MS"/>
                <a:cs typeface="Times New Roman" pitchFamily="18" charset="0"/>
              </a:rPr>
              <a:t>lớp</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ra</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thành</a:t>
            </a:r>
            <a:r>
              <a:rPr lang="en-US" sz="2800" b="1" dirty="0">
                <a:solidFill>
                  <a:schemeClr val="tx1"/>
                </a:solidFill>
                <a:latin typeface="Times New Roman" pitchFamily="18" charset="0"/>
                <a:ea typeface="Arial Unicode MS"/>
                <a:cs typeface="Times New Roman" pitchFamily="18" charset="0"/>
              </a:rPr>
              <a:t> </a:t>
            </a:r>
            <a:r>
              <a:rPr lang="en-US" sz="2800" b="1" dirty="0" smtClean="0">
                <a:solidFill>
                  <a:schemeClr val="tx1"/>
                </a:solidFill>
                <a:latin typeface="Times New Roman" pitchFamily="18" charset="0"/>
                <a:ea typeface="Arial Unicode MS"/>
                <a:cs typeface="Times New Roman" pitchFamily="18" charset="0"/>
              </a:rPr>
              <a:t>4 </a:t>
            </a:r>
            <a:r>
              <a:rPr lang="en-US" sz="2800" b="1" dirty="0" err="1" smtClean="0">
                <a:solidFill>
                  <a:schemeClr val="tx1"/>
                </a:solidFill>
                <a:latin typeface="Times New Roman" pitchFamily="18" charset="0"/>
                <a:ea typeface="Arial Unicode MS"/>
                <a:cs typeface="Times New Roman" pitchFamily="18" charset="0"/>
              </a:rPr>
              <a:t>đội</a:t>
            </a:r>
            <a:endParaRPr lang="zh-CN" altLang="en-US" sz="2400" b="1" dirty="0">
              <a:solidFill>
                <a:schemeClr val="tx1"/>
              </a:solidFill>
              <a:latin typeface="Times New Roman" pitchFamily="18" charset="0"/>
              <a:ea typeface="微软雅黑"/>
              <a:cs typeface="Times New Roman" pitchFamily="18" charset="0"/>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1895712"/>
          </a:xfrm>
          <a:prstGeom prst="rect">
            <a:avLst/>
          </a:prstGeom>
        </p:spPr>
        <p:txBody>
          <a:bodyPr wrap="square">
            <a:spAutoFit/>
          </a:bodyPr>
          <a:lstStyle/>
          <a:p>
            <a:pPr lvl="0" eaLnBrk="0" fontAlgn="base" hangingPunct="0">
              <a:lnSpc>
                <a:spcPct val="125000"/>
              </a:lnSpc>
              <a:spcBef>
                <a:spcPct val="0"/>
              </a:spcBef>
              <a:spcAft>
                <a:spcPct val="0"/>
              </a:spcAft>
              <a:defRPr/>
            </a:pPr>
            <a:r>
              <a:rPr lang="en-US" sz="2400" b="1" smtClean="0">
                <a:latin typeface="Times New Roman" pitchFamily="18" charset="0"/>
                <a:cs typeface="Times New Roman" pitchFamily="18" charset="0"/>
              </a:rPr>
              <a:t>Các thành viên trong nhóm thay phiên nhau viết các đáp án lên bảng phụ </a:t>
            </a:r>
            <a:r>
              <a:rPr lang="en-US" sz="2400" b="1" smtClean="0">
                <a:latin typeface="Times New Roman" pitchFamily="18" charset="0"/>
                <a:ea typeface="Arial Unicode MS"/>
                <a:cs typeface="Times New Roman" pitchFamily="18" charset="0"/>
              </a:rPr>
              <a:t>trong </a:t>
            </a:r>
            <a:r>
              <a:rPr lang="en-US" sz="2400" b="1" dirty="0">
                <a:latin typeface="Times New Roman" pitchFamily="18" charset="0"/>
                <a:ea typeface="Arial Unicode MS"/>
                <a:cs typeface="Times New Roman" pitchFamily="18" charset="0"/>
              </a:rPr>
              <a:t>5’</a:t>
            </a:r>
          </a:p>
        </p:txBody>
      </p:sp>
      <p:sp>
        <p:nvSpPr>
          <p:cNvPr id="3" name="Rectangle 2"/>
          <p:cNvSpPr/>
          <p:nvPr/>
        </p:nvSpPr>
        <p:spPr>
          <a:xfrm>
            <a:off x="8541574" y="4957080"/>
            <a:ext cx="3024784" cy="1260730"/>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nhi</a:t>
            </a:r>
            <a:r>
              <a:rPr lang="en-US" sz="2531" b="1" err="1">
                <a:solidFill>
                  <a:srgbClr val="FF0000"/>
                </a:solidFill>
                <a:latin typeface="Times New Roman" pitchFamily="18" charset="0"/>
                <a:ea typeface="Arial Unicode MS"/>
                <a:cs typeface="Times New Roman" pitchFamily="18" charset="0"/>
              </a:rPr>
              <a:t>ều</a:t>
            </a:r>
            <a:r>
              <a:rPr lang="en-US" sz="2531" b="1">
                <a:solidFill>
                  <a:srgbClr val="FF0000"/>
                </a:solidFill>
                <a:latin typeface="Times New Roman" pitchFamily="18" charset="0"/>
                <a:ea typeface="Arial Unicode MS"/>
                <a:cs typeface="Times New Roman" pitchFamily="18" charset="0"/>
              </a:rPr>
              <a:t> </a:t>
            </a:r>
            <a:r>
              <a:rPr lang="en-US" sz="2531" b="1" smtClean="0">
                <a:solidFill>
                  <a:srgbClr val="FF0000"/>
                </a:solidFill>
                <a:latin typeface="Times New Roman" pitchFamily="18" charset="0"/>
                <a:ea typeface="Arial Unicode MS"/>
                <a:cs typeface="Times New Roman" pitchFamily="18" charset="0"/>
              </a:rPr>
              <a:t>biểu hiện sẽ </a:t>
            </a:r>
            <a:r>
              <a:rPr lang="en-US" sz="2531" b="1" dirty="0" err="1">
                <a:solidFill>
                  <a:srgbClr val="FF0000"/>
                </a:solidFill>
                <a:latin typeface="Times New Roman" pitchFamily="18" charset="0"/>
                <a:ea typeface="Arial Unicode MS"/>
                <a:cs typeface="Times New Roman" pitchFamily="18" charset="0"/>
              </a:rPr>
              <a:t>được</a:t>
            </a:r>
            <a:r>
              <a:rPr lang="en-US" sz="2531" b="1" dirty="0">
                <a:solidFill>
                  <a:srgbClr val="FF0000"/>
                </a:solidFill>
                <a:latin typeface="Times New Roman" pitchFamily="18" charset="0"/>
                <a:ea typeface="Arial Unicode MS"/>
                <a:cs typeface="Times New Roman" pitchFamily="18" charset="0"/>
              </a:rPr>
              <a:t> 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sp>
        <p:nvSpPr>
          <p:cNvPr id="30" name="Rectangle 29"/>
          <p:cNvSpPr>
            <a:spLocks noChangeArrowheads="1"/>
          </p:cNvSpPr>
          <p:nvPr/>
        </p:nvSpPr>
        <p:spPr bwMode="auto">
          <a:xfrm>
            <a:off x="981653" y="0"/>
            <a:ext cx="7582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TRÒ CHƠI </a:t>
            </a: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“Tiếp sức”</a:t>
            </a:r>
            <a:endParaRPr lang="en-SG" altLang="en-US" sz="4400" b="1" dirty="0">
              <a:solidFill>
                <a:srgbClr val="FF0000"/>
              </a:solidFill>
              <a:latin typeface="Times New Roman" pitchFamily="18" charset="0"/>
              <a:cs typeface="Times New Roman" pitchFamily="18" charset="0"/>
            </a:endParaRPr>
          </a:p>
        </p:txBody>
      </p:sp>
      <p:pic>
        <p:nvPicPr>
          <p:cNvPr id="33" name="Picture 32"/>
          <p:cNvPicPr>
            <a:picLocks noChangeAspect="1"/>
          </p:cNvPicPr>
          <p:nvPr/>
        </p:nvPicPr>
        <p:blipFill>
          <a:blip r:embed="rId2"/>
          <a:stretch>
            <a:fillRect/>
          </a:stretch>
        </p:blipFill>
        <p:spPr>
          <a:xfrm>
            <a:off x="10936762" y="0"/>
            <a:ext cx="1255238" cy="937524"/>
          </a:xfrm>
          <a:prstGeom prst="rect">
            <a:avLst/>
          </a:prstGeom>
        </p:spPr>
      </p:pic>
      <p:pic>
        <p:nvPicPr>
          <p:cNvPr id="32" name="Ảnh 31" descr="images.jpg"/>
          <p:cNvPicPr>
            <a:picLocks noChangeAspect="1"/>
          </p:cNvPicPr>
          <p:nvPr/>
        </p:nvPicPr>
        <p:blipFill>
          <a:blip r:embed="rId3"/>
          <a:stretch>
            <a:fillRect/>
          </a:stretch>
        </p:blipFill>
        <p:spPr>
          <a:xfrm>
            <a:off x="2887579" y="1235242"/>
            <a:ext cx="5358063" cy="5213683"/>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403099" y="2339082"/>
          <a:ext cx="11403889" cy="4222145"/>
        </p:xfrm>
        <a:graphic>
          <a:graphicData uri="http://schemas.openxmlformats.org/drawingml/2006/table">
            <a:tbl>
              <a:tblPr firstRow="1" firstCol="1" bandRow="1"/>
              <a:tblGrid>
                <a:gridCol w="3394635"/>
                <a:gridCol w="4442550"/>
                <a:gridCol w="3566704"/>
              </a:tblGrid>
              <a:tr h="844429">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itchFamily="18" charset="0"/>
                          <a:ea typeface="Courier New" panose="02070309020205020404" pitchFamily="49" charset="0"/>
                          <a:cs typeface="Times New Roman" pitchFamily="18" charset="0"/>
                        </a:rPr>
                        <a:t> </a:t>
                      </a:r>
                      <a:r>
                        <a:rPr lang="en-US" sz="2800" smtClean="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smtClean="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844429">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xmlns=""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134093"/>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mj-lt"/>
                <a:ea typeface="Times New Roman" panose="02020603050405020304" pitchFamily="18" charset="0"/>
              </a:rPr>
              <a:t>Tìm hiểu biểu hiện </a:t>
            </a:r>
            <a:r>
              <a:rPr lang="vi-VN" sz="2800" b="1">
                <a:solidFill>
                  <a:srgbClr val="353635"/>
                </a:solidFill>
                <a:latin typeface="+mj-lt"/>
                <a:ea typeface="Times New Roman" panose="02020603050405020304" pitchFamily="18" charset="0"/>
              </a:rPr>
              <a:t>của </a:t>
            </a:r>
            <a:r>
              <a:rPr lang="en-US" sz="2800" b="1" smtClean="0">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cách</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hoàn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thiện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phiếu</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bài</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tập</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52927" y="2339082"/>
          <a:ext cx="11454063" cy="4093802"/>
        </p:xfrm>
        <a:graphic>
          <a:graphicData uri="http://schemas.openxmlformats.org/drawingml/2006/table">
            <a:tbl>
              <a:tblPr firstRow="1" firstCol="1" bandRow="1"/>
              <a:tblGrid>
                <a:gridCol w="3444809"/>
                <a:gridCol w="4442550"/>
                <a:gridCol w="3566704"/>
              </a:tblGrid>
              <a:tr h="1465479">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itchFamily="18" charset="0"/>
                          <a:ea typeface="Courier New" panose="02070309020205020404" pitchFamily="49" charset="0"/>
                          <a:cs typeface="Times New Roman" pitchFamily="18" charset="0"/>
                        </a:rPr>
                        <a:t> </a:t>
                      </a:r>
                      <a:r>
                        <a:rPr lang="en-US" sz="2800" smtClean="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smtClean="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628323">
                <a:tc>
                  <a:txBody>
                    <a:bodyPr/>
                    <a:lstStyle/>
                    <a:p>
                      <a:pPr marL="0" marR="0" algn="just">
                        <a:lnSpc>
                          <a:spcPct val="115000"/>
                        </a:lnSpc>
                        <a:spcBef>
                          <a:spcPts val="0"/>
                        </a:spcBef>
                        <a:spcAft>
                          <a:spcPts val="600"/>
                        </a:spcAft>
                      </a:pPr>
                      <a:r>
                        <a:rPr lang="vi-VN" sz="2800">
                          <a:effectLst/>
                          <a:latin typeface="Times New Roman" pitchFamily="18" charset="0"/>
                          <a:ea typeface="Courier New" panose="02070309020205020404" pitchFamily="49" charset="0"/>
                          <a:cs typeface="Times New Roman" pitchFamily="18" charset="0"/>
                        </a:rPr>
                        <a:t> </a:t>
                      </a:r>
                      <a:r>
                        <a:rPr lang="en-US" sz="2400" i="1" kern="1200" smtClean="0">
                          <a:solidFill>
                            <a:schemeClr val="tx1"/>
                          </a:solidFill>
                          <a:effectLst/>
                          <a:latin typeface="Times New Roman" pitchFamily="18" charset="0"/>
                          <a:ea typeface="+mn-ea"/>
                          <a:cs typeface="Times New Roman" pitchFamily="18" charset="0"/>
                        </a:rPr>
                        <a:t>Đ</a:t>
                      </a:r>
                      <a:r>
                        <a:rPr lang="en-US" sz="2400" i="1" kern="1200" smtClean="0">
                          <a:solidFill>
                            <a:schemeClr val="tx1"/>
                          </a:solidFill>
                          <a:latin typeface="Times New Roman" pitchFamily="18" charset="0"/>
                          <a:ea typeface="+mn-ea"/>
                          <a:cs typeface="Times New Roman" pitchFamily="18" charset="0"/>
                        </a:rPr>
                        <a:t>i học chuyên cần, chăm chỉ làm bài, có kế hoạch học tập, bài khó không nản, tự giác học, đạt kết quả cao…</a:t>
                      </a:r>
                      <a:r>
                        <a:rPr lang="vi-VN" sz="2400" i="1" kern="1200" smtClean="0">
                          <a:solidFill>
                            <a:schemeClr val="tx1"/>
                          </a:solidFill>
                          <a:latin typeface="Times New Roman" pitchFamily="18" charset="0"/>
                          <a:ea typeface="+mn-ea"/>
                          <a:cs typeface="Times New Roman" pitchFamily="18" charset="0"/>
                        </a:rPr>
                        <a:t>.</a:t>
                      </a:r>
                      <a:endParaRPr lang="en-US" sz="32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600">
                          <a:effectLst/>
                          <a:latin typeface="Times New Roman" pitchFamily="18" charset="0"/>
                          <a:ea typeface="Courier New" panose="02070309020205020404" pitchFamily="49" charset="0"/>
                          <a:cs typeface="Times New Roman" pitchFamily="18" charset="0"/>
                        </a:rPr>
                        <a:t> </a:t>
                      </a:r>
                      <a:r>
                        <a:rPr lang="en-US" sz="2800" i="1" kern="1200" smtClean="0">
                          <a:solidFill>
                            <a:schemeClr val="tx1"/>
                          </a:solidFill>
                          <a:latin typeface="Times New Roman" pitchFamily="18" charset="0"/>
                          <a:ea typeface="+mn-ea"/>
                          <a:cs typeface="Times New Roman" pitchFamily="18" charset="0"/>
                        </a:rPr>
                        <a:t>Chăm làm việc nhà, không bỏ dở công việc, không ngại khó, miệt mài với công việc, tìm tòi sáng tạo…</a:t>
                      </a: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600">
                          <a:effectLst/>
                          <a:latin typeface="Times New Roman" pitchFamily="18" charset="0"/>
                          <a:ea typeface="Courier New" panose="02070309020205020404" pitchFamily="49" charset="0"/>
                          <a:cs typeface="Times New Roman" pitchFamily="18" charset="0"/>
                        </a:rPr>
                        <a:t> </a:t>
                      </a:r>
                      <a:r>
                        <a:rPr lang="en-US" sz="2400" i="1" kern="1200" smtClean="0">
                          <a:solidFill>
                            <a:schemeClr val="tx1"/>
                          </a:solidFill>
                          <a:latin typeface="Times New Roman" pitchFamily="18" charset="0"/>
                          <a:ea typeface="+mn-ea"/>
                          <a:cs typeface="Times New Roman" pitchFamily="18" charset="0"/>
                        </a:rPr>
                        <a:t>Kiên trì luyện tập TDTT, kiên trì đấu tranh phòng chống tệ nạn xã hội, dịch bệnh covid, bảo vệ môi trường,</a:t>
                      </a:r>
                      <a:r>
                        <a:rPr lang="vi-VN" sz="2400" i="1" kern="1200" smtClean="0">
                          <a:solidFill>
                            <a:schemeClr val="tx1"/>
                          </a:solidFill>
                          <a:latin typeface="Times New Roman" pitchFamily="18" charset="0"/>
                          <a:ea typeface="+mn-ea"/>
                          <a:cs typeface="Times New Roman" pitchFamily="18" charset="0"/>
                        </a:rPr>
                        <a:t>...</a:t>
                      </a:r>
                      <a:endParaRPr lang="en-US" sz="2400" kern="1200" smtClean="0">
                        <a:solidFill>
                          <a:schemeClr val="tx1"/>
                        </a:solidFill>
                        <a:latin typeface="Times New Roman" pitchFamily="18" charset="0"/>
                        <a:ea typeface="+mn-ea"/>
                        <a:cs typeface="Times New Roman" pitchFamily="18" charset="0"/>
                      </a:endParaRPr>
                    </a:p>
                    <a:p>
                      <a:pPr marL="0" marR="0" algn="just">
                        <a:lnSpc>
                          <a:spcPct val="115000"/>
                        </a:lnSpc>
                        <a:spcBef>
                          <a:spcPts val="0"/>
                        </a:spcBef>
                        <a:spcAft>
                          <a:spcPts val="600"/>
                        </a:spcAft>
                      </a:pP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xmlns=""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21933"/>
            <a:ext cx="8841850" cy="1186735"/>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Times New Roman" pitchFamily="18" charset="0"/>
                <a:ea typeface="Times New Roman" panose="02020603050405020304" pitchFamily="18" charset="0"/>
                <a:cs typeface="Times New Roman" pitchFamily="18" charset="0"/>
              </a:rPr>
              <a:t>Tìm hiểu biểu hiện </a:t>
            </a:r>
            <a:r>
              <a:rPr lang="vi-VN" sz="2800" b="1">
                <a:solidFill>
                  <a:srgbClr val="353635"/>
                </a:solidFill>
                <a:latin typeface="Times New Roman" pitchFamily="18" charset="0"/>
                <a:ea typeface="Times New Roman" panose="02020603050405020304" pitchFamily="18" charset="0"/>
                <a:cs typeface="Times New Roman" pitchFamily="18" charset="0"/>
              </a:rPr>
              <a:t>của </a:t>
            </a:r>
            <a:r>
              <a:rPr lang="en-US" sz="2800" b="1" smtClean="0">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cách</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hoàn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thiện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phiếu</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bài</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tập</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40875" y="833014"/>
            <a:ext cx="6215562" cy="474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mtClean="0">
                <a:latin typeface="Times New Roman" pitchFamily="18" charset="0"/>
                <a:cs typeface="Times New Roman" pitchFamily="18" charset="0"/>
              </a:rPr>
              <a:t>+ </a:t>
            </a:r>
            <a:r>
              <a:rPr lang="en-US" i="1" smtClean="0">
                <a:latin typeface="Times New Roman" pitchFamily="18" charset="0"/>
                <a:cs typeface="Times New Roman" pitchFamily="18" charset="0"/>
              </a:rPr>
              <a:t>Trong học tập: đi học chuyên cần, chăm chỉ làm bài, có kế hoạch học tập, bài khó không nản, tự giác học, đạt kết quả cao…</a:t>
            </a:r>
            <a:r>
              <a:rPr lang="vi-VN" i="1" smtClean="0">
                <a:latin typeface="Times New Roman" pitchFamily="18" charset="0"/>
                <a:cs typeface="Times New Roman" pitchFamily="18" charset="0"/>
              </a:rPr>
              <a:t>.</a:t>
            </a:r>
            <a:endParaRPr lang="en-US" smtClean="0">
              <a:latin typeface="Times New Roman" pitchFamily="18" charset="0"/>
              <a:cs typeface="Times New Roman" pitchFamily="18" charset="0"/>
            </a:endParaRPr>
          </a:p>
          <a:p>
            <a:pPr>
              <a:buNone/>
            </a:pPr>
            <a:r>
              <a:rPr lang="en-US" i="1" smtClean="0">
                <a:latin typeface="Times New Roman" pitchFamily="18" charset="0"/>
                <a:cs typeface="Times New Roman" pitchFamily="18" charset="0"/>
              </a:rPr>
              <a:t>+Trong lao động: Chăm làm việc nhà, không bỏ dở công việc, không ngại khó, miệt mài với công việc, tìm tòi sáng tạo…</a:t>
            </a:r>
            <a:endParaRPr lang="en-US" smtClean="0">
              <a:latin typeface="Times New Roman" pitchFamily="18" charset="0"/>
              <a:cs typeface="Times New Roman" pitchFamily="18" charset="0"/>
            </a:endParaRPr>
          </a:p>
          <a:p>
            <a:pPr>
              <a:buNone/>
            </a:pPr>
            <a:r>
              <a:rPr lang="en-US" i="1" smtClean="0">
                <a:latin typeface="Times New Roman" pitchFamily="18" charset="0"/>
                <a:cs typeface="Times New Roman" pitchFamily="18" charset="0"/>
              </a:rPr>
              <a:t>+Trong hoạt động xã hội: Kiên trì luyện tập TDTT, kiên trì đấu tranh phòng chống tệ nạn xã hội, dịch bệnh covid, bảo vệ môi trường,</a:t>
            </a:r>
            <a:r>
              <a:rPr lang="vi-VN" i="1" smtClean="0">
                <a:latin typeface="Times New Roman" pitchFamily="18" charset="0"/>
                <a:cs typeface="Times New Roman" pitchFamily="18" charset="0"/>
              </a:rPr>
              <a:t>...</a:t>
            </a:r>
            <a:endParaRPr lang="en-US" smtClean="0">
              <a:latin typeface="Times New Roman" pitchFamily="18" charset="0"/>
              <a:cs typeface="Times New Roman" pitchFamily="18" charset="0"/>
            </a:endParaRPr>
          </a:p>
          <a:p>
            <a:endParaRPr lang="en-US"/>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131110" y="2712684"/>
            <a:ext cx="6035040" cy="658642"/>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2800" b="1" dirty="0" smtClean="0">
                <a:solidFill>
                  <a:srgbClr val="FF0000"/>
                </a:solidFill>
                <a:latin typeface="Times New Roman" pitchFamily="18" charset="0"/>
                <a:ea typeface="Arial" panose="020B0604020202020204" pitchFamily="34" charset="0"/>
                <a:cs typeface="Times New Roman" pitchFamily="18" charset="0"/>
              </a:rPr>
              <a:t>2</a:t>
            </a:r>
            <a:r>
              <a:rPr lang="en-US" sz="2400" b="1" dirty="0" smtClean="0">
                <a:solidFill>
                  <a:srgbClr val="FF0000"/>
                </a:solidFill>
                <a:latin typeface="Times New Roman" pitchFamily="18" charset="0"/>
                <a:ea typeface="Arial" panose="020B0604020202020204" pitchFamily="34" charset="0"/>
                <a:cs typeface="Times New Roman" pitchFamily="18" charset="0"/>
              </a:rPr>
              <a:t>. </a:t>
            </a:r>
            <a:r>
              <a:rPr lang="en-US" sz="3200" b="1" dirty="0" smtClean="0">
                <a:solidFill>
                  <a:srgbClr val="FF0000"/>
                </a:solidFill>
                <a:latin typeface="Times New Roman" pitchFamily="18" charset="0"/>
                <a:ea typeface="Arial" panose="020B0604020202020204" pitchFamily="34" charset="0"/>
                <a:cs typeface="Times New Roman" pitchFamily="18" charset="0"/>
              </a:rPr>
              <a:t>Ý </a:t>
            </a:r>
            <a:r>
              <a:rPr lang="en-US" sz="3200" b="1" dirty="0" err="1" smtClean="0">
                <a:solidFill>
                  <a:srgbClr val="FF0000"/>
                </a:solidFill>
                <a:latin typeface="Times New Roman" pitchFamily="18" charset="0"/>
                <a:ea typeface="Arial" panose="020B0604020202020204" pitchFamily="34" charset="0"/>
                <a:cs typeface="Times New Roman" pitchFamily="18" charset="0"/>
              </a:rPr>
              <a:t>nghĩa</a:t>
            </a:r>
            <a:r>
              <a:rPr lang="en-US" sz="3200" b="1" dirty="0" smtClean="0">
                <a:solidFill>
                  <a:srgbClr val="FF0000"/>
                </a:solidFill>
                <a:latin typeface="Times New Roman" pitchFamily="18" charset="0"/>
                <a:ea typeface="Arial" panose="020B0604020202020204" pitchFamily="34" charset="0"/>
                <a:cs typeface="Times New Roman" pitchFamily="18" charset="0"/>
              </a:rPr>
              <a:t> </a:t>
            </a:r>
            <a:r>
              <a:rPr lang="en-US" sz="3200" b="1" err="1" smtClean="0">
                <a:solidFill>
                  <a:srgbClr val="FF0000"/>
                </a:solidFill>
                <a:latin typeface="Times New Roman" pitchFamily="18" charset="0"/>
                <a:ea typeface="Arial" panose="020B0604020202020204" pitchFamily="34" charset="0"/>
                <a:cs typeface="Times New Roman" pitchFamily="18" charset="0"/>
              </a:rPr>
              <a:t>của</a:t>
            </a:r>
            <a:r>
              <a:rPr lang="en-US" sz="3200" b="1" smtClean="0">
                <a:solidFill>
                  <a:srgbClr val="FF0000"/>
                </a:solidFill>
                <a:latin typeface="Times New Roman" pitchFamily="18" charset="0"/>
                <a:ea typeface="Arial" panose="020B0604020202020204" pitchFamily="34" charset="0"/>
                <a:cs typeface="Times New Roman" pitchFamily="18" charset="0"/>
              </a:rPr>
              <a:t> siêng năng, kiên trì</a:t>
            </a:r>
            <a:endParaRPr lang="en-US" sz="3200" b="1" dirty="0" smtClean="0">
              <a:solidFill>
                <a:srgbClr val="FF0000"/>
              </a:solidFill>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err="1" smtClean="0">
                <a:solidFill>
                  <a:prstClr val="black"/>
                </a:solidFill>
                <a:latin typeface="Times New Roman" panose="02020603050405020304" pitchFamily="18" charset="0"/>
                <a:cs typeface="Times New Roman" panose="02020603050405020304" pitchFamily="18" charset="0"/>
              </a:rPr>
              <a:t>Đọc</a:t>
            </a:r>
            <a:r>
              <a:rPr lang="en-US" sz="2400" b="1" kern="0" smtClean="0">
                <a:solidFill>
                  <a:prstClr val="black"/>
                </a:solidFill>
                <a:latin typeface="Times New Roman" panose="02020603050405020304" pitchFamily="18" charset="0"/>
                <a:cs typeface="Times New Roman" panose="02020603050405020304" pitchFamily="18" charset="0"/>
              </a:rPr>
              <a:t> các trường hợp sau và </a:t>
            </a:r>
            <a:r>
              <a:rPr lang="en-US" sz="2400" b="1" kern="0" dirty="0" err="1" smtClean="0">
                <a:solidFill>
                  <a:prstClr val="black"/>
                </a:solidFill>
                <a:latin typeface="Times New Roman" panose="02020603050405020304" pitchFamily="18" charset="0"/>
                <a:cs typeface="Times New Roman" panose="02020603050405020304" pitchFamily="18" charset="0"/>
              </a:rPr>
              <a:t>trả</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lời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câu</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hỏi</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5131" y="1453922"/>
            <a:ext cx="10799250" cy="4154984"/>
          </a:xfrm>
          <a:prstGeom prst="rect">
            <a:avLst/>
          </a:prstGeom>
          <a:noFill/>
        </p:spPr>
        <p:txBody>
          <a:bodyPr wrap="square" rtlCol="0">
            <a:spAutoFit/>
          </a:bodyPr>
          <a:lstStyle/>
          <a:p>
            <a:pPr algn="just"/>
            <a:r>
              <a:rPr lang="en-US" sz="2400" smtClean="0">
                <a:latin typeface="Times New Roman" pitchFamily="18" charset="0"/>
                <a:cs typeface="Times New Roman" pitchFamily="18" charset="0"/>
              </a:rPr>
              <a:t>1. Hoa mới theo bố mẹ chuyển từ quê lên Hà Nội học. Thời gian đầu chuyển cấp học và môi trường mới còn bỡ ngỡ nên Hoa học môn Tiếng Anh chưa tốt. Không nản lòng. Hoa đã lên kế hoạch mỗi ngày dành ít nhất 30 phút để học tiếng Anh. Cuối tuần, bạn ra Hồ Gươm mạnh dạn giao tiếp với người nước ngoài. Kiên trì từng ngày, chỉ sau một học kì, trình độ Tiếng Anh của Hoa đã tiến bộ rõ rệt.</a:t>
            </a:r>
            <a:endParaRPr lang="en-US" sz="2400" dirty="0">
              <a:latin typeface="Times New Roman" pitchFamily="18" charset="0"/>
              <a:cs typeface="Times New Roman" pitchFamily="18" charset="0"/>
            </a:endParaRPr>
          </a:p>
          <a:p>
            <a:pPr algn="just"/>
            <a:r>
              <a:rPr lang="en-US" sz="2400" smtClean="0">
                <a:latin typeface="Times New Roman" pitchFamily="18" charset="0"/>
                <a:cs typeface="Times New Roman" pitchFamily="18" charset="0"/>
              </a:rPr>
              <a:t>2. Vân có số cân nặng nhiều hơn so với các bạn cùng trang lứa. Được mọi người góp ý, Vân quyết tâm giảm cân. Hàng ngày Vân dậy sớm tập thể dục. Có những hôm trời mưa giá lạnh, Vân vẫn không bỏ buổi tập nào. Bên cạnh đó, Vân thực hiện nghiêm túc chế độ ăn uống khoa học như: hạn chế đồ ăn ngọt, ăn ít tinh bột, nhiều rau xanh, hoa quả…Nhờ siêng năng, kiên trì tập luyện kết hợp với ăn uống khoa học, Vân đã giảm cân và có ngoại hình cân đối.</a:t>
            </a: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907749"/>
          </a:xfrm>
          <a:prstGeom prst="rect">
            <a:avLst/>
          </a:prstGeom>
        </p:spPr>
        <p:txBody>
          <a:bodyPr wrap="square">
            <a:spAutoFit/>
          </a:bodyPr>
          <a:lstStyle/>
          <a:p>
            <a:pPr marL="1054100" marR="0" indent="38100" algn="just">
              <a:lnSpc>
                <a:spcPct val="115000"/>
              </a:lnSpc>
              <a:spcBef>
                <a:spcPts val="0"/>
              </a:spcBef>
              <a:spcAft>
                <a:spcPts val="600"/>
              </a:spcAft>
            </a:pPr>
            <a:r>
              <a:rPr lang="vi-VN" sz="2400" b="1" dirty="0">
                <a:solidFill>
                  <a:srgbClr val="1D02DA"/>
                </a:solidFill>
                <a:latin typeface="Times New Roman" pitchFamily="18" charset="0"/>
                <a:ea typeface="Arial" panose="020B0604020202020204" pitchFamily="34" charset="0"/>
                <a:cs typeface="Times New Roman" pitchFamily="18" charset="0"/>
              </a:rPr>
              <a:t>Theo em</a:t>
            </a:r>
            <a:r>
              <a:rPr lang="vi-VN" sz="2400" b="1">
                <a:solidFill>
                  <a:srgbClr val="1D02DA"/>
                </a:solidFill>
                <a:latin typeface="Times New Roman" pitchFamily="18" charset="0"/>
                <a:ea typeface="Arial" panose="020B0604020202020204" pitchFamily="34" charset="0"/>
                <a:cs typeface="Times New Roman" pitchFamily="18" charset="0"/>
              </a:rPr>
              <a:t>, </a:t>
            </a:r>
            <a:r>
              <a:rPr lang="en-US" sz="2400" b="1" smtClean="0">
                <a:solidFill>
                  <a:srgbClr val="1D02DA"/>
                </a:solidFill>
                <a:latin typeface="Times New Roman" pitchFamily="18" charset="0"/>
                <a:ea typeface="Arial" panose="020B0604020202020204" pitchFamily="34" charset="0"/>
                <a:cs typeface="Times New Roman" pitchFamily="18" charset="0"/>
              </a:rPr>
              <a:t>sự siêng năng kiên trì của Hoa và Vân đã đem lại điều gì cho hai bạn?</a:t>
            </a:r>
            <a:endParaRPr lang="en-US" sz="2400" b="1" dirty="0">
              <a:effectLst/>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5" y="283076"/>
            <a:ext cx="9667694" cy="7106855"/>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9707417" y="2463890"/>
            <a:ext cx="2900751" cy="4359018"/>
          </a:xfrm>
          <a:prstGeom prst="rect">
            <a:avLst/>
          </a:prstGeom>
        </p:spPr>
      </p:pic>
      <p:sp>
        <p:nvSpPr>
          <p:cNvPr id="12" name="Text Box 5"/>
          <p:cNvSpPr txBox="1">
            <a:spLocks noChangeArrowheads="1"/>
          </p:cNvSpPr>
          <p:nvPr/>
        </p:nvSpPr>
        <p:spPr bwMode="auto">
          <a:xfrm>
            <a:off x="901102" y="2243470"/>
            <a:ext cx="8132616" cy="394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4400" b="1" i="1" dirty="0">
                <a:solidFill>
                  <a:srgbClr val="0000FF"/>
                </a:solidFill>
                <a:latin typeface="+mj-lt"/>
              </a:rPr>
              <a:t>* </a:t>
            </a:r>
            <a:r>
              <a:rPr lang="en-US" sz="4800" b="1" i="1" dirty="0" smtClean="0">
                <a:solidFill>
                  <a:srgbClr val="0000FF"/>
                </a:solidFill>
                <a:latin typeface="Times New Roman" pitchFamily="18" charset="0"/>
                <a:cs typeface="Times New Roman" pitchFamily="18" charset="0"/>
              </a:rPr>
              <a:t>Ý </a:t>
            </a:r>
            <a:r>
              <a:rPr lang="en-US" sz="4800" b="1" i="1" dirty="0" err="1" smtClean="0">
                <a:solidFill>
                  <a:srgbClr val="0000FF"/>
                </a:solidFill>
                <a:latin typeface="Times New Roman" pitchFamily="18" charset="0"/>
                <a:cs typeface="Times New Roman" pitchFamily="18" charset="0"/>
              </a:rPr>
              <a:t>nghĩa</a:t>
            </a:r>
            <a:r>
              <a:rPr lang="en-US" sz="4800" b="1" i="1" dirty="0" smtClean="0">
                <a:solidFill>
                  <a:srgbClr val="0000FF"/>
                </a:solidFill>
                <a:latin typeface="Times New Roman" pitchFamily="18" charset="0"/>
                <a:cs typeface="Times New Roman" pitchFamily="18" charset="0"/>
              </a:rPr>
              <a:t> </a:t>
            </a:r>
            <a:r>
              <a:rPr lang="vi-VN" sz="4800" b="1" i="1" smtClean="0">
                <a:solidFill>
                  <a:srgbClr val="0000FF"/>
                </a:solidFill>
                <a:latin typeface="Times New Roman" pitchFamily="18" charset="0"/>
                <a:cs typeface="Times New Roman" pitchFamily="18" charset="0"/>
              </a:rPr>
              <a:t>của </a:t>
            </a:r>
            <a:r>
              <a:rPr lang="en-US" sz="4800" b="1" i="1" smtClean="0">
                <a:solidFill>
                  <a:srgbClr val="0000FF"/>
                </a:solidFill>
                <a:latin typeface="Times New Roman" pitchFamily="18" charset="0"/>
                <a:cs typeface="Times New Roman" pitchFamily="18" charset="0"/>
              </a:rPr>
              <a:t>siêng năng, kiên trì</a:t>
            </a:r>
            <a:endParaRPr lang="en-US" sz="4800" b="1" dirty="0">
              <a:solidFill>
                <a:srgbClr val="0000FF"/>
              </a:solidFill>
              <a:latin typeface="Times New Roman" pitchFamily="18" charset="0"/>
              <a:cs typeface="Times New Roman" pitchFamily="18" charset="0"/>
            </a:endParaRPr>
          </a:p>
          <a:p>
            <a:pPr>
              <a:buNone/>
            </a:pPr>
            <a:r>
              <a:rPr lang="en-US" sz="4400" b="1" smtClean="0">
                <a:latin typeface="Times New Roman" pitchFamily="18" charset="0"/>
                <a:cs typeface="Times New Roman" pitchFamily="18" charset="0"/>
              </a:rPr>
              <a:t>- </a:t>
            </a:r>
            <a:r>
              <a:rPr lang="en-US" sz="4400" b="1" i="1" smtClean="0">
                <a:latin typeface="Times New Roman" pitchFamily="18" charset="0"/>
                <a:cs typeface="Times New Roman" pitchFamily="18" charset="0"/>
              </a:rPr>
              <a:t>Siêng năng, kiên trì sẽ giúp con người thành công trong công việc và cuộc sống.</a:t>
            </a:r>
            <a:endParaRPr lang="en-US" sz="4400" b="1" smtClean="0">
              <a:latin typeface="Times New Roman" pitchFamily="18" charset="0"/>
              <a:cs typeface="Times New Roman" pitchFamily="18" charset="0"/>
            </a:endParaRPr>
          </a:p>
          <a:p>
            <a:pPr lvl="0">
              <a:buNone/>
            </a:pP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Khởi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động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err="1" smtClean="0">
                  <a:solidFill>
                    <a:srgbClr val="0000FF"/>
                  </a:solidFill>
                  <a:latin typeface="Times New Roman" pitchFamily="18" charset="0"/>
                  <a:ea typeface="Helvetica Neue"/>
                  <a:cs typeface="Times New Roman" pitchFamily="18" charset="0"/>
                </a:rPr>
                <a:t>Bài</a:t>
              </a:r>
              <a:r>
                <a:rPr lang="en-US" altLang="en-US" sz="4000" b="1" smtClean="0">
                  <a:solidFill>
                    <a:srgbClr val="0000FF"/>
                  </a:solidFill>
                  <a:latin typeface="Times New Roman" pitchFamily="18" charset="0"/>
                  <a:ea typeface="Helvetica Neue"/>
                  <a:cs typeface="Times New Roman" pitchFamily="18" charset="0"/>
                </a:rPr>
                <a:t> 3:</a:t>
              </a:r>
              <a:r>
                <a:rPr lang="en-US" altLang="en-US" sz="4000" b="1" smtClean="0">
                  <a:solidFill>
                    <a:srgbClr val="FF0000"/>
                  </a:solidFill>
                  <a:latin typeface="Times New Roman" pitchFamily="18" charset="0"/>
                  <a:ea typeface="Helvetica Neue"/>
                  <a:cs typeface="Times New Roman" pitchFamily="18" charset="0"/>
                </a:rPr>
                <a:t> </a:t>
              </a:r>
              <a:endParaRPr lang="en-US" altLang="en-US" sz="40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0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000" b="1" smtClean="0">
                  <a:solidFill>
                    <a:srgbClr val="0000FF"/>
                  </a:solidFill>
                  <a:latin typeface="Times New Roman" pitchFamily="18" charset="0"/>
                  <a:ea typeface="Helvetica Neue"/>
                  <a:cs typeface="Times New Roman" pitchFamily="18" charset="0"/>
                </a:rPr>
                <a:t>KNTT</a:t>
              </a:r>
              <a:endParaRPr lang="en-SG" altLang="en-US" sz="40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cstate="print">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3370218"/>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smtClean="0">
                <a:solidFill>
                  <a:prstClr val="black"/>
                </a:solidFill>
                <a:latin typeface="Times New Roman" pitchFamily="18" charset="0"/>
                <a:ea typeface="Cambria" panose="02040503050406030204" pitchFamily="18" charset="0"/>
                <a:cs typeface="Times New Roman" pitchFamily="18" charset="0"/>
              </a:rPr>
              <a:t>Em </a:t>
            </a:r>
            <a:r>
              <a:rPr lang="vi-VN" sz="2800" b="1" dirty="0">
                <a:solidFill>
                  <a:prstClr val="black"/>
                </a:solidFill>
                <a:latin typeface="Times New Roman" pitchFamily="18" charset="0"/>
                <a:ea typeface="Cambria" panose="02040503050406030204" pitchFamily="18" charset="0"/>
                <a:cs typeface="Times New Roman" pitchFamily="18" charset="0"/>
              </a:rPr>
              <a:t>hãy thực hiện một việc làm thể </a:t>
            </a:r>
            <a:r>
              <a:rPr lang="vi-VN" sz="2800" b="1">
                <a:solidFill>
                  <a:prstClr val="black"/>
                </a:solidFill>
                <a:latin typeface="Times New Roman" pitchFamily="18" charset="0"/>
                <a:ea typeface="Cambria" panose="02040503050406030204" pitchFamily="18" charset="0"/>
                <a:cs typeface="Times New Roman" pitchFamily="18" charset="0"/>
              </a:rPr>
              <a:t>hiện </a:t>
            </a:r>
            <a:r>
              <a:rPr lang="en-US" sz="2800" b="1" smtClean="0">
                <a:solidFill>
                  <a:prstClr val="black"/>
                </a:solidFill>
                <a:latin typeface="Times New Roman" pitchFamily="18" charset="0"/>
                <a:ea typeface="Cambria" panose="02040503050406030204" pitchFamily="18" charset="0"/>
                <a:cs typeface="Times New Roman" pitchFamily="18" charset="0"/>
              </a:rPr>
              <a:t>siêng năng, kiên trì</a:t>
            </a:r>
            <a:r>
              <a:rPr lang="vi-VN" sz="2800" b="1" smtClean="0">
                <a:solidFill>
                  <a:prstClr val="black"/>
                </a:solidFill>
                <a:latin typeface="Times New Roman" pitchFamily="18" charset="0"/>
                <a:ea typeface="Cambria" panose="02040503050406030204" pitchFamily="18" charset="0"/>
                <a:cs typeface="Times New Roman" pitchFamily="18" charset="0"/>
              </a:rPr>
              <a:t> </a:t>
            </a:r>
            <a:r>
              <a:rPr lang="vi-VN" sz="2800" b="1" dirty="0">
                <a:solidFill>
                  <a:prstClr val="black"/>
                </a:solidFill>
                <a:latin typeface="Times New Roman" pitchFamily="18" charset="0"/>
                <a:ea typeface="Cambria" panose="02040503050406030204" pitchFamily="18" charset="0"/>
                <a:cs typeface="Times New Roman" pitchFamily="18" charset="0"/>
              </a:rPr>
              <a:t>trong gia đình và chia sẻ trước lớp.</a:t>
            </a:r>
            <a:endParaRPr lang="en-US" sz="2800" b="1" dirty="0">
              <a:solidFill>
                <a:prstClr val="black"/>
              </a:solidFill>
              <a:latin typeface="Times New Roman" pitchFamily="18" charset="0"/>
              <a:ea typeface="Cambria" panose="02040503050406030204" pitchFamily="18" charset="0"/>
              <a:cs typeface="Times New Roman"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Times New Roman" pitchFamily="18" charset="0"/>
                <a:ea typeface="Cambria" panose="02040503050406030204" pitchFamily="18" charset="0"/>
                <a:cs typeface="Times New Roman" pitchFamily="18" charset="0"/>
              </a:rPr>
              <a:t>Em hãy thực hiện một hành động hay một lời nói cụ thể thể </a:t>
            </a:r>
            <a:r>
              <a:rPr lang="vi-VN" sz="2800" b="1">
                <a:solidFill>
                  <a:prstClr val="black"/>
                </a:solidFill>
                <a:latin typeface="Times New Roman" pitchFamily="18" charset="0"/>
                <a:ea typeface="Cambria" panose="02040503050406030204" pitchFamily="18" charset="0"/>
                <a:cs typeface="Times New Roman" pitchFamily="18" charset="0"/>
              </a:rPr>
              <a:t>hiện </a:t>
            </a:r>
            <a:r>
              <a:rPr lang="en-US" sz="2800" b="1" smtClean="0">
                <a:solidFill>
                  <a:prstClr val="black"/>
                </a:solidFill>
                <a:latin typeface="Times New Roman" pitchFamily="18" charset="0"/>
                <a:ea typeface="Cambria" panose="02040503050406030204" pitchFamily="18" charset="0"/>
                <a:cs typeface="Times New Roman" pitchFamily="18" charset="0"/>
              </a:rPr>
              <a:t>siêng năng, kiên trì ngoài xã hội.</a:t>
            </a:r>
            <a:endParaRPr lang="en-US" sz="2800" b="1" dirty="0">
              <a:solidFill>
                <a:prstClr val="black"/>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xmlns=""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2400" b="1" dirty="0" err="1" smtClean="0">
                <a:solidFill>
                  <a:srgbClr val="FF0000"/>
                </a:solidFill>
                <a:latin typeface="Times New Roman" pitchFamily="18" charset="0"/>
                <a:ea typeface="Times New Roman" panose="02020603050405020304" pitchFamily="18" charset="0"/>
                <a:cs typeface="Times New Roman" pitchFamily="18" charset="0"/>
              </a:rPr>
              <a:t>Hoạt</a:t>
            </a:r>
            <a:r>
              <a:rPr lang="en-US" sz="2400" b="1" dirty="0" smtClean="0">
                <a:solidFill>
                  <a:srgbClr val="FF0000"/>
                </a:solidFill>
                <a:latin typeface="Times New Roman" pitchFamily="18" charset="0"/>
                <a:ea typeface="Times New Roman" panose="02020603050405020304" pitchFamily="18" charset="0"/>
                <a:cs typeface="Times New Roman" pitchFamily="18" charset="0"/>
              </a:rPr>
              <a:t> </a:t>
            </a:r>
            <a:r>
              <a:rPr lang="en-US" sz="2400" b="1" dirty="0" err="1" smtClean="0">
                <a:solidFill>
                  <a:srgbClr val="FF0000"/>
                </a:solidFill>
                <a:latin typeface="Times New Roman" pitchFamily="18" charset="0"/>
                <a:ea typeface="Times New Roman" panose="02020603050405020304" pitchFamily="18" charset="0"/>
                <a:cs typeface="Times New Roman" pitchFamily="18" charset="0"/>
              </a:rPr>
              <a:t>động</a:t>
            </a:r>
            <a:r>
              <a:rPr lang="en-US" sz="2400" b="1" dirty="0" smtClean="0">
                <a:solidFill>
                  <a:srgbClr val="FF0000"/>
                </a:solidFill>
                <a:latin typeface="Times New Roman" pitchFamily="18" charset="0"/>
                <a:ea typeface="Times New Roman" panose="02020603050405020304" pitchFamily="18" charset="0"/>
                <a:cs typeface="Times New Roman" pitchFamily="18" charset="0"/>
              </a:rPr>
              <a:t>: </a:t>
            </a:r>
            <a:r>
              <a:rPr lang="vi-VN" sz="2400" b="1" dirty="0">
                <a:solidFill>
                  <a:srgbClr val="FF0000"/>
                </a:solidFill>
                <a:latin typeface="Times New Roman" pitchFamily="18" charset="0"/>
                <a:ea typeface="Arial" panose="020B0604020202020204" pitchFamily="34" charset="0"/>
                <a:cs typeface="Times New Roman" pitchFamily="18" charset="0"/>
              </a:rPr>
              <a:t>Thực hiện hành </a:t>
            </a:r>
            <a:r>
              <a:rPr lang="vi-VN" sz="2400" b="1">
                <a:solidFill>
                  <a:srgbClr val="FF0000"/>
                </a:solidFill>
                <a:latin typeface="Times New Roman" pitchFamily="18" charset="0"/>
                <a:ea typeface="Arial" panose="020B0604020202020204" pitchFamily="34" charset="0"/>
                <a:cs typeface="Times New Roman" pitchFamily="18" charset="0"/>
              </a:rPr>
              <a:t>động </a:t>
            </a:r>
            <a:r>
              <a:rPr lang="en-US" sz="2400" b="1" smtClean="0">
                <a:solidFill>
                  <a:srgbClr val="FF0000"/>
                </a:solidFill>
                <a:latin typeface="Times New Roman" pitchFamily="18" charset="0"/>
                <a:ea typeface="Arial" panose="020B0604020202020204" pitchFamily="34" charset="0"/>
                <a:cs typeface="Times New Roman" pitchFamily="18" charset="0"/>
              </a:rPr>
              <a:t>siêng năng, kiên trì</a:t>
            </a:r>
            <a:r>
              <a:rPr lang="vi-VN" sz="2400" b="1" smtClean="0">
                <a:solidFill>
                  <a:srgbClr val="FF0000"/>
                </a:solidFill>
                <a:latin typeface="Times New Roman" pitchFamily="18" charset="0"/>
                <a:ea typeface="Arial" panose="020B0604020202020204" pitchFamily="34" charset="0"/>
                <a:cs typeface="Times New Roman" pitchFamily="18" charset="0"/>
              </a:rPr>
              <a:t>.</a:t>
            </a:r>
            <a:endParaRPr lang="en-US" sz="2400" b="1" dirty="0">
              <a:solidFill>
                <a:srgbClr val="FF0000"/>
              </a:solidFill>
              <a:latin typeface="Times New Roman" pitchFamily="18" charset="0"/>
              <a:ea typeface="Arial" panose="020B0604020202020204" pitchFamily="34"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Luyện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tập</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49052" y="215693"/>
            <a:ext cx="41777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000" b="1" smtClean="0">
                <a:solidFill>
                  <a:srgbClr val="0070C0"/>
                </a:solidFill>
                <a:latin typeface="Times New Roman" panose="02020603050405020304" pitchFamily="18" charset="0"/>
                <a:cs typeface="Times New Roman" panose="02020603050405020304" pitchFamily="18" charset="0"/>
              </a:rPr>
              <a:t>Quan sát tranh và trả lời câu hỏi</a:t>
            </a:r>
            <a:endParaRPr lang="en-US" altLang="en-US" sz="1600" dirty="0">
              <a:solidFill>
                <a:srgbClr val="5F5F5F"/>
              </a:solidFill>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8" name="Ảnh 17" descr="tải xuống.jpg"/>
          <p:cNvPicPr>
            <a:picLocks noChangeAspect="1"/>
          </p:cNvPicPr>
          <p:nvPr/>
        </p:nvPicPr>
        <p:blipFill>
          <a:blip r:embed="rId8"/>
          <a:stretch>
            <a:fillRect/>
          </a:stretch>
        </p:blipFill>
        <p:spPr>
          <a:xfrm>
            <a:off x="320842" y="1925054"/>
            <a:ext cx="5117432" cy="2967788"/>
          </a:xfrm>
          <a:prstGeom prst="rect">
            <a:avLst/>
          </a:prstGeom>
        </p:spPr>
      </p:pic>
      <p:pic>
        <p:nvPicPr>
          <p:cNvPr id="14" name="Ảnh 13" descr="IMG_0358.jpg"/>
          <p:cNvPicPr>
            <a:picLocks noChangeAspect="1"/>
          </p:cNvPicPr>
          <p:nvPr/>
        </p:nvPicPr>
        <p:blipFill>
          <a:blip r:embed="rId9" cstate="print"/>
          <a:stretch>
            <a:fillRect/>
          </a:stretch>
        </p:blipFill>
        <p:spPr>
          <a:xfrm>
            <a:off x="6384758" y="1876925"/>
            <a:ext cx="5534525" cy="3288633"/>
          </a:xfrm>
          <a:prstGeom prst="rect">
            <a:avLst/>
          </a:prstGeom>
        </p:spPr>
      </p:pic>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5274909"/>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4159558" y="5618538"/>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61157350"/>
              </p:ext>
            </p:extLst>
          </p:nvPr>
        </p:nvGraphicFramePr>
        <p:xfrm>
          <a:off x="395591" y="2520840"/>
          <a:ext cx="5143558" cy="3435096"/>
        </p:xfrm>
        <a:graphic>
          <a:graphicData uri="http://schemas.openxmlformats.org/drawingml/2006/table">
            <a:tbl>
              <a:tblPr>
                <a:tableStyleId>{5C22544A-7EE6-4342-B048-85BDC9FD1C3A}</a:tableStyleId>
              </a:tblPr>
              <a:tblGrid>
                <a:gridCol w="5143558"/>
              </a:tblGrid>
              <a:tr h="3418291">
                <a:tc>
                  <a:txBody>
                    <a:bodyPr/>
                    <a:lstStyle/>
                    <a:p>
                      <a:pPr marL="203200" marR="0" indent="-203200" algn="just">
                        <a:lnSpc>
                          <a:spcPct val="115000"/>
                        </a:lnSpc>
                        <a:spcBef>
                          <a:spcPts val="0"/>
                        </a:spcBef>
                        <a:spcAft>
                          <a:spcPts val="0"/>
                        </a:spcAft>
                      </a:pPr>
                      <a:r>
                        <a:rPr lang="en-US" sz="2800" dirty="0" err="1" smtClean="0">
                          <a:solidFill>
                            <a:schemeClr val="tx1"/>
                          </a:solidFill>
                          <a:effectLst/>
                          <a:latin typeface="Times New Roman" pitchFamily="18" charset="0"/>
                          <a:cs typeface="Times New Roman" pitchFamily="18" charset="0"/>
                        </a:rPr>
                        <a:t>Năm</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học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này</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Hân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dự</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định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đăng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kí</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tham</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gia</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cuộc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thi</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hùng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biện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bằng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tiếng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Anh</a:t>
                      </a:r>
                      <a:r>
                        <a:rPr lang="en-US" sz="2800" baseline="0" dirty="0" smtClean="0">
                          <a:solidFill>
                            <a:schemeClr val="tx1"/>
                          </a:solidFill>
                          <a:effectLst/>
                          <a:latin typeface="Times New Roman" pitchFamily="18" charset="0"/>
                          <a:cs typeface="Times New Roman" pitchFamily="18" charset="0"/>
                        </a:rPr>
                        <a:t> do </a:t>
                      </a:r>
                      <a:r>
                        <a:rPr lang="en-US" sz="2800" baseline="0" dirty="0" err="1" smtClean="0">
                          <a:solidFill>
                            <a:schemeClr val="tx1"/>
                          </a:solidFill>
                          <a:effectLst/>
                          <a:latin typeface="Times New Roman" pitchFamily="18" charset="0"/>
                          <a:cs typeface="Times New Roman" pitchFamily="18" charset="0"/>
                        </a:rPr>
                        <a:t>nhà</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trường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tổ</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chức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Nhưng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Hân</a:t>
                      </a:r>
                      <a:r>
                        <a:rPr lang="en-US" sz="2800" baseline="0" dirty="0" smtClean="0">
                          <a:solidFill>
                            <a:schemeClr val="tx1"/>
                          </a:solidFill>
                          <a:effectLst/>
                          <a:latin typeface="Times New Roman" pitchFamily="18" charset="0"/>
                          <a:cs typeface="Times New Roman" pitchFamily="18" charset="0"/>
                        </a:rPr>
                        <a:t> lo </a:t>
                      </a:r>
                      <a:r>
                        <a:rPr lang="en-US" sz="2800" baseline="0" dirty="0" err="1" smtClean="0">
                          <a:solidFill>
                            <a:schemeClr val="tx1"/>
                          </a:solidFill>
                          <a:effectLst/>
                          <a:latin typeface="Times New Roman" pitchFamily="18" charset="0"/>
                          <a:cs typeface="Times New Roman" pitchFamily="18" charset="0"/>
                        </a:rPr>
                        <a:t>lắng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vì</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vốn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từ</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vựng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tiếng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Anh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của</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mình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còn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hạn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chế</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nên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đắn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đo</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không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biết</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có</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nên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dự</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thi</a:t>
                      </a:r>
                      <a:r>
                        <a:rPr lang="en-US" sz="2800" baseline="0" dirty="0" smtClean="0">
                          <a:solidFill>
                            <a:schemeClr val="tx1"/>
                          </a:solidFill>
                          <a:effectLst/>
                          <a:latin typeface="Times New Roman" pitchFamily="18" charset="0"/>
                          <a:cs typeface="Times New Roman" pitchFamily="18" charset="0"/>
                        </a:rPr>
                        <a:t> hay </a:t>
                      </a:r>
                      <a:r>
                        <a:rPr lang="en-US" sz="2800" baseline="0" dirty="0" err="1" smtClean="0">
                          <a:solidFill>
                            <a:schemeClr val="tx1"/>
                          </a:solidFill>
                          <a:effectLst/>
                          <a:latin typeface="Times New Roman" pitchFamily="18" charset="0"/>
                          <a:cs typeface="Times New Roman" pitchFamily="18" charset="0"/>
                        </a:rPr>
                        <a:t>không</a:t>
                      </a:r>
                      <a:r>
                        <a:rPr lang="en-US" sz="2800" baseline="0" dirty="0" smtClean="0">
                          <a:solidFill>
                            <a:schemeClr val="tx1"/>
                          </a:solidFill>
                          <a:effectLst/>
                          <a:latin typeface="Times New Roman" pitchFamily="18" charset="0"/>
                          <a:cs typeface="Times New Roman" pitchFamily="18" charset="0"/>
                        </a:rPr>
                        <a:t>.</a:t>
                      </a:r>
                      <a:endParaRPr lang="en-US" sz="2800" dirty="0">
                        <a:solidFill>
                          <a:schemeClr val="tx1"/>
                        </a:solidFill>
                        <a:effectLst/>
                        <a:latin typeface="Times New Roman" pitchFamily="18" charset="0"/>
                        <a:ea typeface="Arial" panose="020B0604020202020204" pitchFamily="34" charset="0"/>
                        <a:cs typeface="Times New Roman" pitchFamily="18" charset="0"/>
                      </a:endParaRPr>
                    </a:p>
                  </a:txBody>
                  <a:tcPr marL="0" marR="0" marT="0" marB="0">
                    <a:noFill/>
                  </a:tcPr>
                </a:tc>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09276720"/>
              </p:ext>
            </p:extLst>
          </p:nvPr>
        </p:nvGraphicFramePr>
        <p:xfrm>
          <a:off x="6531219" y="2271469"/>
          <a:ext cx="5211709" cy="2593848"/>
        </p:xfrm>
        <a:graphic>
          <a:graphicData uri="http://schemas.openxmlformats.org/drawingml/2006/table">
            <a:tbl>
              <a:tblPr/>
              <a:tblGrid>
                <a:gridCol w="5211709"/>
              </a:tblGrid>
              <a:tr h="960120">
                <a:tc>
                  <a:txBody>
                    <a:bodyPr/>
                    <a:lstStyle/>
                    <a:p>
                      <a:pPr marL="190500" marR="0" indent="-190500" algn="just">
                        <a:lnSpc>
                          <a:spcPct val="115000"/>
                        </a:lnSpc>
                        <a:spcBef>
                          <a:spcPts val="0"/>
                        </a:spcBef>
                        <a:spcAft>
                          <a:spcPts val="0"/>
                        </a:spcAft>
                      </a:pPr>
                      <a:r>
                        <a:rPr lang="en-US" sz="3600" b="0" smtClean="0">
                          <a:effectLst/>
                          <a:latin typeface="#9Slide05 Israquella" pitchFamily="2" charset="0"/>
                          <a:ea typeface="Arial" panose="020B0604020202020204" pitchFamily="34" charset="0"/>
                        </a:rPr>
                        <a:t>L</a:t>
                      </a:r>
                      <a:r>
                        <a:rPr lang="en-US" sz="2800" b="0" smtClean="0">
                          <a:effectLst/>
                          <a:latin typeface="Times New Roman" pitchFamily="18" charset="0"/>
                          <a:ea typeface="Arial" panose="020B0604020202020204" pitchFamily="34" charset="0"/>
                          <a:cs typeface="Times New Roman" pitchFamily="18" charset="0"/>
                        </a:rPr>
                        <a:t>ớp</a:t>
                      </a:r>
                      <a:r>
                        <a:rPr lang="en-US" sz="2800" b="0" baseline="0" smtClean="0">
                          <a:effectLst/>
                          <a:latin typeface="Times New Roman" pitchFamily="18" charset="0"/>
                          <a:ea typeface="Arial" panose="020B0604020202020204" pitchFamily="34" charset="0"/>
                          <a:cs typeface="Times New Roman" pitchFamily="18" charset="0"/>
                        </a:rPr>
                        <a:t> 6A có phong trào thi đua giải các bài toán khó. Mặc dù là thành viên trong lớp nhưng Hòa thường xuyên bỏ qua, không làm những bài toán khó vì ngại suy nghĩ.</a:t>
                      </a:r>
                      <a:endParaRPr lang="en-US" sz="3600" b="0" dirty="0">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50275" y="0"/>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IV.</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Vận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dụng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5" name="Picture 14" descr="IMG_1582517675295_1582518075254">
            <a:extLst>
              <a:ext uri="{FF2B5EF4-FFF2-40B4-BE49-F238E27FC236}"/>
            </a:extLst>
          </p:cNvPr>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48031" y="-5212"/>
            <a:ext cx="1340525" cy="1221037"/>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7"/>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ãy Đứng Dậy - Nick Vujicic [HD].mp4">
            <a:hlinkClick r:id="" action="ppaction://media"/>
          </p:cNvPr>
          <p:cNvPicPr>
            <a:picLocks noRot="1" noChangeAspect="1"/>
          </p:cNvPicPr>
          <p:nvPr>
            <a:videoFile r:link="rId1"/>
          </p:nvPr>
        </p:nvPicPr>
        <p:blipFill>
          <a:blip r:embed="rId3"/>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pic>
        <p:nvPicPr>
          <p:cNvPr id="6" name="Picture 5"/>
          <p:cNvPicPr>
            <a:picLocks noChangeAspect="1"/>
          </p:cNvPicPr>
          <p:nvPr/>
        </p:nvPicPr>
        <p:blipFill>
          <a:blip r:embed="rId4"/>
          <a:stretch>
            <a:fillRect/>
          </a:stretch>
        </p:blipFill>
        <p:spPr>
          <a:xfrm>
            <a:off x="999891" y="447264"/>
            <a:ext cx="10390004"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0" name="Hình Chữ nhật 9"/>
          <p:cNvSpPr/>
          <p:nvPr/>
        </p:nvSpPr>
        <p:spPr>
          <a:xfrm>
            <a:off x="2165684" y="2271645"/>
            <a:ext cx="6096000" cy="830997"/>
          </a:xfrm>
          <a:prstGeom prst="rect">
            <a:avLst/>
          </a:prstGeom>
        </p:spPr>
        <p:txBody>
          <a:bodyPr>
            <a:spAutoFit/>
          </a:bodyPr>
          <a:lstStyle/>
          <a:p>
            <a:r>
              <a:rPr lang="en-US" sz="2400" smtClean="0">
                <a:latin typeface="Times New Roman" pitchFamily="18" charset="0"/>
                <a:cs typeface="Times New Roman" pitchFamily="18" charset="0"/>
              </a:rPr>
              <a:t>? Cảm nhận của em sau khi xem video? Em học tập được gì từ nhân vật?</a:t>
            </a:r>
            <a:endParaRPr lang="en-US" sz="2400">
              <a:latin typeface="Times New Roman" pitchFamily="18" charset="0"/>
              <a:cs typeface="Times New Roman" pitchFamily="18" charset="0"/>
            </a:endParaRPr>
          </a:p>
        </p:txBody>
      </p:sp>
      <p:sp>
        <p:nvSpPr>
          <p:cNvPr id="4097" name="Rectangle 1"/>
          <p:cNvSpPr>
            <a:spLocks noChangeArrowheads="1"/>
          </p:cNvSpPr>
          <p:nvPr/>
        </p:nvSpPr>
        <p:spPr bwMode="auto">
          <a:xfrm>
            <a:off x="1957136" y="3048000"/>
            <a:ext cx="8021053"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8763" algn="l"/>
              </a:tabLst>
            </a:pPr>
            <a:r>
              <a:rPr kumimoji="0" lang="en-US" sz="24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smtClean="0">
                <a:ln>
                  <a:noFill/>
                </a:ln>
                <a:solidFill>
                  <a:srgbClr val="00B050"/>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Em hãy </a:t>
            </a:r>
            <a:r>
              <a:rPr kumimoji="0" lang="en-US"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sưu tầm câu chuyện kể về sự siêng năng, kiên trì của một bạn học sinh mà em biết. Sau đó thiết kế và đăng trên tờ báo tường của lớp để chia sẻ tấm gương đó với các bạn.</a:t>
            </a:r>
            <a:endParaRPr kumimoji="0" lang="en-US"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8763" algn="l"/>
              </a:tabLst>
            </a:pPr>
            <a:r>
              <a:rPr kumimoji="0" lang="en-US" sz="24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t>
            </a:r>
            <a:r>
              <a:rPr kumimoji="0" lang="en-US" sz="2400" b="0" i="1" u="none" strike="noStrike" cap="none" normalizeH="0" baseline="0" smtClean="0">
                <a:ln>
                  <a:noFill/>
                </a:ln>
                <a:solidFill>
                  <a:srgbClr val="00B050"/>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Em hãy </a:t>
            </a:r>
            <a:r>
              <a:rPr kumimoji="0" lang="en-US"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nêu những biểu hiện chưa siêng năng, kiên trì của bản thân và lập – thực hiện kế hoạch để khắc phục nhược điểm này.</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grpSp>
        <p:nvGrpSpPr>
          <p:cNvPr id="3" name="Group 2"/>
          <p:cNvGrpSpPr/>
          <p:nvPr/>
        </p:nvGrpSpPr>
        <p:grpSpPr>
          <a:xfrm>
            <a:off x="919627" y="578106"/>
            <a:ext cx="10357973"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4"/>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smtClean="0">
                  <a:solidFill>
                    <a:srgbClr val="0000FF"/>
                  </a:solidFill>
                  <a:latin typeface="Times New Roman" pitchFamily="18" charset="0"/>
                  <a:ea typeface="Helvetica Neue"/>
                  <a:cs typeface="Times New Roman" pitchFamily="18" charset="0"/>
                </a:rPr>
                <a:t>Sắm vai tình huống về siêng năng, kiên trì </a:t>
              </a:r>
            </a:p>
          </p:txBody>
        </p:sp>
      </p:gr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Xin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chào</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và</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hẹn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gặp</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lại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2" name="Group 2"/>
          <p:cNvGrpSpPr/>
          <p:nvPr/>
        </p:nvGrpSpPr>
        <p:grpSpPr>
          <a:xfrm>
            <a:off x="91962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endParaRPr lang="en-US" altLang="en-US" sz="4400" b="1"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r>
              <a:rPr lang="en-US" altLang="en-US" sz="4400" b="1" smtClean="0">
                <a:solidFill>
                  <a:srgbClr val="FF0000"/>
                </a:solidFill>
                <a:latin typeface="Times New Roman" pitchFamily="18" charset="0"/>
                <a:ea typeface="微软雅黑" panose="020B0503020204020204" pitchFamily="34" charset="-122"/>
                <a:cs typeface="Times New Roman" pitchFamily="18" charset="0"/>
              </a:rPr>
              <a:t>AI NHANH HƠN</a:t>
            </a:r>
            <a:endParaRPr lang="it-IT" altLang="en-US" sz="4400" b="1" dirty="0">
              <a:solidFill>
                <a:srgbClr val="FF0000"/>
              </a:solidFill>
              <a:latin typeface="Times New Roman" pitchFamily="18" charset="0"/>
              <a:ea typeface="微软雅黑" panose="020B0503020204020204" pitchFamily="34" charset="-122"/>
              <a:cs typeface="Times New Roman" pitchFamily="18" charset="0"/>
            </a:endParaRPr>
          </a:p>
        </p:txBody>
      </p:sp>
      <p:pic>
        <p:nvPicPr>
          <p:cNvPr id="7" name="Shape 51"/>
          <p:cNvPicPr/>
          <p:nvPr/>
        </p:nvPicPr>
        <p:blipFill>
          <a:blip r:embed="rId3"/>
          <a:stretch>
            <a:fillRect/>
          </a:stretch>
        </p:blipFill>
        <p:spPr>
          <a:xfrm>
            <a:off x="1748588" y="1849434"/>
            <a:ext cx="8357937" cy="2515910"/>
          </a:xfrm>
          <a:prstGeom prst="rect">
            <a:avLst/>
          </a:prstGeom>
        </p:spPr>
      </p:pic>
      <p:sp>
        <p:nvSpPr>
          <p:cNvPr id="3" name="Rectangle 2"/>
          <p:cNvSpPr/>
          <p:nvPr/>
        </p:nvSpPr>
        <p:spPr>
          <a:xfrm>
            <a:off x="1492376" y="4471330"/>
            <a:ext cx="9558797" cy="1815882"/>
          </a:xfrm>
          <a:prstGeom prst="rect">
            <a:avLst/>
          </a:prstGeom>
        </p:spPr>
        <p:txBody>
          <a:bodyPr wrap="square">
            <a:spAutoFit/>
          </a:bodyPr>
          <a:lstStyle/>
          <a:p>
            <a:pPr lvl="0" fontAlgn="base"/>
            <a:r>
              <a:rPr lang="en-US" sz="2800" smtClean="0">
                <a:latin typeface="Times New Roman" pitchFamily="18" charset="0"/>
                <a:cs typeface="Times New Roman" pitchFamily="18" charset="0"/>
              </a:rPr>
              <a:t>1. Tìm những câu ca dao, tục ngữ nói về siêng năng, kiên trì. Ai tìm được nhanh và nhiều câu đúng hơn sẽ chiến thắng.</a:t>
            </a:r>
          </a:p>
          <a:p>
            <a:pPr lvl="0" fontAlgn="base"/>
            <a:r>
              <a:rPr lang="en-US" sz="2800" smtClean="0">
                <a:latin typeface="Times New Roman" pitchFamily="18" charset="0"/>
                <a:cs typeface="Times New Roman" pitchFamily="18" charset="0"/>
              </a:rPr>
              <a:t>2. Chia sẻ hiểu biết của em về ý nghĩa của những câu ca dao, tục ngữ đã tìm được</a:t>
            </a:r>
            <a:r>
              <a:rPr lang="vi-VN"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pic>
        <p:nvPicPr>
          <p:cNvPr id="8" name="Picture 7"/>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Khám</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phá</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err="1" smtClean="0">
                  <a:solidFill>
                    <a:srgbClr val="0000FF"/>
                  </a:solidFill>
                  <a:latin typeface="Times New Roman" pitchFamily="18" charset="0"/>
                  <a:ea typeface="Helvetica Neue"/>
                  <a:cs typeface="Times New Roman" pitchFamily="18" charset="0"/>
                </a:rPr>
                <a:t>Bài</a:t>
              </a:r>
              <a:r>
                <a:rPr lang="en-US" altLang="en-US" sz="3600" b="1" smtClean="0">
                  <a:solidFill>
                    <a:srgbClr val="0000FF"/>
                  </a:solidFill>
                  <a:latin typeface="Times New Roman" pitchFamily="18" charset="0"/>
                  <a:ea typeface="Helvetica Neue"/>
                  <a:cs typeface="Times New Roman" pitchFamily="18" charset="0"/>
                </a:rPr>
                <a:t> 3:</a:t>
              </a:r>
              <a:r>
                <a:rPr lang="en-US" altLang="en-US" sz="3600" b="1" smtClean="0">
                  <a:solidFill>
                    <a:srgbClr val="FF0000"/>
                  </a:solidFill>
                  <a:latin typeface="Times New Roman" pitchFamily="18" charset="0"/>
                  <a:ea typeface="Helvetica Neue"/>
                  <a:cs typeface="Times New Roman" pitchFamily="18" charset="0"/>
                </a:rPr>
                <a:t> </a:t>
              </a:r>
              <a:endParaRPr lang="en-US" altLang="en-US" sz="36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36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3600" b="1" smtClean="0">
                  <a:solidFill>
                    <a:srgbClr val="0000FF"/>
                  </a:solidFill>
                  <a:latin typeface="Times New Roman" pitchFamily="18" charset="0"/>
                  <a:ea typeface="Helvetica Neue"/>
                  <a:cs typeface="Times New Roman" pitchFamily="18" charset="0"/>
                </a:rPr>
                <a:t>KNTT</a:t>
              </a:r>
              <a:endParaRPr lang="en-SG" altLang="en-US" sz="36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108473" y="2566247"/>
            <a:ext cx="6035040"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smtClean="0">
                <a:solidFill>
                  <a:srgbClr val="FF0000"/>
                </a:solidFill>
                <a:latin typeface="Times New Roman" pitchFamily="18" charset="0"/>
                <a:ea typeface="Arial" panose="020B0604020202020204" pitchFamily="34" charset="0"/>
                <a:cs typeface="Times New Roman" pitchFamily="18" charset="0"/>
              </a:rPr>
              <a:t>1</a:t>
            </a:r>
            <a:r>
              <a:rPr lang="en-US" sz="3600" b="1" smtClean="0">
                <a:solidFill>
                  <a:srgbClr val="FF0000"/>
                </a:solidFill>
                <a:latin typeface="Times New Roman" pitchFamily="18" charset="0"/>
                <a:ea typeface="Arial" panose="020B0604020202020204" pitchFamily="34" charset="0"/>
                <a:cs typeface="Times New Roman" pitchFamily="18" charset="0"/>
              </a:rPr>
              <a:t>. Siêng năng, kiên trì </a:t>
            </a:r>
            <a:r>
              <a:rPr lang="vi-VN" sz="3600" b="1" smtClean="0">
                <a:solidFill>
                  <a:srgbClr val="FF0000"/>
                </a:solidFill>
                <a:latin typeface="Times New Roman" pitchFamily="18" charset="0"/>
                <a:ea typeface="Arial" panose="020B0604020202020204" pitchFamily="34" charset="0"/>
                <a:cs typeface="Times New Roman" pitchFamily="18" charset="0"/>
              </a:rPr>
              <a:t>và </a:t>
            </a:r>
            <a:r>
              <a:rPr lang="vi-VN" sz="3600" b="1" dirty="0">
                <a:solidFill>
                  <a:srgbClr val="FF0000"/>
                </a:solidFill>
                <a:latin typeface="Times New Roman" pitchFamily="18" charset="0"/>
                <a:ea typeface="Arial" panose="020B0604020202020204" pitchFamily="34" charset="0"/>
                <a:cs typeface="Times New Roman" pitchFamily="18" charset="0"/>
              </a:rPr>
              <a:t>biểu hiện </a:t>
            </a:r>
            <a:r>
              <a:rPr lang="vi-VN" sz="3600" b="1" dirty="0" smtClean="0">
                <a:solidFill>
                  <a:srgbClr val="FF0000"/>
                </a:solidFill>
                <a:latin typeface="Times New Roman" pitchFamily="18" charset="0"/>
                <a:ea typeface="Arial" panose="020B0604020202020204" pitchFamily="34" charset="0"/>
                <a:cs typeface="Times New Roman" pitchFamily="18" charset="0"/>
              </a:rPr>
              <a:t>c</a:t>
            </a:r>
            <a:r>
              <a:rPr lang="en-US" sz="3600" b="1" dirty="0">
                <a:solidFill>
                  <a:srgbClr val="FF0000"/>
                </a:solidFill>
                <a:latin typeface="Times New Roman" pitchFamily="18" charset="0"/>
                <a:ea typeface="Arial" panose="020B0604020202020204" pitchFamily="34" charset="0"/>
                <a:cs typeface="Times New Roman" pitchFamily="18" charset="0"/>
              </a:rPr>
              <a:t>ủ</a:t>
            </a:r>
            <a:r>
              <a:rPr lang="vi-VN" sz="3600" b="1" smtClean="0">
                <a:solidFill>
                  <a:srgbClr val="FF0000"/>
                </a:solidFill>
                <a:latin typeface="Times New Roman" pitchFamily="18" charset="0"/>
                <a:ea typeface="Arial" panose="020B0604020202020204" pitchFamily="34" charset="0"/>
                <a:cs typeface="Times New Roman" pitchFamily="18" charset="0"/>
              </a:rPr>
              <a:t>a </a:t>
            </a:r>
            <a:r>
              <a:rPr lang="en-US" sz="3600" b="1" smtClean="0">
                <a:solidFill>
                  <a:srgbClr val="FF0000"/>
                </a:solidFill>
                <a:latin typeface="Times New Roman" pitchFamily="18" charset="0"/>
                <a:ea typeface="Arial" panose="020B0604020202020204" pitchFamily="34" charset="0"/>
                <a:cs typeface="Times New Roman" pitchFamily="18" charset="0"/>
              </a:rPr>
              <a:t>Siêng năng, kiên trì </a:t>
            </a:r>
            <a:endParaRPr lang="en-US" sz="3600" u="none" strike="noStrike" spc="0" dirty="0">
              <a:solidFill>
                <a:srgbClr val="FF0000"/>
              </a:solidFill>
              <a:effectLst/>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5030" y="1069596"/>
            <a:ext cx="10956898" cy="3862596"/>
          </a:xfrm>
          <a:prstGeom prst="rect">
            <a:avLst/>
          </a:prstGeom>
        </p:spPr>
        <p:txBody>
          <a:bodyPr wrap="square">
            <a:spAutoFit/>
          </a:bodyPr>
          <a:lstStyle/>
          <a:p>
            <a:pPr indent="342900" algn="just">
              <a:spcAft>
                <a:spcPts val="200"/>
              </a:spcAft>
            </a:pPr>
            <a:r>
              <a:rPr lang="en-US" sz="2400" dirty="0" err="1" smtClean="0">
                <a:latin typeface="Times New Roman" pitchFamily="18" charset="0"/>
                <a:ea typeface="Arial" panose="020B0604020202020204" pitchFamily="34" charset="0"/>
                <a:cs typeface="Times New Roman" pitchFamily="18" charset="0"/>
              </a:rPr>
              <a:t>Mạc</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Đĩnh</a:t>
            </a:r>
            <a:r>
              <a:rPr lang="en-US" sz="2400" dirty="0" smtClean="0">
                <a:latin typeface="Times New Roman" pitchFamily="18" charset="0"/>
                <a:ea typeface="Arial" panose="020B0604020202020204" pitchFamily="34" charset="0"/>
                <a:cs typeface="Times New Roman" pitchFamily="18" charset="0"/>
              </a:rPr>
              <a:t> Chi </a:t>
            </a:r>
            <a:r>
              <a:rPr lang="en-US" sz="2400" dirty="0" err="1" smtClean="0">
                <a:latin typeface="Times New Roman" pitchFamily="18" charset="0"/>
                <a:ea typeface="Arial" panose="020B0604020202020204" pitchFamily="34" charset="0"/>
                <a:cs typeface="Times New Roman" pitchFamily="18" charset="0"/>
              </a:rPr>
              <a:t>là</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vị</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trạng</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nguyên</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nổi</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tiếng</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trong</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lịch</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sử</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Việt</a:t>
            </a:r>
            <a:r>
              <a:rPr lang="en-US" sz="2400" dirty="0" smtClean="0">
                <a:latin typeface="Times New Roman" pitchFamily="18" charset="0"/>
                <a:ea typeface="Arial" panose="020B0604020202020204" pitchFamily="34" charset="0"/>
                <a:cs typeface="Times New Roman" pitchFamily="18" charset="0"/>
              </a:rPr>
              <a:t> Nam. </a:t>
            </a:r>
            <a:r>
              <a:rPr lang="en-US" sz="2400" dirty="0" err="1" smtClean="0">
                <a:latin typeface="Times New Roman" pitchFamily="18" charset="0"/>
                <a:ea typeface="Arial" panose="020B0604020202020204" pitchFamily="34" charset="0"/>
                <a:cs typeface="Times New Roman" pitchFamily="18" charset="0"/>
              </a:rPr>
              <a:t>Vốn</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lanh</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lợi</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thông</a:t>
            </a:r>
            <a:r>
              <a:rPr lang="en-US" sz="2400" dirty="0" smtClean="0">
                <a:latin typeface="Times New Roman" pitchFamily="18" charset="0"/>
                <a:ea typeface="Arial" panose="020B0604020202020204" pitchFamily="34" charset="0"/>
                <a:cs typeface="Times New Roman" pitchFamily="18" charset="0"/>
              </a:rPr>
              <a:t> minh, ham </a:t>
            </a:r>
            <a:r>
              <a:rPr lang="en-US" sz="2400" dirty="0" err="1" smtClean="0">
                <a:latin typeface="Times New Roman" pitchFamily="18" charset="0"/>
                <a:ea typeface="Arial" panose="020B0604020202020204" pitchFamily="34" charset="0"/>
                <a:cs typeface="Times New Roman" pitchFamily="18" charset="0"/>
              </a:rPr>
              <a:t>học</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nhưng</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nhà</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nghèo</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không</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được</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đi</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học</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Mạc</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Đĩnh</a:t>
            </a:r>
            <a:r>
              <a:rPr lang="en-US" sz="2400" dirty="0" smtClean="0">
                <a:latin typeface="Times New Roman" pitchFamily="18" charset="0"/>
                <a:ea typeface="Arial" panose="020B0604020202020204" pitchFamily="34" charset="0"/>
                <a:cs typeface="Times New Roman" pitchFamily="18" charset="0"/>
              </a:rPr>
              <a:t> Chi </a:t>
            </a:r>
            <a:r>
              <a:rPr lang="en-US" sz="2400" dirty="0" err="1" smtClean="0">
                <a:latin typeface="Times New Roman" pitchFamily="18" charset="0"/>
                <a:ea typeface="Arial" panose="020B0604020202020204" pitchFamily="34" charset="0"/>
                <a:cs typeface="Times New Roman" pitchFamily="18" charset="0"/>
              </a:rPr>
              <a:t>thường</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phải</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tranh</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thủ</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ghé</a:t>
            </a:r>
            <a:r>
              <a:rPr lang="en-US" sz="2400" dirty="0" smtClean="0">
                <a:latin typeface="Times New Roman" pitchFamily="18" charset="0"/>
                <a:ea typeface="Arial" panose="020B0604020202020204" pitchFamily="34" charset="0"/>
                <a:cs typeface="Times New Roman" pitchFamily="18" charset="0"/>
              </a:rPr>
              <a:t> qua </a:t>
            </a:r>
            <a:r>
              <a:rPr lang="en-US" sz="2400" dirty="0" err="1" smtClean="0">
                <a:latin typeface="Times New Roman" pitchFamily="18" charset="0"/>
                <a:ea typeface="Arial" panose="020B0604020202020204" pitchFamily="34" charset="0"/>
                <a:cs typeface="Times New Roman" pitchFamily="18" charset="0"/>
              </a:rPr>
              <a:t>lớp</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học</a:t>
            </a:r>
            <a:r>
              <a:rPr lang="en-US" sz="2400" dirty="0" smtClean="0">
                <a:latin typeface="Times New Roman" pitchFamily="18" charset="0"/>
                <a:ea typeface="Arial" panose="020B0604020202020204" pitchFamily="34" charset="0"/>
                <a:cs typeface="Times New Roman" pitchFamily="18" charset="0"/>
              </a:rPr>
              <a:t> ở </a:t>
            </a:r>
            <a:r>
              <a:rPr lang="en-US" sz="2400" dirty="0" err="1" smtClean="0">
                <a:latin typeface="Times New Roman" pitchFamily="18" charset="0"/>
                <a:ea typeface="Arial" panose="020B0604020202020204" pitchFamily="34" charset="0"/>
                <a:cs typeface="Times New Roman" pitchFamily="18" charset="0"/>
              </a:rPr>
              <a:t>gần</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nhà</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đứng</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ngoài</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cửa</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nghe</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thầy</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giảng</a:t>
            </a:r>
            <a:r>
              <a:rPr lang="en-US" sz="2400" dirty="0" smtClean="0">
                <a:latin typeface="Times New Roman" pitchFamily="18" charset="0"/>
                <a:ea typeface="Arial" panose="020B0604020202020204" pitchFamily="34" charset="0"/>
                <a:cs typeface="Times New Roman" pitchFamily="18" charset="0"/>
              </a:rPr>
              <a:t>. Ban </a:t>
            </a:r>
            <a:r>
              <a:rPr lang="en-US" sz="2400" dirty="0" err="1" smtClean="0">
                <a:latin typeface="Times New Roman" pitchFamily="18" charset="0"/>
                <a:ea typeface="Arial" panose="020B0604020202020204" pitchFamily="34" charset="0"/>
                <a:cs typeface="Times New Roman" pitchFamily="18" charset="0"/>
              </a:rPr>
              <a:t>ngày</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đi</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nhặt</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củi</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kiếm</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sống</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tối</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về</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cậu</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lại</a:t>
            </a:r>
            <a:r>
              <a:rPr lang="en-US" sz="2400" dirty="0" smtClean="0">
                <a:latin typeface="Times New Roman" pitchFamily="18" charset="0"/>
                <a:ea typeface="Arial" panose="020B0604020202020204" pitchFamily="34" charset="0"/>
                <a:cs typeface="Times New Roman" pitchFamily="18" charset="0"/>
              </a:rPr>
              <a:t> lo </a:t>
            </a:r>
            <a:r>
              <a:rPr lang="en-US" sz="2400" dirty="0" err="1" smtClean="0">
                <a:latin typeface="Times New Roman" pitchFamily="18" charset="0"/>
                <a:ea typeface="Arial" panose="020B0604020202020204" pitchFamily="34" charset="0"/>
                <a:cs typeface="Times New Roman" pitchFamily="18" charset="0"/>
              </a:rPr>
              <a:t>ôn</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luyện</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học</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bài</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Nhà</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nghèo</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không</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có</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đèn</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cậu</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bắt</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đom</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đóm</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bỏ</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vào</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vỏ</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trứng</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lấy</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ánh</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sáng</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để</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học</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Không</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có</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giấy</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cậu</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dùng</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lá</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để</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tập</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viết</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Nhờ</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siêng</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năng</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kiên</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trì</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nỗ</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lực</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vượt</a:t>
            </a:r>
            <a:r>
              <a:rPr lang="en-US" sz="2400" dirty="0" smtClean="0">
                <a:latin typeface="Times New Roman" pitchFamily="18" charset="0"/>
                <a:ea typeface="Arial" panose="020B0604020202020204" pitchFamily="34" charset="0"/>
                <a:cs typeface="Times New Roman" pitchFamily="18" charset="0"/>
              </a:rPr>
              <a:t> qua </a:t>
            </a:r>
            <a:r>
              <a:rPr lang="en-US" sz="2400" dirty="0" err="1" smtClean="0">
                <a:latin typeface="Times New Roman" pitchFamily="18" charset="0"/>
                <a:ea typeface="Arial" panose="020B0604020202020204" pitchFamily="34" charset="0"/>
                <a:cs typeface="Times New Roman" pitchFamily="18" charset="0"/>
              </a:rPr>
              <a:t>mọi</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khó</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khăn</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để</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học</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tập</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Mạc</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Đĩnh</a:t>
            </a:r>
            <a:r>
              <a:rPr lang="en-US" sz="2400" dirty="0" smtClean="0">
                <a:latin typeface="Times New Roman" pitchFamily="18" charset="0"/>
                <a:ea typeface="Arial" panose="020B0604020202020204" pitchFamily="34" charset="0"/>
                <a:cs typeface="Times New Roman" pitchFamily="18" charset="0"/>
              </a:rPr>
              <a:t> Chi </a:t>
            </a:r>
            <a:r>
              <a:rPr lang="en-US" sz="2400" dirty="0" err="1" smtClean="0">
                <a:latin typeface="Times New Roman" pitchFamily="18" charset="0"/>
                <a:ea typeface="Arial" panose="020B0604020202020204" pitchFamily="34" charset="0"/>
                <a:cs typeface="Times New Roman" pitchFamily="18" charset="0"/>
              </a:rPr>
              <a:t>đã</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thi</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đỗ</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Trạng</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nguyên</a:t>
            </a:r>
            <a:r>
              <a:rPr lang="en-US" sz="2400" dirty="0" smtClean="0">
                <a:latin typeface="Times New Roman" pitchFamily="18" charset="0"/>
                <a:ea typeface="Arial" panose="020B0604020202020204" pitchFamily="34" charset="0"/>
                <a:cs typeface="Times New Roman" pitchFamily="18" charset="0"/>
              </a:rPr>
              <a:t> – </a:t>
            </a:r>
            <a:r>
              <a:rPr lang="en-US" sz="2400" dirty="0" err="1" smtClean="0">
                <a:latin typeface="Times New Roman" pitchFamily="18" charset="0"/>
                <a:ea typeface="Arial" panose="020B0604020202020204" pitchFamily="34" charset="0"/>
                <a:cs typeface="Times New Roman" pitchFamily="18" charset="0"/>
              </a:rPr>
              <a:t>học</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vị</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Tiễn</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sĩ</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cao</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nhất</a:t>
            </a:r>
            <a:r>
              <a:rPr lang="en-US" sz="2400" dirty="0" smtClean="0">
                <a:latin typeface="Times New Roman" pitchFamily="18" charset="0"/>
                <a:ea typeface="Arial" panose="020B0604020202020204" pitchFamily="34" charset="0"/>
                <a:cs typeface="Times New Roman" pitchFamily="18" charset="0"/>
              </a:rPr>
              <a:t>.</a:t>
            </a:r>
          </a:p>
          <a:p>
            <a:pPr indent="342900" algn="r">
              <a:spcAft>
                <a:spcPts val="200"/>
              </a:spcAft>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Phỏng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a:t>
            </a:r>
          </a:p>
          <a:p>
            <a:pPr indent="342900" algn="r">
              <a:spcAft>
                <a:spcPts val="200"/>
              </a:spcAft>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hoa</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Việt</a:t>
            </a:r>
            <a:r>
              <a:rPr lang="en-US" sz="2400" dirty="0" smtClean="0">
                <a:latin typeface="Times New Roman" pitchFamily="18" charset="0"/>
                <a:cs typeface="Times New Roman" pitchFamily="18" charset="0"/>
              </a:rPr>
              <a:t> Nam, </a:t>
            </a:r>
          </a:p>
          <a:p>
            <a:pPr indent="342900" algn="r">
              <a:spcAft>
                <a:spcPts val="200"/>
              </a:spcAft>
            </a:pPr>
            <a:r>
              <a:rPr lang="en-US" sz="2400" dirty="0" smtClean="0">
                <a:latin typeface="Times New Roman" pitchFamily="18" charset="0"/>
                <a:cs typeface="Times New Roman" pitchFamily="18" charset="0"/>
              </a:rPr>
              <a:t>NXB </a:t>
            </a:r>
            <a:r>
              <a:rPr lang="en-US" sz="2400" dirty="0" err="1" smtClean="0">
                <a:latin typeface="Times New Roman" pitchFamily="18" charset="0"/>
                <a:cs typeface="Times New Roman" pitchFamily="18" charset="0"/>
              </a:rPr>
              <a:t>Văn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hóa</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Thông</a:t>
            </a:r>
            <a:r>
              <a:rPr lang="en-US" sz="2400" dirty="0" smtClean="0">
                <a:latin typeface="Times New Roman" pitchFamily="18" charset="0"/>
                <a:cs typeface="Times New Roman" pitchFamily="18" charset="0"/>
              </a:rPr>
              <a:t> tin, 2006)</a:t>
            </a:r>
            <a:endParaRPr lang="en-US" sz="2400" dirty="0">
              <a:latin typeface="Times New Roman" pitchFamily="18" charset="0"/>
              <a:cs typeface="Times New Roman" pitchFamily="18" charset="0"/>
            </a:endParaRPr>
          </a:p>
        </p:txBody>
      </p:sp>
      <p:pic>
        <p:nvPicPr>
          <p:cNvPr id="9" name="Picture 8" descr="58PIC58PIC58PIC58PICHsaGKG559akDq_PIC2018.png">
            <a:hlinkClick r:id="rId3" action="ppaction://hlinkfile"/>
          </p:cNvPr>
          <p:cNvPicPr>
            <a:picLocks noChangeAspect="1"/>
          </p:cNvPicPr>
          <p:nvPr/>
        </p:nvPicPr>
        <p:blipFill>
          <a:blip r:embed="rId4"/>
          <a:stretch>
            <a:fillRect/>
          </a:stretch>
        </p:blipFill>
        <p:spPr bwMode="auto">
          <a:xfrm>
            <a:off x="433138" y="3882191"/>
            <a:ext cx="4876799" cy="277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itchFamily="18" charset="0"/>
                <a:ea typeface="Times New Roman" panose="02020603050405020304" pitchFamily="18" charset="0"/>
                <a:cs typeface="Times New Roman" pitchFamily="18" charset="0"/>
              </a:rPr>
              <a:t>(</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THẢO LUẬN NHÓM)</a:t>
            </a:r>
            <a:endParaRPr lang="en-US" sz="3200" b="1" dirty="0">
              <a:solidFill>
                <a:srgbClr val="FF0000"/>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itchFamily="18"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xmlns=""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xmlns=""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smtClean="0">
                <a:solidFill>
                  <a:schemeClr val="tx1"/>
                </a:solidFill>
                <a:latin typeface="Times New Roman" pitchFamily="18" charset="0"/>
                <a:cs typeface="Times New Roman" pitchFamily="18" charset="0"/>
              </a:rPr>
              <a:t>Câu 1</a:t>
            </a:r>
            <a:r>
              <a:rPr lang="en-US" sz="2800" b="1" smtClean="0">
                <a:solidFill>
                  <a:schemeClr val="tx1"/>
                </a:solidFill>
                <a:latin typeface="Times New Roman" pitchFamily="18" charset="0"/>
                <a:cs typeface="Times New Roman" pitchFamily="18" charset="0"/>
              </a:rPr>
              <a:t>: </a:t>
            </a:r>
            <a:r>
              <a:rPr lang="en-US" sz="2800" smtClean="0">
                <a:solidFill>
                  <a:schemeClr val="tx1"/>
                </a:solidFill>
                <a:latin typeface="Times New Roman" pitchFamily="18" charset="0"/>
                <a:cs typeface="Times New Roman" pitchFamily="18" charset="0"/>
              </a:rPr>
              <a:t>Mạc Đĩnh Chi đã nỗ lực như thế nào để thi đỗ Trạng nguyên?</a:t>
            </a: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smtClean="0">
                <a:solidFill>
                  <a:schemeClr val="tx1"/>
                </a:solidFill>
                <a:latin typeface="Times New Roman" pitchFamily="18" charset="0"/>
                <a:cs typeface="Times New Roman" pitchFamily="18" charset="0"/>
              </a:rPr>
              <a:t>Câu 2</a:t>
            </a:r>
            <a:r>
              <a:rPr lang="en-US" sz="2800" smtClean="0">
                <a:solidFill>
                  <a:schemeClr val="tx1"/>
                </a:solidFill>
                <a:latin typeface="Times New Roman" pitchFamily="18" charset="0"/>
                <a:cs typeface="Times New Roman"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xmlns=""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smtClean="0">
                <a:solidFill>
                  <a:srgbClr val="000000"/>
                </a:solidFill>
                <a:latin typeface="Times New Roman" panose="02020603050405020304" pitchFamily="18" charset="0"/>
                <a:ea typeface="Times New Roman" panose="02020603050405020304" pitchFamily="18" charset="0"/>
              </a:rPr>
              <a:t>.............................................................................................................................................................................................................................................................</a:t>
            </a:r>
          </a:p>
        </p:txBody>
      </p:sp>
      <p:sp>
        <p:nvSpPr>
          <p:cNvPr id="13" name="Rectangle: Rounded Corners 25">
            <a:extLst>
              <a:ext uri="{FF2B5EF4-FFF2-40B4-BE49-F238E27FC236}">
                <a16:creationId xmlns:a16="http://schemas.microsoft.com/office/drawing/2014/main" xmlns=""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xmlns=""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pic>
        <p:nvPicPr>
          <p:cNvPr id="20" name="Ảnh 19" descr="pngtree-book-pencil-border-illustration-png-image_4506758.jpg"/>
          <p:cNvPicPr>
            <a:picLocks noChangeAspect="1"/>
          </p:cNvPicPr>
          <p:nvPr/>
        </p:nvPicPr>
        <p:blipFill>
          <a:blip r:embed="rId3" cstate="print"/>
          <a:stretch>
            <a:fillRect/>
          </a:stretch>
        </p:blipFill>
        <p:spPr>
          <a:xfrm>
            <a:off x="4780547" y="2181727"/>
            <a:ext cx="3352800" cy="4676273"/>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itchFamily="18" charset="0"/>
                <a:ea typeface="Times New Roman" panose="02020603050405020304" pitchFamily="18" charset="0"/>
                <a:cs typeface="Times New Roman" pitchFamily="18" charset="0"/>
              </a:rPr>
              <a:t>(</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THẢO LUẬN NHÓM)</a:t>
            </a:r>
            <a:endParaRPr lang="en-US" sz="3200" b="1" dirty="0">
              <a:solidFill>
                <a:srgbClr val="FF0000"/>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xmlns=""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xmlns=""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smtClean="0">
                <a:solidFill>
                  <a:schemeClr val="tx1"/>
                </a:solidFill>
                <a:latin typeface="Times New Roman" pitchFamily="18" charset="0"/>
                <a:cs typeface="Times New Roman" pitchFamily="18" charset="0"/>
              </a:rPr>
              <a:t>Câu 1</a:t>
            </a:r>
            <a:r>
              <a:rPr lang="en-US" sz="2800" b="1" smtClean="0">
                <a:solidFill>
                  <a:schemeClr val="tx1"/>
                </a:solidFill>
                <a:latin typeface="Times New Roman" pitchFamily="18" charset="0"/>
                <a:cs typeface="Times New Roman" pitchFamily="18" charset="0"/>
              </a:rPr>
              <a:t>: </a:t>
            </a:r>
            <a:r>
              <a:rPr lang="en-US" sz="2800" smtClean="0">
                <a:solidFill>
                  <a:schemeClr val="tx1"/>
                </a:solidFill>
                <a:latin typeface="Times New Roman" pitchFamily="18" charset="0"/>
                <a:cs typeface="Times New Roman" pitchFamily="18" charset="0"/>
              </a:rPr>
              <a:t>Mạc Đĩnh Chi đã nỗ lực như thế nào để thi đỗ Trạng nguyên?</a:t>
            </a: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smtClean="0">
                <a:solidFill>
                  <a:schemeClr val="tx1"/>
                </a:solidFill>
                <a:latin typeface="Times New Roman" pitchFamily="18" charset="0"/>
                <a:cs typeface="Times New Roman" pitchFamily="18" charset="0"/>
              </a:rPr>
              <a:t>Câu 2</a:t>
            </a:r>
            <a:r>
              <a:rPr lang="en-US" sz="2800" smtClean="0">
                <a:solidFill>
                  <a:schemeClr val="tx1"/>
                </a:solidFill>
                <a:latin typeface="Times New Roman" pitchFamily="18" charset="0"/>
                <a:cs typeface="Times New Roman"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xmlns="" id="{7FC44327-CEE4-4E8B-92C5-96305680DC6A}"/>
              </a:ext>
            </a:extLst>
          </p:cNvPr>
          <p:cNvSpPr/>
          <p:nvPr/>
        </p:nvSpPr>
        <p:spPr>
          <a:xfrm>
            <a:off x="288758" y="4154905"/>
            <a:ext cx="5229726" cy="25968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smtClean="0">
                <a:solidFill>
                  <a:schemeClr val="tx1"/>
                </a:solidFill>
                <a:latin typeface="Times New Roman" pitchFamily="18" charset="0"/>
                <a:cs typeface="Times New Roman" pitchFamily="18" charset="0"/>
              </a:rPr>
              <a:t>Mạc Đĩnh Chi đã nỗ lực để thi đỗ Trạng nguyên</a:t>
            </a:r>
            <a:r>
              <a:rPr lang="en-US" sz="2000" i="1" smtClean="0">
                <a:solidFill>
                  <a:srgbClr val="000000"/>
                </a:solidFill>
                <a:latin typeface="Times New Roman" panose="02020603050405020304" pitchFamily="18" charset="0"/>
              </a:rPr>
              <a:t>: Tranh thủ ghé qua lớp học ở gần nhà, đứng ngoài cửa nghe thầy giảng, ngày nhặt củi tối về cậu lại lo ôn luyện, học bài, bắt đom đóm bỏ vào vỏ trứng lấy ánh sáng để học, dùng lá để tập viết</a:t>
            </a:r>
            <a:r>
              <a:rPr lang="en-US" sz="2000" i="1" smtClean="0">
                <a:solidFill>
                  <a:srgbClr val="000000"/>
                </a:solidFill>
                <a:latin typeface="Times New Roman" panose="02020603050405020304" pitchFamily="18" charset="0"/>
                <a:ea typeface="Times New Roman" panose="02020603050405020304" pitchFamily="18" charset="0"/>
              </a:rPr>
              <a:t>.</a:t>
            </a:r>
            <a:endParaRPr lang="en-US" sz="2000" i="1" dirty="0" smtClean="0">
              <a:solidFill>
                <a:srgbClr val="000000"/>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xmlns="" id="{80C22BBF-9AA1-43CF-8D6D-95361CBA2933}"/>
              </a:ext>
            </a:extLst>
          </p:cNvPr>
          <p:cNvSpPr/>
          <p:nvPr/>
        </p:nvSpPr>
        <p:spPr>
          <a:xfrm>
            <a:off x="6632954" y="4138863"/>
            <a:ext cx="5559046" cy="240631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anose="02020603050405020304" pitchFamily="18" charset="0"/>
                <a:ea typeface="Times New Roman" panose="02020603050405020304" pitchFamily="18" charset="0"/>
              </a:rPr>
              <a:t>Siêng năng, kiên trì là đức tính của con người biểu hiện ở sự cần cù, tự giác, miệt mài, làm việc thường xuyên và đều đặn.</a:t>
            </a:r>
            <a:endParaRPr lang="en-US" sz="2400" dirty="0">
              <a:solidFill>
                <a:schemeClr val="tx1"/>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06C6F0E5-34EA-4A9B-B75B-08619F47AE1E}"/>
              </a:ext>
            </a:extLst>
          </p:cNvPr>
          <p:cNvCxnSpPr>
            <a:cxnSpLocks/>
          </p:cNvCxnSpPr>
          <p:nvPr/>
        </p:nvCxnSpPr>
        <p:spPr>
          <a:xfrm>
            <a:off x="9667964" y="3961039"/>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256240" y="1384107"/>
            <a:ext cx="5957455" cy="2436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3200" i="1" dirty="0" smtClean="0">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Siêng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năng</a:t>
            </a:r>
            <a:r>
              <a:rPr lang="en-US" sz="3200" dirty="0" smtClean="0">
                <a:solidFill>
                  <a:srgbClr val="FF0000"/>
                </a:solidFill>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đức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biểu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sự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cù</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miệt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việc</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xuyên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đều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đặn</a:t>
            </a:r>
            <a:r>
              <a:rPr lang="en-US"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pPr>
              <a:buNone/>
            </a:pPr>
            <a:r>
              <a:rPr lang="en-US" sz="3200" dirty="0" smtClean="0">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Kiên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trì</a:t>
            </a:r>
            <a:r>
              <a:rPr lang="en-US" sz="3200" dirty="0" smtClean="0">
                <a:solidFill>
                  <a:srgbClr val="FF0000"/>
                </a:solidFill>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quyết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tâm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dù</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gặp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khổ</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7065</TotalTime>
  <Words>1535</Words>
  <Application>Microsoft Office PowerPoint</Application>
  <PresentationFormat>Custom</PresentationFormat>
  <Paragraphs>138</Paragraphs>
  <Slides>28</Slides>
  <Notes>6</Notes>
  <HiddenSlides>0</HiddenSlides>
  <MMClips>1</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Windows User</cp:lastModifiedBy>
  <cp:revision>214</cp:revision>
  <dcterms:created xsi:type="dcterms:W3CDTF">2021-06-28T15:32:15Z</dcterms:created>
  <dcterms:modified xsi:type="dcterms:W3CDTF">2022-09-27T02:27:02Z</dcterms:modified>
</cp:coreProperties>
</file>