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72" r:id="rId4"/>
    <p:sldId id="280" r:id="rId5"/>
    <p:sldId id="273" r:id="rId6"/>
    <p:sldId id="258" r:id="rId7"/>
    <p:sldId id="281" r:id="rId8"/>
    <p:sldId id="259" r:id="rId9"/>
    <p:sldId id="271" r:id="rId10"/>
    <p:sldId id="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FF970-050A-31DC-B014-D808E7EF64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F2D372-3422-C2AD-87B4-3D88FF6BAE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F6D23C-D16F-DD93-6B51-C1241EB2F377}"/>
              </a:ext>
            </a:extLst>
          </p:cNvPr>
          <p:cNvSpPr>
            <a:spLocks noGrp="1"/>
          </p:cNvSpPr>
          <p:nvPr>
            <p:ph type="dt" sz="half" idx="10"/>
          </p:nvPr>
        </p:nvSpPr>
        <p:spPr/>
        <p:txBody>
          <a:bodyPr/>
          <a:lstStyle/>
          <a:p>
            <a:fld id="{FF65450A-CC90-4C02-93D4-D629DFE1CED9}" type="datetimeFigureOut">
              <a:rPr lang="en-US" smtClean="0"/>
              <a:t>5/22/2024</a:t>
            </a:fld>
            <a:endParaRPr lang="en-US"/>
          </a:p>
        </p:txBody>
      </p:sp>
      <p:sp>
        <p:nvSpPr>
          <p:cNvPr id="5" name="Footer Placeholder 4">
            <a:extLst>
              <a:ext uri="{FF2B5EF4-FFF2-40B4-BE49-F238E27FC236}">
                <a16:creationId xmlns:a16="http://schemas.microsoft.com/office/drawing/2014/main" id="{9C41CA0C-8D8E-2A50-F75F-3BF098EC2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99EEB8-2A3A-4A6D-5A9A-F8D88BA79476}"/>
              </a:ext>
            </a:extLst>
          </p:cNvPr>
          <p:cNvSpPr>
            <a:spLocks noGrp="1"/>
          </p:cNvSpPr>
          <p:nvPr>
            <p:ph type="sldNum" sz="quarter" idx="12"/>
          </p:nvPr>
        </p:nvSpPr>
        <p:spPr/>
        <p:txBody>
          <a:bodyPr/>
          <a:lstStyle/>
          <a:p>
            <a:fld id="{3454CB8D-AABF-4059-8F61-E49D1661FE08}" type="slidenum">
              <a:rPr lang="en-US" smtClean="0"/>
              <a:t>‹#›</a:t>
            </a:fld>
            <a:endParaRPr lang="en-US"/>
          </a:p>
        </p:txBody>
      </p:sp>
    </p:spTree>
    <p:extLst>
      <p:ext uri="{BB962C8B-B14F-4D97-AF65-F5344CB8AC3E}">
        <p14:creationId xmlns:p14="http://schemas.microsoft.com/office/powerpoint/2010/main" val="3403547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96E3-E008-BC21-39E2-62A54D1C58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309C3C-5FC7-C0B5-D880-8E5C9EFAFC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4C17C-B06D-8BF8-0207-473C3644B4E8}"/>
              </a:ext>
            </a:extLst>
          </p:cNvPr>
          <p:cNvSpPr>
            <a:spLocks noGrp="1"/>
          </p:cNvSpPr>
          <p:nvPr>
            <p:ph type="dt" sz="half" idx="10"/>
          </p:nvPr>
        </p:nvSpPr>
        <p:spPr/>
        <p:txBody>
          <a:bodyPr/>
          <a:lstStyle/>
          <a:p>
            <a:fld id="{FF65450A-CC90-4C02-93D4-D629DFE1CED9}" type="datetimeFigureOut">
              <a:rPr lang="en-US" smtClean="0"/>
              <a:t>5/22/2024</a:t>
            </a:fld>
            <a:endParaRPr lang="en-US"/>
          </a:p>
        </p:txBody>
      </p:sp>
      <p:sp>
        <p:nvSpPr>
          <p:cNvPr id="5" name="Footer Placeholder 4">
            <a:extLst>
              <a:ext uri="{FF2B5EF4-FFF2-40B4-BE49-F238E27FC236}">
                <a16:creationId xmlns:a16="http://schemas.microsoft.com/office/drawing/2014/main" id="{AD5CD7AF-3BCA-CEDE-665D-766ABA0E3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70324-57DA-1FFC-31F9-21AD5F9F04F7}"/>
              </a:ext>
            </a:extLst>
          </p:cNvPr>
          <p:cNvSpPr>
            <a:spLocks noGrp="1"/>
          </p:cNvSpPr>
          <p:nvPr>
            <p:ph type="sldNum" sz="quarter" idx="12"/>
          </p:nvPr>
        </p:nvSpPr>
        <p:spPr/>
        <p:txBody>
          <a:bodyPr/>
          <a:lstStyle/>
          <a:p>
            <a:fld id="{3454CB8D-AABF-4059-8F61-E49D1661FE08}" type="slidenum">
              <a:rPr lang="en-US" smtClean="0"/>
              <a:t>‹#›</a:t>
            </a:fld>
            <a:endParaRPr lang="en-US"/>
          </a:p>
        </p:txBody>
      </p:sp>
    </p:spTree>
    <p:extLst>
      <p:ext uri="{BB962C8B-B14F-4D97-AF65-F5344CB8AC3E}">
        <p14:creationId xmlns:p14="http://schemas.microsoft.com/office/powerpoint/2010/main" val="329986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C4592A-7495-FF51-E5AB-89C96A16B8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151BEB-DD16-AF48-B57C-8DA30F74FA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4FB04-7D09-1C83-5643-D94606833BFD}"/>
              </a:ext>
            </a:extLst>
          </p:cNvPr>
          <p:cNvSpPr>
            <a:spLocks noGrp="1"/>
          </p:cNvSpPr>
          <p:nvPr>
            <p:ph type="dt" sz="half" idx="10"/>
          </p:nvPr>
        </p:nvSpPr>
        <p:spPr/>
        <p:txBody>
          <a:bodyPr/>
          <a:lstStyle/>
          <a:p>
            <a:fld id="{FF65450A-CC90-4C02-93D4-D629DFE1CED9}" type="datetimeFigureOut">
              <a:rPr lang="en-US" smtClean="0"/>
              <a:t>5/22/2024</a:t>
            </a:fld>
            <a:endParaRPr lang="en-US"/>
          </a:p>
        </p:txBody>
      </p:sp>
      <p:sp>
        <p:nvSpPr>
          <p:cNvPr id="5" name="Footer Placeholder 4">
            <a:extLst>
              <a:ext uri="{FF2B5EF4-FFF2-40B4-BE49-F238E27FC236}">
                <a16:creationId xmlns:a16="http://schemas.microsoft.com/office/drawing/2014/main" id="{4216DCC4-683E-6F44-7A68-8B0FBB1CB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9EB6E-105D-3DFA-59AE-3BA1F713EF84}"/>
              </a:ext>
            </a:extLst>
          </p:cNvPr>
          <p:cNvSpPr>
            <a:spLocks noGrp="1"/>
          </p:cNvSpPr>
          <p:nvPr>
            <p:ph type="sldNum" sz="quarter" idx="12"/>
          </p:nvPr>
        </p:nvSpPr>
        <p:spPr/>
        <p:txBody>
          <a:bodyPr/>
          <a:lstStyle/>
          <a:p>
            <a:fld id="{3454CB8D-AABF-4059-8F61-E49D1661FE08}" type="slidenum">
              <a:rPr lang="en-US" smtClean="0"/>
              <a:t>‹#›</a:t>
            </a:fld>
            <a:endParaRPr lang="en-US"/>
          </a:p>
        </p:txBody>
      </p:sp>
    </p:spTree>
    <p:extLst>
      <p:ext uri="{BB962C8B-B14F-4D97-AF65-F5344CB8AC3E}">
        <p14:creationId xmlns:p14="http://schemas.microsoft.com/office/powerpoint/2010/main" val="3224036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549DB-6647-6181-372D-0D4A8ACAA5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C1D7A9-2882-2DEA-C5CF-28FE557368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A5E14D-F1E0-0AE2-BC1E-5F9ECD9A5DA2}"/>
              </a:ext>
            </a:extLst>
          </p:cNvPr>
          <p:cNvSpPr>
            <a:spLocks noGrp="1"/>
          </p:cNvSpPr>
          <p:nvPr>
            <p:ph type="dt" sz="half" idx="10"/>
          </p:nvPr>
        </p:nvSpPr>
        <p:spPr/>
        <p:txBody>
          <a:bodyPr/>
          <a:lstStyle/>
          <a:p>
            <a:fld id="{FF65450A-CC90-4C02-93D4-D629DFE1CED9}" type="datetimeFigureOut">
              <a:rPr lang="en-US" smtClean="0"/>
              <a:t>5/22/2024</a:t>
            </a:fld>
            <a:endParaRPr lang="en-US"/>
          </a:p>
        </p:txBody>
      </p:sp>
      <p:sp>
        <p:nvSpPr>
          <p:cNvPr id="5" name="Footer Placeholder 4">
            <a:extLst>
              <a:ext uri="{FF2B5EF4-FFF2-40B4-BE49-F238E27FC236}">
                <a16:creationId xmlns:a16="http://schemas.microsoft.com/office/drawing/2014/main" id="{FFBEA342-F41C-193E-DC2C-6F303C6FE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6EE9C-83AB-7A9F-97B6-4D2FA9A106B9}"/>
              </a:ext>
            </a:extLst>
          </p:cNvPr>
          <p:cNvSpPr>
            <a:spLocks noGrp="1"/>
          </p:cNvSpPr>
          <p:nvPr>
            <p:ph type="sldNum" sz="quarter" idx="12"/>
          </p:nvPr>
        </p:nvSpPr>
        <p:spPr/>
        <p:txBody>
          <a:bodyPr/>
          <a:lstStyle/>
          <a:p>
            <a:fld id="{3454CB8D-AABF-4059-8F61-E49D1661FE08}" type="slidenum">
              <a:rPr lang="en-US" smtClean="0"/>
              <a:t>‹#›</a:t>
            </a:fld>
            <a:endParaRPr lang="en-US"/>
          </a:p>
        </p:txBody>
      </p:sp>
    </p:spTree>
    <p:extLst>
      <p:ext uri="{BB962C8B-B14F-4D97-AF65-F5344CB8AC3E}">
        <p14:creationId xmlns:p14="http://schemas.microsoft.com/office/powerpoint/2010/main" val="1731004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D47DE-16DC-4322-99D6-167E298460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E408D8-D7CB-D1A1-A131-AD28665D70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73E203-3F2C-EA09-09C6-9683039E5745}"/>
              </a:ext>
            </a:extLst>
          </p:cNvPr>
          <p:cNvSpPr>
            <a:spLocks noGrp="1"/>
          </p:cNvSpPr>
          <p:nvPr>
            <p:ph type="dt" sz="half" idx="10"/>
          </p:nvPr>
        </p:nvSpPr>
        <p:spPr/>
        <p:txBody>
          <a:bodyPr/>
          <a:lstStyle/>
          <a:p>
            <a:fld id="{FF65450A-CC90-4C02-93D4-D629DFE1CED9}" type="datetimeFigureOut">
              <a:rPr lang="en-US" smtClean="0"/>
              <a:t>5/22/2024</a:t>
            </a:fld>
            <a:endParaRPr lang="en-US"/>
          </a:p>
        </p:txBody>
      </p:sp>
      <p:sp>
        <p:nvSpPr>
          <p:cNvPr id="5" name="Footer Placeholder 4">
            <a:extLst>
              <a:ext uri="{FF2B5EF4-FFF2-40B4-BE49-F238E27FC236}">
                <a16:creationId xmlns:a16="http://schemas.microsoft.com/office/drawing/2014/main" id="{9EB485CC-A4B4-8DA0-4CCE-55CDD0BC0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60E06-8D2D-C8BD-E0A5-C0701B7A2F2C}"/>
              </a:ext>
            </a:extLst>
          </p:cNvPr>
          <p:cNvSpPr>
            <a:spLocks noGrp="1"/>
          </p:cNvSpPr>
          <p:nvPr>
            <p:ph type="sldNum" sz="quarter" idx="12"/>
          </p:nvPr>
        </p:nvSpPr>
        <p:spPr/>
        <p:txBody>
          <a:bodyPr/>
          <a:lstStyle/>
          <a:p>
            <a:fld id="{3454CB8D-AABF-4059-8F61-E49D1661FE08}" type="slidenum">
              <a:rPr lang="en-US" smtClean="0"/>
              <a:t>‹#›</a:t>
            </a:fld>
            <a:endParaRPr lang="en-US"/>
          </a:p>
        </p:txBody>
      </p:sp>
    </p:spTree>
    <p:extLst>
      <p:ext uri="{BB962C8B-B14F-4D97-AF65-F5344CB8AC3E}">
        <p14:creationId xmlns:p14="http://schemas.microsoft.com/office/powerpoint/2010/main" val="398838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EF410-A613-D441-FA1F-39F408C48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DFECE0-6FEB-1451-C35C-76E43A00DC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07A344-BAC2-EC7B-123E-E13DAC1686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2A7CBC-196C-F3E3-1140-7E85873D1E78}"/>
              </a:ext>
            </a:extLst>
          </p:cNvPr>
          <p:cNvSpPr>
            <a:spLocks noGrp="1"/>
          </p:cNvSpPr>
          <p:nvPr>
            <p:ph type="dt" sz="half" idx="10"/>
          </p:nvPr>
        </p:nvSpPr>
        <p:spPr/>
        <p:txBody>
          <a:bodyPr/>
          <a:lstStyle/>
          <a:p>
            <a:fld id="{FF65450A-CC90-4C02-93D4-D629DFE1CED9}" type="datetimeFigureOut">
              <a:rPr lang="en-US" smtClean="0"/>
              <a:t>5/22/2024</a:t>
            </a:fld>
            <a:endParaRPr lang="en-US"/>
          </a:p>
        </p:txBody>
      </p:sp>
      <p:sp>
        <p:nvSpPr>
          <p:cNvPr id="6" name="Footer Placeholder 5">
            <a:extLst>
              <a:ext uri="{FF2B5EF4-FFF2-40B4-BE49-F238E27FC236}">
                <a16:creationId xmlns:a16="http://schemas.microsoft.com/office/drawing/2014/main" id="{5D3CF0A2-8E6A-66C9-8CC9-56590E3EE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2AC0E5-BFF0-F7DA-97B1-4FF477D22305}"/>
              </a:ext>
            </a:extLst>
          </p:cNvPr>
          <p:cNvSpPr>
            <a:spLocks noGrp="1"/>
          </p:cNvSpPr>
          <p:nvPr>
            <p:ph type="sldNum" sz="quarter" idx="12"/>
          </p:nvPr>
        </p:nvSpPr>
        <p:spPr/>
        <p:txBody>
          <a:bodyPr/>
          <a:lstStyle/>
          <a:p>
            <a:fld id="{3454CB8D-AABF-4059-8F61-E49D1661FE08}" type="slidenum">
              <a:rPr lang="en-US" smtClean="0"/>
              <a:t>‹#›</a:t>
            </a:fld>
            <a:endParaRPr lang="en-US"/>
          </a:p>
        </p:txBody>
      </p:sp>
    </p:spTree>
    <p:extLst>
      <p:ext uri="{BB962C8B-B14F-4D97-AF65-F5344CB8AC3E}">
        <p14:creationId xmlns:p14="http://schemas.microsoft.com/office/powerpoint/2010/main" val="379526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915A-14F9-99E0-D979-7BC5C16CB9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EC2718-ED0E-69B2-283A-7619FDC09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6E0BD-7B17-3DBF-35C8-2D1339878E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7A251C-E72A-E81B-3756-570430FB1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57B53E-884E-D364-D636-84E99B2A6D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D23F7D-2AF2-3025-6182-209CC8E8681C}"/>
              </a:ext>
            </a:extLst>
          </p:cNvPr>
          <p:cNvSpPr>
            <a:spLocks noGrp="1"/>
          </p:cNvSpPr>
          <p:nvPr>
            <p:ph type="dt" sz="half" idx="10"/>
          </p:nvPr>
        </p:nvSpPr>
        <p:spPr/>
        <p:txBody>
          <a:bodyPr/>
          <a:lstStyle/>
          <a:p>
            <a:fld id="{FF65450A-CC90-4C02-93D4-D629DFE1CED9}" type="datetimeFigureOut">
              <a:rPr lang="en-US" smtClean="0"/>
              <a:t>5/22/2024</a:t>
            </a:fld>
            <a:endParaRPr lang="en-US"/>
          </a:p>
        </p:txBody>
      </p:sp>
      <p:sp>
        <p:nvSpPr>
          <p:cNvPr id="8" name="Footer Placeholder 7">
            <a:extLst>
              <a:ext uri="{FF2B5EF4-FFF2-40B4-BE49-F238E27FC236}">
                <a16:creationId xmlns:a16="http://schemas.microsoft.com/office/drawing/2014/main" id="{65E645ED-85FE-D9C6-4C24-FB328CCE54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19DFAE-2B7B-FD5E-2754-3F95ED639267}"/>
              </a:ext>
            </a:extLst>
          </p:cNvPr>
          <p:cNvSpPr>
            <a:spLocks noGrp="1"/>
          </p:cNvSpPr>
          <p:nvPr>
            <p:ph type="sldNum" sz="quarter" idx="12"/>
          </p:nvPr>
        </p:nvSpPr>
        <p:spPr/>
        <p:txBody>
          <a:bodyPr/>
          <a:lstStyle/>
          <a:p>
            <a:fld id="{3454CB8D-AABF-4059-8F61-E49D1661FE08}" type="slidenum">
              <a:rPr lang="en-US" smtClean="0"/>
              <a:t>‹#›</a:t>
            </a:fld>
            <a:endParaRPr lang="en-US"/>
          </a:p>
        </p:txBody>
      </p:sp>
    </p:spTree>
    <p:extLst>
      <p:ext uri="{BB962C8B-B14F-4D97-AF65-F5344CB8AC3E}">
        <p14:creationId xmlns:p14="http://schemas.microsoft.com/office/powerpoint/2010/main" val="1164074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781AA-CA8E-53A2-F72F-1826CCC2C7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67D0ED-D7D6-30FB-D4A8-728180790267}"/>
              </a:ext>
            </a:extLst>
          </p:cNvPr>
          <p:cNvSpPr>
            <a:spLocks noGrp="1"/>
          </p:cNvSpPr>
          <p:nvPr>
            <p:ph type="dt" sz="half" idx="10"/>
          </p:nvPr>
        </p:nvSpPr>
        <p:spPr/>
        <p:txBody>
          <a:bodyPr/>
          <a:lstStyle/>
          <a:p>
            <a:fld id="{FF65450A-CC90-4C02-93D4-D629DFE1CED9}" type="datetimeFigureOut">
              <a:rPr lang="en-US" smtClean="0"/>
              <a:t>5/22/2024</a:t>
            </a:fld>
            <a:endParaRPr lang="en-US"/>
          </a:p>
        </p:txBody>
      </p:sp>
      <p:sp>
        <p:nvSpPr>
          <p:cNvPr id="4" name="Footer Placeholder 3">
            <a:extLst>
              <a:ext uri="{FF2B5EF4-FFF2-40B4-BE49-F238E27FC236}">
                <a16:creationId xmlns:a16="http://schemas.microsoft.com/office/drawing/2014/main" id="{45B99C54-76C0-4B92-AEA0-1CFE7DFF80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E66829-4781-17C7-44AC-591BDDAE044F}"/>
              </a:ext>
            </a:extLst>
          </p:cNvPr>
          <p:cNvSpPr>
            <a:spLocks noGrp="1"/>
          </p:cNvSpPr>
          <p:nvPr>
            <p:ph type="sldNum" sz="quarter" idx="12"/>
          </p:nvPr>
        </p:nvSpPr>
        <p:spPr/>
        <p:txBody>
          <a:bodyPr/>
          <a:lstStyle/>
          <a:p>
            <a:fld id="{3454CB8D-AABF-4059-8F61-E49D1661FE08}" type="slidenum">
              <a:rPr lang="en-US" smtClean="0"/>
              <a:t>‹#›</a:t>
            </a:fld>
            <a:endParaRPr lang="en-US"/>
          </a:p>
        </p:txBody>
      </p:sp>
    </p:spTree>
    <p:extLst>
      <p:ext uri="{BB962C8B-B14F-4D97-AF65-F5344CB8AC3E}">
        <p14:creationId xmlns:p14="http://schemas.microsoft.com/office/powerpoint/2010/main" val="332917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3178CF-90FD-EDAF-48E8-51B3052A64F9}"/>
              </a:ext>
            </a:extLst>
          </p:cNvPr>
          <p:cNvSpPr>
            <a:spLocks noGrp="1"/>
          </p:cNvSpPr>
          <p:nvPr>
            <p:ph type="dt" sz="half" idx="10"/>
          </p:nvPr>
        </p:nvSpPr>
        <p:spPr/>
        <p:txBody>
          <a:bodyPr/>
          <a:lstStyle/>
          <a:p>
            <a:fld id="{FF65450A-CC90-4C02-93D4-D629DFE1CED9}" type="datetimeFigureOut">
              <a:rPr lang="en-US" smtClean="0"/>
              <a:t>5/22/2024</a:t>
            </a:fld>
            <a:endParaRPr lang="en-US"/>
          </a:p>
        </p:txBody>
      </p:sp>
      <p:sp>
        <p:nvSpPr>
          <p:cNvPr id="3" name="Footer Placeholder 2">
            <a:extLst>
              <a:ext uri="{FF2B5EF4-FFF2-40B4-BE49-F238E27FC236}">
                <a16:creationId xmlns:a16="http://schemas.microsoft.com/office/drawing/2014/main" id="{5D282869-D808-D6E6-B0C6-DD5752A1A6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1BC51F-9A1A-22BF-0565-0F05290A677F}"/>
              </a:ext>
            </a:extLst>
          </p:cNvPr>
          <p:cNvSpPr>
            <a:spLocks noGrp="1"/>
          </p:cNvSpPr>
          <p:nvPr>
            <p:ph type="sldNum" sz="quarter" idx="12"/>
          </p:nvPr>
        </p:nvSpPr>
        <p:spPr/>
        <p:txBody>
          <a:bodyPr/>
          <a:lstStyle/>
          <a:p>
            <a:fld id="{3454CB8D-AABF-4059-8F61-E49D1661FE08}" type="slidenum">
              <a:rPr lang="en-US" smtClean="0"/>
              <a:t>‹#›</a:t>
            </a:fld>
            <a:endParaRPr lang="en-US"/>
          </a:p>
        </p:txBody>
      </p:sp>
    </p:spTree>
    <p:extLst>
      <p:ext uri="{BB962C8B-B14F-4D97-AF65-F5344CB8AC3E}">
        <p14:creationId xmlns:p14="http://schemas.microsoft.com/office/powerpoint/2010/main" val="3366171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8EA3-ACE1-0BF7-9A99-FCC996C599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5FEF9E-626C-E8F7-DDDA-C4FBF156BA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E710F7-EF81-2D54-A321-430D1BBDBD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7F1C84-782E-466F-5374-106871C9CDC2}"/>
              </a:ext>
            </a:extLst>
          </p:cNvPr>
          <p:cNvSpPr>
            <a:spLocks noGrp="1"/>
          </p:cNvSpPr>
          <p:nvPr>
            <p:ph type="dt" sz="half" idx="10"/>
          </p:nvPr>
        </p:nvSpPr>
        <p:spPr/>
        <p:txBody>
          <a:bodyPr/>
          <a:lstStyle/>
          <a:p>
            <a:fld id="{FF65450A-CC90-4C02-93D4-D629DFE1CED9}" type="datetimeFigureOut">
              <a:rPr lang="en-US" smtClean="0"/>
              <a:t>5/22/2024</a:t>
            </a:fld>
            <a:endParaRPr lang="en-US"/>
          </a:p>
        </p:txBody>
      </p:sp>
      <p:sp>
        <p:nvSpPr>
          <p:cNvPr id="6" name="Footer Placeholder 5">
            <a:extLst>
              <a:ext uri="{FF2B5EF4-FFF2-40B4-BE49-F238E27FC236}">
                <a16:creationId xmlns:a16="http://schemas.microsoft.com/office/drawing/2014/main" id="{BC467EE9-39B5-DF6B-8654-2E0A932B81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3B13D-4376-B47F-8F56-04F217583000}"/>
              </a:ext>
            </a:extLst>
          </p:cNvPr>
          <p:cNvSpPr>
            <a:spLocks noGrp="1"/>
          </p:cNvSpPr>
          <p:nvPr>
            <p:ph type="sldNum" sz="quarter" idx="12"/>
          </p:nvPr>
        </p:nvSpPr>
        <p:spPr/>
        <p:txBody>
          <a:bodyPr/>
          <a:lstStyle/>
          <a:p>
            <a:fld id="{3454CB8D-AABF-4059-8F61-E49D1661FE08}" type="slidenum">
              <a:rPr lang="en-US" smtClean="0"/>
              <a:t>‹#›</a:t>
            </a:fld>
            <a:endParaRPr lang="en-US"/>
          </a:p>
        </p:txBody>
      </p:sp>
    </p:spTree>
    <p:extLst>
      <p:ext uri="{BB962C8B-B14F-4D97-AF65-F5344CB8AC3E}">
        <p14:creationId xmlns:p14="http://schemas.microsoft.com/office/powerpoint/2010/main" val="173356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BA3BF-F7D8-E144-7120-AAE3C2F1B1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DC54EF-CC02-26BB-B306-A20C34585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471104-119D-E0B9-A249-342CB8DC3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B816B6-1324-0C4F-5C91-CD509A55118C}"/>
              </a:ext>
            </a:extLst>
          </p:cNvPr>
          <p:cNvSpPr>
            <a:spLocks noGrp="1"/>
          </p:cNvSpPr>
          <p:nvPr>
            <p:ph type="dt" sz="half" idx="10"/>
          </p:nvPr>
        </p:nvSpPr>
        <p:spPr/>
        <p:txBody>
          <a:bodyPr/>
          <a:lstStyle/>
          <a:p>
            <a:fld id="{FF65450A-CC90-4C02-93D4-D629DFE1CED9}" type="datetimeFigureOut">
              <a:rPr lang="en-US" smtClean="0"/>
              <a:t>5/22/2024</a:t>
            </a:fld>
            <a:endParaRPr lang="en-US"/>
          </a:p>
        </p:txBody>
      </p:sp>
      <p:sp>
        <p:nvSpPr>
          <p:cNvPr id="6" name="Footer Placeholder 5">
            <a:extLst>
              <a:ext uri="{FF2B5EF4-FFF2-40B4-BE49-F238E27FC236}">
                <a16:creationId xmlns:a16="http://schemas.microsoft.com/office/drawing/2014/main" id="{31752333-C2FC-BE44-4CCB-9BA5A2E7B5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30C52-F13B-8FB2-77E8-0E25BE68DBB9}"/>
              </a:ext>
            </a:extLst>
          </p:cNvPr>
          <p:cNvSpPr>
            <a:spLocks noGrp="1"/>
          </p:cNvSpPr>
          <p:nvPr>
            <p:ph type="sldNum" sz="quarter" idx="12"/>
          </p:nvPr>
        </p:nvSpPr>
        <p:spPr/>
        <p:txBody>
          <a:bodyPr/>
          <a:lstStyle/>
          <a:p>
            <a:fld id="{3454CB8D-AABF-4059-8F61-E49D1661FE08}" type="slidenum">
              <a:rPr lang="en-US" smtClean="0"/>
              <a:t>‹#›</a:t>
            </a:fld>
            <a:endParaRPr lang="en-US"/>
          </a:p>
        </p:txBody>
      </p:sp>
    </p:spTree>
    <p:extLst>
      <p:ext uri="{BB962C8B-B14F-4D97-AF65-F5344CB8AC3E}">
        <p14:creationId xmlns:p14="http://schemas.microsoft.com/office/powerpoint/2010/main" val="47230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A6BC36-0405-6D98-9069-C076F66525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582483-A7A7-A2EF-0B14-5F2CE4258B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887463-4F7B-AA4A-15B8-B39F7D9AD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5450A-CC90-4C02-93D4-D629DFE1CED9}" type="datetimeFigureOut">
              <a:rPr lang="en-US" smtClean="0"/>
              <a:t>5/22/2024</a:t>
            </a:fld>
            <a:endParaRPr lang="en-US"/>
          </a:p>
        </p:txBody>
      </p:sp>
      <p:sp>
        <p:nvSpPr>
          <p:cNvPr id="5" name="Footer Placeholder 4">
            <a:extLst>
              <a:ext uri="{FF2B5EF4-FFF2-40B4-BE49-F238E27FC236}">
                <a16:creationId xmlns:a16="http://schemas.microsoft.com/office/drawing/2014/main" id="{0F8A9C3B-1C8D-0FE6-1D8B-9AF009F638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2A8D27-19C7-4106-2A78-2873BF2D52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4CB8D-AABF-4059-8F61-E49D1661FE08}" type="slidenum">
              <a:rPr lang="en-US" smtClean="0"/>
              <a:t>‹#›</a:t>
            </a:fld>
            <a:endParaRPr lang="en-US"/>
          </a:p>
        </p:txBody>
      </p:sp>
    </p:spTree>
    <p:extLst>
      <p:ext uri="{BB962C8B-B14F-4D97-AF65-F5344CB8AC3E}">
        <p14:creationId xmlns:p14="http://schemas.microsoft.com/office/powerpoint/2010/main" val="3775612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subTitle" idx="1"/>
          </p:nvPr>
        </p:nvSpPr>
        <p:spPr>
          <a:xfrm>
            <a:off x="1027113" y="611188"/>
            <a:ext cx="10216620" cy="1657880"/>
          </a:xfrm>
        </p:spPr>
        <p:txBody>
          <a:bodyPr>
            <a:normAutofit/>
          </a:bodyPr>
          <a:lstStyle/>
          <a:p>
            <a:pPr algn="l"/>
            <a:r>
              <a:rPr lang="en-US" sz="3200" smtClean="0">
                <a:latin typeface="Times New Roman" panose="02020603050405020304" pitchFamily="18" charset="0"/>
                <a:cs typeface="Times New Roman" panose="02020603050405020304" pitchFamily="18" charset="0"/>
              </a:rPr>
              <a:t>Họ tên GV: </a:t>
            </a:r>
            <a:r>
              <a:rPr lang="en-US" sz="3200" b="1" smtClean="0">
                <a:latin typeface="Times New Roman" panose="02020603050405020304" pitchFamily="18" charset="0"/>
                <a:cs typeface="Times New Roman" panose="02020603050405020304" pitchFamily="18" charset="0"/>
              </a:rPr>
              <a:t>Nguyễn Thị Thu Huyền</a:t>
            </a:r>
            <a:r>
              <a:rPr lang="en-US" sz="3200" smtClean="0">
                <a:latin typeface="Times New Roman" panose="02020603050405020304" pitchFamily="18" charset="0"/>
                <a:cs typeface="Times New Roman" panose="02020603050405020304" pitchFamily="18" charset="0"/>
              </a:rPr>
              <a:t/>
            </a:r>
            <a:br>
              <a:rPr lang="en-US" sz="3200" smtClean="0">
                <a:latin typeface="Times New Roman" panose="02020603050405020304" pitchFamily="18" charset="0"/>
                <a:cs typeface="Times New Roman" panose="02020603050405020304" pitchFamily="18" charset="0"/>
              </a:rPr>
            </a:br>
            <a:r>
              <a:rPr lang="en-US" sz="3200" smtClean="0">
                <a:latin typeface="Times New Roman" panose="02020603050405020304" pitchFamily="18" charset="0"/>
                <a:cs typeface="Times New Roman" panose="02020603050405020304" pitchFamily="18" charset="0"/>
              </a:rPr>
              <a:t>Môn giảng dạy: </a:t>
            </a:r>
            <a:r>
              <a:rPr lang="en-US" sz="3200" b="1" smtClean="0">
                <a:latin typeface="Times New Roman" panose="02020603050405020304" pitchFamily="18" charset="0"/>
                <a:cs typeface="Times New Roman" panose="02020603050405020304" pitchFamily="18" charset="0"/>
              </a:rPr>
              <a:t>KHTN </a:t>
            </a:r>
            <a:r>
              <a:rPr lang="en-US" sz="3200" b="1" smtClean="0">
                <a:latin typeface="Times New Roman" panose="02020603050405020304" pitchFamily="18" charset="0"/>
                <a:cs typeface="Times New Roman" panose="02020603050405020304" pitchFamily="18" charset="0"/>
              </a:rPr>
              <a:t>8 </a:t>
            </a:r>
            <a:r>
              <a:rPr lang="en-US" sz="3200" b="1" smtClean="0">
                <a:latin typeface="Times New Roman" panose="02020603050405020304" pitchFamily="18" charset="0"/>
                <a:cs typeface="Times New Roman" panose="02020603050405020304" pitchFamily="18" charset="0"/>
              </a:rPr>
              <a:t>(Hóa)</a:t>
            </a:r>
            <a:r>
              <a:rPr lang="en-US" sz="3200" smtClean="0">
                <a:latin typeface="Times New Roman" panose="02020603050405020304" pitchFamily="18" charset="0"/>
                <a:cs typeface="Times New Roman" panose="02020603050405020304" pitchFamily="18" charset="0"/>
              </a:rPr>
              <a:t/>
            </a:r>
            <a:br>
              <a:rPr lang="en-US" sz="3200" smtClean="0">
                <a:latin typeface="Times New Roman" panose="02020603050405020304" pitchFamily="18" charset="0"/>
                <a:cs typeface="Times New Roman" panose="02020603050405020304" pitchFamily="18" charset="0"/>
              </a:rPr>
            </a:br>
            <a:r>
              <a:rPr lang="en-US" sz="3200" smtClean="0">
                <a:latin typeface="Times New Roman" panose="02020603050405020304" pitchFamily="18" charset="0"/>
                <a:cs typeface="Times New Roman" panose="02020603050405020304" pitchFamily="18" charset="0"/>
              </a:rPr>
              <a:t>Đơn vị: </a:t>
            </a:r>
            <a:r>
              <a:rPr lang="en-US" sz="3200" b="1" smtClean="0">
                <a:latin typeface="Times New Roman" panose="02020603050405020304" pitchFamily="18" charset="0"/>
                <a:cs typeface="Times New Roman" panose="02020603050405020304" pitchFamily="18" charset="0"/>
              </a:rPr>
              <a:t>Trường THCS Bảo Nhai – Bắc Hà – Lào Cai</a:t>
            </a:r>
            <a:endParaRPr 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756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AA9721-B126-BBE9-D8C1-F69D75B7C0A6}"/>
              </a:ext>
            </a:extLst>
          </p:cNvPr>
          <p:cNvSpPr txBox="1"/>
          <p:nvPr/>
        </p:nvSpPr>
        <p:spPr>
          <a:xfrm>
            <a:off x="726744" y="524137"/>
            <a:ext cx="10600898" cy="5401094"/>
          </a:xfrm>
          <a:prstGeom prst="rect">
            <a:avLst/>
          </a:prstGeom>
          <a:noFill/>
        </p:spPr>
        <p:txBody>
          <a:bodyPr wrap="square">
            <a:spAutoFit/>
          </a:bodyPr>
          <a:lstStyle/>
          <a:p>
            <a:pPr>
              <a:lnSpc>
                <a:spcPct val="107000"/>
              </a:lnSpc>
            </a:pPr>
            <a:r>
              <a:rPr lang="vi-VN" sz="32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Hướng dẫn về nhà: </a:t>
            </a:r>
            <a:endParaRPr lang="en-US" sz="32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vi-VN" sz="3200" dirty="0">
                <a:effectLst/>
                <a:latin typeface="Calibri" panose="020F0502020204030204" pitchFamily="34" charset="0"/>
                <a:ea typeface="Calibri" panose="020F0502020204030204" pitchFamily="34" charset="0"/>
                <a:cs typeface="Calibri" panose="020F0502020204030204" pitchFamily="34" charset="0"/>
              </a:rPr>
              <a:t>- Hướng dẫn học: ôn tập khái niệm, tên gọi và phân loại base.</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algn="just"/>
            <a:r>
              <a:rPr lang="en-US" sz="3200" b="1" i="1" dirty="0">
                <a:effectLst/>
                <a:latin typeface="Calibri" panose="020F0502020204030204" pitchFamily="34" charset="0"/>
                <a:ea typeface="Calibri" panose="020F0502020204030204" pitchFamily="34" charset="0"/>
                <a:cs typeface="Calibri" panose="020F0502020204030204" pitchFamily="34" charset="0"/>
              </a:rPr>
              <a:t>Hoàn </a:t>
            </a:r>
            <a:r>
              <a:rPr lang="en-US" sz="3200" b="1" i="1" dirty="0" err="1">
                <a:effectLst/>
                <a:latin typeface="Calibri" panose="020F0502020204030204" pitchFamily="34" charset="0"/>
                <a:ea typeface="Calibri" panose="020F0502020204030204" pitchFamily="34" charset="0"/>
                <a:cs typeface="Calibri" panose="020F0502020204030204" pitchFamily="34" charset="0"/>
              </a:rPr>
              <a:t>thiện</a:t>
            </a:r>
            <a:r>
              <a:rPr lang="en-US" sz="3200" b="1" i="1" dirty="0">
                <a:effectLst/>
                <a:latin typeface="Calibri" panose="020F0502020204030204" pitchFamily="34" charset="0"/>
                <a:ea typeface="Calibri" panose="020F0502020204030204" pitchFamily="34" charset="0"/>
                <a:cs typeface="Calibri" panose="020F0502020204030204" pitchFamily="34" charset="0"/>
              </a:rPr>
              <a:t> </a:t>
            </a:r>
            <a:r>
              <a:rPr lang="en-US" sz="3200" b="1" i="1" dirty="0" err="1">
                <a:effectLst/>
                <a:latin typeface="Calibri" panose="020F0502020204030204" pitchFamily="34" charset="0"/>
                <a:ea typeface="Calibri" panose="020F0502020204030204" pitchFamily="34" charset="0"/>
                <a:cs typeface="Calibri" panose="020F0502020204030204" pitchFamily="34" charset="0"/>
              </a:rPr>
              <a:t>bài</a:t>
            </a:r>
            <a:r>
              <a:rPr lang="en-US" sz="3200" b="1" i="1" dirty="0">
                <a:effectLst/>
                <a:latin typeface="Calibri" panose="020F0502020204030204" pitchFamily="34" charset="0"/>
                <a:ea typeface="Calibri" panose="020F0502020204030204" pitchFamily="34" charset="0"/>
                <a:cs typeface="Calibri" panose="020F0502020204030204" pitchFamily="34" charset="0"/>
              </a:rPr>
              <a:t> </a:t>
            </a:r>
            <a:r>
              <a:rPr lang="en-US" sz="3200" b="1" i="1" dirty="0" err="1">
                <a:effectLst/>
                <a:latin typeface="Calibri" panose="020F0502020204030204" pitchFamily="34" charset="0"/>
                <a:ea typeface="Calibri" panose="020F0502020204030204" pitchFamily="34" charset="0"/>
                <a:cs typeface="Calibri" panose="020F0502020204030204" pitchFamily="34" charset="0"/>
              </a:rPr>
              <a:t>tập</a:t>
            </a:r>
            <a:r>
              <a:rPr lang="en-US" sz="3200" b="1" i="1" dirty="0">
                <a:effectLst/>
                <a:latin typeface="Calibri" panose="020F0502020204030204" pitchFamily="34" charset="0"/>
                <a:ea typeface="Calibri" panose="020F0502020204030204" pitchFamily="34" charset="0"/>
                <a:cs typeface="Calibri" panose="020F0502020204030204" pitchFamily="34" charset="0"/>
              </a:rPr>
              <a:t> </a:t>
            </a:r>
            <a:r>
              <a:rPr lang="en-US" sz="3200" b="1" i="1" dirty="0" err="1">
                <a:effectLst/>
                <a:latin typeface="Calibri" panose="020F0502020204030204" pitchFamily="34" charset="0"/>
                <a:ea typeface="Calibri" panose="020F0502020204030204" pitchFamily="34" charset="0"/>
                <a:cs typeface="Calibri" panose="020F0502020204030204" pitchFamily="34" charset="0"/>
              </a:rPr>
              <a:t>sau</a:t>
            </a:r>
            <a:r>
              <a:rPr lang="en-US" sz="3200" b="1" i="1"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indent="12700" algn="just">
              <a:lnSpc>
                <a:spcPct val="117000"/>
              </a:lnSpc>
              <a:spcAft>
                <a:spcPts val="500"/>
              </a:spcAft>
              <a:tabLst>
                <a:tab pos="439420" algn="l"/>
              </a:tabLst>
            </a:pPr>
            <a:r>
              <a:rPr lang="vi-VN" sz="3200" dirty="0">
                <a:solidFill>
                  <a:srgbClr val="000000"/>
                </a:solidFill>
                <a:effectLst/>
                <a:latin typeface="Calibri" panose="020F0502020204030204" pitchFamily="34" charset="0"/>
                <a:ea typeface="Segoe UI" panose="020B0502040204020203" pitchFamily="34" charset="0"/>
                <a:cs typeface="Calibri" panose="020F0502020204030204" pitchFamily="34" charset="0"/>
              </a:rPr>
              <a:t>Bài 1: Viết công thức hoá học của các chất sau đây: calcium hydroxide, iron(lll) hydroxide, sodium hydroxide, aluminium hydroxide.</a:t>
            </a:r>
            <a:endParaRPr lang="en-US" sz="3200" dirty="0">
              <a:effectLst/>
              <a:latin typeface="Calibri" panose="020F0502020204030204" pitchFamily="34" charset="0"/>
              <a:ea typeface="Segoe UI" panose="020B0502040204020203" pitchFamily="34" charset="0"/>
              <a:cs typeface="Calibri" panose="020F0502020204030204" pitchFamily="34" charset="0"/>
            </a:endParaRPr>
          </a:p>
          <a:p>
            <a:pPr algn="just"/>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Bài 2: Viết công thức hydroxide tương ứng với các kim loại sau: potassium, barium, chromium(lll), zinc, iron(ll).</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algn="just"/>
            <a:r>
              <a:rPr lang="vi-VN" sz="3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Hướng dẫn chuẩn bị bài mới: Tìm hiểu tính chất hóa học của base</a:t>
            </a:r>
            <a:endParaRPr lang="en-US" sz="3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756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34D649-1702-9F5D-D893-D24AB270FFD4}"/>
              </a:ext>
            </a:extLst>
          </p:cNvPr>
          <p:cNvSpPr txBox="1"/>
          <p:nvPr/>
        </p:nvSpPr>
        <p:spPr>
          <a:xfrm>
            <a:off x="235423" y="313639"/>
            <a:ext cx="7066129" cy="3230628"/>
          </a:xfrm>
          <a:prstGeom prst="rect">
            <a:avLst/>
          </a:prstGeom>
          <a:noFill/>
        </p:spPr>
        <p:txBody>
          <a:bodyPr wrap="square">
            <a:spAutoFit/>
          </a:bodyPr>
          <a:lstStyle/>
          <a:p>
            <a:pPr algn="just">
              <a:lnSpc>
                <a:spcPct val="107000"/>
              </a:lnSpc>
            </a:pPr>
            <a:r>
              <a:rPr lang="vi-VN" sz="3200" b="1"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Để tránh nguyên liệu bị vụn khi chế biến trong quá trình làm mứt người ta thường ngâm</a:t>
            </a:r>
            <a:r>
              <a:rPr lang="en-US" sz="3200" b="1"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vi-VN" sz="3200" b="1"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nguyên liệu với nước vôi trong.</a:t>
            </a:r>
            <a:r>
              <a:rPr lang="en-US" sz="3200" b="1"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vi-VN" sz="3200" b="1"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Trong quá trình đó, độ chua của một số loại quả đi giảm đi. Vì sao lại như vậy?</a:t>
            </a:r>
            <a:endParaRPr lang="en-US" sz="3200" b="1" i="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3F9B730-D9C3-1512-5F1C-C024D543A8B7}"/>
              </a:ext>
            </a:extLst>
          </p:cNvPr>
          <p:cNvPicPr>
            <a:picLocks noChangeAspect="1"/>
          </p:cNvPicPr>
          <p:nvPr/>
        </p:nvPicPr>
        <p:blipFill>
          <a:blip r:embed="rId2"/>
          <a:stretch>
            <a:fillRect/>
          </a:stretch>
        </p:blipFill>
        <p:spPr>
          <a:xfrm>
            <a:off x="7394482" y="122831"/>
            <a:ext cx="4753970" cy="2854408"/>
          </a:xfrm>
          <a:prstGeom prst="rect">
            <a:avLst/>
          </a:prstGeom>
        </p:spPr>
      </p:pic>
      <p:pic>
        <p:nvPicPr>
          <p:cNvPr id="3" name="Picture 2">
            <a:extLst>
              <a:ext uri="{FF2B5EF4-FFF2-40B4-BE49-F238E27FC236}">
                <a16:creationId xmlns:a16="http://schemas.microsoft.com/office/drawing/2014/main" id="{6C299653-3CE7-C46F-B34C-5F7B19A9D779}"/>
              </a:ext>
            </a:extLst>
          </p:cNvPr>
          <p:cNvPicPr>
            <a:picLocks noChangeAspect="1"/>
          </p:cNvPicPr>
          <p:nvPr/>
        </p:nvPicPr>
        <p:blipFill>
          <a:blip r:embed="rId3"/>
          <a:stretch>
            <a:fillRect/>
          </a:stretch>
        </p:blipFill>
        <p:spPr>
          <a:xfrm>
            <a:off x="10478876" y="4589191"/>
            <a:ext cx="1713124" cy="2145978"/>
          </a:xfrm>
          <a:prstGeom prst="rect">
            <a:avLst/>
          </a:prstGeom>
        </p:spPr>
      </p:pic>
    </p:spTree>
    <p:extLst>
      <p:ext uri="{BB962C8B-B14F-4D97-AF65-F5344CB8AC3E}">
        <p14:creationId xmlns:p14="http://schemas.microsoft.com/office/powerpoint/2010/main" val="345548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771E47-D84E-2F8F-F98B-5748C960DD41}"/>
              </a:ext>
            </a:extLst>
          </p:cNvPr>
          <p:cNvPicPr>
            <a:picLocks noChangeAspect="1"/>
          </p:cNvPicPr>
          <p:nvPr/>
        </p:nvPicPr>
        <p:blipFill>
          <a:blip r:embed="rId2"/>
          <a:stretch>
            <a:fillRect/>
          </a:stretch>
        </p:blipFill>
        <p:spPr>
          <a:xfrm>
            <a:off x="746077" y="1919785"/>
            <a:ext cx="10699845" cy="4742597"/>
          </a:xfrm>
          <a:prstGeom prst="rect">
            <a:avLst/>
          </a:prstGeom>
        </p:spPr>
      </p:pic>
      <p:sp>
        <p:nvSpPr>
          <p:cNvPr id="6" name="Rectangle 5">
            <a:extLst>
              <a:ext uri="{FF2B5EF4-FFF2-40B4-BE49-F238E27FC236}">
                <a16:creationId xmlns:a16="http://schemas.microsoft.com/office/drawing/2014/main" id="{1C3CDB83-7024-B0BE-4022-9F6AB7B3078D}"/>
              </a:ext>
            </a:extLst>
          </p:cNvPr>
          <p:cNvSpPr/>
          <p:nvPr/>
        </p:nvSpPr>
        <p:spPr>
          <a:xfrm>
            <a:off x="934139" y="518615"/>
            <a:ext cx="10699844" cy="8871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BÀI 9 - Tiết 75 : </a:t>
            </a:r>
            <a:r>
              <a:rPr lang="en-US" sz="3200" b="1" dirty="0">
                <a:solidFill>
                  <a:srgbClr val="FF0000"/>
                </a:solidFill>
                <a:latin typeface="Times New Roman" panose="02020603050405020304" pitchFamily="18" charset="0"/>
                <a:cs typeface="Times New Roman" panose="02020603050405020304" pitchFamily="18" charset="0"/>
              </a:rPr>
              <a:t>BASE – </a:t>
            </a:r>
            <a:r>
              <a:rPr lang="en-US" sz="3200" b="1">
                <a:solidFill>
                  <a:srgbClr val="FF0000"/>
                </a:solidFill>
                <a:latin typeface="Times New Roman" panose="02020603050405020304" pitchFamily="18" charset="0"/>
                <a:cs typeface="Times New Roman" panose="02020603050405020304" pitchFamily="18" charset="0"/>
              </a:rPr>
              <a:t>THANG pH (T1)</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750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1364A9-E2BA-1F7B-3567-10D60488491F}"/>
              </a:ext>
            </a:extLst>
          </p:cNvPr>
          <p:cNvSpPr txBox="1"/>
          <p:nvPr/>
        </p:nvSpPr>
        <p:spPr>
          <a:xfrm>
            <a:off x="840545" y="258755"/>
            <a:ext cx="6098344" cy="583750"/>
          </a:xfrm>
          <a:prstGeom prst="rect">
            <a:avLst/>
          </a:prstGeom>
          <a:noFill/>
        </p:spPr>
        <p:txBody>
          <a:bodyPr wrap="square">
            <a:spAutoFit/>
          </a:bodyPr>
          <a:lstStyle/>
          <a:p>
            <a:pPr algn="just">
              <a:lnSpc>
                <a:spcPct val="107000"/>
              </a:lnSpc>
              <a:tabLst>
                <a:tab pos="847725" algn="l"/>
              </a:tabLs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I. Khái niệm</a:t>
            </a:r>
            <a:endParaRPr lang="en-US" sz="3200">
              <a:effectLst/>
              <a:latin typeface="Times New Roman" panose="02020603050405020304" pitchFamily="18" charset="0"/>
              <a:ea typeface="Calibri" panose="020F0502020204030204" pitchFamily="34" charset="0"/>
              <a:cs typeface="Times New Roman (Body CS)"/>
            </a:endParaRPr>
          </a:p>
        </p:txBody>
      </p:sp>
      <p:sp>
        <p:nvSpPr>
          <p:cNvPr id="4" name="TextBox 3">
            <a:extLst>
              <a:ext uri="{FF2B5EF4-FFF2-40B4-BE49-F238E27FC236}">
                <a16:creationId xmlns:a16="http://schemas.microsoft.com/office/drawing/2014/main" id="{5B7E5F6E-71D4-7586-D404-01CC4BA09EF4}"/>
              </a:ext>
            </a:extLst>
          </p:cNvPr>
          <p:cNvSpPr txBox="1"/>
          <p:nvPr/>
        </p:nvSpPr>
        <p:spPr>
          <a:xfrm>
            <a:off x="1168094" y="981518"/>
            <a:ext cx="3125706" cy="1384995"/>
          </a:xfrm>
          <a:prstGeom prst="rect">
            <a:avLst/>
          </a:prstGeom>
          <a:noFill/>
        </p:spPr>
        <p:txBody>
          <a:bodyPr wrap="square">
            <a:spAutoFit/>
          </a:bodyPr>
          <a:lstStyle/>
          <a:p>
            <a:pPr algn="just"/>
            <a:r>
              <a:rPr lang="en-US" sz="2800" b="1" dirty="0"/>
              <a:t>Quan </a:t>
            </a:r>
            <a:r>
              <a:rPr lang="en-US" sz="2800" b="1" dirty="0" err="1"/>
              <a:t>sát</a:t>
            </a:r>
            <a:r>
              <a:rPr lang="en-US" sz="2800" b="1" dirty="0"/>
              <a:t> </a:t>
            </a:r>
            <a:r>
              <a:rPr lang="en-US" sz="2800" b="1" dirty="0" err="1"/>
              <a:t>Bảng</a:t>
            </a:r>
            <a:r>
              <a:rPr lang="en-US" sz="2800" b="1" dirty="0"/>
              <a:t> 9.1 </a:t>
            </a:r>
            <a:r>
              <a:rPr lang="en-US" sz="2800" b="1" dirty="0" err="1"/>
              <a:t>và</a:t>
            </a:r>
            <a:r>
              <a:rPr lang="en-US" sz="2800" b="1" dirty="0"/>
              <a:t> </a:t>
            </a:r>
            <a:r>
              <a:rPr lang="en-US" sz="2800" b="1" dirty="0" err="1"/>
              <a:t>thực</a:t>
            </a:r>
            <a:r>
              <a:rPr lang="en-US" sz="2800" b="1" dirty="0"/>
              <a:t> </a:t>
            </a:r>
            <a:r>
              <a:rPr lang="en-US" sz="2800" b="1" dirty="0" err="1"/>
              <a:t>hiện</a:t>
            </a:r>
            <a:r>
              <a:rPr lang="en-US" sz="2800" b="1" dirty="0"/>
              <a:t> </a:t>
            </a:r>
            <a:r>
              <a:rPr lang="en-US" sz="2800" b="1" dirty="0" err="1"/>
              <a:t>các</a:t>
            </a:r>
            <a:r>
              <a:rPr lang="en-US" sz="2800" b="1" dirty="0"/>
              <a:t> </a:t>
            </a:r>
            <a:r>
              <a:rPr lang="en-US" sz="2800" b="1" dirty="0" err="1"/>
              <a:t>yêu</a:t>
            </a:r>
            <a:r>
              <a:rPr lang="en-US" sz="2800" b="1" dirty="0"/>
              <a:t> </a:t>
            </a:r>
            <a:r>
              <a:rPr lang="en-US" sz="2800" b="1" dirty="0" err="1"/>
              <a:t>cầu</a:t>
            </a:r>
            <a:r>
              <a:rPr lang="en-US" sz="2800" b="1" dirty="0"/>
              <a:t>:</a:t>
            </a:r>
          </a:p>
        </p:txBody>
      </p:sp>
      <p:pic>
        <p:nvPicPr>
          <p:cNvPr id="5" name="Picture 4">
            <a:extLst>
              <a:ext uri="{FF2B5EF4-FFF2-40B4-BE49-F238E27FC236}">
                <a16:creationId xmlns:a16="http://schemas.microsoft.com/office/drawing/2014/main" id="{D2AC69D7-DB60-7C3C-E3D1-0E71C4AF90BA}"/>
              </a:ext>
            </a:extLst>
          </p:cNvPr>
          <p:cNvPicPr>
            <a:picLocks noChangeAspect="1"/>
          </p:cNvPicPr>
          <p:nvPr/>
        </p:nvPicPr>
        <p:blipFill>
          <a:blip r:embed="rId2"/>
          <a:stretch>
            <a:fillRect/>
          </a:stretch>
        </p:blipFill>
        <p:spPr>
          <a:xfrm>
            <a:off x="4293800" y="368197"/>
            <a:ext cx="7781610" cy="4684143"/>
          </a:xfrm>
          <a:prstGeom prst="rect">
            <a:avLst/>
          </a:prstGeom>
        </p:spPr>
      </p:pic>
      <p:sp>
        <p:nvSpPr>
          <p:cNvPr id="6" name="TextBox 5">
            <a:extLst>
              <a:ext uri="{FF2B5EF4-FFF2-40B4-BE49-F238E27FC236}">
                <a16:creationId xmlns:a16="http://schemas.microsoft.com/office/drawing/2014/main" id="{1FC4EC6D-42C6-5D3B-E25A-AAE134CF3B0C}"/>
              </a:ext>
            </a:extLst>
          </p:cNvPr>
          <p:cNvSpPr txBox="1"/>
          <p:nvPr/>
        </p:nvSpPr>
        <p:spPr>
          <a:xfrm>
            <a:off x="1540781" y="4029244"/>
            <a:ext cx="8515033" cy="2677656"/>
          </a:xfrm>
          <a:prstGeom prst="rect">
            <a:avLst/>
          </a:prstGeom>
          <a:noFill/>
        </p:spPr>
        <p:txBody>
          <a:bodyPr wrap="square">
            <a:spAutoFit/>
          </a:bodyPr>
          <a:lstStyle/>
          <a:p>
            <a:r>
              <a:rPr lang="en-US" sz="2800" b="1" dirty="0">
                <a:solidFill>
                  <a:srgbClr val="002060"/>
                </a:solidFill>
              </a:rPr>
              <a:t>1. </a:t>
            </a:r>
            <a:r>
              <a:rPr lang="en-US" sz="2800" b="1" dirty="0" err="1">
                <a:solidFill>
                  <a:srgbClr val="002060"/>
                </a:solidFill>
              </a:rPr>
              <a:t>Công</a:t>
            </a:r>
            <a:r>
              <a:rPr lang="en-US" sz="2800" b="1" dirty="0">
                <a:solidFill>
                  <a:srgbClr val="002060"/>
                </a:solidFill>
              </a:rPr>
              <a:t> </a:t>
            </a:r>
            <a:r>
              <a:rPr lang="en-US" sz="2800" b="1" dirty="0" err="1">
                <a:solidFill>
                  <a:srgbClr val="002060"/>
                </a:solidFill>
              </a:rPr>
              <a:t>thức</a:t>
            </a:r>
            <a:r>
              <a:rPr lang="en-US" sz="2800" b="1" dirty="0">
                <a:solidFill>
                  <a:srgbClr val="002060"/>
                </a:solidFill>
              </a:rPr>
              <a:t> </a:t>
            </a:r>
            <a:r>
              <a:rPr lang="en-US" sz="2800" b="1" dirty="0" err="1">
                <a:solidFill>
                  <a:srgbClr val="002060"/>
                </a:solidFill>
              </a:rPr>
              <a:t>hoá</a:t>
            </a:r>
            <a:r>
              <a:rPr lang="en-US" sz="2800" b="1" dirty="0">
                <a:solidFill>
                  <a:srgbClr val="002060"/>
                </a:solidFill>
              </a:rPr>
              <a:t> </a:t>
            </a:r>
            <a:r>
              <a:rPr lang="en-US" sz="2800" b="1" dirty="0" err="1">
                <a:solidFill>
                  <a:srgbClr val="002060"/>
                </a:solidFill>
              </a:rPr>
              <a:t>học</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các</a:t>
            </a:r>
            <a:r>
              <a:rPr lang="en-US" sz="2800" b="1" dirty="0">
                <a:solidFill>
                  <a:srgbClr val="002060"/>
                </a:solidFill>
              </a:rPr>
              <a:t> base </a:t>
            </a:r>
            <a:r>
              <a:rPr lang="en-US" sz="2800" b="1" dirty="0" err="1">
                <a:solidFill>
                  <a:srgbClr val="002060"/>
                </a:solidFill>
              </a:rPr>
              <a:t>có</a:t>
            </a:r>
            <a:r>
              <a:rPr lang="en-US" sz="2800" b="1" dirty="0">
                <a:solidFill>
                  <a:srgbClr val="002060"/>
                </a:solidFill>
              </a:rPr>
              <a:t> </a:t>
            </a:r>
            <a:r>
              <a:rPr lang="en-US" sz="2800" b="1" dirty="0" err="1">
                <a:solidFill>
                  <a:srgbClr val="002060"/>
                </a:solidFill>
              </a:rPr>
              <a:t>đặc</a:t>
            </a:r>
            <a:r>
              <a:rPr lang="en-US" sz="2800" b="1" dirty="0">
                <a:solidFill>
                  <a:srgbClr val="002060"/>
                </a:solidFill>
              </a:rPr>
              <a:t> </a:t>
            </a:r>
            <a:r>
              <a:rPr lang="en-US" sz="2800" b="1" dirty="0" err="1">
                <a:solidFill>
                  <a:srgbClr val="002060"/>
                </a:solidFill>
              </a:rPr>
              <a:t>điểm</a:t>
            </a:r>
            <a:r>
              <a:rPr lang="en-US" sz="2800" b="1" dirty="0">
                <a:solidFill>
                  <a:srgbClr val="002060"/>
                </a:solidFill>
              </a:rPr>
              <a:t> </a:t>
            </a:r>
            <a:r>
              <a:rPr lang="en-US" sz="2800" b="1" dirty="0" err="1">
                <a:solidFill>
                  <a:srgbClr val="002060"/>
                </a:solidFill>
              </a:rPr>
              <a:t>gì</a:t>
            </a:r>
            <a:r>
              <a:rPr lang="en-US" sz="2800" b="1" dirty="0">
                <a:solidFill>
                  <a:srgbClr val="002060"/>
                </a:solidFill>
              </a:rPr>
              <a:t> </a:t>
            </a:r>
            <a:r>
              <a:rPr lang="en-US" sz="2800" b="1" dirty="0" err="1">
                <a:solidFill>
                  <a:srgbClr val="002060"/>
                </a:solidFill>
              </a:rPr>
              <a:t>giống</a:t>
            </a:r>
            <a:r>
              <a:rPr lang="en-US" sz="2800" b="1" dirty="0">
                <a:solidFill>
                  <a:srgbClr val="002060"/>
                </a:solidFill>
              </a:rPr>
              <a:t> </a:t>
            </a:r>
            <a:r>
              <a:rPr lang="en-US" sz="2800" b="1" dirty="0" err="1">
                <a:solidFill>
                  <a:srgbClr val="002060"/>
                </a:solidFill>
              </a:rPr>
              <a:t>nhau</a:t>
            </a:r>
            <a:r>
              <a:rPr lang="en-US" sz="2800" b="1" dirty="0">
                <a:solidFill>
                  <a:srgbClr val="002060"/>
                </a:solidFill>
              </a:rPr>
              <a:t>?</a:t>
            </a:r>
          </a:p>
          <a:p>
            <a:r>
              <a:rPr lang="en-US" sz="2800" b="1" dirty="0">
                <a:solidFill>
                  <a:srgbClr val="002060"/>
                </a:solidFill>
              </a:rPr>
              <a:t>2. </a:t>
            </a:r>
            <a:r>
              <a:rPr lang="en-US" sz="2800" b="1" dirty="0" err="1">
                <a:solidFill>
                  <a:srgbClr val="002060"/>
                </a:solidFill>
              </a:rPr>
              <a:t>Các</a:t>
            </a:r>
            <a:r>
              <a:rPr lang="en-US" sz="2800" b="1" dirty="0">
                <a:solidFill>
                  <a:srgbClr val="002060"/>
                </a:solidFill>
              </a:rPr>
              <a:t> dung </a:t>
            </a:r>
            <a:r>
              <a:rPr lang="en-US" sz="2800" b="1" dirty="0" err="1">
                <a:solidFill>
                  <a:srgbClr val="002060"/>
                </a:solidFill>
              </a:rPr>
              <a:t>dịch</a:t>
            </a:r>
            <a:r>
              <a:rPr lang="en-US" sz="2800" b="1" dirty="0">
                <a:solidFill>
                  <a:srgbClr val="002060"/>
                </a:solidFill>
              </a:rPr>
              <a:t> base </a:t>
            </a:r>
            <a:r>
              <a:rPr lang="en-US" sz="2800" b="1" dirty="0" err="1">
                <a:solidFill>
                  <a:srgbClr val="002060"/>
                </a:solidFill>
              </a:rPr>
              <a:t>có</a:t>
            </a:r>
            <a:r>
              <a:rPr lang="en-US" sz="2800" b="1" dirty="0">
                <a:solidFill>
                  <a:srgbClr val="002060"/>
                </a:solidFill>
              </a:rPr>
              <a:t> </a:t>
            </a:r>
            <a:r>
              <a:rPr lang="en-US" sz="2800" b="1" dirty="0" err="1">
                <a:solidFill>
                  <a:srgbClr val="002060"/>
                </a:solidFill>
              </a:rPr>
              <a:t>đặc</a:t>
            </a:r>
            <a:r>
              <a:rPr lang="en-US" sz="2800" b="1" dirty="0">
                <a:solidFill>
                  <a:srgbClr val="002060"/>
                </a:solidFill>
              </a:rPr>
              <a:t> </a:t>
            </a:r>
            <a:r>
              <a:rPr lang="en-US" sz="2800" b="1" dirty="0" err="1">
                <a:solidFill>
                  <a:srgbClr val="002060"/>
                </a:solidFill>
              </a:rPr>
              <a:t>điểm</a:t>
            </a:r>
            <a:r>
              <a:rPr lang="en-US" sz="2800" b="1" dirty="0">
                <a:solidFill>
                  <a:srgbClr val="002060"/>
                </a:solidFill>
              </a:rPr>
              <a:t> </a:t>
            </a:r>
            <a:r>
              <a:rPr lang="en-US" sz="2800" b="1" dirty="0" err="1">
                <a:solidFill>
                  <a:srgbClr val="002060"/>
                </a:solidFill>
              </a:rPr>
              <a:t>gì</a:t>
            </a:r>
            <a:r>
              <a:rPr lang="en-US" sz="2800" b="1" dirty="0">
                <a:solidFill>
                  <a:srgbClr val="002060"/>
                </a:solidFill>
              </a:rPr>
              <a:t> </a:t>
            </a:r>
            <a:r>
              <a:rPr lang="en-US" sz="2800" b="1" dirty="0" err="1">
                <a:solidFill>
                  <a:srgbClr val="002060"/>
                </a:solidFill>
              </a:rPr>
              <a:t>chung</a:t>
            </a:r>
            <a:r>
              <a:rPr lang="en-US" sz="2800" b="1" dirty="0">
                <a:solidFill>
                  <a:srgbClr val="002060"/>
                </a:solidFill>
              </a:rPr>
              <a:t>?</a:t>
            </a:r>
          </a:p>
          <a:p>
            <a:r>
              <a:rPr lang="en-US" sz="2800" b="1" dirty="0">
                <a:solidFill>
                  <a:srgbClr val="002060"/>
                </a:solidFill>
              </a:rPr>
              <a:t>3. </a:t>
            </a:r>
            <a:r>
              <a:rPr lang="en-US" sz="2800" b="1" dirty="0" err="1">
                <a:solidFill>
                  <a:srgbClr val="002060"/>
                </a:solidFill>
              </a:rPr>
              <a:t>Thảo</a:t>
            </a:r>
            <a:r>
              <a:rPr lang="en-US" sz="2800" b="1" dirty="0">
                <a:solidFill>
                  <a:srgbClr val="002060"/>
                </a:solidFill>
              </a:rPr>
              <a:t> </a:t>
            </a:r>
            <a:r>
              <a:rPr lang="en-US" sz="2800" b="1" dirty="0" err="1">
                <a:solidFill>
                  <a:srgbClr val="002060"/>
                </a:solidFill>
              </a:rPr>
              <a:t>luận</a:t>
            </a:r>
            <a:r>
              <a:rPr lang="en-US" sz="2800" b="1" dirty="0">
                <a:solidFill>
                  <a:srgbClr val="002060"/>
                </a:solidFill>
              </a:rPr>
              <a:t> </a:t>
            </a:r>
            <a:r>
              <a:rPr lang="en-US" sz="2800" b="1" dirty="0" err="1">
                <a:solidFill>
                  <a:srgbClr val="002060"/>
                </a:solidFill>
              </a:rPr>
              <a:t>nhóm</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để</a:t>
            </a:r>
            <a:r>
              <a:rPr lang="en-US" sz="2800" b="1" dirty="0">
                <a:solidFill>
                  <a:srgbClr val="002060"/>
                </a:solidFill>
              </a:rPr>
              <a:t> </a:t>
            </a:r>
            <a:r>
              <a:rPr lang="en-US" sz="2800" b="1" dirty="0" err="1">
                <a:solidFill>
                  <a:srgbClr val="002060"/>
                </a:solidFill>
              </a:rPr>
              <a:t>xuất</a:t>
            </a:r>
            <a:r>
              <a:rPr lang="en-US" sz="2800" b="1" dirty="0">
                <a:solidFill>
                  <a:srgbClr val="002060"/>
                </a:solidFill>
              </a:rPr>
              <a:t> </a:t>
            </a:r>
            <a:r>
              <a:rPr lang="en-US" sz="2800" b="1" dirty="0" err="1">
                <a:solidFill>
                  <a:srgbClr val="002060"/>
                </a:solidFill>
              </a:rPr>
              <a:t>khái</a:t>
            </a:r>
            <a:r>
              <a:rPr lang="en-US" sz="2800" b="1" dirty="0">
                <a:solidFill>
                  <a:srgbClr val="002060"/>
                </a:solidFill>
              </a:rPr>
              <a:t> </a:t>
            </a:r>
            <a:r>
              <a:rPr lang="en-US" sz="2800" b="1" dirty="0" err="1">
                <a:solidFill>
                  <a:srgbClr val="002060"/>
                </a:solidFill>
              </a:rPr>
              <a:t>niệm</a:t>
            </a:r>
            <a:r>
              <a:rPr lang="en-US" sz="2800" b="1" dirty="0">
                <a:solidFill>
                  <a:srgbClr val="002060"/>
                </a:solidFill>
              </a:rPr>
              <a:t> </a:t>
            </a:r>
            <a:r>
              <a:rPr lang="en-US" sz="2800" b="1" dirty="0" err="1">
                <a:solidFill>
                  <a:srgbClr val="002060"/>
                </a:solidFill>
              </a:rPr>
              <a:t>về</a:t>
            </a:r>
            <a:r>
              <a:rPr lang="en-US" sz="2800" b="1" dirty="0">
                <a:solidFill>
                  <a:srgbClr val="002060"/>
                </a:solidFill>
              </a:rPr>
              <a:t> base.</a:t>
            </a:r>
          </a:p>
          <a:p>
            <a:r>
              <a:rPr lang="en-US" sz="2800" b="1" dirty="0">
                <a:solidFill>
                  <a:srgbClr val="002060"/>
                </a:solidFill>
              </a:rPr>
              <a:t>4. </a:t>
            </a:r>
            <a:r>
              <a:rPr lang="en-US" sz="2800" b="1" dirty="0" err="1">
                <a:solidFill>
                  <a:srgbClr val="002060"/>
                </a:solidFill>
              </a:rPr>
              <a:t>Em</a:t>
            </a:r>
            <a:r>
              <a:rPr lang="en-US" sz="2800" b="1" dirty="0">
                <a:solidFill>
                  <a:srgbClr val="002060"/>
                </a:solidFill>
              </a:rPr>
              <a:t> </a:t>
            </a:r>
            <a:r>
              <a:rPr lang="en-US" sz="2800" b="1" dirty="0" err="1">
                <a:solidFill>
                  <a:srgbClr val="002060"/>
                </a:solidFill>
              </a:rPr>
              <a:t>hãy</a:t>
            </a:r>
            <a:r>
              <a:rPr lang="en-US" sz="2800" b="1" dirty="0">
                <a:solidFill>
                  <a:srgbClr val="002060"/>
                </a:solidFill>
              </a:rPr>
              <a:t> </a:t>
            </a:r>
            <a:r>
              <a:rPr lang="en-US" sz="2800" b="1" dirty="0" err="1">
                <a:solidFill>
                  <a:srgbClr val="002060"/>
                </a:solidFill>
              </a:rPr>
              <a:t>nhận</a:t>
            </a:r>
            <a:r>
              <a:rPr lang="en-US" sz="2800" b="1" dirty="0">
                <a:solidFill>
                  <a:srgbClr val="002060"/>
                </a:solidFill>
              </a:rPr>
              <a:t> </a:t>
            </a:r>
            <a:r>
              <a:rPr lang="en-US" sz="2800" b="1" dirty="0" err="1">
                <a:solidFill>
                  <a:srgbClr val="002060"/>
                </a:solidFill>
              </a:rPr>
              <a:t>xét</a:t>
            </a:r>
            <a:r>
              <a:rPr lang="en-US" sz="2800" b="1" dirty="0">
                <a:solidFill>
                  <a:srgbClr val="002060"/>
                </a:solidFill>
              </a:rPr>
              <a:t> </a:t>
            </a:r>
            <a:r>
              <a:rPr lang="en-US" sz="2800" b="1" dirty="0" err="1">
                <a:solidFill>
                  <a:srgbClr val="002060"/>
                </a:solidFill>
              </a:rPr>
              <a:t>về</a:t>
            </a:r>
            <a:r>
              <a:rPr lang="en-US" sz="2800" b="1" dirty="0">
                <a:solidFill>
                  <a:srgbClr val="002060"/>
                </a:solidFill>
              </a:rPr>
              <a:t> </a:t>
            </a:r>
            <a:r>
              <a:rPr lang="en-US" sz="2800" b="1" dirty="0" err="1">
                <a:solidFill>
                  <a:srgbClr val="002060"/>
                </a:solidFill>
              </a:rPr>
              <a:t>cách</a:t>
            </a:r>
            <a:r>
              <a:rPr lang="en-US" sz="2800" b="1" dirty="0">
                <a:solidFill>
                  <a:srgbClr val="002060"/>
                </a:solidFill>
              </a:rPr>
              <a:t> </a:t>
            </a:r>
            <a:r>
              <a:rPr lang="en-US" sz="2800" b="1" dirty="0" err="1">
                <a:solidFill>
                  <a:srgbClr val="002060"/>
                </a:solidFill>
              </a:rPr>
              <a:t>gọi</a:t>
            </a:r>
            <a:r>
              <a:rPr lang="en-US" sz="2800" b="1" dirty="0">
                <a:solidFill>
                  <a:srgbClr val="002060"/>
                </a:solidFill>
              </a:rPr>
              <a:t> </a:t>
            </a:r>
            <a:r>
              <a:rPr lang="en-US" sz="2800" b="1" dirty="0" err="1">
                <a:solidFill>
                  <a:srgbClr val="002060"/>
                </a:solidFill>
              </a:rPr>
              <a:t>tên</a:t>
            </a:r>
            <a:r>
              <a:rPr lang="en-US" sz="2800" b="1" dirty="0">
                <a:solidFill>
                  <a:srgbClr val="002060"/>
                </a:solidFill>
              </a:rPr>
              <a:t> base </a:t>
            </a:r>
            <a:r>
              <a:rPr lang="en-US" sz="2800" b="1" dirty="0" err="1">
                <a:solidFill>
                  <a:srgbClr val="002060"/>
                </a:solidFill>
              </a:rPr>
              <a:t>và</a:t>
            </a:r>
            <a:r>
              <a:rPr lang="en-US" sz="2800" b="1" dirty="0">
                <a:solidFill>
                  <a:srgbClr val="002060"/>
                </a:solidFill>
              </a:rPr>
              <a:t> </a:t>
            </a:r>
            <a:r>
              <a:rPr lang="en-US" sz="2800" b="1" dirty="0" err="1">
                <a:solidFill>
                  <a:srgbClr val="002060"/>
                </a:solidFill>
              </a:rPr>
              <a:t>đọc</a:t>
            </a:r>
            <a:r>
              <a:rPr lang="en-US" sz="2800" b="1" dirty="0">
                <a:solidFill>
                  <a:srgbClr val="002060"/>
                </a:solidFill>
              </a:rPr>
              <a:t> </a:t>
            </a:r>
            <a:r>
              <a:rPr lang="en-US" sz="2800" b="1" dirty="0" err="1">
                <a:solidFill>
                  <a:srgbClr val="002060"/>
                </a:solidFill>
              </a:rPr>
              <a:t>tên</a:t>
            </a:r>
            <a:r>
              <a:rPr lang="en-US" sz="2800" b="1" dirty="0">
                <a:solidFill>
                  <a:srgbClr val="002060"/>
                </a:solidFill>
              </a:rPr>
              <a:t> base Ca(OH)</a:t>
            </a:r>
            <a:r>
              <a:rPr lang="en-US" sz="2800" b="1" baseline="-25000" dirty="0">
                <a:solidFill>
                  <a:srgbClr val="002060"/>
                </a:solidFill>
              </a:rPr>
              <a:t>2</a:t>
            </a:r>
            <a:r>
              <a:rPr lang="en-US" sz="2800" b="1" dirty="0">
                <a:solidFill>
                  <a:srgbClr val="002060"/>
                </a:solidFill>
              </a:rPr>
              <a:t>.</a:t>
            </a:r>
          </a:p>
        </p:txBody>
      </p:sp>
    </p:spTree>
    <p:extLst>
      <p:ext uri="{BB962C8B-B14F-4D97-AF65-F5344CB8AC3E}">
        <p14:creationId xmlns:p14="http://schemas.microsoft.com/office/powerpoint/2010/main" val="172469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D899D7-F8FA-75B2-B237-002FDB97928B}"/>
              </a:ext>
            </a:extLst>
          </p:cNvPr>
          <p:cNvSpPr txBox="1"/>
          <p:nvPr/>
        </p:nvSpPr>
        <p:spPr>
          <a:xfrm>
            <a:off x="853343" y="1160682"/>
            <a:ext cx="10309485" cy="1830694"/>
          </a:xfrm>
          <a:prstGeom prst="rect">
            <a:avLst/>
          </a:prstGeom>
          <a:noFill/>
        </p:spPr>
        <p:txBody>
          <a:bodyPr wrap="square">
            <a:spAutoFit/>
          </a:bodyPr>
          <a:lstStyle/>
          <a:p>
            <a:pPr algn="just">
              <a:lnSpc>
                <a:spcPct val="107000"/>
              </a:lnSpc>
              <a:tabLst>
                <a:tab pos="847725" algn="l"/>
              </a:tabLst>
            </a:pPr>
            <a:r>
              <a:rPr lang="en-US" sz="3600">
                <a:effectLst/>
                <a:latin typeface="Times New Roman" panose="02020603050405020304" pitchFamily="18" charset="0"/>
                <a:ea typeface="Calibri" panose="020F0502020204030204" pitchFamily="34" charset="0"/>
                <a:cs typeface="Times New Roman" panose="02020603050405020304" pitchFamily="18" charset="0"/>
              </a:rPr>
              <a:t>- Base là những hợp chất trong phân tử có nguyên tử kim loại liên kết với nhóm -OH. Khi tan trong nước, base tạo ra ion OH</a:t>
            </a:r>
            <a:r>
              <a:rPr lang="en-US" sz="3600" baseline="30000">
                <a:effectLst/>
                <a:latin typeface="Times New Roman" panose="02020603050405020304" pitchFamily="18" charset="0"/>
                <a:ea typeface="Calibri" panose="020F0502020204030204" pitchFamily="34" charset="0"/>
                <a:cs typeface="Times New Roman" panose="02020603050405020304" pitchFamily="18" charset="0"/>
              </a:rPr>
              <a:t>-</a:t>
            </a:r>
            <a:r>
              <a:rPr lang="en-US" sz="360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Times New Roman" panose="02020603050405020304" pitchFamily="18" charset="0"/>
              <a:ea typeface="Calibri" panose="020F0502020204030204" pitchFamily="34" charset="0"/>
              <a:cs typeface="Times New Roman (Body CS)"/>
            </a:endParaRPr>
          </a:p>
        </p:txBody>
      </p:sp>
      <p:sp>
        <p:nvSpPr>
          <p:cNvPr id="7" name="TextBox 6">
            <a:extLst>
              <a:ext uri="{FF2B5EF4-FFF2-40B4-BE49-F238E27FC236}">
                <a16:creationId xmlns:a16="http://schemas.microsoft.com/office/drawing/2014/main" id="{A8B172EE-8832-FC7C-3129-45FB278829DA}"/>
              </a:ext>
            </a:extLst>
          </p:cNvPr>
          <p:cNvSpPr txBox="1"/>
          <p:nvPr/>
        </p:nvSpPr>
        <p:spPr>
          <a:xfrm>
            <a:off x="853343" y="213785"/>
            <a:ext cx="6098344" cy="583750"/>
          </a:xfrm>
          <a:prstGeom prst="rect">
            <a:avLst/>
          </a:prstGeom>
          <a:noFill/>
        </p:spPr>
        <p:txBody>
          <a:bodyPr wrap="square">
            <a:spAutoFit/>
          </a:bodyPr>
          <a:lstStyle/>
          <a:p>
            <a:pPr algn="just">
              <a:lnSpc>
                <a:spcPct val="107000"/>
              </a:lnSpc>
              <a:tabLst>
                <a:tab pos="847725" algn="l"/>
              </a:tabLs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I. Khái niệm</a:t>
            </a:r>
            <a:endParaRPr lang="en-US" sz="3200">
              <a:effectLst/>
              <a:latin typeface="Times New Roman" panose="02020603050405020304" pitchFamily="18" charset="0"/>
              <a:ea typeface="Calibri" panose="020F0502020204030204" pitchFamily="34" charset="0"/>
              <a:cs typeface="Times New Roman (Body CS)"/>
            </a:endParaRPr>
          </a:p>
        </p:txBody>
      </p:sp>
    </p:spTree>
    <p:extLst>
      <p:ext uri="{BB962C8B-B14F-4D97-AF65-F5344CB8AC3E}">
        <p14:creationId xmlns:p14="http://schemas.microsoft.com/office/powerpoint/2010/main" val="112635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3E5CB89-B20E-D84B-0A7E-8FD3AD567E47}"/>
              </a:ext>
            </a:extLst>
          </p:cNvPr>
          <p:cNvGraphicFramePr>
            <a:graphicFrameLocks noGrp="1"/>
          </p:cNvGraphicFramePr>
          <p:nvPr/>
        </p:nvGraphicFramePr>
        <p:xfrm>
          <a:off x="2679202" y="2216229"/>
          <a:ext cx="9015415" cy="3124041"/>
        </p:xfrm>
        <a:graphic>
          <a:graphicData uri="http://schemas.openxmlformats.org/drawingml/2006/table">
            <a:tbl>
              <a:tblPr firstRow="1" firstCol="1" bandRow="1"/>
              <a:tblGrid>
                <a:gridCol w="1860793">
                  <a:extLst>
                    <a:ext uri="{9D8B030D-6E8A-4147-A177-3AD203B41FA5}">
                      <a16:colId xmlns:a16="http://schemas.microsoft.com/office/drawing/2014/main" val="2715297140"/>
                    </a:ext>
                  </a:extLst>
                </a:gridCol>
                <a:gridCol w="902968">
                  <a:extLst>
                    <a:ext uri="{9D8B030D-6E8A-4147-A177-3AD203B41FA5}">
                      <a16:colId xmlns:a16="http://schemas.microsoft.com/office/drawing/2014/main" val="1103190421"/>
                    </a:ext>
                  </a:extLst>
                </a:gridCol>
                <a:gridCol w="1119109">
                  <a:extLst>
                    <a:ext uri="{9D8B030D-6E8A-4147-A177-3AD203B41FA5}">
                      <a16:colId xmlns:a16="http://schemas.microsoft.com/office/drawing/2014/main" val="2167558114"/>
                    </a:ext>
                  </a:extLst>
                </a:gridCol>
                <a:gridCol w="1136665">
                  <a:extLst>
                    <a:ext uri="{9D8B030D-6E8A-4147-A177-3AD203B41FA5}">
                      <a16:colId xmlns:a16="http://schemas.microsoft.com/office/drawing/2014/main" val="1014163256"/>
                    </a:ext>
                  </a:extLst>
                </a:gridCol>
                <a:gridCol w="885413">
                  <a:extLst>
                    <a:ext uri="{9D8B030D-6E8A-4147-A177-3AD203B41FA5}">
                      <a16:colId xmlns:a16="http://schemas.microsoft.com/office/drawing/2014/main" val="1492642546"/>
                    </a:ext>
                  </a:extLst>
                </a:gridCol>
                <a:gridCol w="1088389">
                  <a:extLst>
                    <a:ext uri="{9D8B030D-6E8A-4147-A177-3AD203B41FA5}">
                      <a16:colId xmlns:a16="http://schemas.microsoft.com/office/drawing/2014/main" val="1893475650"/>
                    </a:ext>
                  </a:extLst>
                </a:gridCol>
                <a:gridCol w="1088389">
                  <a:extLst>
                    <a:ext uri="{9D8B030D-6E8A-4147-A177-3AD203B41FA5}">
                      <a16:colId xmlns:a16="http://schemas.microsoft.com/office/drawing/2014/main" val="678897942"/>
                    </a:ext>
                  </a:extLst>
                </a:gridCol>
                <a:gridCol w="933689">
                  <a:extLst>
                    <a:ext uri="{9D8B030D-6E8A-4147-A177-3AD203B41FA5}">
                      <a16:colId xmlns:a16="http://schemas.microsoft.com/office/drawing/2014/main" val="1151420785"/>
                    </a:ext>
                  </a:extLst>
                </a:gridCol>
              </a:tblGrid>
              <a:tr h="1041347">
                <a:tc>
                  <a:txBody>
                    <a:bodyPr/>
                    <a:lstStyle/>
                    <a:p>
                      <a:pPr algn="ctr"/>
                      <a:r>
                        <a:rPr lang="en-US" sz="2800" dirty="0">
                          <a:solidFill>
                            <a:srgbClr val="333333"/>
                          </a:solidFill>
                          <a:effectLst/>
                          <a:latin typeface="+mn-lt"/>
                          <a:ea typeface="Times New Roman" panose="02020603050405020304" pitchFamily="18" charset="0"/>
                        </a:rPr>
                        <a:t>Kim </a:t>
                      </a:r>
                      <a:r>
                        <a:rPr lang="en-US" sz="2800" dirty="0" err="1">
                          <a:solidFill>
                            <a:srgbClr val="333333"/>
                          </a:solidFill>
                          <a:effectLst/>
                          <a:latin typeface="+mn-lt"/>
                          <a:ea typeface="Times New Roman" panose="02020603050405020304" pitchFamily="18" charset="0"/>
                        </a:rPr>
                        <a:t>loại</a:t>
                      </a:r>
                      <a:endParaRPr lang="en-US" sz="2800" dirty="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dirty="0">
                          <a:solidFill>
                            <a:srgbClr val="333333"/>
                          </a:solidFill>
                          <a:effectLst/>
                          <a:latin typeface="+mn-lt"/>
                          <a:ea typeface="Times New Roman" panose="02020603050405020304" pitchFamily="18" charset="0"/>
                        </a:rPr>
                        <a:t>K</a:t>
                      </a:r>
                      <a:endParaRPr lang="en-US" sz="2800" dirty="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dirty="0">
                          <a:solidFill>
                            <a:srgbClr val="333333"/>
                          </a:solidFill>
                          <a:effectLst/>
                          <a:latin typeface="+mn-lt"/>
                          <a:ea typeface="Times New Roman" panose="02020603050405020304" pitchFamily="18" charset="0"/>
                        </a:rPr>
                        <a:t>Na</a:t>
                      </a:r>
                      <a:endParaRPr lang="en-US" sz="2800" dirty="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dirty="0">
                          <a:solidFill>
                            <a:srgbClr val="333333"/>
                          </a:solidFill>
                          <a:effectLst/>
                          <a:latin typeface="+mn-lt"/>
                          <a:ea typeface="Times New Roman" panose="02020603050405020304" pitchFamily="18" charset="0"/>
                        </a:rPr>
                        <a:t>Mg</a:t>
                      </a:r>
                      <a:endParaRPr lang="en-US" sz="2800" dirty="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dirty="0">
                          <a:solidFill>
                            <a:srgbClr val="333333"/>
                          </a:solidFill>
                          <a:effectLst/>
                          <a:latin typeface="+mn-lt"/>
                          <a:ea typeface="Times New Roman" panose="02020603050405020304" pitchFamily="18" charset="0"/>
                        </a:rPr>
                        <a:t>Ba</a:t>
                      </a:r>
                      <a:endParaRPr lang="en-US" sz="2800" dirty="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a:solidFill>
                            <a:srgbClr val="333333"/>
                          </a:solidFill>
                          <a:effectLst/>
                          <a:latin typeface="+mn-lt"/>
                          <a:ea typeface="Times New Roman" panose="02020603050405020304" pitchFamily="18" charset="0"/>
                        </a:rPr>
                        <a:t>Cu</a:t>
                      </a:r>
                      <a:endParaRPr lang="en-US" sz="280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a:solidFill>
                            <a:srgbClr val="333333"/>
                          </a:solidFill>
                          <a:effectLst/>
                          <a:latin typeface="+mn-lt"/>
                          <a:ea typeface="Times New Roman" panose="02020603050405020304" pitchFamily="18" charset="0"/>
                        </a:rPr>
                        <a:t>Fe</a:t>
                      </a:r>
                      <a:endParaRPr lang="en-US" sz="280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a:solidFill>
                            <a:srgbClr val="333333"/>
                          </a:solidFill>
                          <a:effectLst/>
                          <a:latin typeface="+mn-lt"/>
                          <a:ea typeface="Times New Roman" panose="02020603050405020304" pitchFamily="18" charset="0"/>
                        </a:rPr>
                        <a:t>Fe</a:t>
                      </a:r>
                      <a:endParaRPr lang="en-US" sz="280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959786"/>
                  </a:ext>
                </a:extLst>
              </a:tr>
              <a:tr h="1041347">
                <a:tc>
                  <a:txBody>
                    <a:bodyPr/>
                    <a:lstStyle/>
                    <a:p>
                      <a:pPr algn="ctr"/>
                      <a:r>
                        <a:rPr lang="en-US" sz="2800">
                          <a:solidFill>
                            <a:srgbClr val="333333"/>
                          </a:solidFill>
                          <a:effectLst/>
                          <a:latin typeface="+mn-lt"/>
                          <a:ea typeface="Times New Roman" panose="02020603050405020304" pitchFamily="18" charset="0"/>
                        </a:rPr>
                        <a:t>Hoá trị</a:t>
                      </a:r>
                      <a:endParaRPr lang="en-US" sz="280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a:solidFill>
                            <a:srgbClr val="333333"/>
                          </a:solidFill>
                          <a:effectLst/>
                          <a:latin typeface="+mn-lt"/>
                          <a:ea typeface="Times New Roman" panose="02020603050405020304" pitchFamily="18" charset="0"/>
                        </a:rPr>
                        <a:t>I</a:t>
                      </a:r>
                      <a:endParaRPr lang="en-US" sz="280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a:solidFill>
                            <a:srgbClr val="333333"/>
                          </a:solidFill>
                          <a:effectLst/>
                          <a:latin typeface="+mn-lt"/>
                          <a:ea typeface="Times New Roman" panose="02020603050405020304" pitchFamily="18" charset="0"/>
                        </a:rPr>
                        <a:t>I</a:t>
                      </a:r>
                      <a:endParaRPr lang="en-US" sz="280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a:solidFill>
                            <a:srgbClr val="333333"/>
                          </a:solidFill>
                          <a:effectLst/>
                          <a:latin typeface="+mn-lt"/>
                          <a:ea typeface="Times New Roman" panose="02020603050405020304" pitchFamily="18" charset="0"/>
                        </a:rPr>
                        <a:t>II</a:t>
                      </a:r>
                      <a:endParaRPr lang="en-US" sz="280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a:solidFill>
                            <a:srgbClr val="333333"/>
                          </a:solidFill>
                          <a:effectLst/>
                          <a:latin typeface="+mn-lt"/>
                          <a:ea typeface="Times New Roman" panose="02020603050405020304" pitchFamily="18" charset="0"/>
                        </a:rPr>
                        <a:t>II</a:t>
                      </a:r>
                      <a:endParaRPr lang="en-US" sz="280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dirty="0">
                          <a:solidFill>
                            <a:srgbClr val="333333"/>
                          </a:solidFill>
                          <a:effectLst/>
                          <a:latin typeface="+mn-lt"/>
                          <a:ea typeface="Times New Roman" panose="02020603050405020304" pitchFamily="18" charset="0"/>
                        </a:rPr>
                        <a:t>II</a:t>
                      </a:r>
                      <a:endParaRPr lang="en-US" sz="2800" dirty="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dirty="0">
                          <a:solidFill>
                            <a:srgbClr val="333333"/>
                          </a:solidFill>
                          <a:effectLst/>
                          <a:latin typeface="+mn-lt"/>
                          <a:ea typeface="Times New Roman" panose="02020603050405020304" pitchFamily="18" charset="0"/>
                        </a:rPr>
                        <a:t>II</a:t>
                      </a:r>
                      <a:endParaRPr lang="en-US" sz="2800" dirty="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a:solidFill>
                            <a:srgbClr val="333333"/>
                          </a:solidFill>
                          <a:effectLst/>
                          <a:latin typeface="+mn-lt"/>
                          <a:ea typeface="Times New Roman" panose="02020603050405020304" pitchFamily="18" charset="0"/>
                        </a:rPr>
                        <a:t>III</a:t>
                      </a:r>
                      <a:endParaRPr lang="en-US" sz="280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0124680"/>
                  </a:ext>
                </a:extLst>
              </a:tr>
              <a:tr h="1041347">
                <a:tc>
                  <a:txBody>
                    <a:bodyPr/>
                    <a:lstStyle/>
                    <a:p>
                      <a:pPr algn="ctr"/>
                      <a:r>
                        <a:rPr lang="en-US" sz="2800" dirty="0" err="1">
                          <a:solidFill>
                            <a:srgbClr val="333333"/>
                          </a:solidFill>
                          <a:effectLst/>
                          <a:latin typeface="+mn-lt"/>
                          <a:ea typeface="Times New Roman" panose="02020603050405020304" pitchFamily="18" charset="0"/>
                        </a:rPr>
                        <a:t>Nhóm</a:t>
                      </a:r>
                      <a:r>
                        <a:rPr lang="en-US" sz="2800" dirty="0">
                          <a:solidFill>
                            <a:srgbClr val="333333"/>
                          </a:solidFill>
                          <a:effectLst/>
                          <a:latin typeface="+mn-lt"/>
                          <a:ea typeface="Times New Roman" panose="02020603050405020304" pitchFamily="18" charset="0"/>
                        </a:rPr>
                        <a:t> - OH</a:t>
                      </a:r>
                      <a:endParaRPr lang="en-US" sz="2800" dirty="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a:solidFill>
                            <a:srgbClr val="333333"/>
                          </a:solidFill>
                          <a:effectLst/>
                          <a:latin typeface="+mn-lt"/>
                          <a:ea typeface="Times New Roman" panose="02020603050405020304" pitchFamily="18" charset="0"/>
                        </a:rPr>
                        <a:t>t</a:t>
                      </a:r>
                      <a:endParaRPr lang="en-US" sz="280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a:solidFill>
                            <a:srgbClr val="333333"/>
                          </a:solidFill>
                          <a:effectLst/>
                          <a:latin typeface="+mn-lt"/>
                          <a:ea typeface="Times New Roman" panose="02020603050405020304" pitchFamily="18" charset="0"/>
                        </a:rPr>
                        <a:t>t</a:t>
                      </a:r>
                      <a:endParaRPr lang="en-US" sz="280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a:solidFill>
                            <a:srgbClr val="333333"/>
                          </a:solidFill>
                          <a:effectLst/>
                          <a:latin typeface="+mn-lt"/>
                          <a:ea typeface="Times New Roman" panose="02020603050405020304" pitchFamily="18" charset="0"/>
                        </a:rPr>
                        <a:t>k</a:t>
                      </a:r>
                      <a:endParaRPr lang="en-US" sz="280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a:solidFill>
                            <a:srgbClr val="333333"/>
                          </a:solidFill>
                          <a:effectLst/>
                          <a:latin typeface="+mn-lt"/>
                          <a:ea typeface="Times New Roman" panose="02020603050405020304" pitchFamily="18" charset="0"/>
                        </a:rPr>
                        <a:t>t</a:t>
                      </a:r>
                      <a:endParaRPr lang="en-US" sz="280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a:solidFill>
                            <a:srgbClr val="333333"/>
                          </a:solidFill>
                          <a:effectLst/>
                          <a:latin typeface="+mn-lt"/>
                          <a:ea typeface="Times New Roman" panose="02020603050405020304" pitchFamily="18" charset="0"/>
                        </a:rPr>
                        <a:t>k</a:t>
                      </a:r>
                      <a:endParaRPr lang="en-US" sz="280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a:solidFill>
                            <a:srgbClr val="333333"/>
                          </a:solidFill>
                          <a:effectLst/>
                          <a:latin typeface="+mn-lt"/>
                          <a:ea typeface="Times New Roman" panose="02020603050405020304" pitchFamily="18" charset="0"/>
                        </a:rPr>
                        <a:t>k</a:t>
                      </a:r>
                      <a:endParaRPr lang="en-US" sz="280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dirty="0">
                          <a:solidFill>
                            <a:srgbClr val="333333"/>
                          </a:solidFill>
                          <a:effectLst/>
                          <a:latin typeface="+mn-lt"/>
                          <a:ea typeface="Times New Roman" panose="02020603050405020304" pitchFamily="18" charset="0"/>
                        </a:rPr>
                        <a:t>k</a:t>
                      </a:r>
                      <a:endParaRPr lang="en-US" sz="2800" dirty="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4918890"/>
                  </a:ext>
                </a:extLst>
              </a:tr>
            </a:tbl>
          </a:graphicData>
        </a:graphic>
      </p:graphicFrame>
      <p:sp>
        <p:nvSpPr>
          <p:cNvPr id="4" name="Rectangle 1">
            <a:extLst>
              <a:ext uri="{FF2B5EF4-FFF2-40B4-BE49-F238E27FC236}">
                <a16:creationId xmlns:a16="http://schemas.microsoft.com/office/drawing/2014/main" id="{9887E332-9361-A5DD-E3E4-C1A499D53373}"/>
              </a:ext>
            </a:extLst>
          </p:cNvPr>
          <p:cNvSpPr>
            <a:spLocks noChangeArrowheads="1"/>
          </p:cNvSpPr>
          <p:nvPr/>
        </p:nvSpPr>
        <p:spPr bwMode="auto">
          <a:xfrm>
            <a:off x="3487738" y="3549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16B447-8761-4B0F-D373-6F96DE137CC2}"/>
              </a:ext>
            </a:extLst>
          </p:cNvPr>
          <p:cNvSpPr txBox="1"/>
          <p:nvPr/>
        </p:nvSpPr>
        <p:spPr>
          <a:xfrm>
            <a:off x="2414586" y="459466"/>
            <a:ext cx="9544645" cy="1454950"/>
          </a:xfrm>
          <a:prstGeom prst="rect">
            <a:avLst/>
          </a:prstGeom>
          <a:noFill/>
        </p:spPr>
        <p:txBody>
          <a:bodyPr wrap="square">
            <a:spAutoFit/>
          </a:bodyPr>
          <a:lstStyle/>
          <a:p>
            <a:pPr algn="just">
              <a:lnSpc>
                <a:spcPct val="107000"/>
              </a:lnSpc>
            </a:pPr>
            <a:r>
              <a:rPr lang="vi-VN" sz="2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Dựa vào bảng tính tan dưới dây, hãy cho biết những base nào là base không tan và base nào là base kiềm? Viết công thức hoá học và đọc tên các base có trong bảng.</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B9D1B3E-6836-7F1D-49F6-F8D84C9A2298}"/>
              </a:ext>
            </a:extLst>
          </p:cNvPr>
          <p:cNvPicPr>
            <a:picLocks noChangeAspect="1"/>
          </p:cNvPicPr>
          <p:nvPr/>
        </p:nvPicPr>
        <p:blipFill>
          <a:blip r:embed="rId2"/>
          <a:stretch>
            <a:fillRect/>
          </a:stretch>
        </p:blipFill>
        <p:spPr>
          <a:xfrm>
            <a:off x="100013" y="330877"/>
            <a:ext cx="2314573" cy="1755097"/>
          </a:xfrm>
          <a:prstGeom prst="rect">
            <a:avLst/>
          </a:prstGeom>
        </p:spPr>
      </p:pic>
    </p:spTree>
    <p:extLst>
      <p:ext uri="{BB962C8B-B14F-4D97-AF65-F5344CB8AC3E}">
        <p14:creationId xmlns:p14="http://schemas.microsoft.com/office/powerpoint/2010/main" val="150058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47C944-1C36-458C-AFAB-6D4CD1D56469}"/>
              </a:ext>
            </a:extLst>
          </p:cNvPr>
          <p:cNvSpPr txBox="1"/>
          <p:nvPr/>
        </p:nvSpPr>
        <p:spPr>
          <a:xfrm>
            <a:off x="693294" y="272386"/>
            <a:ext cx="11044003" cy="2131096"/>
          </a:xfrm>
          <a:prstGeom prst="rect">
            <a:avLst/>
          </a:prstGeom>
          <a:noFill/>
        </p:spPr>
        <p:txBody>
          <a:bodyPr wrap="square">
            <a:spAutoFit/>
          </a:bodyPr>
          <a:lstStyle/>
          <a:p>
            <a:pPr algn="just">
              <a:lnSpc>
                <a:spcPct val="107000"/>
              </a:lnSpc>
              <a:tabLst>
                <a:tab pos="847725" algn="l"/>
              </a:tabLst>
            </a:pPr>
            <a:r>
              <a:rPr lang="en-US" sz="3200">
                <a:effectLst/>
                <a:latin typeface="Times New Roman" panose="02020603050405020304" pitchFamily="18" charset="0"/>
                <a:ea typeface="Calibri" panose="020F0502020204030204" pitchFamily="34" charset="0"/>
                <a:cs typeface="Times New Roman" panose="02020603050405020304" pitchFamily="18" charset="0"/>
              </a:rPr>
              <a:t>- Phân loại</a:t>
            </a:r>
            <a:endParaRPr lang="en-US" sz="3200">
              <a:effectLst/>
              <a:latin typeface="Times New Roman" panose="02020603050405020304" pitchFamily="18" charset="0"/>
              <a:ea typeface="Calibri" panose="020F0502020204030204" pitchFamily="34" charset="0"/>
              <a:cs typeface="Times New Roman (Body CS)"/>
            </a:endParaRPr>
          </a:p>
          <a:p>
            <a:pPr algn="just">
              <a:lnSpc>
                <a:spcPct val="107000"/>
              </a:lnSpc>
              <a:tabLst>
                <a:tab pos="847725" algn="l"/>
              </a:tabLst>
            </a:pPr>
            <a:r>
              <a:rPr lang="en-US" sz="3200">
                <a:effectLst/>
                <a:latin typeface="Times New Roman" panose="02020603050405020304" pitchFamily="18" charset="0"/>
                <a:ea typeface="Calibri" panose="020F0502020204030204" pitchFamily="34" charset="0"/>
                <a:cs typeface="Times New Roman" panose="02020603050405020304" pitchFamily="18" charset="0"/>
              </a:rPr>
              <a:t>+ Base không tan: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Mg(OH)</a:t>
            </a:r>
            <a:r>
              <a:rPr lang="en-US" sz="3200" baseline="-25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Cu(OH)</a:t>
            </a:r>
            <a:r>
              <a:rPr lang="en-US" sz="3200" baseline="-25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Fe(OH)</a:t>
            </a:r>
            <a:r>
              <a:rPr lang="en-US" sz="3200" baseline="-25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Fe(OH)</a:t>
            </a:r>
            <a:r>
              <a:rPr lang="en-US" sz="3200" baseline="-25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Times New Roman" panose="02020603050405020304" pitchFamily="18" charset="0"/>
              <a:ea typeface="Calibri" panose="020F0502020204030204" pitchFamily="34" charset="0"/>
              <a:cs typeface="Times New Roman (Body CS)"/>
            </a:endParaRPr>
          </a:p>
          <a:p>
            <a:r>
              <a:rPr lang="en-US" sz="3200">
                <a:effectLst/>
                <a:latin typeface="Times New Roman" panose="02020603050405020304" pitchFamily="18" charset="0"/>
                <a:ea typeface="Calibri" panose="020F0502020204030204" pitchFamily="34" charset="0"/>
              </a:rPr>
              <a:t>+ Base tan trong nước. tạo thành dung dịch kiềm (base kiềm) như: KOH, NaOH, Ba(OH)</a:t>
            </a:r>
            <a:r>
              <a:rPr lang="en-US" sz="3200" baseline="-25000">
                <a:effectLst/>
                <a:latin typeface="Times New Roman" panose="02020603050405020304" pitchFamily="18" charset="0"/>
                <a:ea typeface="Calibri" panose="020F0502020204030204" pitchFamily="34" charset="0"/>
              </a:rPr>
              <a:t>2, </a:t>
            </a:r>
            <a:r>
              <a:rPr lang="en-US" sz="3200">
                <a:effectLst/>
                <a:latin typeface="Times New Roman" panose="02020603050405020304" pitchFamily="18" charset="0"/>
                <a:ea typeface="Calibri" panose="020F0502020204030204" pitchFamily="34" charset="0"/>
              </a:rPr>
              <a:t>Ca(OH)</a:t>
            </a:r>
            <a:r>
              <a:rPr lang="en-US" sz="3200" baseline="-25000">
                <a:effectLst/>
                <a:latin typeface="Times New Roman" panose="02020603050405020304" pitchFamily="18" charset="0"/>
                <a:ea typeface="Calibri" panose="020F0502020204030204" pitchFamily="34" charset="0"/>
              </a:rPr>
              <a:t>2</a:t>
            </a:r>
            <a:r>
              <a:rPr lang="en-US" sz="3200">
                <a:effectLst/>
                <a:latin typeface="Times New Roman" panose="02020603050405020304" pitchFamily="18" charset="0"/>
                <a:ea typeface="Calibri" panose="020F0502020204030204" pitchFamily="34" charset="0"/>
              </a:rPr>
              <a:t>.</a:t>
            </a:r>
            <a:endParaRPr lang="en-US" sz="3200"/>
          </a:p>
        </p:txBody>
      </p:sp>
      <p:sp>
        <p:nvSpPr>
          <p:cNvPr id="5" name="TextBox 4">
            <a:extLst>
              <a:ext uri="{FF2B5EF4-FFF2-40B4-BE49-F238E27FC236}">
                <a16:creationId xmlns:a16="http://schemas.microsoft.com/office/drawing/2014/main" id="{6DF60284-8DFD-3862-D5CB-5252E91341D7}"/>
              </a:ext>
            </a:extLst>
          </p:cNvPr>
          <p:cNvSpPr txBox="1"/>
          <p:nvPr/>
        </p:nvSpPr>
        <p:spPr>
          <a:xfrm>
            <a:off x="693294" y="2467518"/>
            <a:ext cx="10309486" cy="1172052"/>
          </a:xfrm>
          <a:prstGeom prst="rect">
            <a:avLst/>
          </a:prstGeom>
          <a:noFill/>
        </p:spPr>
        <p:txBody>
          <a:bodyPr wrap="square">
            <a:spAutoFit/>
          </a:bodyPr>
          <a:lstStyle/>
          <a:p>
            <a:pPr algn="just">
              <a:lnSpc>
                <a:spcPct val="107000"/>
              </a:lnSpc>
              <a:tabLst>
                <a:tab pos="847725" algn="l"/>
              </a:tabLst>
            </a:pPr>
            <a:r>
              <a:rPr lang="en-US" sz="3200">
                <a:effectLst/>
                <a:latin typeface="Times New Roman" panose="02020603050405020304" pitchFamily="18" charset="0"/>
                <a:ea typeface="Calibri" panose="020F0502020204030204" pitchFamily="34" charset="0"/>
                <a:cs typeface="Times New Roman" panose="02020603050405020304" pitchFamily="18" charset="0"/>
              </a:rPr>
              <a:t>- Quy tắc gọi tên các base như sau:</a:t>
            </a:r>
            <a:endParaRPr lang="en-US" sz="3200">
              <a:effectLst/>
              <a:latin typeface="Times New Roman" panose="02020603050405020304" pitchFamily="18" charset="0"/>
              <a:ea typeface="Calibri" panose="020F0502020204030204" pitchFamily="34" charset="0"/>
              <a:cs typeface="Times New Roman (Body CS)"/>
            </a:endParaRPr>
          </a:p>
          <a:p>
            <a:pPr algn="just">
              <a:lnSpc>
                <a:spcPct val="107000"/>
              </a:lnSpc>
              <a:tabLst>
                <a:tab pos="847725" algn="l"/>
              </a:tabLs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Tên kim </a:t>
            </a:r>
            <a:r>
              <a:rPr lang="en-US" sz="3600" b="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200" b="1">
                <a:effectLst/>
                <a:latin typeface="Times New Roman" panose="02020603050405020304" pitchFamily="18" charset="0"/>
                <a:ea typeface="Calibri" panose="020F0502020204030204" pitchFamily="34" charset="0"/>
                <a:cs typeface="Times New Roman" panose="02020603050405020304" pitchFamily="18" charset="0"/>
              </a:rPr>
              <a:t> +(hoá trị </a:t>
            </a:r>
            <a:r>
              <a:rPr lang="en-US" sz="3200" b="1">
                <a:latin typeface="Times New Roman" panose="02020603050405020304" pitchFamily="18" charset="0"/>
                <a:ea typeface="Calibri" panose="020F0502020204030204" pitchFamily="34" charset="0"/>
                <a:cs typeface="Times New Roman" panose="02020603050405020304" pitchFamily="18" charset="0"/>
              </a:rPr>
              <a:t>nếu</a:t>
            </a:r>
            <a:r>
              <a:rPr lang="en-US" sz="3200" b="1">
                <a:effectLst/>
                <a:latin typeface="Times New Roman" panose="02020603050405020304" pitchFamily="18" charset="0"/>
                <a:ea typeface="Calibri" panose="020F0502020204030204" pitchFamily="34" charset="0"/>
                <a:cs typeface="Times New Roman" panose="02020603050405020304" pitchFamily="18" charset="0"/>
              </a:rPr>
              <a:t> kim loại là Fe) + hydroxide</a:t>
            </a:r>
            <a:endParaRPr lang="en-US" sz="3200">
              <a:effectLst/>
              <a:latin typeface="Times New Roman" panose="02020603050405020304" pitchFamily="18" charset="0"/>
              <a:ea typeface="Calibri" panose="020F0502020204030204" pitchFamily="34" charset="0"/>
              <a:cs typeface="Times New Roman (Body CS)"/>
            </a:endParaRPr>
          </a:p>
        </p:txBody>
      </p:sp>
      <p:sp>
        <p:nvSpPr>
          <p:cNvPr id="9" name="TextBox 8">
            <a:extLst>
              <a:ext uri="{FF2B5EF4-FFF2-40B4-BE49-F238E27FC236}">
                <a16:creationId xmlns:a16="http://schemas.microsoft.com/office/drawing/2014/main" id="{5657F4EA-C3AD-A862-3337-E3BF27DC5E75}"/>
              </a:ext>
            </a:extLst>
          </p:cNvPr>
          <p:cNvSpPr txBox="1"/>
          <p:nvPr/>
        </p:nvSpPr>
        <p:spPr>
          <a:xfrm>
            <a:off x="693293" y="4368577"/>
            <a:ext cx="10309485" cy="1830694"/>
          </a:xfrm>
          <a:prstGeom prst="rect">
            <a:avLst/>
          </a:prstGeom>
          <a:noFill/>
        </p:spPr>
        <p:txBody>
          <a:bodyPr wrap="square">
            <a:spAutoFit/>
          </a:bodyPr>
          <a:lstStyle/>
          <a:p>
            <a:pPr algn="just">
              <a:lnSpc>
                <a:spcPct val="107000"/>
              </a:lnSpc>
              <a:tabLst>
                <a:tab pos="847725" algn="l"/>
              </a:tabLs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Ví dụ: </a:t>
            </a:r>
            <a:endParaRPr lang="en-US" sz="3600">
              <a:effectLst/>
              <a:latin typeface="Times New Roman" panose="02020603050405020304" pitchFamily="18" charset="0"/>
              <a:ea typeface="Calibri" panose="020F0502020204030204" pitchFamily="34" charset="0"/>
              <a:cs typeface="Times New Roman (Body CS)"/>
            </a:endParaRPr>
          </a:p>
          <a:p>
            <a:pPr algn="just">
              <a:lnSpc>
                <a:spcPct val="107000"/>
              </a:lnSpc>
              <a:tabLst>
                <a:tab pos="847725" algn="l"/>
              </a:tabLst>
            </a:pPr>
            <a:r>
              <a:rPr lang="en-US" sz="3600">
                <a:effectLst/>
                <a:latin typeface="Times New Roman" panose="02020603050405020304" pitchFamily="18" charset="0"/>
                <a:ea typeface="Calibri" panose="020F0502020204030204" pitchFamily="34" charset="0"/>
                <a:cs typeface="Times New Roman" panose="02020603050405020304" pitchFamily="18" charset="0"/>
              </a:rPr>
              <a:t>Fe(OH)</a:t>
            </a:r>
            <a:r>
              <a:rPr lang="en-US" sz="3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3600">
                <a:effectLst/>
                <a:latin typeface="Times New Roman" panose="02020603050405020304" pitchFamily="18" charset="0"/>
                <a:ea typeface="Calibri" panose="020F0502020204030204" pitchFamily="34" charset="0"/>
                <a:cs typeface="Times New Roman" panose="02020603050405020304" pitchFamily="18" charset="0"/>
              </a:rPr>
              <a:t>: Iron (II) hydroxide</a:t>
            </a:r>
            <a:endParaRPr lang="en-US" sz="3600">
              <a:effectLst/>
              <a:latin typeface="Times New Roman" panose="02020603050405020304" pitchFamily="18" charset="0"/>
              <a:ea typeface="Calibri" panose="020F0502020204030204" pitchFamily="34" charset="0"/>
              <a:cs typeface="Times New Roman (Body CS)"/>
            </a:endParaRPr>
          </a:p>
          <a:p>
            <a:pPr algn="just">
              <a:lnSpc>
                <a:spcPct val="107000"/>
              </a:lnSpc>
              <a:tabLst>
                <a:tab pos="847725" algn="l"/>
              </a:tabLst>
            </a:pPr>
            <a:r>
              <a:rPr lang="en-US" sz="3600">
                <a:effectLst/>
                <a:latin typeface="Times New Roman" panose="02020603050405020304" pitchFamily="18" charset="0"/>
                <a:ea typeface="Calibri" panose="020F0502020204030204" pitchFamily="34" charset="0"/>
                <a:cs typeface="Times New Roman" panose="02020603050405020304" pitchFamily="18" charset="0"/>
              </a:rPr>
              <a:t>Ca(OH)</a:t>
            </a:r>
            <a:r>
              <a:rPr lang="en-US" sz="3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3600">
                <a:effectLst/>
                <a:latin typeface="Times New Roman" panose="02020603050405020304" pitchFamily="18" charset="0"/>
                <a:ea typeface="Calibri" panose="020F0502020204030204" pitchFamily="34" charset="0"/>
                <a:cs typeface="Times New Roman" panose="02020603050405020304" pitchFamily="18" charset="0"/>
              </a:rPr>
              <a:t>: Calcium hydroxide</a:t>
            </a:r>
            <a:endParaRPr lang="en-US" sz="3600">
              <a:effectLst/>
              <a:latin typeface="Times New Roman" panose="02020603050405020304" pitchFamily="18" charset="0"/>
              <a:ea typeface="Calibri" panose="020F0502020204030204" pitchFamily="34" charset="0"/>
              <a:cs typeface="Times New Roman (Body CS)"/>
            </a:endParaRPr>
          </a:p>
        </p:txBody>
      </p:sp>
    </p:spTree>
    <p:extLst>
      <p:ext uri="{BB962C8B-B14F-4D97-AF65-F5344CB8AC3E}">
        <p14:creationId xmlns:p14="http://schemas.microsoft.com/office/powerpoint/2010/main" val="50132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53FA604-5DCB-6A52-B35D-D9279D973965}"/>
              </a:ext>
            </a:extLst>
          </p:cNvPr>
          <p:cNvGraphicFramePr>
            <a:graphicFrameLocks noGrp="1"/>
          </p:cNvGraphicFramePr>
          <p:nvPr/>
        </p:nvGraphicFramePr>
        <p:xfrm>
          <a:off x="2182019" y="519906"/>
          <a:ext cx="6833394" cy="4602480"/>
        </p:xfrm>
        <a:graphic>
          <a:graphicData uri="http://schemas.openxmlformats.org/drawingml/2006/table">
            <a:tbl>
              <a:tblPr firstRow="1" firstCol="1" bandRow="1"/>
              <a:tblGrid>
                <a:gridCol w="2556738">
                  <a:extLst>
                    <a:ext uri="{9D8B030D-6E8A-4147-A177-3AD203B41FA5}">
                      <a16:colId xmlns:a16="http://schemas.microsoft.com/office/drawing/2014/main" val="1495916536"/>
                    </a:ext>
                  </a:extLst>
                </a:gridCol>
                <a:gridCol w="4276656">
                  <a:extLst>
                    <a:ext uri="{9D8B030D-6E8A-4147-A177-3AD203B41FA5}">
                      <a16:colId xmlns:a16="http://schemas.microsoft.com/office/drawing/2014/main" val="2217318732"/>
                    </a:ext>
                  </a:extLst>
                </a:gridCol>
              </a:tblGrid>
              <a:tr h="486866">
                <a:tc>
                  <a:txBody>
                    <a:bodyPr/>
                    <a:lstStyle/>
                    <a:p>
                      <a:pPr algn="ctr"/>
                      <a:r>
                        <a:rPr lang="en-US" sz="2800" b="1" dirty="0" err="1">
                          <a:solidFill>
                            <a:srgbClr val="333333"/>
                          </a:solidFill>
                          <a:effectLst/>
                          <a:latin typeface="+mn-lt"/>
                          <a:ea typeface="Times New Roman" panose="02020603050405020304" pitchFamily="18" charset="0"/>
                        </a:rPr>
                        <a:t>Công</a:t>
                      </a:r>
                      <a:r>
                        <a:rPr lang="en-US" sz="2800" b="1" dirty="0">
                          <a:solidFill>
                            <a:srgbClr val="333333"/>
                          </a:solidFill>
                          <a:effectLst/>
                          <a:latin typeface="+mn-lt"/>
                          <a:ea typeface="Times New Roman" panose="02020603050405020304" pitchFamily="18" charset="0"/>
                        </a:rPr>
                        <a:t> </a:t>
                      </a:r>
                      <a:r>
                        <a:rPr lang="en-US" sz="2800" b="1" dirty="0" err="1">
                          <a:solidFill>
                            <a:srgbClr val="333333"/>
                          </a:solidFill>
                          <a:effectLst/>
                          <a:latin typeface="+mn-lt"/>
                          <a:ea typeface="Times New Roman" panose="02020603050405020304" pitchFamily="18" charset="0"/>
                        </a:rPr>
                        <a:t>thức</a:t>
                      </a:r>
                      <a:r>
                        <a:rPr lang="en-US" sz="2800" b="1" dirty="0">
                          <a:solidFill>
                            <a:srgbClr val="333333"/>
                          </a:solidFill>
                          <a:effectLst/>
                          <a:latin typeface="+mn-lt"/>
                          <a:ea typeface="Times New Roman" panose="02020603050405020304" pitchFamily="18" charset="0"/>
                        </a:rPr>
                        <a:t> </a:t>
                      </a:r>
                      <a:r>
                        <a:rPr lang="en-US" sz="2800" b="1" dirty="0" err="1">
                          <a:solidFill>
                            <a:srgbClr val="333333"/>
                          </a:solidFill>
                          <a:effectLst/>
                          <a:latin typeface="+mn-lt"/>
                          <a:ea typeface="Times New Roman" panose="02020603050405020304" pitchFamily="18" charset="0"/>
                        </a:rPr>
                        <a:t>hoá</a:t>
                      </a:r>
                      <a:r>
                        <a:rPr lang="en-US" sz="2800" b="1" dirty="0">
                          <a:solidFill>
                            <a:srgbClr val="333333"/>
                          </a:solidFill>
                          <a:effectLst/>
                          <a:latin typeface="+mn-lt"/>
                          <a:ea typeface="Times New Roman" panose="02020603050405020304" pitchFamily="18" charset="0"/>
                        </a:rPr>
                        <a:t> </a:t>
                      </a:r>
                      <a:r>
                        <a:rPr lang="en-US" sz="2800" b="1" dirty="0" err="1">
                          <a:solidFill>
                            <a:srgbClr val="333333"/>
                          </a:solidFill>
                          <a:effectLst/>
                          <a:latin typeface="+mn-lt"/>
                          <a:ea typeface="Times New Roman" panose="02020603050405020304" pitchFamily="18" charset="0"/>
                        </a:rPr>
                        <a:t>học</a:t>
                      </a:r>
                      <a:endParaRPr lang="en-US" sz="2800" dirty="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b="1">
                          <a:solidFill>
                            <a:srgbClr val="333333"/>
                          </a:solidFill>
                          <a:effectLst/>
                          <a:latin typeface="+mn-lt"/>
                          <a:ea typeface="Times New Roman" panose="02020603050405020304" pitchFamily="18" charset="0"/>
                        </a:rPr>
                        <a:t>Tên gọi</a:t>
                      </a:r>
                      <a:endParaRPr lang="en-US" sz="2800">
                        <a:effectLst/>
                        <a:latin typeface="+mn-lt"/>
                        <a:ea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6370708"/>
                  </a:ext>
                </a:extLst>
              </a:tr>
              <a:tr h="486866">
                <a:tc>
                  <a:txBody>
                    <a:bodyPr/>
                    <a:lstStyle/>
                    <a:p>
                      <a:r>
                        <a:rPr lang="en-US" sz="2800">
                          <a:solidFill>
                            <a:srgbClr val="333333"/>
                          </a:solidFill>
                          <a:effectLst/>
                          <a:latin typeface="+mn-lt"/>
                          <a:ea typeface="Times New Roman" panose="02020603050405020304" pitchFamily="18" charset="0"/>
                        </a:rPr>
                        <a:t>KOH</a:t>
                      </a:r>
                      <a:endParaRPr lang="en-US" sz="2800">
                        <a:effectLst/>
                        <a:latin typeface="+mn-lt"/>
                        <a:ea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800" dirty="0">
                          <a:solidFill>
                            <a:srgbClr val="333333"/>
                          </a:solidFill>
                          <a:effectLst/>
                          <a:latin typeface="+mn-lt"/>
                          <a:ea typeface="Times New Roman" panose="02020603050405020304" pitchFamily="18" charset="0"/>
                        </a:rPr>
                        <a:t>Potassium hydroxide</a:t>
                      </a:r>
                      <a:endParaRPr lang="en-US" sz="2800" dirty="0">
                        <a:effectLst/>
                        <a:latin typeface="+mn-lt"/>
                        <a:ea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4646411"/>
                  </a:ext>
                </a:extLst>
              </a:tr>
              <a:tr h="486866">
                <a:tc>
                  <a:txBody>
                    <a:bodyPr/>
                    <a:lstStyle/>
                    <a:p>
                      <a:r>
                        <a:rPr lang="en-US" sz="2800">
                          <a:solidFill>
                            <a:srgbClr val="333333"/>
                          </a:solidFill>
                          <a:effectLst/>
                          <a:latin typeface="+mn-lt"/>
                          <a:ea typeface="Times New Roman" panose="02020603050405020304" pitchFamily="18" charset="0"/>
                        </a:rPr>
                        <a:t>NaOH</a:t>
                      </a:r>
                      <a:endParaRPr lang="en-US" sz="2800">
                        <a:effectLst/>
                        <a:latin typeface="+mn-lt"/>
                        <a:ea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800" dirty="0">
                          <a:solidFill>
                            <a:srgbClr val="333333"/>
                          </a:solidFill>
                          <a:effectLst/>
                          <a:latin typeface="+mn-lt"/>
                          <a:ea typeface="Times New Roman" panose="02020603050405020304" pitchFamily="18" charset="0"/>
                        </a:rPr>
                        <a:t>Sodium hydroxide</a:t>
                      </a:r>
                      <a:endParaRPr lang="en-US" sz="2800" dirty="0">
                        <a:effectLst/>
                        <a:latin typeface="+mn-lt"/>
                        <a:ea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5488688"/>
                  </a:ext>
                </a:extLst>
              </a:tr>
              <a:tr h="486866">
                <a:tc>
                  <a:txBody>
                    <a:bodyPr/>
                    <a:lstStyle/>
                    <a:p>
                      <a:r>
                        <a:rPr lang="en-US" sz="2800">
                          <a:solidFill>
                            <a:srgbClr val="333333"/>
                          </a:solidFill>
                          <a:effectLst/>
                          <a:latin typeface="+mn-lt"/>
                          <a:ea typeface="Times New Roman" panose="02020603050405020304" pitchFamily="18" charset="0"/>
                        </a:rPr>
                        <a:t>Mg(OH)</a:t>
                      </a:r>
                      <a:r>
                        <a:rPr lang="en-US" sz="2800" baseline="-25000">
                          <a:solidFill>
                            <a:srgbClr val="333333"/>
                          </a:solidFill>
                          <a:effectLst/>
                          <a:latin typeface="+mn-lt"/>
                          <a:ea typeface="Times New Roman" panose="02020603050405020304" pitchFamily="18" charset="0"/>
                        </a:rPr>
                        <a:t>2</a:t>
                      </a:r>
                      <a:endParaRPr lang="en-US" sz="2800">
                        <a:effectLst/>
                        <a:latin typeface="+mn-lt"/>
                        <a:ea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800" dirty="0">
                          <a:solidFill>
                            <a:srgbClr val="333333"/>
                          </a:solidFill>
                          <a:effectLst/>
                          <a:latin typeface="+mn-lt"/>
                          <a:ea typeface="Times New Roman" panose="02020603050405020304" pitchFamily="18" charset="0"/>
                        </a:rPr>
                        <a:t>Magnesium hydroxide</a:t>
                      </a:r>
                      <a:endParaRPr lang="en-US" sz="2800" dirty="0">
                        <a:effectLst/>
                        <a:latin typeface="+mn-lt"/>
                        <a:ea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1931434"/>
                  </a:ext>
                </a:extLst>
              </a:tr>
              <a:tr h="486866">
                <a:tc>
                  <a:txBody>
                    <a:bodyPr/>
                    <a:lstStyle/>
                    <a:p>
                      <a:r>
                        <a:rPr lang="en-US" sz="2800">
                          <a:solidFill>
                            <a:srgbClr val="333333"/>
                          </a:solidFill>
                          <a:effectLst/>
                          <a:latin typeface="+mn-lt"/>
                          <a:ea typeface="Times New Roman" panose="02020603050405020304" pitchFamily="18" charset="0"/>
                        </a:rPr>
                        <a:t>Ba(OH)</a:t>
                      </a:r>
                      <a:r>
                        <a:rPr lang="en-US" sz="2800" baseline="-25000">
                          <a:solidFill>
                            <a:srgbClr val="333333"/>
                          </a:solidFill>
                          <a:effectLst/>
                          <a:latin typeface="+mn-lt"/>
                          <a:ea typeface="Times New Roman" panose="02020603050405020304" pitchFamily="18" charset="0"/>
                        </a:rPr>
                        <a:t>2</a:t>
                      </a:r>
                      <a:endParaRPr lang="en-US" sz="2800">
                        <a:effectLst/>
                        <a:latin typeface="+mn-lt"/>
                        <a:ea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800" dirty="0">
                          <a:solidFill>
                            <a:srgbClr val="333333"/>
                          </a:solidFill>
                          <a:effectLst/>
                          <a:latin typeface="+mn-lt"/>
                          <a:ea typeface="Times New Roman" panose="02020603050405020304" pitchFamily="18" charset="0"/>
                        </a:rPr>
                        <a:t>Barium hydroxide</a:t>
                      </a:r>
                      <a:endParaRPr lang="en-US" sz="2800" dirty="0">
                        <a:effectLst/>
                        <a:latin typeface="+mn-lt"/>
                        <a:ea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7026724"/>
                  </a:ext>
                </a:extLst>
              </a:tr>
              <a:tr h="486866">
                <a:tc>
                  <a:txBody>
                    <a:bodyPr/>
                    <a:lstStyle/>
                    <a:p>
                      <a:r>
                        <a:rPr lang="en-US" sz="2800">
                          <a:solidFill>
                            <a:srgbClr val="333333"/>
                          </a:solidFill>
                          <a:effectLst/>
                          <a:latin typeface="+mn-lt"/>
                          <a:ea typeface="Times New Roman" panose="02020603050405020304" pitchFamily="18" charset="0"/>
                        </a:rPr>
                        <a:t>Cu(OH)</a:t>
                      </a:r>
                      <a:r>
                        <a:rPr lang="en-US" sz="2800" baseline="-25000">
                          <a:solidFill>
                            <a:srgbClr val="333333"/>
                          </a:solidFill>
                          <a:effectLst/>
                          <a:latin typeface="+mn-lt"/>
                          <a:ea typeface="Times New Roman" panose="02020603050405020304" pitchFamily="18" charset="0"/>
                        </a:rPr>
                        <a:t>2</a:t>
                      </a:r>
                      <a:endParaRPr lang="en-US" sz="2800">
                        <a:effectLst/>
                        <a:latin typeface="+mn-lt"/>
                        <a:ea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800" dirty="0">
                          <a:solidFill>
                            <a:srgbClr val="333333"/>
                          </a:solidFill>
                          <a:effectLst/>
                          <a:latin typeface="+mn-lt"/>
                          <a:ea typeface="Times New Roman" panose="02020603050405020304" pitchFamily="18" charset="0"/>
                        </a:rPr>
                        <a:t>Copper(II) hydroxide</a:t>
                      </a:r>
                      <a:endParaRPr lang="en-US" sz="2800" dirty="0">
                        <a:effectLst/>
                        <a:latin typeface="+mn-lt"/>
                        <a:ea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2485959"/>
                  </a:ext>
                </a:extLst>
              </a:tr>
              <a:tr h="486866">
                <a:tc>
                  <a:txBody>
                    <a:bodyPr/>
                    <a:lstStyle/>
                    <a:p>
                      <a:r>
                        <a:rPr lang="en-US" sz="2800">
                          <a:solidFill>
                            <a:srgbClr val="333333"/>
                          </a:solidFill>
                          <a:effectLst/>
                          <a:latin typeface="+mn-lt"/>
                          <a:ea typeface="Times New Roman" panose="02020603050405020304" pitchFamily="18" charset="0"/>
                        </a:rPr>
                        <a:t>Fe(OH)</a:t>
                      </a:r>
                      <a:r>
                        <a:rPr lang="en-US" sz="2800" baseline="-25000">
                          <a:solidFill>
                            <a:srgbClr val="333333"/>
                          </a:solidFill>
                          <a:effectLst/>
                          <a:latin typeface="+mn-lt"/>
                          <a:ea typeface="Times New Roman" panose="02020603050405020304" pitchFamily="18" charset="0"/>
                        </a:rPr>
                        <a:t>2</a:t>
                      </a:r>
                      <a:endParaRPr lang="en-US" sz="2800">
                        <a:effectLst/>
                        <a:latin typeface="+mn-lt"/>
                        <a:ea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800" dirty="0">
                          <a:solidFill>
                            <a:srgbClr val="333333"/>
                          </a:solidFill>
                          <a:effectLst/>
                          <a:latin typeface="+mn-lt"/>
                          <a:ea typeface="Times New Roman" panose="02020603050405020304" pitchFamily="18" charset="0"/>
                        </a:rPr>
                        <a:t>Iron(II) hydroxide</a:t>
                      </a:r>
                      <a:endParaRPr lang="en-US" sz="2800" dirty="0">
                        <a:effectLst/>
                        <a:latin typeface="+mn-lt"/>
                        <a:ea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8002454"/>
                  </a:ext>
                </a:extLst>
              </a:tr>
              <a:tr h="486866">
                <a:tc>
                  <a:txBody>
                    <a:bodyPr/>
                    <a:lstStyle/>
                    <a:p>
                      <a:r>
                        <a:rPr lang="en-US" sz="2800">
                          <a:solidFill>
                            <a:srgbClr val="333333"/>
                          </a:solidFill>
                          <a:effectLst/>
                          <a:latin typeface="+mn-lt"/>
                          <a:ea typeface="Times New Roman" panose="02020603050405020304" pitchFamily="18" charset="0"/>
                        </a:rPr>
                        <a:t>Fe(OH)</a:t>
                      </a:r>
                      <a:r>
                        <a:rPr lang="en-US" sz="2800" baseline="-25000">
                          <a:solidFill>
                            <a:srgbClr val="333333"/>
                          </a:solidFill>
                          <a:effectLst/>
                          <a:latin typeface="+mn-lt"/>
                          <a:ea typeface="Times New Roman" panose="02020603050405020304" pitchFamily="18" charset="0"/>
                        </a:rPr>
                        <a:t>3</a:t>
                      </a:r>
                      <a:endParaRPr lang="en-US" sz="2800">
                        <a:effectLst/>
                        <a:latin typeface="+mn-lt"/>
                        <a:ea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800" dirty="0">
                          <a:solidFill>
                            <a:srgbClr val="333333"/>
                          </a:solidFill>
                          <a:effectLst/>
                          <a:latin typeface="+mn-lt"/>
                          <a:ea typeface="Times New Roman" panose="02020603050405020304" pitchFamily="18" charset="0"/>
                        </a:rPr>
                        <a:t>Iron(III) hydroxide</a:t>
                      </a:r>
                      <a:endParaRPr lang="en-US" sz="2800" dirty="0">
                        <a:effectLst/>
                        <a:latin typeface="+mn-lt"/>
                        <a:ea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4085103"/>
                  </a:ext>
                </a:extLst>
              </a:tr>
            </a:tbl>
          </a:graphicData>
        </a:graphic>
      </p:graphicFrame>
      <p:sp>
        <p:nvSpPr>
          <p:cNvPr id="5" name="Rectangle 1">
            <a:extLst>
              <a:ext uri="{FF2B5EF4-FFF2-40B4-BE49-F238E27FC236}">
                <a16:creationId xmlns:a16="http://schemas.microsoft.com/office/drawing/2014/main" id="{0716491B-3176-459A-253F-A1677AD0450C}"/>
              </a:ext>
            </a:extLst>
          </p:cNvPr>
          <p:cNvSpPr>
            <a:spLocks noChangeArrowheads="1"/>
          </p:cNvSpPr>
          <p:nvPr/>
        </p:nvSpPr>
        <p:spPr bwMode="auto">
          <a:xfrm>
            <a:off x="5018088" y="2935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3931009B-A56E-88A6-2F4B-EEB9E50F2805}"/>
              </a:ext>
            </a:extLst>
          </p:cNvPr>
          <p:cNvSpPr txBox="1"/>
          <p:nvPr/>
        </p:nvSpPr>
        <p:spPr>
          <a:xfrm>
            <a:off x="2006204" y="5510281"/>
            <a:ext cx="8608218" cy="954107"/>
          </a:xfrm>
          <a:prstGeom prst="rect">
            <a:avLst/>
          </a:prstGeom>
          <a:noFill/>
        </p:spPr>
        <p:txBody>
          <a:bodyPr wrap="square">
            <a:spAutoFit/>
          </a:bodyPr>
          <a:lstStyle/>
          <a:p>
            <a:pPr algn="just"/>
            <a:r>
              <a:rPr lang="en-US" sz="2800" b="1" dirty="0">
                <a:solidFill>
                  <a:srgbClr val="FF0000"/>
                </a:solidFill>
                <a:effectLst/>
                <a:ea typeface="Times New Roman" panose="02020603050405020304" pitchFamily="18" charset="0"/>
              </a:rPr>
              <a:t>Base </a:t>
            </a:r>
            <a:r>
              <a:rPr lang="en-US" sz="2800" b="1" dirty="0" err="1">
                <a:solidFill>
                  <a:srgbClr val="FF0000"/>
                </a:solidFill>
                <a:effectLst/>
                <a:ea typeface="Times New Roman" panose="02020603050405020304" pitchFamily="18" charset="0"/>
              </a:rPr>
              <a:t>không</a:t>
            </a:r>
            <a:r>
              <a:rPr lang="en-US" sz="2800" b="1" dirty="0">
                <a:solidFill>
                  <a:srgbClr val="FF0000"/>
                </a:solidFill>
                <a:effectLst/>
                <a:ea typeface="Times New Roman" panose="02020603050405020304" pitchFamily="18" charset="0"/>
              </a:rPr>
              <a:t> tan: </a:t>
            </a:r>
            <a:r>
              <a:rPr lang="en-US" sz="2800" dirty="0">
                <a:solidFill>
                  <a:srgbClr val="333333"/>
                </a:solidFill>
                <a:effectLst/>
                <a:ea typeface="Times New Roman" panose="02020603050405020304" pitchFamily="18" charset="0"/>
              </a:rPr>
              <a:t>Mg(OH)</a:t>
            </a:r>
            <a:r>
              <a:rPr lang="en-US" sz="2800" baseline="-25000" dirty="0">
                <a:solidFill>
                  <a:srgbClr val="333333"/>
                </a:solidFill>
                <a:effectLst/>
                <a:ea typeface="Times New Roman" panose="02020603050405020304" pitchFamily="18" charset="0"/>
              </a:rPr>
              <a:t>2</a:t>
            </a:r>
            <a:r>
              <a:rPr lang="en-US" sz="2800" dirty="0">
                <a:solidFill>
                  <a:srgbClr val="333333"/>
                </a:solidFill>
                <a:effectLst/>
                <a:ea typeface="Times New Roman" panose="02020603050405020304" pitchFamily="18" charset="0"/>
              </a:rPr>
              <a:t>, Cu(OH)</a:t>
            </a:r>
            <a:r>
              <a:rPr lang="en-US" sz="2800" baseline="-25000" dirty="0">
                <a:solidFill>
                  <a:srgbClr val="333333"/>
                </a:solidFill>
                <a:effectLst/>
                <a:ea typeface="Times New Roman" panose="02020603050405020304" pitchFamily="18" charset="0"/>
              </a:rPr>
              <a:t>2</a:t>
            </a:r>
            <a:r>
              <a:rPr lang="en-US" sz="2800" dirty="0">
                <a:solidFill>
                  <a:srgbClr val="333333"/>
                </a:solidFill>
                <a:effectLst/>
                <a:ea typeface="Times New Roman" panose="02020603050405020304" pitchFamily="18" charset="0"/>
              </a:rPr>
              <a:t>, Fe(OH)</a:t>
            </a:r>
            <a:r>
              <a:rPr lang="en-US" sz="2800" baseline="-25000" dirty="0">
                <a:solidFill>
                  <a:srgbClr val="333333"/>
                </a:solidFill>
                <a:effectLst/>
                <a:ea typeface="Times New Roman" panose="02020603050405020304" pitchFamily="18" charset="0"/>
              </a:rPr>
              <a:t>2</a:t>
            </a:r>
            <a:r>
              <a:rPr lang="en-US" sz="2800" dirty="0">
                <a:solidFill>
                  <a:srgbClr val="333333"/>
                </a:solidFill>
                <a:effectLst/>
                <a:ea typeface="Times New Roman" panose="02020603050405020304" pitchFamily="18" charset="0"/>
              </a:rPr>
              <a:t>, Fe(OH)</a:t>
            </a:r>
            <a:r>
              <a:rPr lang="en-US" sz="2800" baseline="-25000" dirty="0">
                <a:solidFill>
                  <a:srgbClr val="333333"/>
                </a:solidFill>
                <a:effectLst/>
                <a:ea typeface="Times New Roman" panose="02020603050405020304" pitchFamily="18" charset="0"/>
              </a:rPr>
              <a:t>3</a:t>
            </a:r>
            <a:endParaRPr lang="en-US" sz="2800" dirty="0">
              <a:effectLst/>
              <a:ea typeface="Calibri" panose="020F0502020204030204" pitchFamily="34" charset="0"/>
            </a:endParaRPr>
          </a:p>
          <a:p>
            <a:pPr algn="just"/>
            <a:r>
              <a:rPr lang="en-US" sz="2800" b="1" dirty="0">
                <a:solidFill>
                  <a:schemeClr val="accent1"/>
                </a:solidFill>
                <a:effectLst/>
                <a:ea typeface="Times New Roman" panose="02020603050405020304" pitchFamily="18" charset="0"/>
              </a:rPr>
              <a:t>Base </a:t>
            </a:r>
            <a:r>
              <a:rPr lang="en-US" sz="2800" b="1" dirty="0" err="1">
                <a:solidFill>
                  <a:schemeClr val="accent1"/>
                </a:solidFill>
                <a:effectLst/>
                <a:ea typeface="Times New Roman" panose="02020603050405020304" pitchFamily="18" charset="0"/>
              </a:rPr>
              <a:t>kiềm</a:t>
            </a:r>
            <a:r>
              <a:rPr lang="en-US" sz="2800" b="1" dirty="0">
                <a:solidFill>
                  <a:schemeClr val="accent1"/>
                </a:solidFill>
                <a:effectLst/>
                <a:ea typeface="Times New Roman" panose="02020603050405020304" pitchFamily="18" charset="0"/>
              </a:rPr>
              <a:t>: </a:t>
            </a:r>
            <a:r>
              <a:rPr lang="en-US" sz="2800" dirty="0">
                <a:solidFill>
                  <a:srgbClr val="333333"/>
                </a:solidFill>
                <a:effectLst/>
                <a:ea typeface="Times New Roman" panose="02020603050405020304" pitchFamily="18" charset="0"/>
              </a:rPr>
              <a:t>KOH, NaOH, Ba(OH)</a:t>
            </a:r>
            <a:r>
              <a:rPr lang="en-US" sz="2800" baseline="-25000" dirty="0">
                <a:solidFill>
                  <a:srgbClr val="333333"/>
                </a:solidFill>
                <a:effectLst/>
                <a:ea typeface="Times New Roman" panose="02020603050405020304" pitchFamily="18" charset="0"/>
              </a:rPr>
              <a:t>2</a:t>
            </a:r>
            <a:endParaRPr lang="en-US" sz="2800" dirty="0">
              <a:effectLst/>
              <a:ea typeface="Calibri" panose="020F0502020204030204" pitchFamily="34" charset="0"/>
            </a:endParaRPr>
          </a:p>
        </p:txBody>
      </p:sp>
    </p:spTree>
    <p:extLst>
      <p:ext uri="{BB962C8B-B14F-4D97-AF65-F5344CB8AC3E}">
        <p14:creationId xmlns:p14="http://schemas.microsoft.com/office/powerpoint/2010/main" val="2566412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25ACEC-3E61-EE95-EBDE-964C13D337EE}"/>
              </a:ext>
            </a:extLst>
          </p:cNvPr>
          <p:cNvSpPr txBox="1"/>
          <p:nvPr/>
        </p:nvSpPr>
        <p:spPr>
          <a:xfrm>
            <a:off x="2050575" y="255834"/>
            <a:ext cx="9782033" cy="1384995"/>
          </a:xfrm>
          <a:prstGeom prst="rect">
            <a:avLst/>
          </a:prstGeom>
          <a:noFill/>
        </p:spPr>
        <p:txBody>
          <a:bodyPr wrap="square">
            <a:spAutoFit/>
          </a:bodyPr>
          <a:lstStyle/>
          <a:p>
            <a:pPr algn="just"/>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Luyện</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tập</a:t>
            </a:r>
            <a:r>
              <a:rPr lang="en-US" sz="2800" b="1" dirty="0">
                <a:solidFill>
                  <a:srgbClr val="000000"/>
                </a:solidFill>
                <a:effectLst/>
                <a:ea typeface="Times New Roman" panose="02020603050405020304" pitchFamily="18" charset="0"/>
              </a:rPr>
              <a:t>: </a:t>
            </a:r>
            <a:r>
              <a:rPr lang="en-US" sz="2800" i="1" dirty="0">
                <a:solidFill>
                  <a:srgbClr val="333333"/>
                </a:solidFill>
                <a:effectLst/>
                <a:ea typeface="Times New Roman" panose="02020603050405020304" pitchFamily="18" charset="0"/>
              </a:rPr>
              <a:t>Trong </a:t>
            </a:r>
            <a:r>
              <a:rPr lang="en-US" sz="2800" i="1" dirty="0" err="1">
                <a:solidFill>
                  <a:srgbClr val="333333"/>
                </a:solidFill>
                <a:effectLst/>
                <a:ea typeface="Times New Roman" panose="02020603050405020304" pitchFamily="18" charset="0"/>
              </a:rPr>
              <a:t>các</a:t>
            </a:r>
            <a:r>
              <a:rPr lang="en-US" sz="2800" i="1" dirty="0">
                <a:solidFill>
                  <a:srgbClr val="333333"/>
                </a:solidFill>
                <a:effectLst/>
                <a:ea typeface="Times New Roman" panose="02020603050405020304" pitchFamily="18" charset="0"/>
              </a:rPr>
              <a:t> </a:t>
            </a:r>
            <a:r>
              <a:rPr lang="en-US" sz="2800" i="1" dirty="0" err="1">
                <a:solidFill>
                  <a:srgbClr val="333333"/>
                </a:solidFill>
                <a:effectLst/>
                <a:ea typeface="Times New Roman" panose="02020603050405020304" pitchFamily="18" charset="0"/>
              </a:rPr>
              <a:t>chất</a:t>
            </a:r>
            <a:r>
              <a:rPr lang="en-US" sz="2800" i="1" dirty="0">
                <a:solidFill>
                  <a:srgbClr val="333333"/>
                </a:solidFill>
                <a:effectLst/>
                <a:ea typeface="Times New Roman" panose="02020603050405020304" pitchFamily="18" charset="0"/>
              </a:rPr>
              <a:t> </a:t>
            </a:r>
            <a:r>
              <a:rPr lang="en-US" sz="2800" i="1" dirty="0" err="1">
                <a:solidFill>
                  <a:srgbClr val="333333"/>
                </a:solidFill>
                <a:effectLst/>
                <a:ea typeface="Times New Roman" panose="02020603050405020304" pitchFamily="18" charset="0"/>
              </a:rPr>
              <a:t>sau</a:t>
            </a:r>
            <a:r>
              <a:rPr lang="en-US" sz="2800" i="1" dirty="0">
                <a:solidFill>
                  <a:srgbClr val="333333"/>
                </a:solidFill>
                <a:effectLst/>
                <a:ea typeface="Times New Roman" panose="02020603050405020304" pitchFamily="18" charset="0"/>
              </a:rPr>
              <a:t>, </a:t>
            </a:r>
            <a:r>
              <a:rPr lang="en-US" sz="2800" i="1" dirty="0" err="1">
                <a:solidFill>
                  <a:srgbClr val="333333"/>
                </a:solidFill>
                <a:effectLst/>
                <a:ea typeface="Times New Roman" panose="02020603050405020304" pitchFamily="18" charset="0"/>
              </a:rPr>
              <a:t>chất</a:t>
            </a:r>
            <a:r>
              <a:rPr lang="en-US" sz="2800" i="1" dirty="0">
                <a:solidFill>
                  <a:srgbClr val="333333"/>
                </a:solidFill>
                <a:effectLst/>
                <a:ea typeface="Times New Roman" panose="02020603050405020304" pitchFamily="18" charset="0"/>
              </a:rPr>
              <a:t> </a:t>
            </a:r>
            <a:r>
              <a:rPr lang="en-US" sz="2800" i="1" dirty="0" err="1">
                <a:solidFill>
                  <a:srgbClr val="333333"/>
                </a:solidFill>
                <a:effectLst/>
                <a:ea typeface="Times New Roman" panose="02020603050405020304" pitchFamily="18" charset="0"/>
              </a:rPr>
              <a:t>nào</a:t>
            </a:r>
            <a:r>
              <a:rPr lang="en-US" sz="2800" i="1" dirty="0">
                <a:solidFill>
                  <a:srgbClr val="333333"/>
                </a:solidFill>
                <a:effectLst/>
                <a:ea typeface="Times New Roman" panose="02020603050405020304" pitchFamily="18" charset="0"/>
              </a:rPr>
              <a:t> </a:t>
            </a:r>
            <a:r>
              <a:rPr lang="en-US" sz="2800" i="1" dirty="0" err="1">
                <a:solidFill>
                  <a:srgbClr val="333333"/>
                </a:solidFill>
                <a:effectLst/>
                <a:ea typeface="Times New Roman" panose="02020603050405020304" pitchFamily="18" charset="0"/>
              </a:rPr>
              <a:t>là</a:t>
            </a:r>
            <a:r>
              <a:rPr lang="en-US" sz="2800" i="1" dirty="0">
                <a:solidFill>
                  <a:srgbClr val="333333"/>
                </a:solidFill>
                <a:effectLst/>
                <a:ea typeface="Times New Roman" panose="02020603050405020304" pitchFamily="18" charset="0"/>
              </a:rPr>
              <a:t> acid, base </a:t>
            </a:r>
            <a:r>
              <a:rPr lang="en-US" sz="2800" i="1" dirty="0" err="1">
                <a:solidFill>
                  <a:srgbClr val="333333"/>
                </a:solidFill>
                <a:effectLst/>
                <a:ea typeface="Times New Roman" panose="02020603050405020304" pitchFamily="18" charset="0"/>
              </a:rPr>
              <a:t>không</a:t>
            </a:r>
            <a:r>
              <a:rPr lang="en-US" sz="2800" i="1" dirty="0">
                <a:solidFill>
                  <a:srgbClr val="333333"/>
                </a:solidFill>
                <a:effectLst/>
                <a:ea typeface="Times New Roman" panose="02020603050405020304" pitchFamily="18" charset="0"/>
              </a:rPr>
              <a:t> tan, dung </a:t>
            </a:r>
            <a:r>
              <a:rPr lang="en-US" sz="2800" i="1" dirty="0" err="1">
                <a:solidFill>
                  <a:srgbClr val="333333"/>
                </a:solidFill>
                <a:effectLst/>
                <a:ea typeface="Times New Roman" panose="02020603050405020304" pitchFamily="18" charset="0"/>
              </a:rPr>
              <a:t>dịch</a:t>
            </a:r>
            <a:r>
              <a:rPr lang="en-US" sz="2800" i="1" dirty="0">
                <a:solidFill>
                  <a:srgbClr val="333333"/>
                </a:solidFill>
                <a:effectLst/>
                <a:ea typeface="Times New Roman" panose="02020603050405020304" pitchFamily="18" charset="0"/>
              </a:rPr>
              <a:t> </a:t>
            </a:r>
            <a:r>
              <a:rPr lang="en-US" sz="2800" i="1" dirty="0" err="1">
                <a:solidFill>
                  <a:srgbClr val="333333"/>
                </a:solidFill>
                <a:effectLst/>
                <a:ea typeface="Times New Roman" panose="02020603050405020304" pitchFamily="18" charset="0"/>
              </a:rPr>
              <a:t>kiềm</a:t>
            </a:r>
            <a:r>
              <a:rPr lang="en-US" sz="2800" i="1" dirty="0">
                <a:solidFill>
                  <a:srgbClr val="333333"/>
                </a:solidFill>
                <a:effectLst/>
                <a:ea typeface="Times New Roman" panose="02020603050405020304" pitchFamily="18" charset="0"/>
              </a:rPr>
              <a:t>? HCl, </a:t>
            </a:r>
            <a:r>
              <a:rPr lang="en-US" sz="2800" i="1" dirty="0" err="1">
                <a:solidFill>
                  <a:srgbClr val="333333"/>
                </a:solidFill>
                <a:effectLst/>
                <a:ea typeface="Times New Roman" panose="02020603050405020304" pitchFamily="18" charset="0"/>
              </a:rPr>
              <a:t>CuO</a:t>
            </a:r>
            <a:r>
              <a:rPr lang="en-US" sz="2800" i="1" dirty="0">
                <a:solidFill>
                  <a:srgbClr val="333333"/>
                </a:solidFill>
                <a:effectLst/>
                <a:ea typeface="Times New Roman" panose="02020603050405020304" pitchFamily="18" charset="0"/>
              </a:rPr>
              <a:t>, KOH, Ca(OH)</a:t>
            </a:r>
            <a:r>
              <a:rPr lang="en-US" sz="2800" i="1" baseline="-25000" dirty="0">
                <a:solidFill>
                  <a:srgbClr val="333333"/>
                </a:solidFill>
                <a:ea typeface="Times New Roman" panose="02020603050405020304" pitchFamily="18" charset="0"/>
              </a:rPr>
              <a:t>2</a:t>
            </a:r>
            <a:r>
              <a:rPr lang="en-US" sz="2800" i="1" dirty="0">
                <a:solidFill>
                  <a:srgbClr val="333333"/>
                </a:solidFill>
                <a:effectLst/>
                <a:ea typeface="Times New Roman" panose="02020603050405020304" pitchFamily="18" charset="0"/>
              </a:rPr>
              <a:t>, H</a:t>
            </a:r>
            <a:r>
              <a:rPr lang="en-US" sz="2800" i="1" baseline="-25000" dirty="0">
                <a:solidFill>
                  <a:srgbClr val="333333"/>
                </a:solidFill>
                <a:effectLst/>
                <a:ea typeface="Times New Roman" panose="02020603050405020304" pitchFamily="18" charset="0"/>
              </a:rPr>
              <a:t>2</a:t>
            </a:r>
            <a:r>
              <a:rPr lang="en-US" sz="2800" i="1" dirty="0">
                <a:solidFill>
                  <a:srgbClr val="333333"/>
                </a:solidFill>
                <a:effectLst/>
                <a:ea typeface="Times New Roman" panose="02020603050405020304" pitchFamily="18" charset="0"/>
              </a:rPr>
              <a:t>SO</a:t>
            </a:r>
            <a:r>
              <a:rPr lang="en-US" sz="2800" i="1" baseline="-25000" dirty="0">
                <a:solidFill>
                  <a:srgbClr val="333333"/>
                </a:solidFill>
                <a:effectLst/>
                <a:ea typeface="Times New Roman" panose="02020603050405020304" pitchFamily="18" charset="0"/>
              </a:rPr>
              <a:t>4</a:t>
            </a:r>
            <a:r>
              <a:rPr lang="en-US" sz="2800" i="1" dirty="0">
                <a:solidFill>
                  <a:srgbClr val="333333"/>
                </a:solidFill>
                <a:effectLst/>
                <a:ea typeface="Times New Roman" panose="02020603050405020304" pitchFamily="18" charset="0"/>
              </a:rPr>
              <a:t>, Fe(OH)</a:t>
            </a:r>
            <a:r>
              <a:rPr lang="en-US" sz="2800" i="1" baseline="-25000" dirty="0">
                <a:solidFill>
                  <a:srgbClr val="333333"/>
                </a:solidFill>
                <a:effectLst/>
                <a:ea typeface="Times New Roman" panose="02020603050405020304" pitchFamily="18" charset="0"/>
              </a:rPr>
              <a:t>2</a:t>
            </a:r>
            <a:r>
              <a:rPr lang="en-US" sz="2800" i="1" dirty="0">
                <a:solidFill>
                  <a:srgbClr val="333333"/>
                </a:solidFill>
                <a:effectLst/>
                <a:ea typeface="Times New Roman" panose="02020603050405020304" pitchFamily="18" charset="0"/>
              </a:rPr>
              <a:t>. </a:t>
            </a:r>
            <a:r>
              <a:rPr lang="en-US" sz="2800" i="1" dirty="0" err="1">
                <a:solidFill>
                  <a:srgbClr val="333333"/>
                </a:solidFill>
                <a:effectLst/>
                <a:ea typeface="Times New Roman" panose="02020603050405020304" pitchFamily="18" charset="0"/>
              </a:rPr>
              <a:t>Gọi</a:t>
            </a:r>
            <a:r>
              <a:rPr lang="en-US" sz="2800" i="1" dirty="0">
                <a:solidFill>
                  <a:srgbClr val="333333"/>
                </a:solidFill>
                <a:effectLst/>
                <a:ea typeface="Times New Roman" panose="02020603050405020304" pitchFamily="18" charset="0"/>
              </a:rPr>
              <a:t> </a:t>
            </a:r>
            <a:r>
              <a:rPr lang="en-US" sz="2800" i="1" dirty="0" err="1">
                <a:solidFill>
                  <a:srgbClr val="333333"/>
                </a:solidFill>
                <a:effectLst/>
                <a:ea typeface="Times New Roman" panose="02020603050405020304" pitchFamily="18" charset="0"/>
              </a:rPr>
              <a:t>tên</a:t>
            </a:r>
            <a:r>
              <a:rPr lang="en-US" sz="2800" i="1" dirty="0">
                <a:solidFill>
                  <a:srgbClr val="333333"/>
                </a:solidFill>
                <a:effectLst/>
                <a:ea typeface="Times New Roman" panose="02020603050405020304" pitchFamily="18" charset="0"/>
              </a:rPr>
              <a:t> </a:t>
            </a:r>
            <a:r>
              <a:rPr lang="en-US" sz="2800" i="1" dirty="0" err="1">
                <a:solidFill>
                  <a:srgbClr val="333333"/>
                </a:solidFill>
                <a:effectLst/>
                <a:ea typeface="Times New Roman" panose="02020603050405020304" pitchFamily="18" charset="0"/>
              </a:rPr>
              <a:t>các</a:t>
            </a:r>
            <a:r>
              <a:rPr lang="en-US" sz="2800" i="1" dirty="0">
                <a:solidFill>
                  <a:srgbClr val="333333"/>
                </a:solidFill>
                <a:effectLst/>
                <a:ea typeface="Times New Roman" panose="02020603050405020304" pitchFamily="18" charset="0"/>
              </a:rPr>
              <a:t> </a:t>
            </a:r>
            <a:r>
              <a:rPr lang="en-US" sz="2800" i="1" dirty="0" err="1">
                <a:solidFill>
                  <a:srgbClr val="333333"/>
                </a:solidFill>
                <a:effectLst/>
                <a:ea typeface="Times New Roman" panose="02020603050405020304" pitchFamily="18" charset="0"/>
              </a:rPr>
              <a:t>chất</a:t>
            </a:r>
            <a:r>
              <a:rPr lang="en-US" sz="2800" i="1" dirty="0">
                <a:solidFill>
                  <a:srgbClr val="333333"/>
                </a:solidFill>
                <a:effectLst/>
                <a:ea typeface="Times New Roman" panose="02020603050405020304" pitchFamily="18" charset="0"/>
              </a:rPr>
              <a:t> acid, base, </a:t>
            </a:r>
            <a:r>
              <a:rPr lang="en-US" sz="2800" i="1" dirty="0" err="1">
                <a:solidFill>
                  <a:srgbClr val="333333"/>
                </a:solidFill>
                <a:effectLst/>
                <a:ea typeface="Times New Roman" panose="02020603050405020304" pitchFamily="18" charset="0"/>
              </a:rPr>
              <a:t>kiềm</a:t>
            </a:r>
            <a:r>
              <a:rPr lang="en-US" sz="2800" i="1" dirty="0">
                <a:solidFill>
                  <a:srgbClr val="333333"/>
                </a:solidFill>
                <a:ea typeface="Times New Roman" panose="02020603050405020304" pitchFamily="18" charset="0"/>
              </a:rPr>
              <a:t> ở </a:t>
            </a:r>
            <a:r>
              <a:rPr lang="en-US" sz="2800" i="1" dirty="0" err="1">
                <a:solidFill>
                  <a:srgbClr val="333333"/>
                </a:solidFill>
                <a:ea typeface="Times New Roman" panose="02020603050405020304" pitchFamily="18" charset="0"/>
              </a:rPr>
              <a:t>trên</a:t>
            </a:r>
            <a:endParaRPr lang="en-US" sz="2800" dirty="0">
              <a:effectLst/>
              <a:ea typeface="Times New Roman" panose="02020603050405020304" pitchFamily="18" charset="0"/>
            </a:endParaRPr>
          </a:p>
        </p:txBody>
      </p:sp>
      <p:sp>
        <p:nvSpPr>
          <p:cNvPr id="7" name="TextBox 6">
            <a:extLst>
              <a:ext uri="{FF2B5EF4-FFF2-40B4-BE49-F238E27FC236}">
                <a16:creationId xmlns:a16="http://schemas.microsoft.com/office/drawing/2014/main" id="{69D3E7DE-06BB-5989-C869-3EF589706638}"/>
              </a:ext>
            </a:extLst>
          </p:cNvPr>
          <p:cNvSpPr txBox="1"/>
          <p:nvPr/>
        </p:nvSpPr>
        <p:spPr>
          <a:xfrm>
            <a:off x="2200701" y="1989306"/>
            <a:ext cx="6093724" cy="1384995"/>
          </a:xfrm>
          <a:prstGeom prst="rect">
            <a:avLst/>
          </a:prstGeom>
          <a:noFill/>
        </p:spPr>
        <p:txBody>
          <a:bodyPr wrap="square">
            <a:spAutoFit/>
          </a:bodyPr>
          <a:lstStyle/>
          <a:p>
            <a:r>
              <a:rPr lang="en-US" sz="2800" b="1" dirty="0">
                <a:solidFill>
                  <a:srgbClr val="002060"/>
                </a:solidFill>
                <a:effectLst/>
                <a:ea typeface="Times New Roman" panose="02020603050405020304" pitchFamily="18" charset="0"/>
              </a:rPr>
              <a:t>acid: HCl, H</a:t>
            </a:r>
            <a:r>
              <a:rPr lang="en-US" sz="2800" b="1" baseline="-25000" dirty="0">
                <a:solidFill>
                  <a:srgbClr val="002060"/>
                </a:solidFill>
                <a:effectLst/>
                <a:ea typeface="Times New Roman" panose="02020603050405020304" pitchFamily="18" charset="0"/>
              </a:rPr>
              <a:t>2</a:t>
            </a:r>
            <a:r>
              <a:rPr lang="en-US" sz="2800" b="1" dirty="0">
                <a:solidFill>
                  <a:srgbClr val="002060"/>
                </a:solidFill>
                <a:effectLst/>
                <a:ea typeface="Times New Roman" panose="02020603050405020304" pitchFamily="18" charset="0"/>
              </a:rPr>
              <a:t>SO</a:t>
            </a:r>
            <a:r>
              <a:rPr lang="en-US" sz="2800" b="1" baseline="-25000" dirty="0">
                <a:solidFill>
                  <a:srgbClr val="002060"/>
                </a:solidFill>
                <a:effectLst/>
                <a:ea typeface="Times New Roman" panose="02020603050405020304" pitchFamily="18" charset="0"/>
              </a:rPr>
              <a:t>4</a:t>
            </a:r>
            <a:endParaRPr lang="en-US" sz="2800" b="1" dirty="0">
              <a:solidFill>
                <a:srgbClr val="002060"/>
              </a:solidFill>
              <a:effectLst/>
              <a:ea typeface="Times New Roman" panose="02020603050405020304" pitchFamily="18" charset="0"/>
            </a:endParaRPr>
          </a:p>
          <a:p>
            <a:pPr algn="l"/>
            <a:r>
              <a:rPr lang="en-US" sz="2800" b="1" dirty="0">
                <a:solidFill>
                  <a:srgbClr val="002060"/>
                </a:solidFill>
                <a:effectLst/>
                <a:ea typeface="Times New Roman" panose="02020603050405020304" pitchFamily="18" charset="0"/>
              </a:rPr>
              <a:t>Base </a:t>
            </a:r>
            <a:r>
              <a:rPr lang="en-US" sz="2800" b="1" dirty="0" err="1">
                <a:solidFill>
                  <a:srgbClr val="002060"/>
                </a:solidFill>
                <a:effectLst/>
                <a:ea typeface="Times New Roman" panose="02020603050405020304" pitchFamily="18" charset="0"/>
              </a:rPr>
              <a:t>không</a:t>
            </a:r>
            <a:r>
              <a:rPr lang="en-US" sz="2800" b="1" dirty="0">
                <a:solidFill>
                  <a:srgbClr val="002060"/>
                </a:solidFill>
                <a:effectLst/>
                <a:ea typeface="Times New Roman" panose="02020603050405020304" pitchFamily="18" charset="0"/>
              </a:rPr>
              <a:t> tan: Fe(OH)</a:t>
            </a:r>
            <a:r>
              <a:rPr lang="en-US" sz="2800" b="1" baseline="-25000" dirty="0">
                <a:solidFill>
                  <a:srgbClr val="002060"/>
                </a:solidFill>
                <a:effectLst/>
                <a:ea typeface="Times New Roman" panose="02020603050405020304" pitchFamily="18" charset="0"/>
              </a:rPr>
              <a:t>2</a:t>
            </a:r>
            <a:endParaRPr lang="en-US" sz="2800" b="1" dirty="0">
              <a:solidFill>
                <a:srgbClr val="002060"/>
              </a:solidFill>
              <a:effectLst/>
              <a:ea typeface="Times New Roman" panose="02020603050405020304" pitchFamily="18" charset="0"/>
            </a:endParaRPr>
          </a:p>
          <a:p>
            <a:pPr algn="l"/>
            <a:r>
              <a:rPr lang="en-US" sz="2800" b="1" dirty="0">
                <a:solidFill>
                  <a:srgbClr val="002060"/>
                </a:solidFill>
                <a:effectLst/>
                <a:ea typeface="Times New Roman" panose="02020603050405020304" pitchFamily="18" charset="0"/>
              </a:rPr>
              <a:t>Dung </a:t>
            </a:r>
            <a:r>
              <a:rPr lang="en-US" sz="2800" b="1" dirty="0" err="1">
                <a:solidFill>
                  <a:srgbClr val="002060"/>
                </a:solidFill>
                <a:effectLst/>
                <a:ea typeface="Times New Roman" panose="02020603050405020304" pitchFamily="18" charset="0"/>
              </a:rPr>
              <a:t>dịch</a:t>
            </a:r>
            <a:r>
              <a:rPr lang="en-US" sz="2800" b="1" dirty="0">
                <a:solidFill>
                  <a:srgbClr val="002060"/>
                </a:solidFill>
                <a:effectLst/>
                <a:ea typeface="Times New Roman" panose="02020603050405020304" pitchFamily="18" charset="0"/>
              </a:rPr>
              <a:t> </a:t>
            </a:r>
            <a:r>
              <a:rPr lang="en-US" sz="2800" b="1" dirty="0" err="1">
                <a:solidFill>
                  <a:srgbClr val="002060"/>
                </a:solidFill>
                <a:effectLst/>
                <a:ea typeface="Times New Roman" panose="02020603050405020304" pitchFamily="18" charset="0"/>
              </a:rPr>
              <a:t>kiềm</a:t>
            </a:r>
            <a:r>
              <a:rPr lang="en-US" sz="2800" b="1" dirty="0">
                <a:solidFill>
                  <a:srgbClr val="002060"/>
                </a:solidFill>
                <a:effectLst/>
                <a:ea typeface="Times New Roman" panose="02020603050405020304" pitchFamily="18" charset="0"/>
              </a:rPr>
              <a:t>: KOH, Ca(OH)</a:t>
            </a:r>
            <a:r>
              <a:rPr lang="en-US" sz="2800" b="1" baseline="-25000" dirty="0">
                <a:solidFill>
                  <a:srgbClr val="002060"/>
                </a:solidFill>
                <a:effectLst/>
                <a:ea typeface="Times New Roman" panose="02020603050405020304" pitchFamily="18" charset="0"/>
              </a:rPr>
              <a:t>2</a:t>
            </a:r>
            <a:endParaRPr lang="en-US" sz="2800" b="1" dirty="0">
              <a:solidFill>
                <a:srgbClr val="002060"/>
              </a:solidFill>
              <a:effectLst/>
              <a:ea typeface="Times New Roman" panose="02020603050405020304" pitchFamily="18" charset="0"/>
            </a:endParaRPr>
          </a:p>
        </p:txBody>
      </p:sp>
      <p:pic>
        <p:nvPicPr>
          <p:cNvPr id="2" name="Picture 1">
            <a:extLst>
              <a:ext uri="{FF2B5EF4-FFF2-40B4-BE49-F238E27FC236}">
                <a16:creationId xmlns:a16="http://schemas.microsoft.com/office/drawing/2014/main" id="{9FD397C2-52B7-EF34-E32F-3AF40CC4FD9B}"/>
              </a:ext>
            </a:extLst>
          </p:cNvPr>
          <p:cNvPicPr>
            <a:picLocks noChangeAspect="1"/>
          </p:cNvPicPr>
          <p:nvPr/>
        </p:nvPicPr>
        <p:blipFill>
          <a:blip r:embed="rId2"/>
          <a:stretch>
            <a:fillRect/>
          </a:stretch>
        </p:blipFill>
        <p:spPr>
          <a:xfrm>
            <a:off x="158203" y="263988"/>
            <a:ext cx="1511939" cy="1725318"/>
          </a:xfrm>
          <a:prstGeom prst="rect">
            <a:avLst/>
          </a:prstGeom>
        </p:spPr>
      </p:pic>
    </p:spTree>
    <p:extLst>
      <p:ext uri="{BB962C8B-B14F-4D97-AF65-F5344CB8AC3E}">
        <p14:creationId xmlns:p14="http://schemas.microsoft.com/office/powerpoint/2010/main" val="105592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529</Words>
  <Application>Microsoft Office PowerPoint</Application>
  <PresentationFormat>Widescreen</PresentationFormat>
  <Paragraphs>72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Segoe UI</vt:lpstr>
      <vt:lpstr>Times New Roman</vt:lpstr>
      <vt:lpstr>Times New Roman (Body 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Huyền Nguyễn</dc:creator>
  <cp:lastModifiedBy>huyen</cp:lastModifiedBy>
  <cp:revision>3</cp:revision>
  <dcterms:created xsi:type="dcterms:W3CDTF">2024-01-04T01:17:39Z</dcterms:created>
  <dcterms:modified xsi:type="dcterms:W3CDTF">2024-05-22T02:35:51Z</dcterms:modified>
</cp:coreProperties>
</file>