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046FE-D937-45A6-87B7-6BD2779F4ED0}" type="datetimeFigureOut">
              <a:rPr lang="vi-VN" smtClean="0"/>
              <a:t>24/10/2024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495AB-938D-4A61-ADBD-07FC144CE6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048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7BE0C-B769-48BE-A162-60535B68A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5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7BE0C-B769-48BE-A162-60535B68A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1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7BE0C-B769-48BE-A162-60535B68A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79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7BE0C-B769-48BE-A162-60535B68A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90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7BE0C-B769-48BE-A162-60535B68A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7BE0C-B769-48BE-A162-60535B68A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65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7BE0C-B769-48BE-A162-60535B68A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18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7BE0C-B769-48BE-A162-60535B68A1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02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69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7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2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5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3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6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7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31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04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50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0D47B-8FBC-494B-9A82-ABC7E58A7B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06B6A-D782-4CAB-B26E-555339674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34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https://images-na.ssl-images-amazon.com/images/I/71cBA3Y6GUL._SL1200_.jpg" TargetMode="Externa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605" y="503123"/>
            <a:ext cx="10106368" cy="1089529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Quan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sát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hình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sau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trình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bày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hiện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tượng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ngày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đêm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luân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phiên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nhau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trên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Trái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Đất</a:t>
            </a:r>
            <a:r>
              <a:rPr lang="en-US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?</a:t>
            </a:r>
            <a:endParaRPr lang="vi-VN" sz="3600" b="1" dirty="0">
              <a:ln w="660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2051" name="Hình ảnh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0150" y="2049982"/>
            <a:ext cx="5580151" cy="436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73501" y="1598949"/>
            <a:ext cx="11788726" cy="0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171" y="1540329"/>
            <a:ext cx="11788726" cy="0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6198920" y="2150011"/>
            <a:ext cx="566330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Do TĐ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cầu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TĐ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chiếu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sáng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chiếu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bóng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đêm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Do TĐ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quay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trục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khắp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TĐ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lượt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luân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phiên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nhau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289196" y="3650791"/>
            <a:ext cx="7714955" cy="9937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7204" y="1235418"/>
            <a:ext cx="5717947" cy="2252705"/>
          </a:xfrm>
          <a:prstGeom prst="roundRect">
            <a:avLst>
              <a:gd name="adj" fmla="val 766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680" y="101706"/>
            <a:ext cx="9777035" cy="978729"/>
          </a:xfr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2. HỆ QUẢ CHUYỂN ĐỘNG CỦA TRÁI ĐẤT QUANH MẶT TRỜI</a:t>
            </a:r>
            <a:b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</a:br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a.	</a:t>
            </a:r>
            <a:r>
              <a:rPr lang="en-US" sz="3200" b="1" dirty="0" err="1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Mùa</a:t>
            </a:r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 </a:t>
            </a:r>
            <a:r>
              <a:rPr lang="en-US" sz="3200" b="1" dirty="0" err="1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trên</a:t>
            </a:r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 </a:t>
            </a:r>
            <a:r>
              <a:rPr lang="en-US" sz="3200" b="1" dirty="0" err="1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Trái</a:t>
            </a:r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 </a:t>
            </a:r>
            <a:r>
              <a:rPr lang="en-US" sz="3200" b="1" dirty="0" err="1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Đất</a:t>
            </a:r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96950" y="1170043"/>
            <a:ext cx="11788727" cy="0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9619" y="1111423"/>
            <a:ext cx="11788727" cy="0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8511" y="1170043"/>
            <a:ext cx="0" cy="5762688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6950" y="1080435"/>
            <a:ext cx="0" cy="5762688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00073" y="3650790"/>
            <a:ext cx="78300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Nửa cầu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hướng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về phía Mặt Trời nhận được nhiều ánh sáng là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mùa nóng.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4021" y="1263828"/>
            <a:ext cx="5501130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Nguyên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: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trục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Trái Đất bao giờ cũng có độ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nghiêng không đổi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lúc nửa cầu bắc, lúc nửa cầu nam ngả về phía Mặt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Trời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223208" y="4604897"/>
            <a:ext cx="7806750" cy="1028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9196" y="4718558"/>
            <a:ext cx="73811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Nửa cầu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chếch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xa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phía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Mặt Trời nhận được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ít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ánh sáng là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mùa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lạnh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536127" y="5672661"/>
            <a:ext cx="9511703" cy="1003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5517" y="5672665"/>
            <a:ext cx="94886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Các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mùa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đối lập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nhau ở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 nửa cầu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trong một năm và cũng khác nhau theo vĩ độ.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384782" y="1222240"/>
            <a:ext cx="2685124" cy="22942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79115" y="1573296"/>
            <a:ext cx="2397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Một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năm có 4 mùa: Xuân, Hạ, Thu, Đông.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045809" y="1223750"/>
            <a:ext cx="2284523" cy="2353328"/>
            <a:chOff x="1180186" y="493532"/>
            <a:chExt cx="5517260" cy="5683431"/>
          </a:xfrm>
        </p:grpSpPr>
        <p:sp>
          <p:nvSpPr>
            <p:cNvPr id="23" name="Rectangle 22"/>
            <p:cNvSpPr/>
            <p:nvPr/>
          </p:nvSpPr>
          <p:spPr>
            <a:xfrm>
              <a:off x="1180186" y="493532"/>
              <a:ext cx="5517260" cy="54861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23963" y="520904"/>
              <a:ext cx="5195887" cy="5656059"/>
              <a:chOff x="1223963" y="520904"/>
              <a:chExt cx="5195887" cy="565605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2420591" y="520905"/>
                <a:ext cx="2407405" cy="545879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6" name="Picture 2" descr="https://images-na.ssl-images-amazon.com/images/I/71cBA3Y6GUL._SL1200_.jpg"/>
              <p:cNvPicPr>
                <a:picLocks noChangeAspect="1" noChangeArrowheads="1"/>
              </p:cNvPicPr>
              <p:nvPr/>
            </p:nvPicPr>
            <p:blipFill>
              <a:blip r:embed="rId3" r:link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19" b="100000" l="23166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3963" y="981076"/>
                <a:ext cx="5195887" cy="5195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8" name="Straight Connector 27"/>
              <p:cNvCxnSpPr/>
              <p:nvPr/>
            </p:nvCxnSpPr>
            <p:spPr>
              <a:xfrm flipH="1">
                <a:off x="2420591" y="520904"/>
                <a:ext cx="2407405" cy="545879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1" t="19058" r="9692" b="13922"/>
          <a:stretch>
            <a:fillRect/>
          </a:stretch>
        </p:blipFill>
        <p:spPr bwMode="auto">
          <a:xfrm>
            <a:off x="1027811" y="3488123"/>
            <a:ext cx="2797016" cy="189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3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35" grpId="0"/>
      <p:bldP spid="3" grpId="0"/>
      <p:bldP spid="32" grpId="0" animBg="1"/>
      <p:bldP spid="33" grpId="0"/>
      <p:bldP spid="37" grpId="0" animBg="1"/>
      <p:bldP spid="40" grpId="0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11928" y="293708"/>
            <a:ext cx="7445828" cy="3063833"/>
          </a:xfrm>
          <a:prstGeom prst="cloud">
            <a:avLst/>
          </a:prstGeom>
          <a:solidFill>
            <a:srgbClr val="509B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Cloud 5"/>
          <p:cNvSpPr/>
          <p:nvPr/>
        </p:nvSpPr>
        <p:spPr>
          <a:xfrm>
            <a:off x="971798" y="1825624"/>
            <a:ext cx="9818914" cy="3063833"/>
          </a:xfrm>
          <a:prstGeom prst="cloud">
            <a:avLst/>
          </a:prstGeom>
          <a:solidFill>
            <a:srgbClr val="FDB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Ngoài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chuyển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chuyển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nữa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5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242" y="1740863"/>
            <a:ext cx="5195185" cy="3019827"/>
          </a:xfrm>
          <a:prstGeom prst="rect">
            <a:avLst/>
          </a:prstGeom>
          <a:solidFill>
            <a:srgbClr val="D8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149" y="0"/>
            <a:ext cx="11227433" cy="1754326"/>
          </a:xfr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Tiết</a:t>
            </a:r>
            <a:r>
              <a:rPr lang="en-US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 11 - </a:t>
            </a:r>
            <a:r>
              <a:rPr lang="vi-VN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Bài </a:t>
            </a:r>
            <a:r>
              <a:rPr lang="en-US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8</a:t>
            </a:r>
            <a:r>
              <a:rPr lang="vi-VN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. </a:t>
            </a:r>
            <a:r>
              <a:rPr lang="en-US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/>
            </a:r>
            <a:br>
              <a:rPr lang="en-US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</a:br>
            <a:r>
              <a:rPr lang="vi-VN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CHUYỂN </a:t>
            </a:r>
            <a:r>
              <a:rPr lang="vi-VN" sz="40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ĐỘNG CỦA TRÁI ĐẤT </a:t>
            </a:r>
            <a:r>
              <a:rPr lang="vi-VN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QUANH </a:t>
            </a:r>
            <a:r>
              <a:rPr lang="en-US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/>
            </a:r>
            <a:br>
              <a:rPr lang="en-US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</a:br>
            <a:r>
              <a:rPr lang="vi-VN" sz="40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MẶT </a:t>
            </a:r>
            <a:r>
              <a:rPr lang="vi-VN" sz="40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TRỜI VÀ HỆ QUẢ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741660" y="2006086"/>
            <a:ext cx="5806016" cy="1293379"/>
            <a:chOff x="457200" y="1239996"/>
            <a:chExt cx="2177144" cy="2804886"/>
          </a:xfrm>
          <a:solidFill>
            <a:srgbClr val="D8FBFF"/>
          </a:solidFill>
        </p:grpSpPr>
        <p:sp>
          <p:nvSpPr>
            <p:cNvPr id="9" name="Rectangle 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6316" y="1341008"/>
              <a:ext cx="2018913" cy="2601059"/>
            </a:xfrm>
            <a:prstGeom prst="rect">
              <a:avLst/>
            </a:prstGeom>
            <a:grp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flipV="1">
            <a:off x="5572329" y="2179119"/>
            <a:ext cx="1142999" cy="738188"/>
            <a:chOff x="4763053" y="2429435"/>
            <a:chExt cx="2840865" cy="833718"/>
          </a:xfrm>
          <a:solidFill>
            <a:schemeClr val="accent5"/>
          </a:solidFill>
        </p:grpSpPr>
        <p:sp>
          <p:nvSpPr>
            <p:cNvPr id="12" name="Freeform 11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  <p:sp>
          <p:nvSpPr>
            <p:cNvPr id="13" name="Pie 12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05117" y="2284491"/>
            <a:ext cx="309700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Baliho Script"/>
                <a:ea typeface="+mn-ea"/>
                <a:cs typeface="Arial" pitchFamily="34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6789619" y="1989287"/>
            <a:ext cx="4547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Chuyển độn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g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của Trái Đất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Mặt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Trời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5741660" y="3421355"/>
            <a:ext cx="5806016" cy="1293379"/>
            <a:chOff x="457200" y="1239996"/>
            <a:chExt cx="2177144" cy="2804886"/>
          </a:xfrm>
          <a:solidFill>
            <a:srgbClr val="D8FBFF"/>
          </a:solidFill>
        </p:grpSpPr>
        <p:sp>
          <p:nvSpPr>
            <p:cNvPr id="17" name="Rectangle 16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6316" y="1341008"/>
              <a:ext cx="2018913" cy="2601059"/>
            </a:xfrm>
            <a:prstGeom prst="rect">
              <a:avLst/>
            </a:prstGeom>
            <a:grp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</p:grpSp>
      <p:grpSp>
        <p:nvGrpSpPr>
          <p:cNvPr id="19" name="Group 7"/>
          <p:cNvGrpSpPr>
            <a:grpSpLocks/>
          </p:cNvGrpSpPr>
          <p:nvPr/>
        </p:nvGrpSpPr>
        <p:grpSpPr bwMode="auto">
          <a:xfrm flipV="1">
            <a:off x="5680366" y="3395161"/>
            <a:ext cx="1142999" cy="738188"/>
            <a:chOff x="4763053" y="2429435"/>
            <a:chExt cx="2840865" cy="833718"/>
          </a:xfrm>
          <a:solidFill>
            <a:schemeClr val="accent5"/>
          </a:solidFill>
        </p:grpSpPr>
        <p:sp>
          <p:nvSpPr>
            <p:cNvPr id="20" name="Freeform 19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  <p:sp>
          <p:nvSpPr>
            <p:cNvPr id="21" name="Pie 20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28634" y="3558603"/>
            <a:ext cx="360996" cy="5847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Baliho Script"/>
                <a:ea typeface="+mn-ea"/>
                <a:cs typeface="Arial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6789619" y="3474769"/>
            <a:ext cx="47132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ệ quả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chuyển động của Trái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Đất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quanh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Mặt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Trời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283" y="1772269"/>
            <a:ext cx="11788727" cy="0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173" y="1740863"/>
            <a:ext cx="11788727" cy="0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3503" y="4869046"/>
            <a:ext cx="12002620" cy="1927087"/>
            <a:chOff x="-1065071" y="4914900"/>
            <a:chExt cx="12418762" cy="1993901"/>
          </a:xfrm>
        </p:grpSpPr>
        <p:pic>
          <p:nvPicPr>
            <p:cNvPr id="3076" name="Picture 4" descr="Chủ đề Talk About Your Favorite Season - IELTS Speaking - TuhocIELTS.v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08"/>
            <a:stretch/>
          </p:blipFill>
          <p:spPr bwMode="auto">
            <a:xfrm>
              <a:off x="-1065071" y="4933951"/>
              <a:ext cx="6209381" cy="197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ủ đề Talk About Your Favorite Season - IELTS Speaking - TuhocIELTS.v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06"/>
            <a:stretch/>
          </p:blipFill>
          <p:spPr bwMode="auto">
            <a:xfrm>
              <a:off x="5144310" y="4914900"/>
              <a:ext cx="6209381" cy="1943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Target animated icon by BitByLe on Dribbb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740863"/>
            <a:ext cx="3875315" cy="29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1" y="142948"/>
            <a:ext cx="9285683" cy="480131"/>
          </a:xfr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6600">
                  <a:solidFill>
                    <a:srgbClr val="FFC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CHUYỂN ĐỘNG CỦA TRÁI ĐẤT QUANH MẶT TRỜI</a:t>
            </a:r>
            <a:endParaRPr lang="en-US" sz="2800" b="1" dirty="0">
              <a:ln w="6600">
                <a:solidFill>
                  <a:srgbClr val="FFC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57251" y="228601"/>
            <a:ext cx="0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198480"/>
            <a:ext cx="10687792" cy="45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ubtitle 2"/>
          <p:cNvSpPr txBox="1">
            <a:spLocks/>
          </p:cNvSpPr>
          <p:nvPr/>
        </p:nvSpPr>
        <p:spPr>
          <a:xfrm>
            <a:off x="675935" y="3201686"/>
            <a:ext cx="1521156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49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1" y="142948"/>
            <a:ext cx="9285683" cy="480131"/>
          </a:xfr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CHUYỂN ĐỘNG CỦA TRÁI ĐẤT QUANH MẶT TRỜI</a:t>
            </a:r>
            <a:endParaRPr lang="en-US" sz="2800" b="1" dirty="0">
              <a:ln w="6600">
                <a:solidFill>
                  <a:srgbClr val="FFC000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53216" y="760815"/>
            <a:ext cx="8721855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Quan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sát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1(122)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57251" y="228601"/>
            <a:ext cx="0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73" y="1143920"/>
            <a:ext cx="6901841" cy="343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5936" y="4596575"/>
            <a:ext cx="11186872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Hình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dạng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quỹ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đạo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vòng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: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Cambria" panose="020405030504060302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nghiêng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trục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TĐ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675935" y="3201686"/>
            <a:ext cx="1521156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7221979" y="4621048"/>
            <a:ext cx="4550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hình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elíp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785580" y="5088751"/>
            <a:ext cx="20986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từ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802502" y="5485739"/>
            <a:ext cx="21451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365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82371" y="6330685"/>
            <a:ext cx="50433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66</a:t>
            </a:r>
            <a:r>
              <a:rPr kumimoji="0" lang="vi-VN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33’ và hướng nghiêng của trục không đổi.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 animBg="1"/>
      <p:bldP spid="40" grpId="0"/>
      <p:bldP spid="14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6950" y="1036693"/>
            <a:ext cx="11788727" cy="0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9619" y="978073"/>
            <a:ext cx="11788727" cy="0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ubtitle 2"/>
          <p:cNvSpPr txBox="1">
            <a:spLocks/>
          </p:cNvSpPr>
          <p:nvPr/>
        </p:nvSpPr>
        <p:spPr>
          <a:xfrm>
            <a:off x="-207240" y="1218903"/>
            <a:ext cx="8721855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Bắc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: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57251" y="228601"/>
            <a:ext cx="0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71449" y="1252648"/>
            <a:ext cx="2144816" cy="3914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Cambria" panose="020405030504060302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Cambria" panose="020405030504060302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hạ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Cambria" panose="020405030504060302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thu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Cambria" panose="020405030504060302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Cambria" panose="02040503050406030204" pitchFamily="18" charset="0"/>
                <a:cs typeface="+mn-cs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Cambria" panose="020405030504060302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3" name="Picture 7" descr="Free Group Colored Outline Icon - Available in SVG, PNG, EPS, AI &amp;amp; Icon 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899" y="-97922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069525" y="1736109"/>
            <a:ext cx="18421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21/3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22/6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083813" y="2574553"/>
            <a:ext cx="18902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22/6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23/9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083813" y="3399700"/>
            <a:ext cx="18934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23/9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22/12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083813" y="4283634"/>
            <a:ext cx="18453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22/12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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21/3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pic>
        <p:nvPicPr>
          <p:cNvPr id="5122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0" y="1631830"/>
            <a:ext cx="8769444" cy="493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our season icon set Stock Photo by ©Draze_Design 13430094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1250" y1="23529" x2="71250" y2="23529"/>
                        <a14:foregroundMark x1="77875" y1="25118" x2="77875" y2="25118"/>
                        <a14:foregroundMark x1="71875" y1="57412" x2="71875" y2="57412"/>
                        <a14:foregroundMark x1="31438" y1="56118" x2="31438" y2="56118"/>
                        <a14:foregroundMark x1="76688" y1="15353" x2="76688" y2="15353"/>
                        <a14:foregroundMark x1="72250" y1="14176" x2="72250" y2="14176"/>
                        <a14:foregroundMark x1="67188" y1="15059" x2="67188" y2="15059"/>
                        <a14:foregroundMark x1="62750" y1="18176" x2="62750" y2="18176"/>
                        <a14:foregroundMark x1="61750" y1="23176" x2="61750" y2="23176"/>
                        <a14:foregroundMark x1="63375" y1="29176" x2="63375" y2="29176"/>
                        <a14:foregroundMark x1="67500" y1="32235" x2="67500" y2="32235"/>
                        <a14:foregroundMark x1="72500" y1="33529" x2="72500" y2="33529"/>
                        <a14:foregroundMark x1="76938" y1="32294" x2="76938" y2="32294"/>
                        <a14:foregroundMark x1="81000" y1="27824" x2="81000" y2="27824"/>
                        <a14:foregroundMark x1="82188" y1="23647" x2="82188" y2="23647"/>
                        <a14:foregroundMark x1="80688" y1="19294" x2="80688" y2="19294"/>
                        <a14:foregroundMark x1="80188" y1="18647" x2="80188" y2="18647"/>
                        <a14:foregroundMark x1="65438" y1="12235" x2="65438" y2="12235"/>
                        <a14:foregroundMark x1="80688" y1="22706" x2="80688" y2="22706"/>
                        <a14:foregroundMark x1="79938" y1="26706" x2="79938" y2="26706"/>
                        <a14:foregroundMark x1="78750" y1="18706" x2="78750" y2="18706"/>
                        <a14:foregroundMark x1="57750" y1="23529" x2="57750" y2="23529"/>
                        <a14:foregroundMark x1="31375" y1="55529" x2="31375" y2="55529"/>
                        <a14:foregroundMark x1="26125" y1="60353" x2="26125" y2="60353"/>
                        <a14:foregroundMark x1="25938" y1="60471" x2="28250" y2="61412"/>
                        <a14:foregroundMark x1="31500" y1="62882" x2="34438" y2="63824"/>
                        <a14:foregroundMark x1="36438" y1="64529" x2="36375" y2="65294"/>
                        <a14:foregroundMark x1="34750" y1="66706" x2="33875" y2="67529"/>
                        <a14:foregroundMark x1="31625" y1="68118" x2="30750" y2="68471"/>
                        <a14:foregroundMark x1="68438" y1="63294" x2="68438" y2="63294"/>
                        <a14:foregroundMark x1="72250" y1="59882" x2="72250" y2="59882"/>
                        <a14:foregroundMark x1="72250" y1="59882" x2="72250" y2="59882"/>
                        <a14:foregroundMark x1="72688" y1="54000" x2="72688" y2="54000"/>
                        <a14:foregroundMark x1="72688" y1="54000" x2="72688" y2="54000"/>
                        <a14:foregroundMark x1="72688" y1="54000" x2="72688" y2="54000"/>
                        <a14:foregroundMark x1="72188" y1="69706" x2="72188" y2="6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79" t="50628" r="7754" b="17373"/>
          <a:stretch/>
        </p:blipFill>
        <p:spPr bwMode="auto">
          <a:xfrm>
            <a:off x="11084204" y="4083586"/>
            <a:ext cx="1014667" cy="8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Four season icon set Stock Photo by ©Draze_Design 13430094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1250" y1="23529" x2="71250" y2="23529"/>
                        <a14:foregroundMark x1="77875" y1="25118" x2="77875" y2="25118"/>
                        <a14:foregroundMark x1="71875" y1="57412" x2="71875" y2="57412"/>
                        <a14:foregroundMark x1="31438" y1="56118" x2="31438" y2="56118"/>
                        <a14:foregroundMark x1="76688" y1="15353" x2="76688" y2="15353"/>
                        <a14:foregroundMark x1="72250" y1="14176" x2="72250" y2="14176"/>
                        <a14:foregroundMark x1="67188" y1="15059" x2="67188" y2="15059"/>
                        <a14:foregroundMark x1="62750" y1="18176" x2="62750" y2="18176"/>
                        <a14:foregroundMark x1="61750" y1="23176" x2="61750" y2="23176"/>
                        <a14:foregroundMark x1="63375" y1="29176" x2="63375" y2="29176"/>
                        <a14:foregroundMark x1="67500" y1="32235" x2="67500" y2="32235"/>
                        <a14:foregroundMark x1="72500" y1="33529" x2="72500" y2="33529"/>
                        <a14:foregroundMark x1="76938" y1="32294" x2="76938" y2="32294"/>
                        <a14:foregroundMark x1="81000" y1="27824" x2="81000" y2="27824"/>
                        <a14:foregroundMark x1="82188" y1="23647" x2="82188" y2="23647"/>
                        <a14:foregroundMark x1="80688" y1="19294" x2="80688" y2="19294"/>
                        <a14:foregroundMark x1="80188" y1="18647" x2="80188" y2="18647"/>
                        <a14:foregroundMark x1="65438" y1="12235" x2="65438" y2="12235"/>
                        <a14:foregroundMark x1="80688" y1="22706" x2="80688" y2="22706"/>
                        <a14:foregroundMark x1="79938" y1="26706" x2="79938" y2="26706"/>
                        <a14:foregroundMark x1="78750" y1="18706" x2="78750" y2="18706"/>
                        <a14:foregroundMark x1="57750" y1="23529" x2="57750" y2="23529"/>
                        <a14:foregroundMark x1="31375" y1="55529" x2="31375" y2="55529"/>
                        <a14:foregroundMark x1="26125" y1="60353" x2="26125" y2="60353"/>
                        <a14:foregroundMark x1="25938" y1="60471" x2="28250" y2="61412"/>
                        <a14:foregroundMark x1="31500" y1="62882" x2="34438" y2="63824"/>
                        <a14:foregroundMark x1="36438" y1="64529" x2="36375" y2="65294"/>
                        <a14:foregroundMark x1="34750" y1="66706" x2="33875" y2="67529"/>
                        <a14:foregroundMark x1="31625" y1="68118" x2="30750" y2="68471"/>
                        <a14:foregroundMark x1="68438" y1="63294" x2="68438" y2="63294"/>
                        <a14:foregroundMark x1="72250" y1="59882" x2="72250" y2="59882"/>
                        <a14:foregroundMark x1="72250" y1="59882" x2="72250" y2="59882"/>
                        <a14:foregroundMark x1="72688" y1="54000" x2="72688" y2="54000"/>
                        <a14:foregroundMark x1="72688" y1="54000" x2="72688" y2="54000"/>
                        <a14:foregroundMark x1="72688" y1="54000" x2="72688" y2="54000"/>
                        <a14:foregroundMark x1="72188" y1="69706" x2="72188" y2="6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9156" r="7754" b="60099"/>
          <a:stretch/>
        </p:blipFill>
        <p:spPr bwMode="auto">
          <a:xfrm>
            <a:off x="11091491" y="2413437"/>
            <a:ext cx="1124799" cy="9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Four season icon set Stock Photo by ©Draze_Design 13430094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1250" y1="23529" x2="71250" y2="23529"/>
                        <a14:foregroundMark x1="77875" y1="25118" x2="77875" y2="25118"/>
                        <a14:foregroundMark x1="71875" y1="57412" x2="71875" y2="57412"/>
                        <a14:foregroundMark x1="31438" y1="56118" x2="31438" y2="56118"/>
                        <a14:foregroundMark x1="76688" y1="15353" x2="76688" y2="15353"/>
                        <a14:foregroundMark x1="72250" y1="14176" x2="72250" y2="14176"/>
                        <a14:foregroundMark x1="67188" y1="15059" x2="67188" y2="15059"/>
                        <a14:foregroundMark x1="62750" y1="18176" x2="62750" y2="18176"/>
                        <a14:foregroundMark x1="61750" y1="23176" x2="61750" y2="23176"/>
                        <a14:foregroundMark x1="63375" y1="29176" x2="63375" y2="29176"/>
                        <a14:foregroundMark x1="67500" y1="32235" x2="67500" y2="32235"/>
                        <a14:foregroundMark x1="72500" y1="33529" x2="72500" y2="33529"/>
                        <a14:foregroundMark x1="76938" y1="32294" x2="76938" y2="32294"/>
                        <a14:foregroundMark x1="81000" y1="27824" x2="81000" y2="27824"/>
                        <a14:foregroundMark x1="82188" y1="23647" x2="82188" y2="23647"/>
                        <a14:foregroundMark x1="80688" y1="19294" x2="80688" y2="19294"/>
                        <a14:foregroundMark x1="80188" y1="18647" x2="80188" y2="18647"/>
                        <a14:foregroundMark x1="65438" y1="12235" x2="65438" y2="12235"/>
                        <a14:foregroundMark x1="80688" y1="22706" x2="80688" y2="22706"/>
                        <a14:foregroundMark x1="79938" y1="26706" x2="79938" y2="26706"/>
                        <a14:foregroundMark x1="78750" y1="18706" x2="78750" y2="18706"/>
                        <a14:foregroundMark x1="57750" y1="23529" x2="57750" y2="23529"/>
                        <a14:foregroundMark x1="31375" y1="55529" x2="31375" y2="55529"/>
                        <a14:foregroundMark x1="26125" y1="60353" x2="26125" y2="60353"/>
                        <a14:foregroundMark x1="25938" y1="60471" x2="28250" y2="61412"/>
                        <a14:foregroundMark x1="31500" y1="62882" x2="34438" y2="63824"/>
                        <a14:foregroundMark x1="36438" y1="64529" x2="36375" y2="65294"/>
                        <a14:foregroundMark x1="34750" y1="66706" x2="33875" y2="67529"/>
                        <a14:foregroundMark x1="31625" y1="68118" x2="30750" y2="68471"/>
                        <a14:foregroundMark x1="68438" y1="63294" x2="68438" y2="63294"/>
                        <a14:foregroundMark x1="72250" y1="59882" x2="72250" y2="59882"/>
                        <a14:foregroundMark x1="72250" y1="59882" x2="72250" y2="59882"/>
                        <a14:foregroundMark x1="72688" y1="54000" x2="72688" y2="54000"/>
                        <a14:foregroundMark x1="72688" y1="54000" x2="72688" y2="54000"/>
                        <a14:foregroundMark x1="72688" y1="54000" x2="72688" y2="54000"/>
                        <a14:foregroundMark x1="72188" y1="69706" x2="72188" y2="6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46" t="7961" r="53010" b="62672"/>
          <a:stretch/>
        </p:blipFill>
        <p:spPr bwMode="auto">
          <a:xfrm>
            <a:off x="11072319" y="1459173"/>
            <a:ext cx="1070039" cy="9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Four season icon set Stock Photo by ©Draze_Design 13430094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71250" y1="23529" x2="71250" y2="23529"/>
                        <a14:foregroundMark x1="77875" y1="25118" x2="77875" y2="25118"/>
                        <a14:foregroundMark x1="71875" y1="57412" x2="71875" y2="57412"/>
                        <a14:foregroundMark x1="31438" y1="56118" x2="31438" y2="56118"/>
                        <a14:foregroundMark x1="76688" y1="15353" x2="76688" y2="15353"/>
                        <a14:foregroundMark x1="72250" y1="14176" x2="72250" y2="14176"/>
                        <a14:foregroundMark x1="67188" y1="15059" x2="67188" y2="15059"/>
                        <a14:foregroundMark x1="62750" y1="18176" x2="62750" y2="18176"/>
                        <a14:foregroundMark x1="61750" y1="23176" x2="61750" y2="23176"/>
                        <a14:foregroundMark x1="63375" y1="29176" x2="63375" y2="29176"/>
                        <a14:foregroundMark x1="67500" y1="32235" x2="67500" y2="32235"/>
                        <a14:foregroundMark x1="72500" y1="33529" x2="72500" y2="33529"/>
                        <a14:foregroundMark x1="76938" y1="32294" x2="76938" y2="32294"/>
                        <a14:foregroundMark x1="81000" y1="27824" x2="81000" y2="27824"/>
                        <a14:foregroundMark x1="82188" y1="23647" x2="82188" y2="23647"/>
                        <a14:foregroundMark x1="80688" y1="19294" x2="80688" y2="19294"/>
                        <a14:foregroundMark x1="80188" y1="18647" x2="80188" y2="18647"/>
                        <a14:foregroundMark x1="65438" y1="12235" x2="65438" y2="12235"/>
                        <a14:foregroundMark x1="80688" y1="22706" x2="80688" y2="22706"/>
                        <a14:foregroundMark x1="79938" y1="26706" x2="79938" y2="26706"/>
                        <a14:foregroundMark x1="78750" y1="18706" x2="78750" y2="18706"/>
                        <a14:foregroundMark x1="57750" y1="23529" x2="57750" y2="23529"/>
                        <a14:foregroundMark x1="31375" y1="55529" x2="31375" y2="55529"/>
                        <a14:foregroundMark x1="26125" y1="60353" x2="26125" y2="60353"/>
                        <a14:foregroundMark x1="25938" y1="60471" x2="28250" y2="61412"/>
                        <a14:foregroundMark x1="31500" y1="62882" x2="34438" y2="63824"/>
                        <a14:foregroundMark x1="36438" y1="64529" x2="36375" y2="65294"/>
                        <a14:foregroundMark x1="34750" y1="66706" x2="33875" y2="67529"/>
                        <a14:foregroundMark x1="31625" y1="68118" x2="30750" y2="68471"/>
                        <a14:foregroundMark x1="68438" y1="63294" x2="68438" y2="63294"/>
                        <a14:foregroundMark x1="72250" y1="59882" x2="72250" y2="59882"/>
                        <a14:foregroundMark x1="72250" y1="59882" x2="72250" y2="59882"/>
                        <a14:foregroundMark x1="72688" y1="54000" x2="72688" y2="54000"/>
                        <a14:foregroundMark x1="72688" y1="54000" x2="72688" y2="54000"/>
                        <a14:foregroundMark x1="72688" y1="54000" x2="72688" y2="54000"/>
                        <a14:foregroundMark x1="72188" y1="69706" x2="72188" y2="6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47490" r="55755" b="21137"/>
          <a:stretch/>
        </p:blipFill>
        <p:spPr bwMode="auto">
          <a:xfrm>
            <a:off x="11150882" y="3210105"/>
            <a:ext cx="881313" cy="91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8174" y="281752"/>
            <a:ext cx="9285683" cy="4801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B74919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CHUYỂN ĐỘNG CỦA TRÁI ĐẤT QUANH MẶT TRỜI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FFC000"/>
                </a:solidFill>
                <a:prstDash val="solid"/>
              </a:ln>
              <a:solidFill>
                <a:srgbClr val="B74919"/>
              </a:solidFill>
              <a:effectLst>
                <a:outerShdw dist="38100" dir="2700000" algn="tl" rotWithShape="0">
                  <a:srgbClr val="8BC145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 animBg="1"/>
      <p:bldP spid="14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76791" y="3091144"/>
            <a:ext cx="1931640" cy="36789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pic>
        <p:nvPicPr>
          <p:cNvPr id="7170" name="Picture 2" descr="circle arrow clockwise comments - arrows in circle PNG image with  transparent background | TOP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14" r="98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48" y="1223126"/>
            <a:ext cx="1561509" cy="15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96950" y="1036693"/>
            <a:ext cx="11788727" cy="0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9619" y="978073"/>
            <a:ext cx="11788727" cy="0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8511" y="1036693"/>
            <a:ext cx="0" cy="5762688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03093" y="1036693"/>
            <a:ext cx="0" cy="5762688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394119" y="1742930"/>
            <a:ext cx="1691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365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6</a:t>
            </a: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163142" y="3091144"/>
            <a:ext cx="2124356" cy="7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Em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pic>
        <p:nvPicPr>
          <p:cNvPr id="8204" name="Picture 12" descr="Remember Icons - Download Free Vector Icons | Noun Project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8" y="370227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450862" y="3091144"/>
            <a:ext cx="17873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Hướng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từ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Tây sang </a:t>
            </a:r>
            <a:r>
              <a:rPr kumimoji="0" lang="vi-VN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Đông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0781" y="3091144"/>
            <a:ext cx="1656193" cy="36789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9060" y="3091144"/>
            <a:ext cx="149728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</a:t>
            </a:r>
            <a:r>
              <a:rPr kumimoji="0" lang="vi-VN" sz="3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Quỹ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đạo có hình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elíp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gần </a:t>
            </a:r>
            <a:r>
              <a:rPr kumimoji="0" lang="vi-VN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tròn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1299" y="3091144"/>
            <a:ext cx="1916703" cy="36789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39579" y="3091144"/>
            <a:ext cx="188842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</a:t>
            </a:r>
            <a:r>
              <a:rPr kumimoji="0" lang="vi-VN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Thời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gian quay 1 vòng: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365 ngày và 6 </a:t>
            </a:r>
            <a:r>
              <a:rPr kumimoji="0" lang="vi-VN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giờ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72328" y="3091144"/>
            <a:ext cx="3524275" cy="36789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00607" y="3091144"/>
            <a:ext cx="347227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</a:t>
            </a:r>
            <a:r>
              <a:rPr kumimoji="0" lang="vi-VN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Trục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Trái Đất 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luôn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nghiêng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66</a:t>
            </a:r>
            <a:r>
              <a:rPr kumimoji="0" lang="vi-VN" sz="3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o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33’ </a:t>
            </a:r>
            <a:r>
              <a:rPr kumimoji="0" lang="vi-V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trên mặt phẳng quỹ đạo và </a:t>
            </a:r>
            <a:r>
              <a:rPr kumimoji="0" lang="vi-VN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không đổi</a:t>
            </a: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hướng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89781" y="1618803"/>
            <a:ext cx="1831939" cy="88537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Elip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7" name="Curved Right Arrow 6"/>
          <p:cNvSpPr/>
          <p:nvPr/>
        </p:nvSpPr>
        <p:spPr>
          <a:xfrm rot="16200000">
            <a:off x="3047648" y="1671828"/>
            <a:ext cx="488417" cy="1214221"/>
          </a:xfrm>
          <a:prstGeom prst="curved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503" y="1466728"/>
            <a:ext cx="1691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40904" y="1443041"/>
            <a:ext cx="1691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9119723" y="1319026"/>
            <a:ext cx="560277" cy="1270427"/>
          </a:xfrm>
          <a:prstGeom prst="line">
            <a:avLst/>
          </a:prstGeom>
          <a:ln w="38100">
            <a:solidFill>
              <a:schemeClr val="accent5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13374" y="2554157"/>
            <a:ext cx="201356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8831492" y="2139178"/>
            <a:ext cx="900545" cy="841700"/>
          </a:xfrm>
          <a:prstGeom prst="arc">
            <a:avLst>
              <a:gd name="adj1" fmla="val 16466881"/>
              <a:gd name="adj2" fmla="val 0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54631" y="1845207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66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33’ 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48782" y="213943"/>
            <a:ext cx="9285683" cy="4801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B74919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CHUYỂN ĐỘNG CỦA TRÁI ĐẤT QUANH MẶT TRỜI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FFC000"/>
                </a:solidFill>
                <a:prstDash val="solid"/>
              </a:ln>
              <a:solidFill>
                <a:srgbClr val="B74919"/>
              </a:solidFill>
              <a:effectLst>
                <a:outerShdw dist="38100" dir="2700000" algn="tl" rotWithShape="0">
                  <a:srgbClr val="8BC145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3" grpId="0" animBg="1"/>
      <p:bldP spid="29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4" grpId="0" animBg="1"/>
      <p:bldP spid="7" grpId="0" animBg="1"/>
      <p:bldP spid="30" grpId="0"/>
      <p:bldP spid="31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6950" y="1131939"/>
            <a:ext cx="11788727" cy="0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9619" y="1073319"/>
            <a:ext cx="11788727" cy="0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/>
          <p:cNvSpPr txBox="1">
            <a:spLocks/>
          </p:cNvSpPr>
          <p:nvPr/>
        </p:nvSpPr>
        <p:spPr>
          <a:xfrm>
            <a:off x="4742096" y="1463281"/>
            <a:ext cx="1395365" cy="54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9837919" y="1485836"/>
            <a:ext cx="1581580" cy="54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gian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pic>
        <p:nvPicPr>
          <p:cNvPr id="3076" name="Picture 4" descr="✓ [Updated] SGK - Sách giáo khoa Sách giải học tốt PC / Android App (Mod)  Download (202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65" y="1364400"/>
            <a:ext cx="847027" cy="8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Subtitle 2"/>
          <p:cNvSpPr txBox="1">
            <a:spLocks/>
          </p:cNvSpPr>
          <p:nvPr/>
        </p:nvSpPr>
        <p:spPr>
          <a:xfrm>
            <a:off x="6835591" y="1381465"/>
            <a:ext cx="2143799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Hoàn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thành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pic>
        <p:nvPicPr>
          <p:cNvPr id="9220" name="Picture 4" descr="Hình ảnh Hồ Sơ Icon Biểu Tượng Giáo Dục, Hồ Sơ, Giáo Dục, Biểu Tượng miễn 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90000" l="10000" r="91563">
                        <a14:foregroundMark x1="31094" y1="33438" x2="31094" y2="33438"/>
                        <a14:foregroundMark x1="21719" y1="16563" x2="21719" y2="16563"/>
                        <a14:foregroundMark x1="59844" y1="20625" x2="61094" y2="20781"/>
                        <a14:foregroundMark x1="62500" y1="26875" x2="62500" y2="26875"/>
                        <a14:foregroundMark x1="60000" y1="31406" x2="62187" y2="31406"/>
                        <a14:foregroundMark x1="61719" y1="36406" x2="67500" y2="37031"/>
                        <a14:foregroundMark x1="62656" y1="41875" x2="64844" y2="41875"/>
                        <a14:foregroundMark x1="62656" y1="46406" x2="69375" y2="4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60" y="1284338"/>
            <a:ext cx="1145347" cy="11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186975" y="2500710"/>
            <a:ext cx="11788727" cy="0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9646" y="2442090"/>
            <a:ext cx="11788727" cy="0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055847" y="1337220"/>
            <a:ext cx="769989" cy="845725"/>
            <a:chOff x="9055845" y="1089573"/>
            <a:chExt cx="769989" cy="845725"/>
          </a:xfrm>
        </p:grpSpPr>
        <p:grpSp>
          <p:nvGrpSpPr>
            <p:cNvPr id="13" name="Group 12"/>
            <p:cNvGrpSpPr/>
            <p:nvPr/>
          </p:nvGrpSpPr>
          <p:grpSpPr>
            <a:xfrm>
              <a:off x="9055845" y="1089573"/>
              <a:ext cx="769989" cy="845725"/>
              <a:chOff x="9055845" y="1089573"/>
              <a:chExt cx="769989" cy="845725"/>
            </a:xfrm>
          </p:grpSpPr>
          <p:pic>
            <p:nvPicPr>
              <p:cNvPr id="1028" name="Picture 4" descr="2 minutes clock quick number icon 2min time Vector Image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60600" y1="29630" x2="60600" y2="29630"/>
                            <a14:foregroundMark x1="67800" y1="36481" x2="67800" y2="36481"/>
                            <a14:foregroundMark x1="71800" y1="46481" x2="73400" y2="47037"/>
                            <a14:foregroundMark x1="69400" y1="55741" x2="69400" y2="55741"/>
                            <a14:foregroundMark x1="62000" y1="62778" x2="62000" y2="62778"/>
                            <a14:foregroundMark x1="51400" y1="66111" x2="51400" y2="66111"/>
                            <a14:foregroundMark x1="41200" y1="64074" x2="41200" y2="64074"/>
                            <a14:foregroundMark x1="33000" y1="57037" x2="33000" y2="57037"/>
                            <a14:foregroundMark x1="30400" y1="47778" x2="30400" y2="47778"/>
                            <a14:foregroundMark x1="32600" y1="37407" x2="32600" y2="37407"/>
                            <a14:foregroundMark x1="53600" y1="37963" x2="53600" y2="37963"/>
                            <a14:foregroundMark x1="49800" y1="47037" x2="49800" y2="47037"/>
                            <a14:foregroundMark x1="52600" y1="42778" x2="52600" y2="42778"/>
                            <a14:foregroundMark x1="53000" y1="42778" x2="53000" y2="42778"/>
                            <a14:foregroundMark x1="43700" y1="58981" x2="43700" y2="58981"/>
                            <a14:foregroundMark x1="71100" y1="35741" x2="71100" y2="35741"/>
                            <a14:foregroundMark x1="68600" y1="32778" x2="68600" y2="32778"/>
                            <a14:foregroundMark x1="69600" y1="33889" x2="69600" y2="33889"/>
                            <a14:foregroundMark x1="69200" y1="33519" x2="69200" y2="33519"/>
                            <a14:foregroundMark x1="47000" y1="37315" x2="47400" y2="37315"/>
                            <a14:foregroundMark x1="49600" y1="35833" x2="49600" y2="35833"/>
                            <a14:foregroundMark x1="49600" y1="35833" x2="49600" y2="35833"/>
                            <a14:foregroundMark x1="51700" y1="35648" x2="52700" y2="35648"/>
                            <a14:foregroundMark x1="54300" y1="36667" x2="54300" y2="36667"/>
                            <a14:foregroundMark x1="54800" y1="39630" x2="54800" y2="39630"/>
                            <a14:foregroundMark x1="53800" y1="41019" x2="53800" y2="41019"/>
                            <a14:foregroundMark x1="50800" y1="44722" x2="50800" y2="44722"/>
                            <a14:foregroundMark x1="48600" y1="46667" x2="48400" y2="47037"/>
                            <a14:foregroundMark x1="47100" y1="48981" x2="47100" y2="48981"/>
                            <a14:foregroundMark x1="48100" y1="50741" x2="48100" y2="50741"/>
                            <a14:foregroundMark x1="49800" y1="51574" x2="49800" y2="51574"/>
                            <a14:foregroundMark x1="51800" y1="51389" x2="52700" y2="51389"/>
                            <a14:foregroundMark x1="53300" y1="51296" x2="54000" y2="51296"/>
                            <a14:foregroundMark x1="54300" y1="51296" x2="54300" y2="51296"/>
                            <a14:foregroundMark x1="45400" y1="56296" x2="45400" y2="56296"/>
                            <a14:foregroundMark x1="46500" y1="59074" x2="46500" y2="59352"/>
                            <a14:foregroundMark x1="46500" y1="58056" x2="46500" y2="58056"/>
                            <a14:foregroundMark x1="46400" y1="57407" x2="46400" y2="56852"/>
                            <a14:foregroundMark x1="46600" y1="56852" x2="46600" y2="56852"/>
                            <a14:foregroundMark x1="48000" y1="56389" x2="48000" y2="56389"/>
                            <a14:foregroundMark x1="49700" y1="57037" x2="49700" y2="57037"/>
                            <a14:foregroundMark x1="49800" y1="59722" x2="49800" y2="59722"/>
                            <a14:foregroundMark x1="52400" y1="56574" x2="52400" y2="56574"/>
                            <a14:foregroundMark x1="52400" y1="57778" x2="52400" y2="57778"/>
                            <a14:foregroundMark x1="52600" y1="58889" x2="52600" y2="58889"/>
                            <a14:foregroundMark x1="52700" y1="54167" x2="52700" y2="54167"/>
                            <a14:foregroundMark x1="55700" y1="57778" x2="55700" y2="57778"/>
                            <a14:foregroundMark x1="55600" y1="56759" x2="55600" y2="56759"/>
                            <a14:foregroundMark x1="57000" y1="56204" x2="57000" y2="56204"/>
                            <a14:foregroundMark x1="58100" y1="56296" x2="58100" y2="56296"/>
                            <a14:foregroundMark x1="59000" y1="57593" x2="59000" y2="57593"/>
                            <a14:foregroundMark x1="58800" y1="58611" x2="58800" y2="58611"/>
                            <a14:foregroundMark x1="43500" y1="56759" x2="43500" y2="56759"/>
                            <a14:foregroundMark x1="43800" y1="57778" x2="43800" y2="57778"/>
                            <a14:foregroundMark x1="68600" y1="36111" x2="68600" y2="36111"/>
                            <a14:foregroundMark x1="68300" y1="32130" x2="68300" y2="321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36" t="16846" r="21393" b="25520"/>
              <a:stretch/>
            </p:blipFill>
            <p:spPr bwMode="auto">
              <a:xfrm>
                <a:off x="9055845" y="1089573"/>
                <a:ext cx="769989" cy="84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9274175" y="1313498"/>
                <a:ext cx="352775" cy="3290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IcielBaliho Script"/>
                  <a:ea typeface="+mn-ea"/>
                  <a:cs typeface="+mn-cs"/>
                </a:endParaRPr>
              </a:p>
            </p:txBody>
          </p:sp>
        </p:grp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9165497" y="1251280"/>
              <a:ext cx="550683" cy="54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IcielBaliho Script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7496139" y="2538413"/>
            <a:ext cx="0" cy="4114800"/>
          </a:xfrm>
          <a:prstGeom prst="line">
            <a:avLst/>
          </a:prstGeom>
          <a:ln w="31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550723" y="2538413"/>
            <a:ext cx="0" cy="4114800"/>
          </a:xfrm>
          <a:prstGeom prst="line">
            <a:avLst/>
          </a:prstGeom>
          <a:ln w="28575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675421" y="2589599"/>
            <a:ext cx="4341217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+ Quan sát hình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/123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ngày và đêm trên Trái Đất vào ngày 22-6 và 22-12.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+ Kết hợp kênh chữ SGK trang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123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+ Thảo luận nhóm để trả lời các câu hỏi của GV phân công trong phiếu học tập.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365037"/>
            <a:ext cx="12496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#9Slide05 FS Blonde Script"/>
                <a:ea typeface="+mn-ea"/>
                <a:cs typeface="+mn-cs"/>
              </a:rPr>
              <a:t>2. HỆ QUẢ CHUYỂN ĐỘNG CỦA TRÁI ĐẤT QUANH MẶT TRỜI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pic>
        <p:nvPicPr>
          <p:cNvPr id="39" name="Picture 2" descr="Free icon - Free vector icons - Free SVG, PSD, PNG, EPS, Ai &amp;amp; Icon Fo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2" y="1281306"/>
            <a:ext cx="986727" cy="9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ubtitle 2"/>
          <p:cNvSpPr txBox="1">
            <a:spLocks/>
          </p:cNvSpPr>
          <p:nvPr/>
        </p:nvSpPr>
        <p:spPr>
          <a:xfrm>
            <a:off x="959784" y="1441009"/>
            <a:ext cx="2849779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Hoạt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4" y="2599377"/>
            <a:ext cx="8055077" cy="40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3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0" grpId="0"/>
      <p:bldP spid="47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086" y="279092"/>
            <a:ext cx="12304139" cy="535531"/>
          </a:xfr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2. HỆ </a:t>
            </a:r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QUẢ CHUYỂN ĐỘNG </a:t>
            </a:r>
            <a:r>
              <a:rPr lang="en-US" sz="32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CỦA </a:t>
            </a:r>
            <a:r>
              <a:rPr lang="en-US" sz="32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n-ea"/>
                <a:cs typeface="+mn-cs"/>
              </a:rPr>
              <a:t>TRÁI ĐẤT QUANH MẶT TRỜI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9619" y="1200146"/>
          <a:ext cx="11796055" cy="487755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29583">
                  <a:extLst>
                    <a:ext uri="{9D8B030D-6E8A-4147-A177-3AD203B41FA5}">
                      <a16:colId xmlns:a16="http://schemas.microsoft.com/office/drawing/2014/main" xmlns="" val="1269608353"/>
                    </a:ext>
                  </a:extLst>
                </a:gridCol>
                <a:gridCol w="1953491">
                  <a:extLst>
                    <a:ext uri="{9D8B030D-6E8A-4147-A177-3AD203B41FA5}">
                      <a16:colId xmlns:a16="http://schemas.microsoft.com/office/drawing/2014/main" xmlns="" val="2139550573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xmlns="" val="3401140072"/>
                    </a:ext>
                  </a:extLst>
                </a:gridCol>
                <a:gridCol w="3574473">
                  <a:extLst>
                    <a:ext uri="{9D8B030D-6E8A-4147-A177-3AD203B41FA5}">
                      <a16:colId xmlns:a16="http://schemas.microsoft.com/office/drawing/2014/main" xmlns="" val="1535466158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xmlns="" val="1356670904"/>
                    </a:ext>
                  </a:extLst>
                </a:gridCol>
                <a:gridCol w="1276108">
                  <a:extLst>
                    <a:ext uri="{9D8B030D-6E8A-4147-A177-3AD203B41FA5}">
                      <a16:colId xmlns:a16="http://schemas.microsoft.com/office/drawing/2014/main" xmlns="" val="4243907214"/>
                    </a:ext>
                  </a:extLst>
                </a:gridCol>
              </a:tblGrid>
              <a:tr h="151256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</a:rPr>
                        <a:t>Ngày/</a:t>
                      </a:r>
                      <a:endParaRPr lang="en-US" sz="2000" b="0" dirty="0">
                        <a:effectLst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</a:rPr>
                        <a:t>tháng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</a:rPr>
                        <a:t>Nửa cầu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</a:rPr>
                        <a:t>Phân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công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nhiệm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vụ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</a:rPr>
                        <a:t>Vị trí của nửa cầu so với Mặt Tr</a:t>
                      </a:r>
                      <a:r>
                        <a:rPr lang="en-US" sz="2400" b="0" dirty="0">
                          <a:effectLst/>
                        </a:rPr>
                        <a:t>ờ</a:t>
                      </a:r>
                      <a:r>
                        <a:rPr lang="vi-VN" sz="2400" b="0" dirty="0">
                          <a:effectLst/>
                        </a:rPr>
                        <a:t>i</a:t>
                      </a:r>
                      <a:r>
                        <a:rPr lang="en-US" sz="2400" b="0" dirty="0">
                          <a:effectLst/>
                        </a:rPr>
                        <a:t> (</a:t>
                      </a:r>
                      <a:r>
                        <a:rPr lang="en-US" sz="2400" b="0" dirty="0" err="1">
                          <a:effectLst/>
                        </a:rPr>
                        <a:t>ngả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vào</a:t>
                      </a:r>
                      <a:r>
                        <a:rPr lang="en-US" sz="2400" b="0" dirty="0">
                          <a:effectLst/>
                        </a:rPr>
                        <a:t>/ </a:t>
                      </a:r>
                      <a:r>
                        <a:rPr lang="en-US" sz="2400" b="0" dirty="0" err="1">
                          <a:effectLst/>
                        </a:rPr>
                        <a:t>chếch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xa</a:t>
                      </a:r>
                      <a:r>
                        <a:rPr lang="en-US" sz="2400" b="0" dirty="0"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</a:rPr>
                        <a:t>Lượng nhiệt và ánh sáng nhận được</a:t>
                      </a:r>
                      <a:r>
                        <a:rPr lang="en-US" sz="2400" b="0" dirty="0">
                          <a:effectLst/>
                        </a:rPr>
                        <a:t> (</a:t>
                      </a:r>
                      <a:r>
                        <a:rPr lang="en-US" sz="2400" b="0" dirty="0" err="1">
                          <a:effectLst/>
                        </a:rPr>
                        <a:t>nhiều</a:t>
                      </a:r>
                      <a:r>
                        <a:rPr lang="en-US" sz="2400" b="0" dirty="0">
                          <a:effectLst/>
                        </a:rPr>
                        <a:t>/</a:t>
                      </a:r>
                      <a:r>
                        <a:rPr lang="en-US" sz="2400" b="0" dirty="0" err="1">
                          <a:effectLst/>
                        </a:rPr>
                        <a:t>ít</a:t>
                      </a:r>
                      <a:r>
                        <a:rPr lang="en-US" sz="2400" b="0" dirty="0"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</a:rPr>
                        <a:t>Mùa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7461603"/>
                  </a:ext>
                </a:extLst>
              </a:tr>
              <a:tr h="490402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22/6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Nửa cầu Bắc</a:t>
                      </a: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Nhóm 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6660426"/>
                  </a:ext>
                </a:extLst>
              </a:tr>
              <a:tr h="490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Nửa cầu Nam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0266485"/>
                  </a:ext>
                </a:extLst>
              </a:tr>
              <a:tr h="490402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22/12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Nửa cầu Bắc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3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4624229"/>
                  </a:ext>
                </a:extLst>
              </a:tr>
              <a:tr h="490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Nửa cầu Nam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Nhóm 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653668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76382" y="2846929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Ngả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4911" y="2843146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Nhiều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52990" y="2704006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Nóng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7747" y="3690900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Chếch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89490" y="36969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77205" y="3686325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7713" y="4528097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Chếch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03300" y="452809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988" y="450887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56348" y="5436840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Ngả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74688" y="5331415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Nhiều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002870" y="5331415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óng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919840" y="695440"/>
            <a:ext cx="3802644" cy="5355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B74919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#9Slide05 FS Blonde Script"/>
                <a:ea typeface="+mj-ea"/>
                <a:cs typeface="+mj-cs"/>
              </a:rPr>
              <a:t>Phiếu </a:t>
            </a:r>
            <a:r>
              <a:rPr kumimoji="0" lang="en-US" sz="3200" b="1" i="0" u="none" strike="noStrike" kern="1200" cap="none" spc="0" normalizeH="0" baseline="0" noProof="0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B74919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#9Slide05 FS Blonde Script"/>
                <a:ea typeface="+mj-ea"/>
                <a:cs typeface="+mj-cs"/>
              </a:rPr>
              <a:t>học</a:t>
            </a: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B74919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#9Slide05 FS Blonde Scrip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B74919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#9Slide05 FS Blonde Script"/>
                <a:ea typeface="+mj-ea"/>
                <a:cs typeface="+mj-cs"/>
              </a:rPr>
              <a:t>tập</a:t>
            </a: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B74919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#9Slide05 FS Blonde Scrip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B74919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#9Slide05 FS Blonde Script"/>
                <a:ea typeface="+mj-ea"/>
                <a:cs typeface="+mj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B74919"/>
                </a:solidFill>
                <a:effectLst>
                  <a:outerShdw dist="38100" dir="2700000" algn="tl" rotWithShape="0">
                    <a:srgbClr val="8BC145"/>
                  </a:outerShdw>
                </a:effectLst>
                <a:uLnTx/>
                <a:uFillTx/>
                <a:latin typeface="#9Slide05 FS Blonde Script"/>
                <a:ea typeface="+mj-ea"/>
                <a:cs typeface="+mj-cs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FFC000"/>
                </a:solidFill>
                <a:prstDash val="solid"/>
              </a:ln>
              <a:solidFill>
                <a:srgbClr val="B74919"/>
              </a:solidFill>
              <a:effectLst>
                <a:outerShdw dist="38100" dir="2700000" algn="tl" rotWithShape="0">
                  <a:srgbClr val="8BC145"/>
                </a:outerShdw>
              </a:effectLst>
              <a:uLnTx/>
              <a:uFillTx/>
              <a:latin typeface="#9Slide05 FS Blonde Scrip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25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21" grpId="0"/>
      <p:bldP spid="22" grpId="0"/>
      <p:bldP spid="23" grpId="0"/>
      <p:bldP spid="24" grpId="0"/>
      <p:bldP spid="25" grpId="0"/>
      <p:bldP spid="28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5">
      <a:majorFont>
        <a:latin typeface="#9Slide05 FS Blonde Script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601</Words>
  <Application>Microsoft Office PowerPoint</Application>
  <PresentationFormat>Widescreen</PresentationFormat>
  <Paragraphs>117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#9Slide05 FS Blonde Script</vt:lpstr>
      <vt:lpstr>#9Slide07 IcielBaliho Script</vt:lpstr>
      <vt:lpstr>Arial</vt:lpstr>
      <vt:lpstr>Calibri</vt:lpstr>
      <vt:lpstr>Cambria</vt:lpstr>
      <vt:lpstr>Segoe UI</vt:lpstr>
      <vt:lpstr>Tahoma</vt:lpstr>
      <vt:lpstr>Times New Roman</vt:lpstr>
      <vt:lpstr>Wingdings</vt:lpstr>
      <vt:lpstr>1_Office Theme</vt:lpstr>
      <vt:lpstr>Quan sát hình sau, trình bày hiện tượng ngày đêm luân phiên nhau trên Trái Đất?</vt:lpstr>
      <vt:lpstr>PowerPoint Presentation</vt:lpstr>
      <vt:lpstr>Tiết 11 - Bài 8.  CHUYỂN ĐỘNG CỦA TRÁI ĐẤT QUANH  MẶT TRỜI VÀ HỆ QUẢ</vt:lpstr>
      <vt:lpstr>1. CHUYỂN ĐỘNG CỦA TRÁI ĐẤT QUANH MẶT TRỜI</vt:lpstr>
      <vt:lpstr>1. CHUYỂN ĐỘNG CỦA TRÁI ĐẤT QUANH MẶT TRỜI</vt:lpstr>
      <vt:lpstr>PowerPoint Presentation</vt:lpstr>
      <vt:lpstr> </vt:lpstr>
      <vt:lpstr>PowerPoint Presentation</vt:lpstr>
      <vt:lpstr>2. HỆ QUẢ CHUYỂN ĐỘNG CỦA TRÁI ĐẤT QUANH MẶT TRỜI </vt:lpstr>
      <vt:lpstr>2. HỆ QUẢ CHUYỂN ĐỘNG CỦA TRÁI ĐẤT QUANH MẶT TRỜI a. Mùa trên Trái Đất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LE</dc:creator>
  <cp:lastModifiedBy>Chu Tuoi</cp:lastModifiedBy>
  <cp:revision>2</cp:revision>
  <dcterms:created xsi:type="dcterms:W3CDTF">2024-10-24T08:19:22Z</dcterms:created>
  <dcterms:modified xsi:type="dcterms:W3CDTF">2024-10-24T08:25:12Z</dcterms:modified>
</cp:coreProperties>
</file>