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9" r:id="rId11"/>
    <p:sldId id="270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66"/>
    <a:srgbClr val="996633"/>
    <a:srgbClr val="800080"/>
    <a:srgbClr val="006600"/>
    <a:srgbClr val="008000"/>
    <a:srgbClr val="00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5A31F-9CFC-4561-96FC-63B2F09AC55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64CCB-09FF-426E-8DB4-3C3873F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7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64CCB-09FF-426E-8DB4-3C3873F76D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4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64CCB-09FF-426E-8DB4-3C3873F76D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64CCB-09FF-426E-8DB4-3C3873F76D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64CCB-09FF-426E-8DB4-3C3873F76D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64CCB-09FF-426E-8DB4-3C3873F76D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64CCB-09FF-426E-8DB4-3C3873F76D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0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9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9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FEA0-48D2-4F9E-9A7A-22F2CF96087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9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13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6.xml"/><Relationship Id="rId7" Type="http://schemas.openxmlformats.org/officeDocument/2006/relationships/hyperlink" Target="https://youtu.be/ZHOIylgItj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hyperlink" Target="https://youtu.be/VbFzTgxtzD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youtu.be/L3LlB66R1xU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.jpeg"/><Relationship Id="rId5" Type="http://schemas.openxmlformats.org/officeDocument/2006/relationships/hyperlink" Target="https://youtu.be/BYQv5qWooec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1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student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411480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0" y="1371600"/>
            <a:ext cx="12192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1E1C11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69" name="Picture 5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23576">
            <a:off x="8420894" y="4609307"/>
            <a:ext cx="154781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142647">
            <a:off x="9233694" y="4456907"/>
            <a:ext cx="154781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540585">
            <a:off x="10452894" y="4533107"/>
            <a:ext cx="154781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142647">
            <a:off x="9335294" y="4814094"/>
            <a:ext cx="154781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411860">
            <a:off x="9640094" y="3999707"/>
            <a:ext cx="154781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th_v00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0" y="4648200"/>
            <a:ext cx="1270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7" descr="bird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1101" y="3571876"/>
            <a:ext cx="21209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04800" y="2209801"/>
            <a:ext cx="113140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800080"/>
                </a:solidFill>
                <a:latin typeface="Times New Roman" pitchFamily="18" charset="0"/>
              </a:rPr>
              <a:t>BÀI GIẢNG MĨ THUẬT  7 HỌC KÌ 1</a:t>
            </a:r>
          </a:p>
          <a:p>
            <a:pPr algn="ctr"/>
            <a:r>
              <a:rPr lang="en-US" sz="2400" b="1" dirty="0">
                <a:solidFill>
                  <a:srgbClr val="800080"/>
                </a:solidFill>
                <a:latin typeface="Times New Roman" pitchFamily="18" charset="0"/>
              </a:rPr>
              <a:t>GIÁO VIÊN THỰC HIỆN: TRỊNH HUYỀN TRANG</a:t>
            </a:r>
          </a:p>
          <a:p>
            <a:pPr algn="ctr"/>
            <a:r>
              <a:rPr lang="en-US" sz="2000" b="1" dirty="0">
                <a:solidFill>
                  <a:srgbClr val="800080"/>
                </a:solidFill>
                <a:latin typeface="Times New Roman" pitchFamily="18" charset="0"/>
              </a:rPr>
              <a:t>ĐƠN VỊ CÔNG TÁC : TRƯỜNG THCS BẢO NHAI - LÀO CAI</a:t>
            </a:r>
          </a:p>
        </p:txBody>
      </p:sp>
      <p:pic>
        <p:nvPicPr>
          <p:cNvPr id="11280" name="Picture 17" descr="DOVE"/>
          <p:cNvPicPr>
            <a:picLocks noChangeAspect="1" noChangeArrowheads="1" noCrop="1"/>
          </p:cNvPicPr>
          <p:nvPr/>
        </p:nvPicPr>
        <p:blipFill>
          <a:blip r:embed="rId7">
            <a:lum bright="20000" contrast="20000"/>
          </a:blip>
          <a:srcRect/>
          <a:stretch>
            <a:fillRect/>
          </a:stretch>
        </p:blipFill>
        <p:spPr bwMode="auto">
          <a:xfrm rot="886964">
            <a:off x="508000" y="381001"/>
            <a:ext cx="1727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9" descr="DOVE"/>
          <p:cNvPicPr>
            <a:picLocks noChangeAspect="1" noChangeArrowheads="1" noCrop="1"/>
          </p:cNvPicPr>
          <p:nvPr/>
        </p:nvPicPr>
        <p:blipFill>
          <a:blip r:embed="rId7">
            <a:lum bright="20000" contrast="20000"/>
          </a:blip>
          <a:srcRect/>
          <a:stretch>
            <a:fillRect/>
          </a:stretch>
        </p:blipFill>
        <p:spPr bwMode="auto">
          <a:xfrm rot="18808250" flipH="1">
            <a:off x="10218209" y="43392"/>
            <a:ext cx="1600200" cy="151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1" descr="DOVE"/>
          <p:cNvPicPr>
            <a:picLocks noChangeAspect="1" noChangeArrowheads="1" noCrop="1"/>
          </p:cNvPicPr>
          <p:nvPr/>
        </p:nvPicPr>
        <p:blipFill>
          <a:blip r:embed="rId7">
            <a:lum bright="20000" contrast="20000"/>
          </a:blip>
          <a:srcRect/>
          <a:stretch>
            <a:fillRect/>
          </a:stretch>
        </p:blipFill>
        <p:spPr bwMode="auto">
          <a:xfrm rot="886964">
            <a:off x="3352800" y="1"/>
            <a:ext cx="1727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2" descr="DOVE"/>
          <p:cNvPicPr>
            <a:picLocks noChangeAspect="1" noChangeArrowheads="1" noCrop="1"/>
          </p:cNvPicPr>
          <p:nvPr/>
        </p:nvPicPr>
        <p:blipFill>
          <a:blip r:embed="rId7">
            <a:lum bright="20000" contrast="20000"/>
          </a:blip>
          <a:srcRect/>
          <a:stretch>
            <a:fillRect/>
          </a:stretch>
        </p:blipFill>
        <p:spPr bwMode="auto">
          <a:xfrm rot="886964">
            <a:off x="0" y="1066801"/>
            <a:ext cx="233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3" descr="DOVE"/>
          <p:cNvPicPr>
            <a:picLocks noChangeAspect="1" noChangeArrowheads="1" noCrop="1"/>
          </p:cNvPicPr>
          <p:nvPr/>
        </p:nvPicPr>
        <p:blipFill>
          <a:blip r:embed="rId7">
            <a:lum bright="20000" contrast="20000"/>
          </a:blip>
          <a:srcRect/>
          <a:stretch>
            <a:fillRect/>
          </a:stretch>
        </p:blipFill>
        <p:spPr bwMode="auto">
          <a:xfrm rot="20447528" flipH="1">
            <a:off x="4498457" y="188426"/>
            <a:ext cx="27432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28074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62671" y="1799772"/>
            <a:ext cx="6298263" cy="5058228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ln>
            <a:noFill/>
          </a:ln>
          <a:effectLst>
            <a:glow rad="139700">
              <a:srgbClr val="996633">
                <a:alpha val="17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6307217" y="1926341"/>
            <a:ext cx="5884783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Quan sát, </a:t>
            </a:r>
            <a:r>
              <a:rPr lang="en-US" sz="25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chia sẻ một số nội dung sau</a:t>
            </a:r>
            <a:r>
              <a:rPr lang="vi-VN" sz="25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dirty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5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Em ấn tượng với bài vẽ nào</a:t>
            </a:r>
            <a:r>
              <a:rPr lang="vi-VN" sz="25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5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Họa tiết nào là chính, họa tiết nào là phụ trong đường diềm?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5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Họa tiết chính và phụ liên kết với nhau như thế nào?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5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Bài vẽ có tạo được nhịp điệu không, thông qua yếu tố nghệ thuật nào?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5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Theo em bạn dùng nguyên lý tạo hình nào để vẽ đường diềm?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5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Để bài vẽ hoàn thiện hơn, em sẽ chỉnh sửa gì?</a:t>
            </a:r>
            <a:endParaRPr lang="vi-VN" sz="2500" dirty="0">
              <a:solidFill>
                <a:schemeClr val="bg1"/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127000" indent="0">
              <a:spcBef>
                <a:spcPts val="600"/>
              </a:spcBef>
              <a:buSzPts val="1600"/>
              <a:buNone/>
            </a:pPr>
            <a:endParaRPr lang="vi-VN" sz="2500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9058914" cy="809897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23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Trưng bày sản phẩm và chia sẻ</a:t>
            </a:r>
            <a:endParaRPr lang="en-US" sz="23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4873" y="347546"/>
            <a:ext cx="96648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</a:rPr>
              <a:t>BÀI 3: ĐƯỜNG DIỀM TRANG TRÍ VỚI HỌA TIẾT THỜI LÝ</a:t>
            </a:r>
          </a:p>
        </p:txBody>
      </p:sp>
      <p:pic>
        <p:nvPicPr>
          <p:cNvPr id="14" name="Picture 2" descr="Đầu rồng thời Lý - Điêu Khắc Vòng TrònĐiêu Khắc Vòng Trò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3" y="142198"/>
            <a:ext cx="956870" cy="956870"/>
          </a:xfrm>
          <a:prstGeom prst="rect">
            <a:avLst/>
          </a:prstGeom>
          <a:noFill/>
          <a:effectLst>
            <a:glow rad="139700">
              <a:srgbClr val="FFFF66">
                <a:alpha val="40000"/>
              </a:srgbClr>
            </a:glow>
            <a:reflection blurRad="6350" stA="52000" endA="300" endPos="350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ọc sinh trường tiểu học Ngô Đức Kế trưng bày sản phẩm Mĩ thuật năm học  2018-2019 - Diễn đàn Giáo dục Tiểu học Hà Tĩnh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9" y="2373976"/>
            <a:ext cx="5213092" cy="3909819"/>
          </a:xfrm>
          <a:prstGeom prst="rect">
            <a:avLst/>
          </a:prstGeom>
          <a:noFill/>
          <a:effectLst>
            <a:glow rad="812800">
              <a:srgbClr val="FFC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2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567">
        <p:fade/>
      </p:transition>
    </mc:Choice>
    <mc:Fallback xmlns="">
      <p:transition spd="med" advTm="455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8" grpId="0" uiExpand="1" build="p"/>
      <p:bldP spid="8" grpId="1" build="allAtOnce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217" y="5018636"/>
            <a:ext cx="5884783" cy="1686963"/>
          </a:xfrm>
          <a:prstGeom prst="rect">
            <a:avLst/>
          </a:prstGeom>
          <a:solidFill>
            <a:srgbClr val="99663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6404243" y="5018637"/>
            <a:ext cx="5787757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1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Nhận định</a:t>
            </a:r>
            <a:r>
              <a:rPr lang="vi-VN" sz="21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1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2100" dirty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100" dirty="0">
                <a:solidFill>
                  <a:srgbClr val="FFFF66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Họa tiết thời Trung đại rất phong phú, được lưu lại ở  nhiều dạng như: gốm, đá, gỗ...trong các công trình kiến trúc.</a:t>
            </a:r>
            <a:endParaRPr lang="vi-VN" sz="21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4873" y="347546"/>
            <a:ext cx="96648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</a:rPr>
              <a:t>BÀI 3: ĐƯỜNG DIỀM TRANG TRÍ VỚI HỌA TIẾT THỜI LÝ</a:t>
            </a:r>
          </a:p>
        </p:txBody>
      </p:sp>
      <p:pic>
        <p:nvPicPr>
          <p:cNvPr id="19" name="Picture 2" descr="Đầu rồng thời Lý - Điêu Khắc Vòng TrònĐiêu Khắc Vòng Trò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3" y="142198"/>
            <a:ext cx="956870" cy="956870"/>
          </a:xfrm>
          <a:prstGeom prst="rect">
            <a:avLst/>
          </a:prstGeom>
          <a:noFill/>
          <a:effectLst>
            <a:glow rad="139700">
              <a:srgbClr val="FFFF66">
                <a:alpha val="40000"/>
              </a:srgbClr>
            </a:glow>
            <a:reflection blurRad="6350" stA="52000" endA="300" endPos="350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9058914" cy="809897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23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Tìm hiểu hình tượng Rồng Việt Nam thời Trung đại</a:t>
            </a:r>
            <a:endParaRPr lang="en-US" sz="23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62671" y="1799772"/>
            <a:ext cx="6298263" cy="3106057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ln>
            <a:noFill/>
          </a:ln>
          <a:effectLst>
            <a:glow rad="139700">
              <a:srgbClr val="996633">
                <a:alpha val="17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94;p19"/>
          <p:cNvSpPr txBox="1">
            <a:spLocks/>
          </p:cNvSpPr>
          <p:nvPr/>
        </p:nvSpPr>
        <p:spPr>
          <a:xfrm>
            <a:off x="6307217" y="1926341"/>
            <a:ext cx="5884783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3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Quan sát, </a:t>
            </a:r>
            <a:r>
              <a:rPr lang="en-US" sz="23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trả lời một số nội dung sau</a:t>
            </a:r>
            <a:r>
              <a:rPr lang="vi-VN" sz="23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300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000" dirty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Hãy kể những họa tiết của Việt Nam thời Trung đại</a:t>
            </a:r>
            <a:r>
              <a:rPr lang="vi-VN" sz="23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?</a:t>
            </a:r>
            <a:r>
              <a:rPr lang="en-US" sz="23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 Chúng được làm bằng chất liệu gì?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Hình tượng Rồng thời Lý có đặc điểm ra sao?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Để giữ gìn bản sắc văn hóa dân tộc, chúng ta cần làm gì?</a:t>
            </a:r>
            <a:endParaRPr lang="vi-VN" sz="2300" dirty="0">
              <a:solidFill>
                <a:schemeClr val="bg1"/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127000" indent="0">
              <a:spcBef>
                <a:spcPts val="600"/>
              </a:spcBef>
              <a:buSzPts val="1600"/>
              <a:buNone/>
            </a:pPr>
            <a:endParaRPr lang="vi-VN" sz="2500" dirty="0">
              <a:solidFill>
                <a:srgbClr val="000000"/>
              </a:solidFill>
            </a:endParaRPr>
          </a:p>
        </p:txBody>
      </p:sp>
      <p:pic>
        <p:nvPicPr>
          <p:cNvPr id="16" name="Picture 6" descr="Quét 3D chi tiết rồng thời L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3" y="2245577"/>
            <a:ext cx="5000289" cy="266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2782" y="5209819"/>
            <a:ext cx="5649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Click link: </a:t>
            </a:r>
            <a:r>
              <a:rPr lang="en-US" sz="3200" dirty="0"/>
              <a:t>https://youtu.be/ZHOIylgItj8</a:t>
            </a:r>
          </a:p>
        </p:txBody>
      </p:sp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t="18889" r="21440" b="25778"/>
          <a:stretch/>
        </p:blipFill>
        <p:spPr>
          <a:xfrm>
            <a:off x="2580625" y="5063557"/>
            <a:ext cx="682120" cy="684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6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458">
        <p:fade/>
      </p:transition>
    </mc:Choice>
    <mc:Fallback xmlns="">
      <p:transition spd="med" advTm="494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13" grpId="0"/>
      <p:bldP spid="14" grpId="0" animBg="1"/>
      <p:bldP spid="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2590" y="2032000"/>
            <a:ext cx="4492180" cy="3846286"/>
          </a:xfrm>
          <a:prstGeom prst="rect">
            <a:avLst/>
          </a:prstGeom>
          <a:solidFill>
            <a:srgbClr val="99663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Google Shape;112;p20"/>
          <p:cNvSpPr txBox="1">
            <a:spLocks/>
          </p:cNvSpPr>
          <p:nvPr/>
        </p:nvSpPr>
        <p:spPr>
          <a:xfrm>
            <a:off x="6599304" y="2815783"/>
            <a:ext cx="5374981" cy="8196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vi-V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Đọc trước bà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vi-V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Trang phục áo dài với họa tiết dân tộc</a:t>
            </a:r>
            <a:r>
              <a:rPr lang="vi-V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Google Shape;113;p20"/>
          <p:cNvSpPr txBox="1">
            <a:spLocks noGrp="1"/>
          </p:cNvSpPr>
          <p:nvPr>
            <p:ph type="title"/>
          </p:nvPr>
        </p:nvSpPr>
        <p:spPr>
          <a:xfrm>
            <a:off x="3580037" y="596642"/>
            <a:ext cx="6201741" cy="10417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ahoma" panose="020B0604030504040204" pitchFamily="34" charset="0"/>
              </a:rPr>
              <a:t>CHUẨN BỊ BÀI SAU</a:t>
            </a:r>
            <a:endParaRPr sz="45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6166" y="4376388"/>
            <a:ext cx="110309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500" dirty="0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🎨</a:t>
            </a:r>
            <a:endParaRPr lang="en-US" sz="35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6166" y="3004461"/>
            <a:ext cx="12075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500" dirty="0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📖</a:t>
            </a:r>
            <a:endParaRPr lang="en-US" sz="3500" dirty="0">
              <a:solidFill>
                <a:srgbClr val="FFC000"/>
              </a:solidFill>
            </a:endParaRPr>
          </a:p>
        </p:txBody>
      </p:sp>
      <p:sp>
        <p:nvSpPr>
          <p:cNvPr id="10" name="Google Shape;112;p20"/>
          <p:cNvSpPr txBox="1">
            <a:spLocks/>
          </p:cNvSpPr>
          <p:nvPr/>
        </p:nvSpPr>
        <p:spPr>
          <a:xfrm>
            <a:off x="6609261" y="4187709"/>
            <a:ext cx="4820740" cy="142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en-US" sz="2800" b="1" dirty="0">
                <a:solidFill>
                  <a:srgbClr val="FFFF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Chuẩn bị: Giấy vẽ, chì, tẩy, màu vẽ...</a:t>
            </a:r>
            <a:endParaRPr lang="vi-VN" sz="2800" b="1" dirty="0">
              <a:solidFill>
                <a:srgbClr val="FFFF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5381" y="2204976"/>
            <a:ext cx="4054649" cy="3484623"/>
            <a:chOff x="430265" y="2712977"/>
            <a:chExt cx="3075734" cy="27277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265" y="2712979"/>
              <a:ext cx="1180822" cy="2727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1086" y="2712978"/>
              <a:ext cx="957943" cy="27277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2621" y="2712977"/>
              <a:ext cx="963378" cy="272770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157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665">
        <p14:gallery dir="l"/>
      </p:transition>
    </mc:Choice>
    <mc:Fallback xmlns="">
      <p:transition spd="slow" advTm="17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3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765">
        <p14:gallery dir="l"/>
      </p:transition>
    </mc:Choice>
    <mc:Fallback xmlns="">
      <p:transition spd="slow" advTm="1576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65" y="959403"/>
            <a:ext cx="7014146" cy="1122680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latin typeface="UTM Seagull" panose="02040603050506020204" pitchFamily="18" charset="0"/>
              </a:rPr>
              <a:t>Chủ đề:</a:t>
            </a:r>
            <a:br>
              <a:rPr lang="en-US" sz="3300" b="1" dirty="0">
                <a:latin typeface="UTM Seagull" panose="02040603050506020204" pitchFamily="18" charset="0"/>
              </a:rPr>
            </a:br>
            <a:r>
              <a:rPr lang="en-US" sz="3300" b="1" dirty="0">
                <a:latin typeface="UTM Seagull" panose="02040603050506020204" pitchFamily="18" charset="0"/>
              </a:rPr>
              <a:t>NGHỆ THUẬT TRUNG ĐẠI VIỆT NAM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51086" y="2135112"/>
            <a:ext cx="4005943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87931" y="4331674"/>
            <a:ext cx="893225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Hanzel" panose="02040603050506020204" pitchFamily="18" charset="0"/>
              </a:rPr>
              <a:t>Bài 3: ĐƯỜNG DIỀM TRANG TRÍ</a:t>
            </a:r>
          </a:p>
          <a:p>
            <a:pPr algn="ctr"/>
            <a:r>
              <a:rPr lang="en-US" sz="45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Hanzel" panose="02040603050506020204" pitchFamily="18" charset="0"/>
              </a:rPr>
              <a:t>VỚI HỌA TIẾT THỜI LÝ</a:t>
            </a:r>
          </a:p>
        </p:txBody>
      </p:sp>
      <p:pic>
        <p:nvPicPr>
          <p:cNvPr id="1026" name="Picture 2" descr="sự khác nhau giữa rồng thời lý và rồng thời trần 2022 - Chưa được phân loạ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2"/>
          <a:stretch/>
        </p:blipFill>
        <p:spPr bwMode="auto">
          <a:xfrm>
            <a:off x="4332979" y="2420366"/>
            <a:ext cx="3674718" cy="1809708"/>
          </a:xfrm>
          <a:prstGeom prst="rect">
            <a:avLst/>
          </a:prstGeom>
          <a:noFill/>
          <a:effectLst>
            <a:glow rad="266700">
              <a:schemeClr val="accent2">
                <a:lumMod val="50000"/>
                <a:alpha val="37000"/>
              </a:schemeClr>
            </a:glo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52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2"/>
    </mc:Choice>
    <mc:Fallback xmlns="">
      <p:transition spd="slow" advTm="13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9087" y="2022631"/>
            <a:ext cx="11367483" cy="3738090"/>
          </a:xfrm>
          <a:prstGeom prst="rect">
            <a:avLst/>
          </a:prstGeom>
          <a:solidFill>
            <a:srgbClr val="996633">
              <a:alpha val="73000"/>
            </a:srgbClr>
          </a:solidFill>
          <a:ln>
            <a:noFill/>
          </a:ln>
          <a:effectLst>
            <a:glow>
              <a:srgbClr val="800000">
                <a:alpha val="55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60;p13"/>
          <p:cNvSpPr txBox="1">
            <a:spLocks/>
          </p:cNvSpPr>
          <p:nvPr/>
        </p:nvSpPr>
        <p:spPr>
          <a:xfrm>
            <a:off x="3287484" y="683443"/>
            <a:ext cx="5617029" cy="13391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 charset="0"/>
                <a:cs typeface="Tahoma" panose="020B0604030504040204" pitchFamily="34" charset="0"/>
              </a:rPr>
              <a:t>YÊU CẦU CẦN ĐẠT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7362" y="2619473"/>
            <a:ext cx="987155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3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CA" sz="23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Chỉ ra được vẻ đẹp tạo hình và cách trang trí đường diềm với hoạ tiết </a:t>
            </a:r>
            <a:br>
              <a:rPr lang="en-CA" sz="23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CA" sz="23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thời Lý.</a:t>
            </a:r>
            <a:endParaRPr lang="en-US" sz="23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3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CA" sz="23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Tạo được mẫu trang trí đường diềm với hoạ tiết thời Lý. </a:t>
            </a:r>
            <a:endParaRPr lang="en-US" sz="23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23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Phân tích được sự lặp lại, nhịp điệu, hài hoà về đường nét, hình khối </a:t>
            </a:r>
            <a:br>
              <a:rPr lang="en-CA" sz="23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CA" sz="23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 hoạ tiết thời Lý trong sản phẩm mĩ thuật.</a:t>
            </a:r>
            <a:endParaRPr lang="en-US" sz="23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CA" sz="23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Có ý thức giữ gìn, phát huy nét đẹp di sản nghệ thuật của dân tộc.</a:t>
            </a:r>
            <a:endParaRPr lang="en-U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7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363">
        <p14:gallery dir="l"/>
      </p:transition>
    </mc:Choice>
    <mc:Fallback xmlns="">
      <p:transition spd="slow" advTm="263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19736"/>
            <a:ext cx="12192000" cy="4218207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81;p16"/>
          <p:cNvSpPr txBox="1">
            <a:spLocks/>
          </p:cNvSpPr>
          <p:nvPr/>
        </p:nvSpPr>
        <p:spPr>
          <a:xfrm>
            <a:off x="5806440" y="1118250"/>
            <a:ext cx="5062647" cy="70148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6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taccato " panose="02040603050506020204" pitchFamily="18" charset="0"/>
                <a:cs typeface="Tahoma" panose="020B0604030504040204" pitchFamily="34" charset="0"/>
              </a:rPr>
              <a:t>NỘI DUNG</a:t>
            </a:r>
          </a:p>
        </p:txBody>
      </p:sp>
      <p:sp>
        <p:nvSpPr>
          <p:cNvPr id="6" name="Google Shape;82;p16"/>
          <p:cNvSpPr txBox="1">
            <a:spLocks/>
          </p:cNvSpPr>
          <p:nvPr/>
        </p:nvSpPr>
        <p:spPr>
          <a:xfrm>
            <a:off x="2902497" y="2232982"/>
            <a:ext cx="9826530" cy="3247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Khám phá một số họa tiết đặc trưng của thời Lý.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Cách vẽ trang trí đường diềm.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Vẽ trang trí đường diềm với họa tiết thời Lý.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Trưng bày sản phẩm và chia sẻ.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Tìm hiểu hình tượng Rồng Việt Nam thời Trung đại.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4C5D6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Đầu rồng thời Lý - Điêu Khắc Vòng TrònĐiêu Khắc Vòng Trò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3" y="2812813"/>
            <a:ext cx="2232051" cy="2232051"/>
          </a:xfrm>
          <a:prstGeom prst="rect">
            <a:avLst/>
          </a:prstGeom>
          <a:noFill/>
          <a:effectLst>
            <a:glow rad="749300">
              <a:srgbClr val="800000">
                <a:alpha val="40000"/>
              </a:srgbClr>
            </a:glo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5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737">
        <p14:gallery dir="l"/>
      </p:transition>
    </mc:Choice>
    <mc:Fallback xmlns="">
      <p:transition spd="slow" advTm="24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62671" y="2126598"/>
            <a:ext cx="6298263" cy="3634121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ln>
            <a:noFill/>
          </a:ln>
          <a:effectLst>
            <a:glow rad="139700">
              <a:srgbClr val="996633">
                <a:alpha val="17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9058914" cy="809897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3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Khám phá một số họa tiết đặc trưng thời Lý</a:t>
            </a:r>
            <a:endParaRPr lang="en-US" sz="23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4873" y="347546"/>
            <a:ext cx="96648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</a:rPr>
              <a:t>BÀI 3: ĐƯỜNG DIỀM TRANG TRÍ VỚI HỌA TIẾT THỜI LÝ</a:t>
            </a:r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6253157" y="2450020"/>
            <a:ext cx="5938844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theo dõi và trả lời:</a:t>
            </a:r>
            <a:endParaRPr lang="en-US" sz="2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dirty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Em hãy kể tên các họa tiết ở thời Lý</a:t>
            </a:r>
            <a:r>
              <a:rPr lang="vi-VN" sz="23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Họa tiết đó có đường nét, màu sắc thế nào</a:t>
            </a:r>
            <a:r>
              <a:rPr lang="vi-VN" sz="23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Các họa tiết được sắp xếp theo nguyên lý tạo hình gì</a:t>
            </a:r>
            <a:r>
              <a:rPr lang="vi-VN" sz="23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?</a:t>
            </a:r>
            <a:endParaRPr lang="en-US" sz="2300" dirty="0">
              <a:solidFill>
                <a:schemeClr val="bg1"/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Các họa tiết được làm bằng chất liệu gì?</a:t>
            </a:r>
          </a:p>
        </p:txBody>
      </p:sp>
      <p:pic>
        <p:nvPicPr>
          <p:cNvPr id="13" name="Picture 2" descr="Đầu rồng thời Lý - Điêu Khắc Vòng TrònĐiêu Khắc Vòng Trò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3" y="142198"/>
            <a:ext cx="956870" cy="956870"/>
          </a:xfrm>
          <a:prstGeom prst="rect">
            <a:avLst/>
          </a:prstGeom>
          <a:noFill/>
          <a:effectLst>
            <a:glow rad="139700">
              <a:srgbClr val="FFFF66">
                <a:alpha val="40000"/>
              </a:srgbClr>
            </a:glow>
            <a:reflection blurRad="6350" stA="52000" endA="300" endPos="350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63" y="4307424"/>
            <a:ext cx="1920298" cy="2268422"/>
          </a:xfrm>
          <a:prstGeom prst="rect">
            <a:avLst/>
          </a:prstGeom>
        </p:spPr>
      </p:pic>
      <p:pic>
        <p:nvPicPr>
          <p:cNvPr id="14" name="Picture 4" descr="Hình tượng rồng trong các triều đại Lý,Trần, Lê, Nguyễn | Khanhhoathuynga's  collection Blog - An Asian art info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36" y="4307424"/>
            <a:ext cx="1693754" cy="22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oa văn thủy ba Lý, Trần và những biến đổi trên điêu khắc tượng đài đương  đại – Tạp Chí Mỹ Thuậ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r="8654"/>
          <a:stretch/>
        </p:blipFill>
        <p:spPr bwMode="auto">
          <a:xfrm>
            <a:off x="205280" y="2329797"/>
            <a:ext cx="5731110" cy="187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hùm ảnh: Khám phá hình tượng rồng trên cổ vật vô giá thời Lý - Redsvn.net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r="11948"/>
          <a:stretch/>
        </p:blipFill>
        <p:spPr bwMode="auto">
          <a:xfrm>
            <a:off x="2138250" y="4307425"/>
            <a:ext cx="2104386" cy="22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53157" y="5760719"/>
            <a:ext cx="405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Click link: </a:t>
            </a:r>
            <a:r>
              <a:rPr lang="en-US" sz="2400" dirty="0"/>
              <a:t>https://youtu.be/VbFzTgxtzDE </a:t>
            </a:r>
          </a:p>
        </p:txBody>
      </p:sp>
      <p:pic>
        <p:nvPicPr>
          <p:cNvPr id="5" name="Picture 4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t="18889" r="21440" b="25778"/>
          <a:stretch/>
        </p:blipFill>
        <p:spPr>
          <a:xfrm>
            <a:off x="10533278" y="5760719"/>
            <a:ext cx="811853" cy="815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4501339"/>
      </p:ext>
    </p:extLst>
  </p:cSld>
  <p:clrMapOvr>
    <a:masterClrMapping/>
  </p:clrMapOvr>
  <p:transition spd="slow" advTm="3800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4" grpId="0"/>
      <p:bldP spid="8" grpId="0" uiExpand="1" build="p"/>
      <p:bldP spid="8" grpId="1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77693" y="2267140"/>
            <a:ext cx="5714307" cy="3032224"/>
          </a:xfrm>
          <a:prstGeom prst="rect">
            <a:avLst/>
          </a:prstGeom>
          <a:solidFill>
            <a:srgbClr val="99663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6401493" y="2330302"/>
            <a:ext cx="5787757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Nhận định</a:t>
            </a:r>
            <a:r>
              <a:rPr lang="vi-VN" sz="2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dirty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>
                <a:solidFill>
                  <a:srgbClr val="FFFF66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Họa tiết: Hình rồng, hoa, lá, sóng nước...</a:t>
            </a:r>
            <a:endParaRPr lang="vi-VN" sz="23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>
                <a:solidFill>
                  <a:srgbClr val="FFFF66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Đường nét: Mềm mại, uyển chuyển.</a:t>
            </a:r>
            <a:endParaRPr lang="vi-VN" sz="23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>
                <a:solidFill>
                  <a:srgbClr val="FFFF66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Màu sắc: Êm dịu, nhẹ nhàng.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>
                <a:solidFill>
                  <a:srgbClr val="FFFF66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Chất liệu: Chủ yếu chạm khắc trên đá.</a:t>
            </a:r>
            <a:endParaRPr lang="vi-VN" sz="23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4873" y="347546"/>
            <a:ext cx="96648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</a:rPr>
              <a:t>BÀI 3: ĐƯỜNG DIỀM TRANG TRÍ VỚI HỌA TIẾT THỜI LÝ</a:t>
            </a:r>
          </a:p>
        </p:txBody>
      </p:sp>
      <p:pic>
        <p:nvPicPr>
          <p:cNvPr id="19" name="Picture 2" descr="Đầu rồng thời Lý - Điêu Khắc Vòng TrònĐiêu Khắc Vòng Trò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3" y="142198"/>
            <a:ext cx="956870" cy="956870"/>
          </a:xfrm>
          <a:prstGeom prst="rect">
            <a:avLst/>
          </a:prstGeom>
          <a:noFill/>
          <a:effectLst>
            <a:glow rad="139700">
              <a:srgbClr val="FFFF66">
                <a:alpha val="40000"/>
              </a:srgbClr>
            </a:glow>
            <a:reflection blurRad="6350" stA="52000" endA="300" endPos="350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63" y="4307424"/>
            <a:ext cx="1920298" cy="2268422"/>
          </a:xfrm>
          <a:prstGeom prst="rect">
            <a:avLst/>
          </a:prstGeom>
        </p:spPr>
      </p:pic>
      <p:pic>
        <p:nvPicPr>
          <p:cNvPr id="10" name="Picture 4" descr="Hình tượng rồng trong các triều đại Lý,Trần, Lê, Nguyễn | Khanhhoathuynga's  collection Blog - An Asian art info bl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36" y="4307424"/>
            <a:ext cx="1693754" cy="22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oa văn thủy ba Lý, Trần và những biến đổi trên điêu khắc tượng đài đương  đại – Tạp Chí Mỹ Thuậ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r="8654"/>
          <a:stretch/>
        </p:blipFill>
        <p:spPr bwMode="auto">
          <a:xfrm>
            <a:off x="205280" y="2329797"/>
            <a:ext cx="5731110" cy="187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hùm ảnh: Khám phá hình tượng rồng trên cổ vật vô giá thời Lý - Redsvn.ne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r="11948"/>
          <a:stretch/>
        </p:blipFill>
        <p:spPr bwMode="auto">
          <a:xfrm>
            <a:off x="2138250" y="4307425"/>
            <a:ext cx="2104386" cy="22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9058914" cy="809897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3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Khám phá một số họa tiết đặc trưng thời Lý</a:t>
            </a:r>
            <a:endParaRPr lang="en-US" sz="23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5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722">
        <p:fade/>
      </p:transition>
    </mc:Choice>
    <mc:Fallback xmlns="">
      <p:transition spd="med" advTm="277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animBg="1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62671" y="2438400"/>
            <a:ext cx="6298263" cy="3322319"/>
          </a:xfrm>
          <a:prstGeom prst="rect">
            <a:avLst/>
          </a:prstGeom>
          <a:solidFill>
            <a:schemeClr val="tx1">
              <a:lumMod val="85000"/>
              <a:lumOff val="15000"/>
              <a:alpha val="35000"/>
            </a:schemeClr>
          </a:solidFill>
          <a:ln>
            <a:noFill/>
          </a:ln>
          <a:effectLst>
            <a:glow rad="139700">
              <a:srgbClr val="996633">
                <a:alpha val="17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6249161" y="3022842"/>
            <a:ext cx="5942840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Quan sát, theo dõi </a:t>
            </a:r>
            <a:r>
              <a:rPr lang="en-US" sz="25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video </a:t>
            </a:r>
            <a:r>
              <a:rPr lang="vi-VN" sz="25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và trả lời:</a:t>
            </a:r>
            <a:endParaRPr lang="en-US" sz="2500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dirty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5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Để trang trí một đường diềm, ta làm theo các bước nào</a:t>
            </a:r>
            <a:r>
              <a:rPr lang="vi-VN" sz="25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500" dirty="0">
                <a:solidFill>
                  <a:schemeClr val="bg1"/>
                </a:solidFill>
                <a:latin typeface="UTM Flavour" panose="02040603050506020204" pitchFamily="18" charset="0"/>
                <a:cs typeface="Tahoma" panose="020B0604030504040204" pitchFamily="34" charset="0"/>
              </a:rPr>
              <a:t>Nguyên lý mĩ thuật nào được sử dụng để trang trí đường diềm?</a:t>
            </a:r>
            <a:endParaRPr lang="vi-VN" sz="2500" dirty="0">
              <a:solidFill>
                <a:schemeClr val="bg1"/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127000" indent="0">
              <a:spcBef>
                <a:spcPts val="600"/>
              </a:spcBef>
              <a:buSzPts val="1600"/>
              <a:buNone/>
            </a:pPr>
            <a:endParaRPr lang="vi-VN" sz="2500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9058914" cy="809897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3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Cách vẽ trang trí đường diềm</a:t>
            </a:r>
            <a:endParaRPr lang="en-US" sz="23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4873" y="347546"/>
            <a:ext cx="96648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</a:rPr>
              <a:t>BÀI 3: ĐƯỜNG DIỀM TRANG TRÍ VỚI HỌA TIẾT THỜI LÝ</a:t>
            </a:r>
          </a:p>
        </p:txBody>
      </p:sp>
      <p:pic>
        <p:nvPicPr>
          <p:cNvPr id="14" name="Picture 2" descr="Đầu rồng thời Lý - Điêu Khắc Vòng TrònĐiêu Khắc Vòng Trò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3" y="142198"/>
            <a:ext cx="956870" cy="956870"/>
          </a:xfrm>
          <a:prstGeom prst="rect">
            <a:avLst/>
          </a:prstGeom>
          <a:noFill/>
          <a:effectLst>
            <a:glow rad="139700">
              <a:srgbClr val="FFFF66">
                <a:alpha val="40000"/>
              </a:srgbClr>
            </a:glow>
            <a:reflection blurRad="6350" stA="52000" endA="300" endPos="350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0339" y="3884775"/>
            <a:ext cx="5649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Click link: </a:t>
            </a:r>
            <a:r>
              <a:rPr lang="en-US" sz="3200" dirty="0"/>
              <a:t>https://youtu.be/L3LlB66R1xU</a:t>
            </a:r>
          </a:p>
        </p:txBody>
      </p:sp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t="18889" r="21440" b="25778"/>
          <a:stretch/>
        </p:blipFill>
        <p:spPr>
          <a:xfrm>
            <a:off x="2480566" y="3351026"/>
            <a:ext cx="975360" cy="9792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8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258">
        <p:fade/>
      </p:transition>
    </mc:Choice>
    <mc:Fallback xmlns="">
      <p:transition spd="med" advTm="242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uiExpand="1" build="p"/>
      <p:bldP spid="8" grpId="1" build="allAtOnce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51871" y="2413243"/>
            <a:ext cx="6340129" cy="4348025"/>
          </a:xfrm>
          <a:prstGeom prst="rect">
            <a:avLst/>
          </a:prstGeom>
          <a:solidFill>
            <a:srgbClr val="9966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5851872" y="2413243"/>
            <a:ext cx="6298263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Nhận định</a:t>
            </a:r>
            <a:r>
              <a:rPr lang="vi-VN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en-US" sz="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300"/>
              </a:spcBef>
              <a:spcAft>
                <a:spcPts val="300"/>
              </a:spcAft>
              <a:buSzPts val="1600"/>
              <a:buFont typeface="Arial" panose="020B0604020202020204" pitchFamily="34" charset="0"/>
              <a:buChar char="￮"/>
            </a:pPr>
            <a:r>
              <a:rPr lang="en-US" sz="2200" dirty="0">
                <a:solidFill>
                  <a:srgbClr val="FFFF66"/>
                </a:solidFill>
                <a:latin typeface="UTM Androgyne" panose="02040603050506020204" pitchFamily="18" charset="0"/>
                <a:cs typeface="Tahoma" panose="020B0604030504040204" pitchFamily="34" charset="0"/>
              </a:rPr>
              <a:t>Kẻ hai đường thẳng song song, dùng nguyên lý lặp lại vẽ phác hình họa tiết chính, tạo nhịp điệu đường diềm.</a:t>
            </a:r>
            <a:endParaRPr lang="en-US" sz="2200" dirty="0">
              <a:solidFill>
                <a:srgbClr val="FFFF66"/>
              </a:solidFill>
              <a:latin typeface="UTM Androgyne" panose="02040603050506020204" pitchFamily="18" charset="0"/>
              <a:cs typeface="Arial" panose="020B0604020202020204" pitchFamily="34" charset="0"/>
            </a:endParaRPr>
          </a:p>
          <a:p>
            <a:pPr marL="457200" indent="-330200">
              <a:spcBef>
                <a:spcPts val="300"/>
              </a:spcBef>
              <a:spcAft>
                <a:spcPts val="300"/>
              </a:spcAft>
              <a:buSzPts val="1600"/>
              <a:buFont typeface="Arial" panose="020B0604020202020204" pitchFamily="34" charset="0"/>
              <a:buChar char="￮"/>
            </a:pPr>
            <a:r>
              <a:rPr lang="en-US" sz="2200" dirty="0">
                <a:solidFill>
                  <a:srgbClr val="FFFF66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Vẽ rõ họa tiết chính của đường diềm.</a:t>
            </a:r>
          </a:p>
          <a:p>
            <a:pPr marL="457200" indent="-330200">
              <a:spcBef>
                <a:spcPts val="300"/>
              </a:spcBef>
              <a:spcAft>
                <a:spcPts val="300"/>
              </a:spcAft>
              <a:buSzPts val="1600"/>
              <a:buFont typeface="Arial" panose="020B0604020202020204" pitchFamily="34" charset="0"/>
              <a:buChar char="￮"/>
            </a:pPr>
            <a:r>
              <a:rPr lang="en-US" sz="2200" dirty="0">
                <a:solidFill>
                  <a:srgbClr val="FFFF66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Vẽ thêm họa tiết phụ tạo sự liên kết các hình trong đường diềm.</a:t>
            </a:r>
            <a:endParaRPr lang="vi-VN" sz="22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0200">
              <a:spcBef>
                <a:spcPts val="300"/>
              </a:spcBef>
              <a:spcAft>
                <a:spcPts val="300"/>
              </a:spcAft>
              <a:buSzPts val="1600"/>
              <a:buFont typeface="Arial" panose="020B0604020202020204" pitchFamily="34" charset="0"/>
              <a:buChar char="￮"/>
            </a:pPr>
            <a:r>
              <a:rPr lang="en-US" sz="2200" dirty="0">
                <a:solidFill>
                  <a:srgbClr val="FFFF66"/>
                </a:solidFill>
                <a:latin typeface="UTM Androgyne" panose="02040603050506020204" pitchFamily="18" charset="0"/>
                <a:cs typeface="Arial" panose="020B0604020202020204" pitchFamily="34" charset="0"/>
              </a:rPr>
              <a:t>Vẽ màu hoàn thiện đường diềm.</a:t>
            </a:r>
          </a:p>
          <a:p>
            <a:pPr marL="127000" indent="0">
              <a:spcBef>
                <a:spcPts val="0"/>
              </a:spcBef>
              <a:buSzPts val="1600"/>
              <a:buNone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69900" indent="-342900">
              <a:spcBef>
                <a:spcPts val="0"/>
              </a:spcBef>
              <a:buSzPts val="16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Đường diềm là một dạng thức bố cục trang trí, trong đó các họa tiết được sắp xếp nối tiếp nhau theo nguyên lý lặp lại.</a:t>
            </a:r>
            <a:endParaRPr lang="vi-VN" sz="20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20128" y="1194782"/>
            <a:ext cx="9058914" cy="80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300" b="1" u="sng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Cách vẽ trang trí đường diềm</a:t>
            </a:r>
            <a:endParaRPr lang="en-US" sz="23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896" y="2004679"/>
            <a:ext cx="4805775" cy="46446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34873" y="347546"/>
            <a:ext cx="96648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</a:rPr>
              <a:t>BÀI 3: ĐƯỜNG DIỀM TRANG TRÍ VỚI HỌA TIẾT THỜI LÝ</a:t>
            </a:r>
          </a:p>
        </p:txBody>
      </p:sp>
      <p:pic>
        <p:nvPicPr>
          <p:cNvPr id="18" name="Picture 2" descr="Đầu rồng thời Lý - Điêu Khắc Vòng TrònĐiêu Khắc Vòng Trò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3" y="142198"/>
            <a:ext cx="956870" cy="956870"/>
          </a:xfrm>
          <a:prstGeom prst="rect">
            <a:avLst/>
          </a:prstGeom>
          <a:noFill/>
          <a:effectLst>
            <a:glow rad="139700">
              <a:srgbClr val="FFFF66">
                <a:alpha val="40000"/>
              </a:srgbClr>
            </a:glow>
            <a:reflection blurRad="6350" stA="52000" endA="300" endPos="350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9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54"/>
    </mc:Choice>
    <mc:Fallback xmlns="">
      <p:transition spd="slow" advTm="38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animBg="1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94;p19"/>
          <p:cNvSpPr txBox="1">
            <a:spLocks/>
          </p:cNvSpPr>
          <p:nvPr/>
        </p:nvSpPr>
        <p:spPr>
          <a:xfrm>
            <a:off x="6633360" y="2583631"/>
            <a:ext cx="5558640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Thực hành bài tập</a:t>
            </a:r>
            <a:r>
              <a:rPr lang="vi-VN" sz="2500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dirty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500" dirty="0">
                <a:solidFill>
                  <a:srgbClr val="000000"/>
                </a:solidFill>
                <a:latin typeface="UTM Androgyne" panose="02040603050506020204" pitchFamily="18" charset="0"/>
                <a:cs typeface="Tahoma" panose="020B0604030504040204" pitchFamily="34" charset="0"/>
              </a:rPr>
              <a:t>Em hãy vẽ một đường diềm với họa tiết thời Lý</a:t>
            </a:r>
            <a:endParaRPr lang="vi-VN" sz="25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600"/>
              </a:spcBef>
              <a:buSzPts val="1600"/>
              <a:buFont typeface="Arial" panose="020B0604020202020204" pitchFamily="34" charset="0"/>
              <a:buChar char="￮"/>
            </a:pPr>
            <a:endParaRPr lang="vi-VN" sz="25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234" y="3358473"/>
            <a:ext cx="3987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Tham khảo một số sản phẩm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871872" cy="809897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3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Vẽ trang trí đường diềm với họa tiết thời Lý</a:t>
            </a:r>
            <a:endParaRPr lang="en-US" sz="23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4873" y="347546"/>
            <a:ext cx="96648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</a:rPr>
              <a:t>BÀI 3: ĐƯỜNG DIỀM TRANG TRÍ VỚI HỌA TIẾT THỜI LÝ</a:t>
            </a:r>
          </a:p>
        </p:txBody>
      </p:sp>
      <p:pic>
        <p:nvPicPr>
          <p:cNvPr id="16" name="Picture 2" descr="Đầu rồng thời Lý - Điêu Khắc Vòng TrònĐiêu Khắc Vòng Trò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3" y="142198"/>
            <a:ext cx="956870" cy="956870"/>
          </a:xfrm>
          <a:prstGeom prst="rect">
            <a:avLst/>
          </a:prstGeom>
          <a:noFill/>
          <a:effectLst>
            <a:glow rad="139700">
              <a:srgbClr val="FFFF66">
                <a:alpha val="40000"/>
              </a:srgbClr>
            </a:glow>
            <a:reflection blurRad="6350" stA="52000" endA="300" endPos="350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0843" y="4938663"/>
            <a:ext cx="5649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Click link: </a:t>
            </a:r>
            <a:r>
              <a:rPr lang="en-US" sz="3200" dirty="0"/>
              <a:t>https://youtu.be/BYQv5qWooec</a:t>
            </a:r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t="18889" r="21440" b="25778"/>
          <a:stretch/>
        </p:blipFill>
        <p:spPr>
          <a:xfrm>
            <a:off x="2897372" y="4623284"/>
            <a:ext cx="801792" cy="805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885">
        <p:fade/>
      </p:transition>
    </mc:Choice>
    <mc:Fallback xmlns="">
      <p:transition spd="med" advTm="268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/>
      <p:bldP spid="3" grpId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2|5.2|23.2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3|4.6|2.9|2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4|2.1|2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4|6.2|1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855</Words>
  <Application>Microsoft Office PowerPoint</Application>
  <PresentationFormat>Widescreen</PresentationFormat>
  <Paragraphs>90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Calibri</vt:lpstr>
      <vt:lpstr>Calibri Light</vt:lpstr>
      <vt:lpstr>Lato Light</vt:lpstr>
      <vt:lpstr>Tahoma</vt:lpstr>
      <vt:lpstr>Times New Roman</vt:lpstr>
      <vt:lpstr>UTM Androgyne</vt:lpstr>
      <vt:lpstr>UTM Arruba KT</vt:lpstr>
      <vt:lpstr>UTM Flavour</vt:lpstr>
      <vt:lpstr>UTM Hanzel</vt:lpstr>
      <vt:lpstr>UTM Seagull</vt:lpstr>
      <vt:lpstr>UTM Showcard</vt:lpstr>
      <vt:lpstr>UTM Staccato </vt:lpstr>
      <vt:lpstr>Wingdings</vt:lpstr>
      <vt:lpstr>Office Theme</vt:lpstr>
      <vt:lpstr>PowerPoint Presentation</vt:lpstr>
      <vt:lpstr>Chủ đề: NGHỆ THUẬT TRUNG ĐẠI VIỆT NAM</vt:lpstr>
      <vt:lpstr>PowerPoint Presentation</vt:lpstr>
      <vt:lpstr>PowerPoint Presentation</vt:lpstr>
      <vt:lpstr>1. Khám phá một số họa tiết đặc trưng thời Lý</vt:lpstr>
      <vt:lpstr>1. Khám phá một số họa tiết đặc trưng thời Lý</vt:lpstr>
      <vt:lpstr>2. Cách vẽ trang trí đường diềm</vt:lpstr>
      <vt:lpstr>PowerPoint Presentation</vt:lpstr>
      <vt:lpstr>3. Vẽ trang trí đường diềm với họa tiết thời Lý</vt:lpstr>
      <vt:lpstr>4. Trưng bày sản phẩm và chia sẻ</vt:lpstr>
      <vt:lpstr>5. Tìm hiểu hình tượng Rồng Việt Nam thời Trung đại</vt:lpstr>
      <vt:lpstr>CHUẨN BỊ BÀI SAU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264</cp:revision>
  <dcterms:created xsi:type="dcterms:W3CDTF">2022-08-27T01:00:52Z</dcterms:created>
  <dcterms:modified xsi:type="dcterms:W3CDTF">2023-09-27T13:51:37Z</dcterms:modified>
</cp:coreProperties>
</file>