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#9Slide05 SVNClementine" panose="020F0502020204030203" pitchFamily="34" charset="0"/>
      <p:regular r:id="rId19"/>
    </p:embeddedFont>
    <p:embeddedFont>
      <p:font typeface="#9Slide07 Pattaya" panose="00000500000000000000" pitchFamily="2" charset="-34"/>
      <p:regular r:id="rId20"/>
    </p:embeddedFont>
    <p:embeddedFont>
      <p:font typeface="Nunito" pitchFamily="2" charset="-93"/>
      <p:regular r:id="rId21"/>
      <p:bold r:id="rId22"/>
      <p:italic r:id="rId23"/>
      <p:boldItalic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A21D1-EFD5-2087-24FB-782B1503D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876C-C5D8-0509-5FF9-70E0B3393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4BCDD-94BE-CBE5-C531-E02622E45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BDF1-BB94-4249-8BD9-6553293AC82A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16C2A-5DF7-C0B6-2787-2237F322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B783C-2EAF-8E60-FE93-E1F88FF6E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5800-2203-42AC-BA7E-AD035013B6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55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45F11-0C15-727E-3A12-08AA4726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EAF60-D688-93AE-A712-F216DA701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06107-24E7-D93E-00FB-0100EA1B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BDF1-BB94-4249-8BD9-6553293AC82A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485C5-EA2F-1224-ADE8-E473B90C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01873-548A-64E3-E778-6D673B0B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5800-2203-42AC-BA7E-AD035013B6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22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DB4F9-341D-B05E-A12D-5FE0ED990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DE7265-6F4C-073D-5BE2-49074DB6F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36A19-F2F3-AF8E-20C4-12312D2A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BDF1-BB94-4249-8BD9-6553293AC82A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9785D-E582-3A5A-B473-E310E432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D7374-B49E-68C1-7E29-5DFFB7F2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5800-2203-42AC-BA7E-AD035013B6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094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6DCE3-BD62-14D6-02B3-E5D45CCA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4A751-F00A-260B-4B69-9F79C16F6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DD549-1D66-D102-D4FA-4D960AC5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BDF1-BB94-4249-8BD9-6553293AC82A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09264-407A-8EF0-F0F1-11403381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17F43-62BB-4E4F-4C76-A9C181B0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5800-2203-42AC-BA7E-AD035013B6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685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E5AE9-A14B-4713-373E-70BD95B92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408E1-FC86-C6D7-39DD-65D95FF02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32504-D153-24D7-B3A1-8AE2C9FA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BDF1-BB94-4249-8BD9-6553293AC82A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60203-1DB5-EEA5-9F90-9DC0D03CC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F0A4E-5BB4-0F3F-5A6B-321AE4B9A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5800-2203-42AC-BA7E-AD035013B6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32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5B935-3FC2-DB89-4F6A-42B9601F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CAA-EE55-885B-FC07-C90AD2AD0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D4C5B-A5CE-7543-3EB9-086467982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03CF8-B00A-9635-809B-74555FEC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BDF1-BB94-4249-8BD9-6553293AC82A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BC4DB-E922-FA61-F7D4-DB010141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2921C-2863-FE7C-2AAA-192345FE8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5800-2203-42AC-BA7E-AD035013B6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652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C581F-6C6C-01B0-1265-D8540CDE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BC9D7-3AC9-B8E7-6485-47AEC2746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A64C2-3137-6A09-1AB0-163396C1E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07941-1C31-3EE5-B9FE-68325C986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A3AE3-9F62-4D4A-ED4D-2F29C3847C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465288-B1BA-0BFD-A955-F473D1562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BDF1-BB94-4249-8BD9-6553293AC82A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67116-F262-727A-B4A5-5978F468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06F48F-30E9-C920-9ADC-37EAB4EA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5800-2203-42AC-BA7E-AD035013B6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47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58C23-131C-BDDA-6C51-63C081AC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2FCBF-1B34-B24D-D414-795680EF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BDF1-BB94-4249-8BD9-6553293AC82A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5D1BA-0A26-F5A8-B609-AC8CDCB4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52B04-0463-602F-29A8-1D072E3E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5800-2203-42AC-BA7E-AD035013B6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613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AF599D-3CE0-BF85-7536-910658FB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BDF1-BB94-4249-8BD9-6553293AC82A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EF49F-E6B8-23CC-0EAF-83C215E31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E5532-ACC5-1921-C011-C17F4E421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5800-2203-42AC-BA7E-AD035013B6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492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BFD3-479F-5DC7-BE66-312C1FD9B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9CC61-3617-0317-6918-61A1793D6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95457-BDD4-4B40-E896-4E553278E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FD710-0DE3-58F3-4842-7346D99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BDF1-BB94-4249-8BD9-6553293AC82A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ACFD2-F34F-244B-F80F-C4209D5A0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3BE96-5BC6-075D-FAE9-DFF6E656B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5800-2203-42AC-BA7E-AD035013B6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61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FC47-FAEF-F993-EAD7-F769BD7C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6DEF5C-8D12-14F4-CCDE-472F579A9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17DE0-5129-44BF-A0C8-7857EDFEC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6BF59-FA8C-8A2E-FB5C-B7ADE5A6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BDF1-BB94-4249-8BD9-6553293AC82A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2C916-65B3-0765-CB0E-19BE39256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AA030-33DD-E589-0B23-80980BBA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E5800-2203-42AC-BA7E-AD035013B6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178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0130C4-C12F-C49C-4A50-6497DAAF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01367-0C62-E845-56A8-CE503405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64FD8-2936-CEC1-4D69-C2378590F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9ABDF1-BB94-4249-8BD9-6553293AC82A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C4E8B-8297-845C-0509-44F0B7BEB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A43CC-9010-AAB5-45C2-2781FE486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6E5800-2203-42AC-BA7E-AD035013B6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24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0EE6AC-0B0D-C9D9-CED4-4206A770C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factory&#10;&#10;Description automatically generated">
            <a:extLst>
              <a:ext uri="{FF2B5EF4-FFF2-40B4-BE49-F238E27FC236}">
                <a16:creationId xmlns:a16="http://schemas.microsoft.com/office/drawing/2014/main" id="{DA2B9614-C5C8-9AB3-52B4-852887D8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5F769-40DF-50ED-B8DC-D9B280E3B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862" y="2001838"/>
            <a:ext cx="7825035" cy="20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6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968B-41E7-6E4A-9AD1-3153CBCE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factory&#10;&#10;Description automatically generated">
            <a:extLst>
              <a:ext uri="{FF2B5EF4-FFF2-40B4-BE49-F238E27FC236}">
                <a16:creationId xmlns:a16="http://schemas.microsoft.com/office/drawing/2014/main" id="{C8DB73CB-2F22-7A06-CDCD-2F0830CC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CCD0C64-30B8-2F30-A967-0B5B62C4E1B0}"/>
              </a:ext>
            </a:extLst>
          </p:cNvPr>
          <p:cNvSpPr/>
          <p:nvPr/>
        </p:nvSpPr>
        <p:spPr>
          <a:xfrm>
            <a:off x="566928" y="1188720"/>
            <a:ext cx="11164824" cy="5074920"/>
          </a:xfrm>
          <a:prstGeom prst="flowChartAlternateProcess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5DC4E-ABA4-E161-9184-8E1B6FEADB1B}"/>
              </a:ext>
            </a:extLst>
          </p:cNvPr>
          <p:cNvSpPr txBox="1"/>
          <p:nvPr/>
        </p:nvSpPr>
        <p:spPr>
          <a:xfrm>
            <a:off x="838200" y="1353313"/>
            <a:ext cx="10445496" cy="119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127635" algn="l"/>
                <a:tab pos="250190" algn="l"/>
              </a:tabLst>
            </a:pP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đốt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ở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lò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điệt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....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3F7D35-246A-76E3-BA9A-9BD4DEEC8228}"/>
              </a:ext>
            </a:extLst>
          </p:cNvPr>
          <p:cNvGrpSpPr/>
          <p:nvPr/>
        </p:nvGrpSpPr>
        <p:grpSpPr>
          <a:xfrm>
            <a:off x="6644640" y="2551204"/>
            <a:ext cx="4155498" cy="3702851"/>
            <a:chOff x="6644640" y="2551204"/>
            <a:chExt cx="4155498" cy="3702851"/>
          </a:xfrm>
        </p:grpSpPr>
        <p:pic>
          <p:nvPicPr>
            <p:cNvPr id="8" name="Picture 7" descr="A large machine in a factory&#10;&#10;Description automatically generated">
              <a:extLst>
                <a:ext uri="{FF2B5EF4-FFF2-40B4-BE49-F238E27FC236}">
                  <a16:creationId xmlns:a16="http://schemas.microsoft.com/office/drawing/2014/main" id="{3BDE231F-B0B0-A358-52BD-9C26EC300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4640" y="2551204"/>
              <a:ext cx="4155498" cy="311807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DC8693-F6F1-CA5E-C1C6-83F7AAB6573A}"/>
                </a:ext>
              </a:extLst>
            </p:cNvPr>
            <p:cNvSpPr txBox="1"/>
            <p:nvPr/>
          </p:nvSpPr>
          <p:spPr>
            <a:xfrm>
              <a:off x="8257032" y="5669280"/>
              <a:ext cx="11977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i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Lò</a:t>
              </a:r>
              <a:r>
                <a:rPr lang="en-GB" sz="3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i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endParaRPr lang="vi-VN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1946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968B-41E7-6E4A-9AD1-3153CBCE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factory&#10;&#10;Description automatically generated">
            <a:extLst>
              <a:ext uri="{FF2B5EF4-FFF2-40B4-BE49-F238E27FC236}">
                <a16:creationId xmlns:a16="http://schemas.microsoft.com/office/drawing/2014/main" id="{C8DB73CB-2F22-7A06-CDCD-2F0830CC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CCD0C64-30B8-2F30-A967-0B5B62C4E1B0}"/>
              </a:ext>
            </a:extLst>
          </p:cNvPr>
          <p:cNvSpPr/>
          <p:nvPr/>
        </p:nvSpPr>
        <p:spPr>
          <a:xfrm>
            <a:off x="1216152" y="1517905"/>
            <a:ext cx="7708392" cy="2249424"/>
          </a:xfrm>
          <a:prstGeom prst="flowChartAlternateProcess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Xăng, dầu được sử dụng vào việc gì?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833FA11-B8A9-B8AB-E032-8802A6D82D5F}"/>
              </a:ext>
            </a:extLst>
          </p:cNvPr>
          <p:cNvSpPr/>
          <p:nvPr/>
        </p:nvSpPr>
        <p:spPr>
          <a:xfrm>
            <a:off x="8735759" y="2222757"/>
            <a:ext cx="4711825" cy="4812599"/>
          </a:xfrm>
          <a:custGeom>
            <a:avLst/>
            <a:gdLst/>
            <a:ahLst/>
            <a:cxnLst/>
            <a:rect l="l" t="t" r="r" b="b"/>
            <a:pathLst>
              <a:path w="2278720" h="2567572">
                <a:moveTo>
                  <a:pt x="0" y="0"/>
                </a:moveTo>
                <a:lnTo>
                  <a:pt x="2278720" y="0"/>
                </a:lnTo>
                <a:lnTo>
                  <a:pt x="2278720" y="2567572"/>
                </a:lnTo>
                <a:lnTo>
                  <a:pt x="0" y="2567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1F08D85-38F8-9990-965F-70DF8AC0D6FD}"/>
              </a:ext>
            </a:extLst>
          </p:cNvPr>
          <p:cNvSpPr/>
          <p:nvPr/>
        </p:nvSpPr>
        <p:spPr>
          <a:xfrm>
            <a:off x="960120" y="3915442"/>
            <a:ext cx="4462272" cy="2020824"/>
          </a:xfrm>
          <a:prstGeom prst="wedgeEllipseCallout">
            <a:avLst>
              <a:gd name="adj1" fmla="val -63661"/>
              <a:gd name="adj2" fmla="val 42590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2"/>
                </a:solidFill>
              </a:rPr>
              <a:t>Xăng dầu dùng làm chất đốt để chạy máy móc</a:t>
            </a:r>
          </a:p>
        </p:txBody>
      </p:sp>
    </p:spTree>
    <p:extLst>
      <p:ext uri="{BB962C8B-B14F-4D97-AF65-F5344CB8AC3E}">
        <p14:creationId xmlns:p14="http://schemas.microsoft.com/office/powerpoint/2010/main" val="291902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968B-41E7-6E4A-9AD1-3153CBCE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factory&#10;&#10;Description automatically generated">
            <a:extLst>
              <a:ext uri="{FF2B5EF4-FFF2-40B4-BE49-F238E27FC236}">
                <a16:creationId xmlns:a16="http://schemas.microsoft.com/office/drawing/2014/main" id="{C8DB73CB-2F22-7A06-CDCD-2F0830CC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CCD0C64-30B8-2F30-A967-0B5B62C4E1B0}"/>
              </a:ext>
            </a:extLst>
          </p:cNvPr>
          <p:cNvSpPr/>
          <p:nvPr/>
        </p:nvSpPr>
        <p:spPr>
          <a:xfrm>
            <a:off x="1216152" y="1517905"/>
            <a:ext cx="7708392" cy="2249424"/>
          </a:xfrm>
          <a:prstGeom prst="flowChartAlternateProcess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Nêu ích lợi của việc sử dụng khí sinh học.</a:t>
            </a:r>
            <a:endParaRPr lang="vi-VN" sz="4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833FA11-B8A9-B8AB-E032-8802A6D82D5F}"/>
              </a:ext>
            </a:extLst>
          </p:cNvPr>
          <p:cNvSpPr/>
          <p:nvPr/>
        </p:nvSpPr>
        <p:spPr>
          <a:xfrm>
            <a:off x="8735759" y="2222757"/>
            <a:ext cx="4711825" cy="4812599"/>
          </a:xfrm>
          <a:custGeom>
            <a:avLst/>
            <a:gdLst/>
            <a:ahLst/>
            <a:cxnLst/>
            <a:rect l="l" t="t" r="r" b="b"/>
            <a:pathLst>
              <a:path w="2278720" h="2567572">
                <a:moveTo>
                  <a:pt x="0" y="0"/>
                </a:moveTo>
                <a:lnTo>
                  <a:pt x="2278720" y="0"/>
                </a:lnTo>
                <a:lnTo>
                  <a:pt x="2278720" y="2567572"/>
                </a:lnTo>
                <a:lnTo>
                  <a:pt x="0" y="2567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968B-41E7-6E4A-9AD1-3153CBCE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factory&#10;&#10;Description automatically generated">
            <a:extLst>
              <a:ext uri="{FF2B5EF4-FFF2-40B4-BE49-F238E27FC236}">
                <a16:creationId xmlns:a16="http://schemas.microsoft.com/office/drawing/2014/main" id="{C8DB73CB-2F22-7A06-CDCD-2F0830CC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CCD0C64-30B8-2F30-A967-0B5B62C4E1B0}"/>
              </a:ext>
            </a:extLst>
          </p:cNvPr>
          <p:cNvSpPr/>
          <p:nvPr/>
        </p:nvSpPr>
        <p:spPr>
          <a:xfrm>
            <a:off x="566928" y="1188720"/>
            <a:ext cx="11164824" cy="5074920"/>
          </a:xfrm>
          <a:prstGeom prst="flowChartAlternateProcess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5DC4E-ABA4-E161-9184-8E1B6FEADB1B}"/>
              </a:ext>
            </a:extLst>
          </p:cNvPr>
          <p:cNvSpPr txBox="1"/>
          <p:nvPr/>
        </p:nvSpPr>
        <p:spPr>
          <a:xfrm>
            <a:off x="838200" y="1353313"/>
            <a:ext cx="10445496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127635" algn="l"/>
                <a:tab pos="250190" algn="l"/>
              </a:tabLst>
            </a:pPr>
            <a:r>
              <a: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 sinh học là ngu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ồ</a:t>
            </a:r>
            <a:r>
              <a: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chất đốt được sử dụng trong đun nấu, tạo ra điện để thắp sáng, ....Sử dụng khí sinh học thay thế các chất đốt truyền thống giúp giảm thiểu ô nhiễm môi trường, giảm lượng chất thải, giảm hiệu ứng nhà kính gây biến đổi khí hậu…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968B-41E7-6E4A-9AD1-3153CBCE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factory&#10;&#10;Description automatically generated">
            <a:extLst>
              <a:ext uri="{FF2B5EF4-FFF2-40B4-BE49-F238E27FC236}">
                <a16:creationId xmlns:a16="http://schemas.microsoft.com/office/drawing/2014/main" id="{C8DB73CB-2F22-7A06-CDCD-2F0830CC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CCD0C64-30B8-2F30-A967-0B5B62C4E1B0}"/>
              </a:ext>
            </a:extLst>
          </p:cNvPr>
          <p:cNvSpPr/>
          <p:nvPr/>
        </p:nvSpPr>
        <p:spPr>
          <a:xfrm>
            <a:off x="1216152" y="1517905"/>
            <a:ext cx="7708392" cy="2249424"/>
          </a:xfrm>
          <a:prstGeom prst="flowChartAlternateProcess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Gia đình và địa phương em thường sử dụng chất đốt vào những việc gì?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833FA11-B8A9-B8AB-E032-8802A6D82D5F}"/>
              </a:ext>
            </a:extLst>
          </p:cNvPr>
          <p:cNvSpPr/>
          <p:nvPr/>
        </p:nvSpPr>
        <p:spPr>
          <a:xfrm>
            <a:off x="8735759" y="2222757"/>
            <a:ext cx="4711825" cy="4812599"/>
          </a:xfrm>
          <a:custGeom>
            <a:avLst/>
            <a:gdLst/>
            <a:ahLst/>
            <a:cxnLst/>
            <a:rect l="l" t="t" r="r" b="b"/>
            <a:pathLst>
              <a:path w="2278720" h="2567572">
                <a:moveTo>
                  <a:pt x="0" y="0"/>
                </a:moveTo>
                <a:lnTo>
                  <a:pt x="2278720" y="0"/>
                </a:lnTo>
                <a:lnTo>
                  <a:pt x="2278720" y="2567572"/>
                </a:lnTo>
                <a:lnTo>
                  <a:pt x="0" y="2567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8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0EE6AC-0B0D-C9D9-CED4-4206A770C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factory&#10;&#10;Description automatically generated">
            <a:extLst>
              <a:ext uri="{FF2B5EF4-FFF2-40B4-BE49-F238E27FC236}">
                <a16:creationId xmlns:a16="http://schemas.microsoft.com/office/drawing/2014/main" id="{DA2B9614-C5C8-9AB3-52B4-852887D8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F5CB65-9064-8E27-628C-4413E7C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378" y="2131428"/>
            <a:ext cx="7942590" cy="20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80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968B-41E7-6E4A-9AD1-3153CBCE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factory&#10;&#10;Description automatically generated">
            <a:extLst>
              <a:ext uri="{FF2B5EF4-FFF2-40B4-BE49-F238E27FC236}">
                <a16:creationId xmlns:a16="http://schemas.microsoft.com/office/drawing/2014/main" id="{C8DB73CB-2F22-7A06-CDCD-2F0830CC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CCD0C64-30B8-2F30-A967-0B5B62C4E1B0}"/>
              </a:ext>
            </a:extLst>
          </p:cNvPr>
          <p:cNvSpPr/>
          <p:nvPr/>
        </p:nvSpPr>
        <p:spPr>
          <a:xfrm>
            <a:off x="223520" y="365125"/>
            <a:ext cx="11508232" cy="5898515"/>
          </a:xfrm>
          <a:prstGeom prst="flowChartAlternateProcess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97D45A-DDBF-4A0F-BB8C-649803E475D4}"/>
              </a:ext>
            </a:extLst>
          </p:cNvPr>
          <p:cNvGrpSpPr/>
          <p:nvPr/>
        </p:nvGrpSpPr>
        <p:grpSpPr>
          <a:xfrm>
            <a:off x="545105" y="510794"/>
            <a:ext cx="10584318" cy="1325563"/>
            <a:chOff x="554249" y="730250"/>
            <a:chExt cx="10584318" cy="13255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CB89CCE-50E4-373E-63A4-002937D8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249" y="730250"/>
              <a:ext cx="1225942" cy="1325563"/>
            </a:xfrm>
            <a:prstGeom prst="rect">
              <a:avLst/>
            </a:prstGeom>
          </p:spPr>
        </p:pic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2D12526-EDC1-ADB3-F032-E293BB53FE09}"/>
                </a:ext>
              </a:extLst>
            </p:cNvPr>
            <p:cNvSpPr/>
            <p:nvPr/>
          </p:nvSpPr>
          <p:spPr>
            <a:xfrm>
              <a:off x="2003711" y="932688"/>
              <a:ext cx="9134856" cy="1033272"/>
            </a:xfrm>
            <a:prstGeom prst="flowChartAlternateProcess">
              <a:avLst/>
            </a:prstGeom>
            <a:solidFill>
              <a:srgbClr val="FFFF99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b="1" dirty="0">
                  <a:solidFill>
                    <a:schemeClr val="tx2"/>
                  </a:solidFill>
                  <a:latin typeface="Nunito" pitchFamily="2" charset="-93"/>
                </a:rPr>
                <a:t>Thực hành, thí nghiệm trang 26 SGK Khoa học lớp 5: Tìm hiểu về vai trò của chất đốt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B1E4CFF-0D52-31C1-ED51-4DBBBFD06445}"/>
              </a:ext>
            </a:extLst>
          </p:cNvPr>
          <p:cNvSpPr txBox="1"/>
          <p:nvPr/>
        </p:nvSpPr>
        <p:spPr>
          <a:xfrm>
            <a:off x="838200" y="1911096"/>
            <a:ext cx="10216896" cy="4102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 1: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hiểu thông tin về một trong những vai trò của chất đốt qua sách, báo,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internet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 dụ: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Vai trò của chất đốt trong giao thông, vận tải.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 2: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Trao đổi thông tin trong nhóm và lựa chọn hình thức báo cáo.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 3: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Báo cáo kết quả.</a:t>
            </a:r>
          </a:p>
        </p:txBody>
      </p:sp>
    </p:spTree>
    <p:extLst>
      <p:ext uri="{BB962C8B-B14F-4D97-AF65-F5344CB8AC3E}">
        <p14:creationId xmlns:p14="http://schemas.microsoft.com/office/powerpoint/2010/main" val="411820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0EE6AC-0B0D-C9D9-CED4-4206A770C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factory&#10;&#10;Description automatically generated">
            <a:extLst>
              <a:ext uri="{FF2B5EF4-FFF2-40B4-BE49-F238E27FC236}">
                <a16:creationId xmlns:a16="http://schemas.microsoft.com/office/drawing/2014/main" id="{DA2B9614-C5C8-9AB3-52B4-852887D8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8E188B-A50F-46BE-AA45-0FFBAEBF8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741" y="2304105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0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factory&#10;&#10;Description automatically generated">
            <a:extLst>
              <a:ext uri="{FF2B5EF4-FFF2-40B4-BE49-F238E27FC236}">
                <a16:creationId xmlns:a16="http://schemas.microsoft.com/office/drawing/2014/main" id="{DA2B9614-C5C8-9AB3-52B4-852887D8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eeform 14">
            <a:extLst>
              <a:ext uri="{FF2B5EF4-FFF2-40B4-BE49-F238E27FC236}">
                <a16:creationId xmlns:a16="http://schemas.microsoft.com/office/drawing/2014/main" id="{3B33508D-4811-173B-A385-AC191DF960DD}"/>
              </a:ext>
            </a:extLst>
          </p:cNvPr>
          <p:cNvSpPr/>
          <p:nvPr/>
        </p:nvSpPr>
        <p:spPr>
          <a:xfrm>
            <a:off x="1648500" y="1325880"/>
            <a:ext cx="7102307" cy="3894411"/>
          </a:xfrm>
          <a:custGeom>
            <a:avLst/>
            <a:gdLst/>
            <a:ahLst/>
            <a:cxnLst/>
            <a:rect l="l" t="t" r="r" b="b"/>
            <a:pathLst>
              <a:path w="3106410" h="1623099">
                <a:moveTo>
                  <a:pt x="0" y="0"/>
                </a:moveTo>
                <a:lnTo>
                  <a:pt x="3106411" y="0"/>
                </a:lnTo>
                <a:lnTo>
                  <a:pt x="3106411" y="1623100"/>
                </a:lnTo>
                <a:lnTo>
                  <a:pt x="0" y="162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5F51B33E-8D63-3484-E9C9-33FBA0D58CDB}"/>
              </a:ext>
            </a:extLst>
          </p:cNvPr>
          <p:cNvSpPr/>
          <p:nvPr/>
        </p:nvSpPr>
        <p:spPr>
          <a:xfrm>
            <a:off x="7224142" y="2141879"/>
            <a:ext cx="5220841" cy="5534975"/>
          </a:xfrm>
          <a:custGeom>
            <a:avLst/>
            <a:gdLst/>
            <a:ahLst/>
            <a:cxnLst/>
            <a:rect l="l" t="t" r="r" b="b"/>
            <a:pathLst>
              <a:path w="2278720" h="2567572">
                <a:moveTo>
                  <a:pt x="0" y="0"/>
                </a:moveTo>
                <a:lnTo>
                  <a:pt x="2278720" y="0"/>
                </a:lnTo>
                <a:lnTo>
                  <a:pt x="2278720" y="2567572"/>
                </a:lnTo>
                <a:lnTo>
                  <a:pt x="0" y="2567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D67A1-00C0-851B-1502-BEBE0982718E}"/>
              </a:ext>
            </a:extLst>
          </p:cNvPr>
          <p:cNvSpPr txBox="1"/>
          <p:nvPr/>
        </p:nvSpPr>
        <p:spPr>
          <a:xfrm>
            <a:off x="1940814" y="2207328"/>
            <a:ext cx="58132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effectLst/>
                <a:latin typeface="Nunito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000000"/>
                </a:solidFill>
                <a:effectLst/>
                <a:latin typeface="Nunito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Nunito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000000"/>
                </a:solidFill>
                <a:effectLst/>
                <a:latin typeface="Nunito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Nunito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Nunito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Nunito" pitchFamily="2" charset="-93"/>
                <a:ea typeface="Calibri" panose="020F0502020204030204" pitchFamily="34" charset="0"/>
              </a:rPr>
              <a:t>nguồn</a:t>
            </a:r>
            <a:r>
              <a:rPr lang="en-US" sz="4000" dirty="0">
                <a:effectLst/>
                <a:latin typeface="Nunito" pitchFamily="2" charset="-93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Nunito" pitchFamily="2" charset="-93"/>
                <a:ea typeface="Calibri" panose="020F0502020204030204" pitchFamily="34" charset="0"/>
              </a:rPr>
              <a:t>cung</a:t>
            </a:r>
            <a:r>
              <a:rPr lang="en-US" sz="4000" dirty="0">
                <a:effectLst/>
                <a:latin typeface="Nunito" pitchFamily="2" charset="-93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Nunito" pitchFamily="2" charset="-93"/>
                <a:ea typeface="Calibri" panose="020F0502020204030204" pitchFamily="34" charset="0"/>
              </a:rPr>
              <a:t>cấp</a:t>
            </a:r>
            <a:r>
              <a:rPr lang="en-US" sz="4000" dirty="0">
                <a:effectLst/>
                <a:latin typeface="Nunito" pitchFamily="2" charset="-93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Nunito" pitchFamily="2" charset="-93"/>
                <a:ea typeface="Calibri" panose="020F0502020204030204" pitchFamily="34" charset="0"/>
              </a:rPr>
              <a:t>năng</a:t>
            </a:r>
            <a:r>
              <a:rPr lang="en-US" sz="4000" dirty="0">
                <a:effectLst/>
                <a:latin typeface="Nunito" pitchFamily="2" charset="-93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Nunito" pitchFamily="2" charset="-93"/>
                <a:ea typeface="Calibri" panose="020F0502020204030204" pitchFamily="34" charset="0"/>
              </a:rPr>
              <a:t>lượng</a:t>
            </a:r>
            <a:r>
              <a:rPr lang="en-US" sz="4000" dirty="0">
                <a:effectLst/>
                <a:latin typeface="Nunito" pitchFamily="2" charset="-93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Nunito" pitchFamily="2" charset="-93"/>
                <a:ea typeface="Calibri" panose="020F0502020204030204" pitchFamily="34" charset="0"/>
              </a:rPr>
              <a:t>cho</a:t>
            </a:r>
            <a:r>
              <a:rPr lang="en-US" sz="4000" dirty="0">
                <a:effectLst/>
                <a:latin typeface="Nunito" pitchFamily="2" charset="-93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Nunito" pitchFamily="2" charset="-93"/>
                <a:ea typeface="Calibri" panose="020F0502020204030204" pitchFamily="34" charset="0"/>
              </a:rPr>
              <a:t>hoạt</a:t>
            </a:r>
            <a:r>
              <a:rPr lang="en-US" sz="4000" dirty="0">
                <a:effectLst/>
                <a:latin typeface="Nunito" pitchFamily="2" charset="-93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Nunito" pitchFamily="2" charset="-93"/>
                <a:ea typeface="Calibri" panose="020F0502020204030204" pitchFamily="34" charset="0"/>
              </a:rPr>
              <a:t>động</a:t>
            </a:r>
            <a:r>
              <a:rPr lang="en-US" sz="4000" dirty="0">
                <a:effectLst/>
                <a:latin typeface="Nunito" pitchFamily="2" charset="-93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Nunito" pitchFamily="2" charset="-93"/>
                <a:ea typeface="Calibri" panose="020F0502020204030204" pitchFamily="34" charset="0"/>
              </a:rPr>
              <a:t>của</a:t>
            </a:r>
            <a:r>
              <a:rPr lang="en-US" sz="4000" dirty="0">
                <a:effectLst/>
                <a:latin typeface="Nunito" pitchFamily="2" charset="-93"/>
                <a:ea typeface="Calibri" panose="020F0502020204030204" pitchFamily="34" charset="0"/>
              </a:rPr>
              <a:t> con </a:t>
            </a:r>
            <a:r>
              <a:rPr lang="en-US" sz="4000" dirty="0" err="1">
                <a:effectLst/>
                <a:latin typeface="Nunito" pitchFamily="2" charset="-93"/>
                <a:ea typeface="Calibri" panose="020F0502020204030204" pitchFamily="34" charset="0"/>
              </a:rPr>
              <a:t>người</a:t>
            </a:r>
            <a:r>
              <a:rPr lang="en-US" sz="4000" dirty="0">
                <a:effectLst/>
                <a:latin typeface="Nunito" pitchFamily="2" charset="-93"/>
                <a:ea typeface="Calibri" panose="020F0502020204030204" pitchFamily="34" charset="0"/>
              </a:rPr>
              <a:t>, </a:t>
            </a:r>
            <a:r>
              <a:rPr lang="en-US" sz="4000" dirty="0" err="1">
                <a:effectLst/>
                <a:latin typeface="Nunito" pitchFamily="2" charset="-93"/>
                <a:ea typeface="Calibri" panose="020F0502020204030204" pitchFamily="34" charset="0"/>
              </a:rPr>
              <a:t>máy</a:t>
            </a:r>
            <a:r>
              <a:rPr lang="en-US" sz="4000" dirty="0">
                <a:effectLst/>
                <a:latin typeface="Nunito" pitchFamily="2" charset="-93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Nunito" pitchFamily="2" charset="-93"/>
                <a:ea typeface="Calibri" panose="020F0502020204030204" pitchFamily="34" charset="0"/>
              </a:rPr>
              <a:t>móc</a:t>
            </a:r>
            <a:r>
              <a:rPr lang="en-US" sz="4000" dirty="0">
                <a:effectLst/>
                <a:latin typeface="Nunito" pitchFamily="2" charset="-93"/>
                <a:ea typeface="Calibri" panose="020F0502020204030204" pitchFamily="34" charset="0"/>
              </a:rPr>
              <a:t>, ....</a:t>
            </a:r>
            <a:endParaRPr lang="vi-VN" sz="4800" dirty="0">
              <a:latin typeface="Nunit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6107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C7BB-79D2-B715-D355-5E0026ED3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EE6AC-0B0D-C9D9-CED4-4206A770C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factory&#10;&#10;Description automatically generated">
            <a:extLst>
              <a:ext uri="{FF2B5EF4-FFF2-40B4-BE49-F238E27FC236}">
                <a16:creationId xmlns:a16="http://schemas.microsoft.com/office/drawing/2014/main" id="{DA2B9614-C5C8-9AB3-52B4-852887D8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156E2D-D009-A21C-EAE8-243039690F61}"/>
              </a:ext>
            </a:extLst>
          </p:cNvPr>
          <p:cNvSpPr txBox="1"/>
          <p:nvPr/>
        </p:nvSpPr>
        <p:spPr>
          <a:xfrm>
            <a:off x="6227064" y="872570"/>
            <a:ext cx="28296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#9Slide05 SVNClementine" panose="020F0502020204030203" pitchFamily="34" charset="0"/>
              </a:rPr>
              <a:t>Khoa </a:t>
            </a:r>
            <a:r>
              <a:rPr lang="en-GB" sz="66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học</a:t>
            </a:r>
            <a:endParaRPr lang="vi-VN" sz="66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7A6413-07CE-A4C5-8545-AEA064492FE6}"/>
              </a:ext>
            </a:extLst>
          </p:cNvPr>
          <p:cNvGrpSpPr/>
          <p:nvPr/>
        </p:nvGrpSpPr>
        <p:grpSpPr>
          <a:xfrm>
            <a:off x="3529584" y="1946278"/>
            <a:ext cx="7486650" cy="2310813"/>
            <a:chOff x="3529584" y="1946278"/>
            <a:chExt cx="7486650" cy="23108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2B0BFF-98C4-CB30-075F-BA21E9058C2B}"/>
                </a:ext>
              </a:extLst>
            </p:cNvPr>
            <p:cNvSpPr txBox="1"/>
            <p:nvPr/>
          </p:nvSpPr>
          <p:spPr>
            <a:xfrm>
              <a:off x="3529584" y="1948767"/>
              <a:ext cx="748665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7200" b="0" i="0" dirty="0">
                  <a:ln w="317500">
                    <a:solidFill>
                      <a:schemeClr val="bg1"/>
                    </a:solidFill>
                  </a:ln>
                  <a:solidFill>
                    <a:srgbClr val="11111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#9Slide07 Pattaya" panose="00000500000000000000" pitchFamily="2" charset="-34"/>
                  <a:cs typeface="#9Slide07 Pattaya" panose="00000500000000000000" pitchFamily="2" charset="-34"/>
                </a:rPr>
                <a:t>Năng lượng và năng lượng chất đốt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80795D-A7B8-1567-B130-AD4EEA4152C8}"/>
                </a:ext>
              </a:extLst>
            </p:cNvPr>
            <p:cNvSpPr txBox="1"/>
            <p:nvPr/>
          </p:nvSpPr>
          <p:spPr>
            <a:xfrm>
              <a:off x="3529584" y="1946278"/>
              <a:ext cx="748665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7200" b="0" i="0" dirty="0">
                  <a:gradFill>
                    <a:gsLst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  <a:gs pos="100000">
                        <a:srgbClr val="FFC000"/>
                      </a:gs>
                    </a:gsLst>
                    <a:lin ang="16200038" scaled="0"/>
                  </a:gradFill>
                  <a:effectLst/>
                  <a:latin typeface="#9Slide07 Pattaya" panose="00000500000000000000" pitchFamily="2" charset="-34"/>
                  <a:cs typeface="#9Slide07 Pattaya" panose="00000500000000000000" pitchFamily="2" charset="-34"/>
                </a:rPr>
                <a:t>Năng lượng và năng lượng chất đốt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3C3F80A-287B-491E-9543-B0E796716625}"/>
              </a:ext>
            </a:extLst>
          </p:cNvPr>
          <p:cNvSpPr txBox="1"/>
          <p:nvPr/>
        </p:nvSpPr>
        <p:spPr>
          <a:xfrm>
            <a:off x="7341151" y="4308561"/>
            <a:ext cx="1715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#9Slide05 SVNClementine" panose="020F0502020204030203" pitchFamily="34" charset="0"/>
              </a:rPr>
              <a:t>(</a:t>
            </a:r>
            <a:r>
              <a:rPr lang="en-GB" sz="48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Tiết</a:t>
            </a:r>
            <a:r>
              <a:rPr lang="en-GB" sz="4800" dirty="0">
                <a:solidFill>
                  <a:schemeClr val="bg1"/>
                </a:solidFill>
                <a:latin typeface="#9Slide05 SVNClementine" panose="020F0502020204030203" pitchFamily="34" charset="0"/>
              </a:rPr>
              <a:t> 2)</a:t>
            </a:r>
            <a:endParaRPr lang="vi-V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4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0EE6AC-0B0D-C9D9-CED4-4206A770C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factory&#10;&#10;Description automatically generated">
            <a:extLst>
              <a:ext uri="{FF2B5EF4-FFF2-40B4-BE49-F238E27FC236}">
                <a16:creationId xmlns:a16="http://schemas.microsoft.com/office/drawing/2014/main" id="{DA2B9614-C5C8-9AB3-52B4-852887D8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39EB41-3483-216B-0269-0E467F156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142" y="2161613"/>
            <a:ext cx="9289457" cy="218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2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968B-41E7-6E4A-9AD1-3153CBCE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factory&#10;&#10;Description automatically generated">
            <a:extLst>
              <a:ext uri="{FF2B5EF4-FFF2-40B4-BE49-F238E27FC236}">
                <a16:creationId xmlns:a16="http://schemas.microsoft.com/office/drawing/2014/main" id="{C8DB73CB-2F22-7A06-CDCD-2F0830CC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CCD0C64-30B8-2F30-A967-0B5B62C4E1B0}"/>
              </a:ext>
            </a:extLst>
          </p:cNvPr>
          <p:cNvSpPr/>
          <p:nvPr/>
        </p:nvSpPr>
        <p:spPr>
          <a:xfrm>
            <a:off x="386080" y="365124"/>
            <a:ext cx="11226800" cy="6218555"/>
          </a:xfrm>
          <a:prstGeom prst="flowChartAlternateProcess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064B19-29FC-FE12-14E1-686A5967120A}"/>
              </a:ext>
            </a:extLst>
          </p:cNvPr>
          <p:cNvGrpSpPr/>
          <p:nvPr/>
        </p:nvGrpSpPr>
        <p:grpSpPr>
          <a:xfrm>
            <a:off x="1070437" y="520967"/>
            <a:ext cx="9858086" cy="1304657"/>
            <a:chOff x="1070437" y="520967"/>
            <a:chExt cx="9858086" cy="13046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0189CE-F083-7819-E17F-ECA900196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0437" y="520967"/>
              <a:ext cx="9858086" cy="13046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4E0F91-0F20-CFA9-AC56-E5F8A5D91D9B}"/>
                </a:ext>
              </a:extLst>
            </p:cNvPr>
            <p:cNvSpPr txBox="1"/>
            <p:nvPr/>
          </p:nvSpPr>
          <p:spPr>
            <a:xfrm>
              <a:off x="1712214" y="681037"/>
              <a:ext cx="914171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latin typeface="Nunito" pitchFamily="2" charset="-93"/>
                </a:rPr>
                <a:t>Nêu một số chất đốt được sử dụng trong các hình dưới đây và vai trò của chúng.</a:t>
              </a:r>
            </a:p>
          </p:txBody>
        </p:sp>
      </p:grpSp>
      <p:pic>
        <p:nvPicPr>
          <p:cNvPr id="11" name="Content Placeholder 10" descr="A collage of images of different types of objects&#10;&#10;Description automatically generated">
            <a:extLst>
              <a:ext uri="{FF2B5EF4-FFF2-40B4-BE49-F238E27FC236}">
                <a16:creationId xmlns:a16="http://schemas.microsoft.com/office/drawing/2014/main" id="{551CF5A8-E12D-19C1-C719-CE1D0548A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24029" r="9878" b="6203"/>
          <a:stretch/>
        </p:blipFill>
        <p:spPr>
          <a:xfrm>
            <a:off x="386080" y="2161760"/>
            <a:ext cx="7896488" cy="4527867"/>
          </a:xfrm>
        </p:spPr>
      </p:pic>
      <p:sp>
        <p:nvSpPr>
          <p:cNvPr id="12" name="Freeform 10">
            <a:extLst>
              <a:ext uri="{FF2B5EF4-FFF2-40B4-BE49-F238E27FC236}">
                <a16:creationId xmlns:a16="http://schemas.microsoft.com/office/drawing/2014/main" id="{25A53DF5-D9D6-CA35-68B9-C72F81FC4162}"/>
              </a:ext>
            </a:extLst>
          </p:cNvPr>
          <p:cNvSpPr/>
          <p:nvPr/>
        </p:nvSpPr>
        <p:spPr>
          <a:xfrm>
            <a:off x="8749189" y="4700016"/>
            <a:ext cx="2863691" cy="2586271"/>
          </a:xfrm>
          <a:custGeom>
            <a:avLst/>
            <a:gdLst/>
            <a:ahLst/>
            <a:cxnLst/>
            <a:rect l="l" t="t" r="r" b="b"/>
            <a:pathLst>
              <a:path w="3528745" h="3171459">
                <a:moveTo>
                  <a:pt x="0" y="0"/>
                </a:moveTo>
                <a:lnTo>
                  <a:pt x="3528744" y="0"/>
                </a:lnTo>
                <a:lnTo>
                  <a:pt x="3528744" y="3171459"/>
                </a:lnTo>
                <a:lnTo>
                  <a:pt x="0" y="3171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8DD4F1FE-656C-016B-B9AA-37722CF20117}"/>
              </a:ext>
            </a:extLst>
          </p:cNvPr>
          <p:cNvSpPr/>
          <p:nvPr/>
        </p:nvSpPr>
        <p:spPr>
          <a:xfrm>
            <a:off x="8749188" y="3035809"/>
            <a:ext cx="3056731" cy="1389886"/>
          </a:xfrm>
          <a:prstGeom prst="wedgeEllipseCallout">
            <a:avLst>
              <a:gd name="adj1" fmla="val -22749"/>
              <a:gd name="adj2" fmla="val 65833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2"/>
                </a:solidFill>
                <a:latin typeface="Nunito" pitchFamily="2" charset="-93"/>
              </a:rPr>
              <a:t>Thảo</a:t>
            </a:r>
            <a:r>
              <a:rPr lang="en-GB" sz="3200" b="1" dirty="0">
                <a:solidFill>
                  <a:schemeClr val="tx2"/>
                </a:solidFill>
                <a:latin typeface="Nunito" pitchFamily="2" charset="-93"/>
              </a:rPr>
              <a:t> </a:t>
            </a:r>
            <a:r>
              <a:rPr lang="en-GB" sz="3200" b="1" dirty="0" err="1">
                <a:solidFill>
                  <a:schemeClr val="tx2"/>
                </a:solidFill>
                <a:latin typeface="Nunito" pitchFamily="2" charset="-93"/>
              </a:rPr>
              <a:t>luận</a:t>
            </a:r>
            <a:r>
              <a:rPr lang="en-GB" sz="3200" b="1" dirty="0">
                <a:solidFill>
                  <a:schemeClr val="tx2"/>
                </a:solidFill>
                <a:latin typeface="Nunito" pitchFamily="2" charset="-93"/>
              </a:rPr>
              <a:t> </a:t>
            </a:r>
            <a:r>
              <a:rPr lang="en-GB" sz="3200" b="1" dirty="0" err="1">
                <a:solidFill>
                  <a:schemeClr val="tx2"/>
                </a:solidFill>
                <a:latin typeface="Nunito" pitchFamily="2" charset="-93"/>
              </a:rPr>
              <a:t>nhóm</a:t>
            </a:r>
            <a:r>
              <a:rPr lang="en-GB" sz="3200" b="1" dirty="0">
                <a:solidFill>
                  <a:schemeClr val="tx2"/>
                </a:solidFill>
                <a:latin typeface="Nunito" pitchFamily="2" charset="-93"/>
              </a:rPr>
              <a:t> </a:t>
            </a:r>
            <a:r>
              <a:rPr lang="en-GB" sz="3200" b="1" dirty="0" err="1">
                <a:solidFill>
                  <a:schemeClr val="tx2"/>
                </a:solidFill>
                <a:latin typeface="Nunito" pitchFamily="2" charset="-93"/>
              </a:rPr>
              <a:t>đôi</a:t>
            </a:r>
            <a:endParaRPr lang="vi-VN" sz="3200" b="1" dirty="0">
              <a:solidFill>
                <a:schemeClr val="tx2"/>
              </a:solidFill>
              <a:latin typeface="Nunit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583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968B-41E7-6E4A-9AD1-3153CBCE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factory&#10;&#10;Description automatically generated">
            <a:extLst>
              <a:ext uri="{FF2B5EF4-FFF2-40B4-BE49-F238E27FC236}">
                <a16:creationId xmlns:a16="http://schemas.microsoft.com/office/drawing/2014/main" id="{C8DB73CB-2F22-7A06-CDCD-2F0830CC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CCD0C64-30B8-2F30-A967-0B5B62C4E1B0}"/>
              </a:ext>
            </a:extLst>
          </p:cNvPr>
          <p:cNvSpPr/>
          <p:nvPr/>
        </p:nvSpPr>
        <p:spPr>
          <a:xfrm>
            <a:off x="386080" y="365124"/>
            <a:ext cx="11226800" cy="6218555"/>
          </a:xfrm>
          <a:prstGeom prst="flowChartAlternateProcess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Content Placeholder 10" descr="A collage of images of different types of objects&#10;&#10;Description automatically generated">
            <a:extLst>
              <a:ext uri="{FF2B5EF4-FFF2-40B4-BE49-F238E27FC236}">
                <a16:creationId xmlns:a16="http://schemas.microsoft.com/office/drawing/2014/main" id="{551CF5A8-E12D-19C1-C719-CE1D0548A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24029" r="47366" b="41340"/>
          <a:stretch/>
        </p:blipFill>
        <p:spPr>
          <a:xfrm>
            <a:off x="838200" y="669385"/>
            <a:ext cx="4273296" cy="2247552"/>
          </a:xfrm>
        </p:spPr>
      </p:pic>
      <p:pic>
        <p:nvPicPr>
          <p:cNvPr id="3" name="Content Placeholder 10" descr="A collage of images of different types of objects&#10;&#10;Description automatically generated">
            <a:extLst>
              <a:ext uri="{FF2B5EF4-FFF2-40B4-BE49-F238E27FC236}">
                <a16:creationId xmlns:a16="http://schemas.microsoft.com/office/drawing/2014/main" id="{555A744E-A770-8A4B-D9B6-02923443D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7" t="25187" r="9778" b="41928"/>
          <a:stretch/>
        </p:blipFill>
        <p:spPr>
          <a:xfrm>
            <a:off x="6218555" y="669386"/>
            <a:ext cx="3801745" cy="2252798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15F363B7-0036-5B22-5B62-0397C1E7E75C}"/>
              </a:ext>
            </a:extLst>
          </p:cNvPr>
          <p:cNvSpPr/>
          <p:nvPr/>
        </p:nvSpPr>
        <p:spPr>
          <a:xfrm>
            <a:off x="649224" y="3118104"/>
            <a:ext cx="4754880" cy="1920240"/>
          </a:xfrm>
          <a:custGeom>
            <a:avLst/>
            <a:gdLst>
              <a:gd name="connsiteX0" fmla="*/ 0 w 4754880"/>
              <a:gd name="connsiteY0" fmla="*/ 320040 h 1920240"/>
              <a:gd name="connsiteX1" fmla="*/ 320040 w 4754880"/>
              <a:gd name="connsiteY1" fmla="*/ 0 h 1920240"/>
              <a:gd name="connsiteX2" fmla="*/ 4434840 w 4754880"/>
              <a:gd name="connsiteY2" fmla="*/ 0 h 1920240"/>
              <a:gd name="connsiteX3" fmla="*/ 4754880 w 4754880"/>
              <a:gd name="connsiteY3" fmla="*/ 320040 h 1920240"/>
              <a:gd name="connsiteX4" fmla="*/ 4754880 w 4754880"/>
              <a:gd name="connsiteY4" fmla="*/ 1600200 h 1920240"/>
              <a:gd name="connsiteX5" fmla="*/ 4434840 w 4754880"/>
              <a:gd name="connsiteY5" fmla="*/ 1920240 h 1920240"/>
              <a:gd name="connsiteX6" fmla="*/ 320040 w 4754880"/>
              <a:gd name="connsiteY6" fmla="*/ 1920240 h 1920240"/>
              <a:gd name="connsiteX7" fmla="*/ 0 w 4754880"/>
              <a:gd name="connsiteY7" fmla="*/ 1600200 h 1920240"/>
              <a:gd name="connsiteX8" fmla="*/ 0 w 4754880"/>
              <a:gd name="connsiteY8" fmla="*/ 32004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1920240" fill="none" extrusionOk="0">
                <a:moveTo>
                  <a:pt x="0" y="320040"/>
                </a:moveTo>
                <a:cubicBezTo>
                  <a:pt x="853" y="166382"/>
                  <a:pt x="148111" y="8096"/>
                  <a:pt x="320040" y="0"/>
                </a:cubicBezTo>
                <a:cubicBezTo>
                  <a:pt x="2348290" y="72427"/>
                  <a:pt x="3584920" y="61419"/>
                  <a:pt x="4434840" y="0"/>
                </a:cubicBezTo>
                <a:cubicBezTo>
                  <a:pt x="4608627" y="-20416"/>
                  <a:pt x="4736529" y="137736"/>
                  <a:pt x="4754880" y="320040"/>
                </a:cubicBezTo>
                <a:cubicBezTo>
                  <a:pt x="4849998" y="616808"/>
                  <a:pt x="4785261" y="971830"/>
                  <a:pt x="4754880" y="1600200"/>
                </a:cubicBezTo>
                <a:cubicBezTo>
                  <a:pt x="4755733" y="1772626"/>
                  <a:pt x="4591654" y="1897888"/>
                  <a:pt x="4434840" y="1920240"/>
                </a:cubicBezTo>
                <a:cubicBezTo>
                  <a:pt x="3032792" y="1950067"/>
                  <a:pt x="2279048" y="1840934"/>
                  <a:pt x="320040" y="1920240"/>
                </a:cubicBezTo>
                <a:cubicBezTo>
                  <a:pt x="154144" y="1919013"/>
                  <a:pt x="-20022" y="1780912"/>
                  <a:pt x="0" y="1600200"/>
                </a:cubicBezTo>
                <a:cubicBezTo>
                  <a:pt x="104323" y="996516"/>
                  <a:pt x="38615" y="497879"/>
                  <a:pt x="0" y="320040"/>
                </a:cubicBezTo>
                <a:close/>
              </a:path>
              <a:path w="4754880" h="1920240" stroke="0" extrusionOk="0">
                <a:moveTo>
                  <a:pt x="0" y="320040"/>
                </a:moveTo>
                <a:cubicBezTo>
                  <a:pt x="11446" y="146407"/>
                  <a:pt x="150033" y="14054"/>
                  <a:pt x="320040" y="0"/>
                </a:cubicBezTo>
                <a:cubicBezTo>
                  <a:pt x="1898894" y="123000"/>
                  <a:pt x="2744655" y="-96860"/>
                  <a:pt x="4434840" y="0"/>
                </a:cubicBezTo>
                <a:cubicBezTo>
                  <a:pt x="4588460" y="-17631"/>
                  <a:pt x="4765214" y="122452"/>
                  <a:pt x="4754880" y="320040"/>
                </a:cubicBezTo>
                <a:cubicBezTo>
                  <a:pt x="4678147" y="678261"/>
                  <a:pt x="4764361" y="1438997"/>
                  <a:pt x="4754880" y="1600200"/>
                </a:cubicBezTo>
                <a:cubicBezTo>
                  <a:pt x="4749608" y="1778863"/>
                  <a:pt x="4608932" y="1919805"/>
                  <a:pt x="4434840" y="1920240"/>
                </a:cubicBezTo>
                <a:cubicBezTo>
                  <a:pt x="2382029" y="1759533"/>
                  <a:pt x="2189603" y="1959907"/>
                  <a:pt x="320040" y="1920240"/>
                </a:cubicBezTo>
                <a:cubicBezTo>
                  <a:pt x="128360" y="1917225"/>
                  <a:pt x="-9455" y="1772670"/>
                  <a:pt x="0" y="1600200"/>
                </a:cubicBezTo>
                <a:cubicBezTo>
                  <a:pt x="9411" y="1161088"/>
                  <a:pt x="58971" y="773871"/>
                  <a:pt x="0" y="32004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flowChartAlternate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</a:t>
            </a:r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vi-VN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 đốt là than. Than cháy sinh ra năng lượng làm quay tua bin chạy máy phát điện và sinh ra điện.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854A692F-3473-355E-B730-174B4C954639}"/>
              </a:ext>
            </a:extLst>
          </p:cNvPr>
          <p:cNvSpPr/>
          <p:nvPr/>
        </p:nvSpPr>
        <p:spPr>
          <a:xfrm>
            <a:off x="6213983" y="3118104"/>
            <a:ext cx="4639945" cy="2002536"/>
          </a:xfrm>
          <a:custGeom>
            <a:avLst/>
            <a:gdLst>
              <a:gd name="connsiteX0" fmla="*/ 0 w 4639945"/>
              <a:gd name="connsiteY0" fmla="*/ 333756 h 2002536"/>
              <a:gd name="connsiteX1" fmla="*/ 333756 w 4639945"/>
              <a:gd name="connsiteY1" fmla="*/ 0 h 2002536"/>
              <a:gd name="connsiteX2" fmla="*/ 4306189 w 4639945"/>
              <a:gd name="connsiteY2" fmla="*/ 0 h 2002536"/>
              <a:gd name="connsiteX3" fmla="*/ 4639945 w 4639945"/>
              <a:gd name="connsiteY3" fmla="*/ 333756 h 2002536"/>
              <a:gd name="connsiteX4" fmla="*/ 4639945 w 4639945"/>
              <a:gd name="connsiteY4" fmla="*/ 1668780 h 2002536"/>
              <a:gd name="connsiteX5" fmla="*/ 4306189 w 4639945"/>
              <a:gd name="connsiteY5" fmla="*/ 2002536 h 2002536"/>
              <a:gd name="connsiteX6" fmla="*/ 333756 w 4639945"/>
              <a:gd name="connsiteY6" fmla="*/ 2002536 h 2002536"/>
              <a:gd name="connsiteX7" fmla="*/ 0 w 4639945"/>
              <a:gd name="connsiteY7" fmla="*/ 1668780 h 2002536"/>
              <a:gd name="connsiteX8" fmla="*/ 0 w 4639945"/>
              <a:gd name="connsiteY8" fmla="*/ 333756 h 200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9945" h="2002536" fill="none" extrusionOk="0">
                <a:moveTo>
                  <a:pt x="0" y="333756"/>
                </a:moveTo>
                <a:cubicBezTo>
                  <a:pt x="943" y="174967"/>
                  <a:pt x="162470" y="21889"/>
                  <a:pt x="333756" y="0"/>
                </a:cubicBezTo>
                <a:cubicBezTo>
                  <a:pt x="1036408" y="72427"/>
                  <a:pt x="2468390" y="61419"/>
                  <a:pt x="4306189" y="0"/>
                </a:cubicBezTo>
                <a:cubicBezTo>
                  <a:pt x="4489546" y="-6685"/>
                  <a:pt x="4633912" y="147603"/>
                  <a:pt x="4639945" y="333756"/>
                </a:cubicBezTo>
                <a:cubicBezTo>
                  <a:pt x="4740000" y="819134"/>
                  <a:pt x="4685140" y="1071574"/>
                  <a:pt x="4639945" y="1668780"/>
                </a:cubicBezTo>
                <a:cubicBezTo>
                  <a:pt x="4646852" y="1818054"/>
                  <a:pt x="4482047" y="1993041"/>
                  <a:pt x="4306189" y="2002536"/>
                </a:cubicBezTo>
                <a:cubicBezTo>
                  <a:pt x="2738071" y="2032363"/>
                  <a:pt x="1780248" y="1923230"/>
                  <a:pt x="333756" y="2002536"/>
                </a:cubicBezTo>
                <a:cubicBezTo>
                  <a:pt x="161805" y="2001137"/>
                  <a:pt x="-26584" y="1858365"/>
                  <a:pt x="0" y="1668780"/>
                </a:cubicBezTo>
                <a:cubicBezTo>
                  <a:pt x="7214" y="1483619"/>
                  <a:pt x="23802" y="904588"/>
                  <a:pt x="0" y="333756"/>
                </a:cubicBezTo>
                <a:close/>
              </a:path>
              <a:path w="4639945" h="2002536" stroke="0" extrusionOk="0">
                <a:moveTo>
                  <a:pt x="0" y="333756"/>
                </a:moveTo>
                <a:cubicBezTo>
                  <a:pt x="3137" y="150283"/>
                  <a:pt x="163817" y="29980"/>
                  <a:pt x="333756" y="0"/>
                </a:cubicBezTo>
                <a:cubicBezTo>
                  <a:pt x="1505282" y="123000"/>
                  <a:pt x="2926026" y="-96860"/>
                  <a:pt x="4306189" y="0"/>
                </a:cubicBezTo>
                <a:cubicBezTo>
                  <a:pt x="4471355" y="-14604"/>
                  <a:pt x="4642809" y="143655"/>
                  <a:pt x="4639945" y="333756"/>
                </a:cubicBezTo>
                <a:cubicBezTo>
                  <a:pt x="4736034" y="536798"/>
                  <a:pt x="4756411" y="1224192"/>
                  <a:pt x="4639945" y="1668780"/>
                </a:cubicBezTo>
                <a:cubicBezTo>
                  <a:pt x="4618244" y="1860970"/>
                  <a:pt x="4482153" y="2001167"/>
                  <a:pt x="4306189" y="2002536"/>
                </a:cubicBezTo>
                <a:cubicBezTo>
                  <a:pt x="3321141" y="1841829"/>
                  <a:pt x="1329344" y="2042203"/>
                  <a:pt x="333756" y="2002536"/>
                </a:cubicBezTo>
                <a:cubicBezTo>
                  <a:pt x="122974" y="1997193"/>
                  <a:pt x="-29909" y="1839558"/>
                  <a:pt x="0" y="1668780"/>
                </a:cubicBezTo>
                <a:cubicBezTo>
                  <a:pt x="40684" y="1063243"/>
                  <a:pt x="37574" y="653913"/>
                  <a:pt x="0" y="3337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flowChartAlternate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</a:t>
            </a:r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vi-VN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 đốt là ga. Ga cháy sinh ra năng lượng nhiệt làm thức ăn chín.</a:t>
            </a:r>
          </a:p>
        </p:txBody>
      </p:sp>
    </p:spTree>
    <p:extLst>
      <p:ext uri="{BB962C8B-B14F-4D97-AF65-F5344CB8AC3E}">
        <p14:creationId xmlns:p14="http://schemas.microsoft.com/office/powerpoint/2010/main" val="422375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968B-41E7-6E4A-9AD1-3153CBCE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factory&#10;&#10;Description automatically generated">
            <a:extLst>
              <a:ext uri="{FF2B5EF4-FFF2-40B4-BE49-F238E27FC236}">
                <a16:creationId xmlns:a16="http://schemas.microsoft.com/office/drawing/2014/main" id="{C8DB73CB-2F22-7A06-CDCD-2F0830CC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CCD0C64-30B8-2F30-A967-0B5B62C4E1B0}"/>
              </a:ext>
            </a:extLst>
          </p:cNvPr>
          <p:cNvSpPr/>
          <p:nvPr/>
        </p:nvSpPr>
        <p:spPr>
          <a:xfrm>
            <a:off x="386080" y="365124"/>
            <a:ext cx="11226800" cy="6218555"/>
          </a:xfrm>
          <a:prstGeom prst="flowChartAlternateProcess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Content Placeholder 10" descr="A collage of images of different types of objects&#10;&#10;Description automatically generated">
            <a:extLst>
              <a:ext uri="{FF2B5EF4-FFF2-40B4-BE49-F238E27FC236}">
                <a16:creationId xmlns:a16="http://schemas.microsoft.com/office/drawing/2014/main" id="{551CF5A8-E12D-19C1-C719-CE1D0548A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58915" r="56077" b="6374"/>
          <a:stretch/>
        </p:blipFill>
        <p:spPr>
          <a:xfrm>
            <a:off x="838200" y="669385"/>
            <a:ext cx="3459480" cy="2252798"/>
          </a:xfrm>
        </p:spPr>
      </p:pic>
      <p:pic>
        <p:nvPicPr>
          <p:cNvPr id="3" name="Content Placeholder 10" descr="A collage of images of different types of objects&#10;&#10;Description automatically generated">
            <a:extLst>
              <a:ext uri="{FF2B5EF4-FFF2-40B4-BE49-F238E27FC236}">
                <a16:creationId xmlns:a16="http://schemas.microsoft.com/office/drawing/2014/main" id="{555A744E-A770-8A4B-D9B6-02923443D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9" t="59054" r="9517" b="6402"/>
          <a:stretch/>
        </p:blipFill>
        <p:spPr>
          <a:xfrm>
            <a:off x="6218555" y="669386"/>
            <a:ext cx="4699381" cy="2366422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15F363B7-0036-5B22-5B62-0397C1E7E75C}"/>
              </a:ext>
            </a:extLst>
          </p:cNvPr>
          <p:cNvSpPr/>
          <p:nvPr/>
        </p:nvSpPr>
        <p:spPr>
          <a:xfrm>
            <a:off x="649224" y="3118104"/>
            <a:ext cx="4754880" cy="1920240"/>
          </a:xfrm>
          <a:custGeom>
            <a:avLst/>
            <a:gdLst>
              <a:gd name="connsiteX0" fmla="*/ 0 w 4754880"/>
              <a:gd name="connsiteY0" fmla="*/ 320040 h 1920240"/>
              <a:gd name="connsiteX1" fmla="*/ 320040 w 4754880"/>
              <a:gd name="connsiteY1" fmla="*/ 0 h 1920240"/>
              <a:gd name="connsiteX2" fmla="*/ 4434840 w 4754880"/>
              <a:gd name="connsiteY2" fmla="*/ 0 h 1920240"/>
              <a:gd name="connsiteX3" fmla="*/ 4754880 w 4754880"/>
              <a:gd name="connsiteY3" fmla="*/ 320040 h 1920240"/>
              <a:gd name="connsiteX4" fmla="*/ 4754880 w 4754880"/>
              <a:gd name="connsiteY4" fmla="*/ 1600200 h 1920240"/>
              <a:gd name="connsiteX5" fmla="*/ 4434840 w 4754880"/>
              <a:gd name="connsiteY5" fmla="*/ 1920240 h 1920240"/>
              <a:gd name="connsiteX6" fmla="*/ 320040 w 4754880"/>
              <a:gd name="connsiteY6" fmla="*/ 1920240 h 1920240"/>
              <a:gd name="connsiteX7" fmla="*/ 0 w 4754880"/>
              <a:gd name="connsiteY7" fmla="*/ 1600200 h 1920240"/>
              <a:gd name="connsiteX8" fmla="*/ 0 w 4754880"/>
              <a:gd name="connsiteY8" fmla="*/ 32004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1920240" fill="none" extrusionOk="0">
                <a:moveTo>
                  <a:pt x="0" y="320040"/>
                </a:moveTo>
                <a:cubicBezTo>
                  <a:pt x="853" y="166382"/>
                  <a:pt x="148111" y="8096"/>
                  <a:pt x="320040" y="0"/>
                </a:cubicBezTo>
                <a:cubicBezTo>
                  <a:pt x="2348290" y="72427"/>
                  <a:pt x="3584920" y="61419"/>
                  <a:pt x="4434840" y="0"/>
                </a:cubicBezTo>
                <a:cubicBezTo>
                  <a:pt x="4608627" y="-20416"/>
                  <a:pt x="4736529" y="137736"/>
                  <a:pt x="4754880" y="320040"/>
                </a:cubicBezTo>
                <a:cubicBezTo>
                  <a:pt x="4849998" y="616808"/>
                  <a:pt x="4785261" y="971830"/>
                  <a:pt x="4754880" y="1600200"/>
                </a:cubicBezTo>
                <a:cubicBezTo>
                  <a:pt x="4755733" y="1772626"/>
                  <a:pt x="4591654" y="1897888"/>
                  <a:pt x="4434840" y="1920240"/>
                </a:cubicBezTo>
                <a:cubicBezTo>
                  <a:pt x="3032792" y="1950067"/>
                  <a:pt x="2279048" y="1840934"/>
                  <a:pt x="320040" y="1920240"/>
                </a:cubicBezTo>
                <a:cubicBezTo>
                  <a:pt x="154144" y="1919013"/>
                  <a:pt x="-20022" y="1780912"/>
                  <a:pt x="0" y="1600200"/>
                </a:cubicBezTo>
                <a:cubicBezTo>
                  <a:pt x="104323" y="996516"/>
                  <a:pt x="38615" y="497879"/>
                  <a:pt x="0" y="320040"/>
                </a:cubicBezTo>
                <a:close/>
              </a:path>
              <a:path w="4754880" h="1920240" stroke="0" extrusionOk="0">
                <a:moveTo>
                  <a:pt x="0" y="320040"/>
                </a:moveTo>
                <a:cubicBezTo>
                  <a:pt x="11446" y="146407"/>
                  <a:pt x="150033" y="14054"/>
                  <a:pt x="320040" y="0"/>
                </a:cubicBezTo>
                <a:cubicBezTo>
                  <a:pt x="1898894" y="123000"/>
                  <a:pt x="2744655" y="-96860"/>
                  <a:pt x="4434840" y="0"/>
                </a:cubicBezTo>
                <a:cubicBezTo>
                  <a:pt x="4588460" y="-17631"/>
                  <a:pt x="4765214" y="122452"/>
                  <a:pt x="4754880" y="320040"/>
                </a:cubicBezTo>
                <a:cubicBezTo>
                  <a:pt x="4678147" y="678261"/>
                  <a:pt x="4764361" y="1438997"/>
                  <a:pt x="4754880" y="1600200"/>
                </a:cubicBezTo>
                <a:cubicBezTo>
                  <a:pt x="4749608" y="1778863"/>
                  <a:pt x="4608932" y="1919805"/>
                  <a:pt x="4434840" y="1920240"/>
                </a:cubicBezTo>
                <a:cubicBezTo>
                  <a:pt x="2382029" y="1759533"/>
                  <a:pt x="2189603" y="1959907"/>
                  <a:pt x="320040" y="1920240"/>
                </a:cubicBezTo>
                <a:cubicBezTo>
                  <a:pt x="128360" y="1917225"/>
                  <a:pt x="-9455" y="1772670"/>
                  <a:pt x="0" y="1600200"/>
                </a:cubicBezTo>
                <a:cubicBezTo>
                  <a:pt x="9411" y="1161088"/>
                  <a:pt x="58971" y="773871"/>
                  <a:pt x="0" y="32004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flowChartAlternate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</a:t>
            </a:r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vi-VN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 đốt là củi. Củi cháy sinh ra năng lượng nhiệt làm thức ăn chín.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854A692F-3473-355E-B730-174B4C954639}"/>
              </a:ext>
            </a:extLst>
          </p:cNvPr>
          <p:cNvSpPr/>
          <p:nvPr/>
        </p:nvSpPr>
        <p:spPr>
          <a:xfrm>
            <a:off x="6213983" y="3118104"/>
            <a:ext cx="4457065" cy="2002536"/>
          </a:xfrm>
          <a:custGeom>
            <a:avLst/>
            <a:gdLst>
              <a:gd name="connsiteX0" fmla="*/ 0 w 4457065"/>
              <a:gd name="connsiteY0" fmla="*/ 333756 h 2002536"/>
              <a:gd name="connsiteX1" fmla="*/ 333756 w 4457065"/>
              <a:gd name="connsiteY1" fmla="*/ 0 h 2002536"/>
              <a:gd name="connsiteX2" fmla="*/ 4123309 w 4457065"/>
              <a:gd name="connsiteY2" fmla="*/ 0 h 2002536"/>
              <a:gd name="connsiteX3" fmla="*/ 4457065 w 4457065"/>
              <a:gd name="connsiteY3" fmla="*/ 333756 h 2002536"/>
              <a:gd name="connsiteX4" fmla="*/ 4457065 w 4457065"/>
              <a:gd name="connsiteY4" fmla="*/ 1668780 h 2002536"/>
              <a:gd name="connsiteX5" fmla="*/ 4123309 w 4457065"/>
              <a:gd name="connsiteY5" fmla="*/ 2002536 h 2002536"/>
              <a:gd name="connsiteX6" fmla="*/ 333756 w 4457065"/>
              <a:gd name="connsiteY6" fmla="*/ 2002536 h 2002536"/>
              <a:gd name="connsiteX7" fmla="*/ 0 w 4457065"/>
              <a:gd name="connsiteY7" fmla="*/ 1668780 h 2002536"/>
              <a:gd name="connsiteX8" fmla="*/ 0 w 4457065"/>
              <a:gd name="connsiteY8" fmla="*/ 333756 h 200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7065" h="2002536" fill="none" extrusionOk="0">
                <a:moveTo>
                  <a:pt x="0" y="333756"/>
                </a:moveTo>
                <a:cubicBezTo>
                  <a:pt x="943" y="174967"/>
                  <a:pt x="162470" y="21889"/>
                  <a:pt x="333756" y="0"/>
                </a:cubicBezTo>
                <a:cubicBezTo>
                  <a:pt x="770864" y="72427"/>
                  <a:pt x="2257420" y="61419"/>
                  <a:pt x="4123309" y="0"/>
                </a:cubicBezTo>
                <a:cubicBezTo>
                  <a:pt x="4306666" y="-6685"/>
                  <a:pt x="4451032" y="147603"/>
                  <a:pt x="4457065" y="333756"/>
                </a:cubicBezTo>
                <a:cubicBezTo>
                  <a:pt x="4557120" y="819134"/>
                  <a:pt x="4502260" y="1071574"/>
                  <a:pt x="4457065" y="1668780"/>
                </a:cubicBezTo>
                <a:cubicBezTo>
                  <a:pt x="4463972" y="1818054"/>
                  <a:pt x="4299167" y="1993041"/>
                  <a:pt x="4123309" y="2002536"/>
                </a:cubicBezTo>
                <a:cubicBezTo>
                  <a:pt x="3607986" y="2032363"/>
                  <a:pt x="960107" y="1923230"/>
                  <a:pt x="333756" y="2002536"/>
                </a:cubicBezTo>
                <a:cubicBezTo>
                  <a:pt x="161805" y="2001137"/>
                  <a:pt x="-26584" y="1858365"/>
                  <a:pt x="0" y="1668780"/>
                </a:cubicBezTo>
                <a:cubicBezTo>
                  <a:pt x="7214" y="1483619"/>
                  <a:pt x="23802" y="904588"/>
                  <a:pt x="0" y="333756"/>
                </a:cubicBezTo>
                <a:close/>
              </a:path>
              <a:path w="4457065" h="2002536" stroke="0" extrusionOk="0">
                <a:moveTo>
                  <a:pt x="0" y="333756"/>
                </a:moveTo>
                <a:cubicBezTo>
                  <a:pt x="3137" y="150283"/>
                  <a:pt x="163817" y="29980"/>
                  <a:pt x="333756" y="0"/>
                </a:cubicBezTo>
                <a:cubicBezTo>
                  <a:pt x="1580516" y="123000"/>
                  <a:pt x="3469635" y="-96860"/>
                  <a:pt x="4123309" y="0"/>
                </a:cubicBezTo>
                <a:cubicBezTo>
                  <a:pt x="4288475" y="-14604"/>
                  <a:pt x="4459929" y="143655"/>
                  <a:pt x="4457065" y="333756"/>
                </a:cubicBezTo>
                <a:cubicBezTo>
                  <a:pt x="4553154" y="536798"/>
                  <a:pt x="4573531" y="1224192"/>
                  <a:pt x="4457065" y="1668780"/>
                </a:cubicBezTo>
                <a:cubicBezTo>
                  <a:pt x="4435364" y="1860970"/>
                  <a:pt x="4299273" y="2001167"/>
                  <a:pt x="4123309" y="2002536"/>
                </a:cubicBezTo>
                <a:cubicBezTo>
                  <a:pt x="2670493" y="1841829"/>
                  <a:pt x="1124012" y="2042203"/>
                  <a:pt x="333756" y="2002536"/>
                </a:cubicBezTo>
                <a:cubicBezTo>
                  <a:pt x="122974" y="1997193"/>
                  <a:pt x="-29909" y="1839558"/>
                  <a:pt x="0" y="1668780"/>
                </a:cubicBezTo>
                <a:cubicBezTo>
                  <a:pt x="40684" y="1063243"/>
                  <a:pt x="37574" y="653913"/>
                  <a:pt x="0" y="3337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flowChartAlternate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</a:t>
            </a:r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vi-VN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 đốt là xăng dầu. Xăng dầu bị đốt cháy sinh ra năng lượng làm xe di chuyển được.</a:t>
            </a:r>
          </a:p>
        </p:txBody>
      </p:sp>
    </p:spTree>
    <p:extLst>
      <p:ext uri="{BB962C8B-B14F-4D97-AF65-F5344CB8AC3E}">
        <p14:creationId xmlns:p14="http://schemas.microsoft.com/office/powerpoint/2010/main" val="242910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factory&#10;&#10;Description automatically generated">
            <a:extLst>
              <a:ext uri="{FF2B5EF4-FFF2-40B4-BE49-F238E27FC236}">
                <a16:creationId xmlns:a16="http://schemas.microsoft.com/office/drawing/2014/main" id="{C8DB73CB-2F22-7A06-CDCD-2F0830CC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Content Placeholder 11" descr="A group of images of oil rigs&#10;&#10;Description automatically generated">
            <a:extLst>
              <a:ext uri="{FF2B5EF4-FFF2-40B4-BE49-F238E27FC236}">
                <a16:creationId xmlns:a16="http://schemas.microsoft.com/office/drawing/2014/main" id="{2417E62B-88A3-DD8D-83D0-63B758E0D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6756" r="6872" b="6647"/>
          <a:stretch/>
        </p:blipFill>
        <p:spPr>
          <a:xfrm>
            <a:off x="0" y="539496"/>
            <a:ext cx="12179100" cy="5605272"/>
          </a:xfrm>
        </p:spPr>
      </p:pic>
    </p:spTree>
    <p:extLst>
      <p:ext uri="{BB962C8B-B14F-4D97-AF65-F5344CB8AC3E}">
        <p14:creationId xmlns:p14="http://schemas.microsoft.com/office/powerpoint/2010/main" val="1079662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968B-41E7-6E4A-9AD1-3153CBCE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of a factory&#10;&#10;Description automatically generated">
            <a:extLst>
              <a:ext uri="{FF2B5EF4-FFF2-40B4-BE49-F238E27FC236}">
                <a16:creationId xmlns:a16="http://schemas.microsoft.com/office/drawing/2014/main" id="{C8DB73CB-2F22-7A06-CDCD-2F0830CC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CCD0C64-30B8-2F30-A967-0B5B62C4E1B0}"/>
              </a:ext>
            </a:extLst>
          </p:cNvPr>
          <p:cNvSpPr/>
          <p:nvPr/>
        </p:nvSpPr>
        <p:spPr>
          <a:xfrm>
            <a:off x="1216152" y="1517904"/>
            <a:ext cx="7708392" cy="3236975"/>
          </a:xfrm>
          <a:prstGeom prst="flowChartAlternateProcess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Than đá được sử dụng vào những việc gì? Ngoài than đá, kể tên một số loại than khác mà em biết.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833FA11-B8A9-B8AB-E032-8802A6D82D5F}"/>
              </a:ext>
            </a:extLst>
          </p:cNvPr>
          <p:cNvSpPr/>
          <p:nvPr/>
        </p:nvSpPr>
        <p:spPr>
          <a:xfrm>
            <a:off x="8735759" y="2222757"/>
            <a:ext cx="4711825" cy="4812599"/>
          </a:xfrm>
          <a:custGeom>
            <a:avLst/>
            <a:gdLst/>
            <a:ahLst/>
            <a:cxnLst/>
            <a:rect l="l" t="t" r="r" b="b"/>
            <a:pathLst>
              <a:path w="2278720" h="2567572">
                <a:moveTo>
                  <a:pt x="0" y="0"/>
                </a:moveTo>
                <a:lnTo>
                  <a:pt x="2278720" y="0"/>
                </a:lnTo>
                <a:lnTo>
                  <a:pt x="2278720" y="2567572"/>
                </a:lnTo>
                <a:lnTo>
                  <a:pt x="0" y="2567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7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406</Words>
  <Application>Microsoft Office PowerPoint</Application>
  <PresentationFormat>Widescreen</PresentationFormat>
  <Paragraphs>26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Aptos Display</vt:lpstr>
      <vt:lpstr>#9Slide05 SVNClementine</vt:lpstr>
      <vt:lpstr>Calibri</vt:lpstr>
      <vt:lpstr>Nunito</vt:lpstr>
      <vt:lpstr>Aptos</vt:lpstr>
      <vt:lpstr>#9Slide07 Pattaya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VO THI YEN NHI</cp:lastModifiedBy>
  <cp:revision>1</cp:revision>
  <dcterms:created xsi:type="dcterms:W3CDTF">2024-09-19T13:38:17Z</dcterms:created>
  <dcterms:modified xsi:type="dcterms:W3CDTF">2024-09-19T15:55:49Z</dcterms:modified>
</cp:coreProperties>
</file>