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 id="2147483918" r:id="rId5"/>
  </p:sldMasterIdLst>
  <p:notesMasterIdLst>
    <p:notesMasterId r:id="rId52"/>
  </p:notesMasterIdLst>
  <p:sldIdLst>
    <p:sldId id="363" r:id="rId6"/>
    <p:sldId id="317" r:id="rId7"/>
    <p:sldId id="318" r:id="rId8"/>
    <p:sldId id="257" r:id="rId9"/>
    <p:sldId id="262" r:id="rId10"/>
    <p:sldId id="261" r:id="rId11"/>
    <p:sldId id="265" r:id="rId12"/>
    <p:sldId id="264" r:id="rId13"/>
    <p:sldId id="266" r:id="rId14"/>
    <p:sldId id="359" r:id="rId15"/>
    <p:sldId id="349" r:id="rId16"/>
    <p:sldId id="351" r:id="rId17"/>
    <p:sldId id="267" r:id="rId18"/>
    <p:sldId id="319" r:id="rId19"/>
    <p:sldId id="320" r:id="rId20"/>
    <p:sldId id="274" r:id="rId21"/>
    <p:sldId id="352" r:id="rId22"/>
    <p:sldId id="353" r:id="rId23"/>
    <p:sldId id="354" r:id="rId24"/>
    <p:sldId id="360" r:id="rId25"/>
    <p:sldId id="325" r:id="rId26"/>
    <p:sldId id="326" r:id="rId27"/>
    <p:sldId id="276" r:id="rId28"/>
    <p:sldId id="278" r:id="rId29"/>
    <p:sldId id="279" r:id="rId30"/>
    <p:sldId id="259" r:id="rId31"/>
    <p:sldId id="356" r:id="rId32"/>
    <p:sldId id="357" r:id="rId33"/>
    <p:sldId id="358" r:id="rId34"/>
    <p:sldId id="327" r:id="rId35"/>
    <p:sldId id="328" r:id="rId36"/>
    <p:sldId id="284" r:id="rId37"/>
    <p:sldId id="285" r:id="rId38"/>
    <p:sldId id="339" r:id="rId39"/>
    <p:sldId id="340" r:id="rId40"/>
    <p:sldId id="361" r:id="rId41"/>
    <p:sldId id="362" r:id="rId42"/>
    <p:sldId id="342" r:id="rId43"/>
    <p:sldId id="332" r:id="rId44"/>
    <p:sldId id="343" r:id="rId45"/>
    <p:sldId id="344" r:id="rId46"/>
    <p:sldId id="335" r:id="rId47"/>
    <p:sldId id="336" r:id="rId48"/>
    <p:sldId id="345" r:id="rId49"/>
    <p:sldId id="346" r:id="rId50"/>
    <p:sldId id="2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5" d="100"/>
          <a:sy n="85" d="100"/>
        </p:scale>
        <p:origin x="774"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27</a:t>
            </a:fld>
            <a:endParaRPr lang="en-US"/>
          </a:p>
        </p:txBody>
      </p:sp>
    </p:spTree>
    <p:extLst>
      <p:ext uri="{BB962C8B-B14F-4D97-AF65-F5344CB8AC3E}">
        <p14:creationId xmlns:p14="http://schemas.microsoft.com/office/powerpoint/2010/main" val="194711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29</a:t>
            </a:fld>
            <a:endParaRPr lang="en-US"/>
          </a:p>
        </p:txBody>
      </p:sp>
    </p:spTree>
    <p:extLst>
      <p:ext uri="{BB962C8B-B14F-4D97-AF65-F5344CB8AC3E}">
        <p14:creationId xmlns:p14="http://schemas.microsoft.com/office/powerpoint/2010/main" val="1664992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30</a:t>
            </a:fld>
            <a:endParaRPr lang="en-US"/>
          </a:p>
        </p:txBody>
      </p:sp>
    </p:spTree>
    <p:extLst>
      <p:ext uri="{BB962C8B-B14F-4D97-AF65-F5344CB8AC3E}">
        <p14:creationId xmlns:p14="http://schemas.microsoft.com/office/powerpoint/2010/main" val="335125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35</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36</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37</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44</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46</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21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82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76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98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26</a:t>
            </a:fld>
            <a:endParaRPr lang="en-US"/>
          </a:p>
        </p:txBody>
      </p:sp>
    </p:spTree>
    <p:extLst>
      <p:ext uri="{BB962C8B-B14F-4D97-AF65-F5344CB8AC3E}">
        <p14:creationId xmlns:p14="http://schemas.microsoft.com/office/powerpoint/2010/main" val="411608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3/4/2025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402180639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9226250"/>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200627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913404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327402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07976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305918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prstClr val="black">
                    <a:lumMod val="65000"/>
                    <a:lumOff val="35000"/>
                  </a:prstClr>
                </a:solidFill>
              </a:rPr>
              <a:pPr/>
              <a:t>‹#›</a:t>
            </a:fld>
            <a:endParaRPr lang="zh-CN" altLang="en-US" sz="2135" dirty="0">
              <a:solidFill>
                <a:prstClr val="black">
                  <a:lumMod val="65000"/>
                  <a:lumOff val="35000"/>
                </a:prstClr>
              </a:solidFill>
            </a:endParaRPr>
          </a:p>
        </p:txBody>
      </p:sp>
    </p:spTree>
    <p:extLst>
      <p:ext uri="{BB962C8B-B14F-4D97-AF65-F5344CB8AC3E}">
        <p14:creationId xmlns:p14="http://schemas.microsoft.com/office/powerpoint/2010/main" val="4681255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87968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347470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81046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158309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00290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3/4/2025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673" r:id="rId20"/>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0238378"/>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1.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33.xml"/><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17.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gif"/><Relationship Id="rId18" Type="http://schemas.openxmlformats.org/officeDocument/2006/relationships/image" Target="../media/image54.png"/><Relationship Id="rId26" Type="http://schemas.openxmlformats.org/officeDocument/2006/relationships/image" Target="../media/image59.png"/><Relationship Id="rId3" Type="http://schemas.openxmlformats.org/officeDocument/2006/relationships/image" Target="../media/image45.gif"/><Relationship Id="rId21" Type="http://schemas.openxmlformats.org/officeDocument/2006/relationships/image" Target="../media/image56.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50.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63.png"/><Relationship Id="rId2" Type="http://schemas.openxmlformats.org/officeDocument/2006/relationships/notesSlide" Target="../notesSlides/notesSlide19.xml"/><Relationship Id="rId16" Type="http://schemas.openxmlformats.org/officeDocument/2006/relationships/image" Target="../media/image53.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17.xml"/><Relationship Id="rId6" Type="http://schemas.openxmlformats.org/officeDocument/2006/relationships/image" Target="../media/image47.png"/><Relationship Id="rId11" Type="http://schemas.microsoft.com/office/2007/relationships/hdphoto" Target="../media/hdphoto8.wdp"/><Relationship Id="rId24" Type="http://schemas.openxmlformats.org/officeDocument/2006/relationships/image" Target="../media/image58.png"/><Relationship Id="rId32" Type="http://schemas.openxmlformats.org/officeDocument/2006/relationships/image" Target="../media/image62.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60.png"/><Relationship Id="rId10" Type="http://schemas.openxmlformats.org/officeDocument/2006/relationships/image" Target="../media/image49.png"/><Relationship Id="rId19" Type="http://schemas.openxmlformats.org/officeDocument/2006/relationships/image" Target="../media/image55.png"/><Relationship Id="rId31" Type="http://schemas.microsoft.com/office/2007/relationships/hdphoto" Target="../media/hdphoto16.wdp"/><Relationship Id="rId4" Type="http://schemas.openxmlformats.org/officeDocument/2006/relationships/image" Target="../media/image46.png"/><Relationship Id="rId9" Type="http://schemas.microsoft.com/office/2007/relationships/hdphoto" Target="../media/hdphoto7.wdp"/><Relationship Id="rId14" Type="http://schemas.openxmlformats.org/officeDocument/2006/relationships/image" Target="../media/image52.png"/><Relationship Id="rId22" Type="http://schemas.openxmlformats.org/officeDocument/2006/relationships/image" Target="../media/image57.png"/><Relationship Id="rId27" Type="http://schemas.microsoft.com/office/2007/relationships/hdphoto" Target="../media/hdphoto14.wdp"/><Relationship Id="rId30"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1.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g"/><Relationship Id="rId5" Type="http://schemas.openxmlformats.org/officeDocument/2006/relationships/slideLayout" Target="../slideLayouts/slideLayout17.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5142" y="1817078"/>
            <a:ext cx="6941712" cy="1003688"/>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a:defRPr/>
            </a:pPr>
            <a:r>
              <a:rPr lang="en-US" sz="6600" b="1" dirty="0" err="1">
                <a:ln/>
                <a:solidFill>
                  <a:srgbClr val="FF0000"/>
                </a:solidFill>
                <a:latin typeface="Times New Roman" panose="02020603050405020304" pitchFamily="18" charset="0"/>
                <a:cs typeface="Times New Roman" panose="02020603050405020304" pitchFamily="18" charset="0"/>
              </a:rPr>
              <a:t>Chào</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mừng</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Quý</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Thầy</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Cô</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đến</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dự</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giờ</a:t>
            </a:r>
            <a:r>
              <a:rPr lang="en-US" sz="6600" b="1" dirty="0">
                <a:ln/>
                <a:solidFill>
                  <a:srgbClr val="FF0000"/>
                </a:solidFill>
                <a:latin typeface="Times New Roman" panose="02020603050405020304" pitchFamily="18" charset="0"/>
                <a:cs typeface="Times New Roman" panose="02020603050405020304" pitchFamily="18" charset="0"/>
              </a:rPr>
              <a:t> </a:t>
            </a:r>
          </a:p>
          <a:p>
            <a:pPr algn="ctr">
              <a:defRPr/>
            </a:pP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và</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thăm</a:t>
            </a:r>
            <a:r>
              <a:rPr lang="en-US" sz="6600" b="1" dirty="0">
                <a:ln/>
                <a:solidFill>
                  <a:srgbClr val="FF0000"/>
                </a:solidFill>
                <a:latin typeface="Times New Roman" panose="02020603050405020304" pitchFamily="18" charset="0"/>
                <a:cs typeface="Times New Roman" panose="02020603050405020304" pitchFamily="18" charset="0"/>
              </a:rPr>
              <a:t> </a:t>
            </a:r>
            <a:r>
              <a:rPr lang="en-US" sz="6600" b="1" dirty="0" err="1">
                <a:ln/>
                <a:solidFill>
                  <a:srgbClr val="FF0000"/>
                </a:solidFill>
                <a:latin typeface="Times New Roman" panose="02020603050405020304" pitchFamily="18" charset="0"/>
                <a:cs typeface="Times New Roman" panose="02020603050405020304" pitchFamily="18" charset="0"/>
              </a:rPr>
              <a:t>lớp</a:t>
            </a:r>
            <a:endParaRPr lang="en-US" sz="6600" b="1" dirty="0">
              <a:ln/>
              <a:solidFill>
                <a:srgbClr val="FF0000"/>
              </a:solidFill>
              <a:latin typeface="Times New Roman" panose="02020603050405020304" pitchFamily="18" charset="0"/>
              <a:cs typeface="Times New Roman" panose="02020603050405020304" pitchFamily="18" charset="0"/>
            </a:endParaRPr>
          </a:p>
        </p:txBody>
      </p:sp>
      <p:sp>
        <p:nvSpPr>
          <p:cNvPr id="4" name="文本框 4"/>
          <p:cNvSpPr txBox="1">
            <a:spLocks noChangeArrowheads="1"/>
          </p:cNvSpPr>
          <p:nvPr/>
        </p:nvSpPr>
        <p:spPr bwMode="auto">
          <a:xfrm>
            <a:off x="2219468" y="1925173"/>
            <a:ext cx="809942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ts val="600"/>
              </a:spcBef>
              <a:spcAft>
                <a:spcPts val="600"/>
              </a:spcAft>
              <a:buFontTx/>
              <a:buNone/>
            </a:pP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Lớp</a:t>
            </a:r>
            <a:r>
              <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 2A</a:t>
            </a:r>
          </a:p>
          <a:p>
            <a:pPr algn="ctr">
              <a:lnSpc>
                <a:spcPct val="150000"/>
              </a:lnSpc>
              <a:spcBef>
                <a:spcPts val="600"/>
              </a:spcBef>
              <a:spcAft>
                <a:spcPts val="600"/>
              </a:spcAft>
              <a:buFontTx/>
              <a:buNone/>
            </a:pP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Trường</a:t>
            </a:r>
            <a:r>
              <a:rPr lang="en-US" altLang="zh-CN" b="1" dirty="0">
                <a:solidFill>
                  <a:prstClr val="black"/>
                </a:solidFill>
                <a:latin typeface="Times New Roman" pitchFamily="18" charset="0"/>
                <a:ea typeface="SimSun" panose="02010600030101010101" pitchFamily="2" charset="-122"/>
                <a:cs typeface="Times New Roman" pitchFamily="18" charset="0"/>
                <a:sym typeface="+mn-lt"/>
              </a:rPr>
              <a:t> PTDTBT TH&amp;THCS </a:t>
            </a: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Bản</a:t>
            </a:r>
            <a:r>
              <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Liền</a:t>
            </a:r>
            <a:endPar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endParaRPr>
          </a:p>
          <a:p>
            <a:pPr algn="ctr">
              <a:lnSpc>
                <a:spcPct val="150000"/>
              </a:lnSpc>
              <a:spcBef>
                <a:spcPts val="600"/>
              </a:spcBef>
              <a:spcAft>
                <a:spcPts val="600"/>
              </a:spcAft>
              <a:buFontTx/>
              <a:buNone/>
            </a:pP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Giáo</a:t>
            </a:r>
            <a:r>
              <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viên</a:t>
            </a:r>
            <a:r>
              <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dạy</a:t>
            </a:r>
            <a:r>
              <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 Ngô </a:t>
            </a: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Thị</a:t>
            </a:r>
            <a:r>
              <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b="1"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rPr>
              <a:t>Hòa</a:t>
            </a:r>
            <a:endParaRPr lang="en-US" altLang="zh-CN"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pic>
        <p:nvPicPr>
          <p:cNvPr id="6" name="图片 4"/>
          <p:cNvPicPr>
            <a:picLocks noChangeAspect="1"/>
          </p:cNvPicPr>
          <p:nvPr/>
        </p:nvPicPr>
        <p:blipFill>
          <a:blip r:embed="rId2" cstate="print">
            <a:extLst>
              <a:ext uri="{28A0092B-C50C-407E-A947-70E740481C1C}">
                <a14:useLocalDpi xmlns:a14="http://schemas.microsoft.com/office/drawing/2010/main" val="0"/>
              </a:ext>
            </a:extLst>
          </a:blip>
          <a:srcRect l="10271" t="27847" r="5032" b="7510"/>
          <a:stretch>
            <a:fillRect/>
          </a:stretch>
        </p:blipFill>
        <p:spPr bwMode="auto">
          <a:xfrm>
            <a:off x="339434" y="4488986"/>
            <a:ext cx="11513128" cy="236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1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1+#ppt_w/2"/>
                                          </p:val>
                                        </p:tav>
                                        <p:tav tm="100000">
                                          <p:val>
                                            <p:strVal val="#ppt_x"/>
                                          </p:val>
                                        </p:tav>
                                      </p:tavLst>
                                    </p:anim>
                                    <p:anim calcmode="lin" valueType="num">
                                      <p:cBhvr additive="base">
                                        <p:cTn id="11"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579663" y="599039"/>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 thềm gió mát,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đồ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nằm vẫy đuôi,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 xoe đôi mắt.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thị,</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na,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mẹ,</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cha.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chiếc cối nhỏ</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thật tròn,</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Biếu bà đấy nhé,</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Giã trầu thêm ngon.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thằng chuột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 riêng chú mèo,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ta thích chí</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Vểnh râu “meo meo”!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Ngoài hiên đã nắng,</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xong rồi.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 sờ vào đấy,</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còn đang phơi.</a:t>
            </a:r>
            <a:endPar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Ký</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28370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448608" y="2209585"/>
            <a:ext cx="2966800" cy="758365"/>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vẫy</a:t>
            </a:r>
            <a:endParaRPr sz="4000" dirty="0">
              <a:latin typeface="Times New Roman" panose="02020603050405020304" pitchFamily="18" charset="0"/>
              <a:cs typeface="Times New Roman" panose="02020603050405020304" pitchFamily="18" charset="0"/>
            </a:endParaRPr>
          </a:p>
        </p:txBody>
      </p:sp>
      <p:sp>
        <p:nvSpPr>
          <p:cNvPr id="26" name="Google Shape;1686;p48"/>
          <p:cNvSpPr txBox="1">
            <a:spLocks noGrp="1"/>
          </p:cNvSpPr>
          <p:nvPr>
            <p:ph type="subTitle" idx="3"/>
          </p:nvPr>
        </p:nvSpPr>
        <p:spPr>
          <a:xfrm>
            <a:off x="4395268" y="4273830"/>
            <a:ext cx="2966800" cy="776400"/>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na</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7"/>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a16="http://schemas.microsoft.com/office/drawing/2014/main" id="{000419CB-DAA0-491E-94E1-E0C9517F87CC}"/>
              </a:ext>
            </a:extLst>
          </p:cNvPr>
          <p:cNvSpPr txBox="1">
            <a:spLocks/>
          </p:cNvSpPr>
          <p:nvPr/>
        </p:nvSpPr>
        <p:spPr>
          <a:xfrm>
            <a:off x="4338280" y="2897397"/>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là</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id="{DEA9B0AC-08DD-40E6-9768-154CB99817CF}"/>
              </a:ext>
            </a:extLst>
          </p:cNvPr>
          <p:cNvSpPr txBox="1">
            <a:spLocks/>
          </p:cNvSpPr>
          <p:nvPr/>
        </p:nvSpPr>
        <p:spPr>
          <a:xfrm>
            <a:off x="4823599" y="3567983"/>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vểnh</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râu</a:t>
            </a:r>
            <a:endParaRPr lang="en-US" sz="4000" kern="0" dirty="0">
              <a:latin typeface="Times New Roman" panose="02020603050405020304" pitchFamily="18" charset="0"/>
              <a:cs typeface="Times New Roman" panose="02020603050405020304" pitchFamily="18" charset="0"/>
            </a:endParaRPr>
          </a:p>
        </p:txBody>
      </p:sp>
      <p:grpSp>
        <p:nvGrpSpPr>
          <p:cNvPr id="100" name="Google Shape;378;p32">
            <a:extLst>
              <a:ext uri="{FF2B5EF4-FFF2-40B4-BE49-F238E27FC236}">
                <a16:creationId xmlns:a16="http://schemas.microsoft.com/office/drawing/2014/main" id="{926121A4-5C1A-48FF-977D-84092DAEFBFF}"/>
              </a:ext>
            </a:extLst>
          </p:cNvPr>
          <p:cNvGrpSpPr/>
          <p:nvPr/>
        </p:nvGrpSpPr>
        <p:grpSpPr>
          <a:xfrm>
            <a:off x="2300405" y="829178"/>
            <a:ext cx="7693187" cy="1266841"/>
            <a:chOff x="603225" y="2182575"/>
            <a:chExt cx="2577800" cy="424450"/>
          </a:xfrm>
        </p:grpSpPr>
        <p:sp>
          <p:nvSpPr>
            <p:cNvPr id="101" name="Google Shape;379;p32">
              <a:extLst>
                <a:ext uri="{FF2B5EF4-FFF2-40B4-BE49-F238E27FC236}">
                  <a16:creationId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a16="http://schemas.microsoft.com/office/drawing/2014/main"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pic>
        <p:nvPicPr>
          <p:cNvPr id="3" name="Audio 2">
            <a:hlinkClick r:id="" action="ppaction://media"/>
            <a:extLst>
              <a:ext uri="{FF2B5EF4-FFF2-40B4-BE49-F238E27FC236}">
                <a16:creationId xmlns:a16="http://schemas.microsoft.com/office/drawing/2014/main"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28" name="Google Shape;1686;p48">
            <a:extLst>
              <a:ext uri="{FF2B5EF4-FFF2-40B4-BE49-F238E27FC236}">
                <a16:creationId xmlns:a16="http://schemas.microsoft.com/office/drawing/2014/main" id="{DEA9B0AC-08DD-40E6-9768-154CB99817CF}"/>
              </a:ext>
            </a:extLst>
          </p:cNvPr>
          <p:cNvSpPr txBox="1">
            <a:spLocks/>
          </p:cNvSpPr>
          <p:nvPr/>
        </p:nvSpPr>
        <p:spPr>
          <a:xfrm>
            <a:off x="4418132" y="4944416"/>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nặn</a:t>
            </a:r>
            <a:endParaRPr lang="en-US" sz="4000"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925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down)">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down)">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686" grpId="0" build="p"/>
      <p:bldP spid="26" grpId="0" build="p"/>
      <p:bldP spid="88" grpId="0"/>
      <p:bldP spid="89"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4809" y="2278217"/>
            <a:ext cx="2109019" cy="2109019"/>
            <a:chOff x="156834" y="1993081"/>
            <a:chExt cx="2109019" cy="2109019"/>
          </a:xfrm>
        </p:grpSpPr>
        <p:sp>
          <p:nvSpPr>
            <p:cNvPr id="5" name="Oval 4"/>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1028" name="Picture 4" descr="Bộ sản phẩm hoàn thiệ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8394" y="2160588"/>
            <a:ext cx="5175249" cy="38814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151616" y="854569"/>
            <a:ext cx="8732694" cy="2098675"/>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giã</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trầu</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Đồ</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để</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giã</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trầu</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thường</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bằng</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vi-VN"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4225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24750" y="1938318"/>
            <a:ext cx="6916420" cy="2098675"/>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trí</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Tỏ</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bằng</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long,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vui</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thích</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vì</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đúng</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muốn</a:t>
              </a:r>
              <a:r>
                <a:rPr lang="en-US" altLang="vi-VN"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 thềm gió mát,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đồ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nằm vẫy đuôi,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 xoe đôi mắt.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thị,</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na,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mẹ,</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cha.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chiếc cối nhỏ</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thật tròn,</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Biếu bà đấy nhé,</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Giã trầu thêm ngon.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thằng chuột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 riêng chú mèo,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ta thích chí</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Vểnh râu “meo meo”!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Ngoài hiên đã nắng,</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xong rồi.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 sờ vào đấy,</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còn đang phơi.</a:t>
            </a:r>
            <a:endPar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Ký</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4411980" y="5394960"/>
            <a:ext cx="547497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253477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ppt_x"/>
                                          </p:val>
                                        </p:tav>
                                        <p:tav tm="100000">
                                          <p:val>
                                            <p:strVal val="#ppt_x"/>
                                          </p:val>
                                        </p:tav>
                                      </p:tavLst>
                                    </p:anim>
                                    <p:anim calcmode="lin" valueType="num">
                                      <p:cBhvr additive="base">
                                        <p:cTn id="77" dur="500" fill="hold"/>
                                        <p:tgtEl>
                                          <p:spTgt spid="26"/>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30855" y="126424"/>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 thềm gió mát,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đồ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nằm vẫy đuôi,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 xoe đôi mắt.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thị,</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na,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mẹ,</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cha.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chiếc cối nhỏ</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thật tròn,</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Biếu bà đấy nhé,</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Giã trầu thêm ngon.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thằng chuột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 riêng chú mèo,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ta thích chí</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Vểnh râu “meo meo”!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Ngoài hiên đã nắng,</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xong rồi.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 sờ vào đấy,</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còn đang phơi.</a:t>
            </a:r>
            <a:endPar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Ký</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3">
            <a:extLst>
              <a:ext uri="{FF2B5EF4-FFF2-40B4-BE49-F238E27FC236}">
                <a16:creationId xmlns:a16="http://schemas.microsoft.com/office/drawing/2014/main"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itchFamily="18"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algn="ct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nặn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39018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4" y="2390373"/>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nặn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tặng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2062968" y="4499840"/>
            <a:ext cx="8585368"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6693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27995" y="45770"/>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5" y="1970555"/>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330246"/>
            <a:ext cx="7202809" cy="1195838"/>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nặn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tặng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32764" y="2214318"/>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6" name="Picture 15">
            <a:extLst>
              <a:ext uri="{FF2B5EF4-FFF2-40B4-BE49-F238E27FC236}">
                <a16:creationId xmlns:a16="http://schemas.microsoft.com/office/drawing/2014/main" id="{A8846385-2AAA-413A-9946-10D257EA992D}"/>
              </a:ext>
            </a:extLst>
          </p:cNvPr>
          <p:cNvPicPr>
            <a:picLocks noChangeAspect="1"/>
          </p:cNvPicPr>
          <p:nvPr/>
        </p:nvPicPr>
        <p:blipFill>
          <a:blip r:embed="rId6"/>
          <a:stretch>
            <a:fillRect/>
          </a:stretch>
        </p:blipFill>
        <p:spPr>
          <a:xfrm>
            <a:off x="7494887" y="3553399"/>
            <a:ext cx="3468081" cy="3152201"/>
          </a:xfrm>
          <a:prstGeom prst="rect">
            <a:avLst/>
          </a:prstGeom>
        </p:spPr>
      </p:pic>
      <p:sp>
        <p:nvSpPr>
          <p:cNvPr id="17" name="Thought Bubble: Cloud 3">
            <a:extLst>
              <a:ext uri="{FF2B5EF4-FFF2-40B4-BE49-F238E27FC236}">
                <a16:creationId xmlns:a16="http://schemas.microsoft.com/office/drawing/2014/main" id="{F5586EB6-D6F8-413B-AED3-AD0BF95E3220}"/>
              </a:ext>
            </a:extLst>
          </p:cNvPr>
          <p:cNvSpPr/>
          <p:nvPr/>
        </p:nvSpPr>
        <p:spPr>
          <a:xfrm>
            <a:off x="1002890" y="3785953"/>
            <a:ext cx="6491997" cy="21822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a:t>
            </a:r>
            <a:r>
              <a:rPr lang="vi-VN" sz="24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hể hiện lòng hiếu thảo, quan tâm mọi người của bé</a:t>
            </a:r>
            <a:endParaRPr lang="en-US" sz="24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37144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0" y="-217956"/>
            <a:ext cx="12725400" cy="428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87564" y="787243"/>
            <a:ext cx="395027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61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 thềm gió mát,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đồ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nằm vẫy đuôi,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 xoe đôi mắt.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thị,</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na,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mẹ,</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cha.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chiếc cối nhỏ</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thật tròn,</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Biếu bà đấy nhé,</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Giã trầu thêm ngon.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thằng chuột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 riêng chú mèo,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ta thích chí</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Vểnh râu “meo meo”!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Ngoài hiên đã nắng,</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xong rồi.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 sờ vào đấy,</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còn đang phơi.</a:t>
            </a:r>
            <a:endPar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Ký</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5191432" y="5394960"/>
            <a:ext cx="4432628"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884410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itchFamily="18" charset="0"/>
                <a:ea typeface="Arial-Rounded" panose="020B0500000000000000" pitchFamily="34" charset="0"/>
                <a:cs typeface="Times New Roman" pitchFamily="18" charset="0"/>
                <a:sym typeface="+mn-ea"/>
              </a:rPr>
              <a:t>tập</a:t>
            </a:r>
            <a:endParaRPr kumimoji="0" lang="en-US" sz="96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 thềm gió mát,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đồ chơi.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nằm vẫy đuôi,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 xoe đôi mắt.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thị,</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quả na,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mẹ,</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này phần cha.</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chiếc cối nhỏ</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thật tròn,</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Biếu bà đấy nhé,</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Giã trầu thêm ngon.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 là thằng chuột</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 riêng chú mèo,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 ta thích chí</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Vểnh râu “meo meo”!</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Ngoài hiên đã nắng,</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nặn xong rồi.</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 sờ vào đấy,</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còn đang phơi.</a:t>
            </a:r>
            <a:endPar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Ký</a:t>
            </a:r>
            <a:r>
              <a:rPr kumimoji="0" lang="en-US" sz="2800" b="0" i="0" u="none" strike="noStrike" kern="1200" cap="none" spc="0" normalizeH="0" baseline="0" noProof="0" dirty="0">
                <a:ln>
                  <a:noFill/>
                </a:ln>
                <a:solidFill>
                  <a:srgbClr val="00264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a16="http://schemas.microsoft.com/office/drawing/2014/main"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Tìm từ ngữ cho biết chú mèo rất vui vì được bé tặng quà</a:t>
            </a:r>
            <a:r>
              <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6EBACA82-2C43-4093-BD1F-BEB6C56BB364}"/>
              </a:ext>
            </a:extLst>
          </p:cNvPr>
          <p:cNvCxnSpPr>
            <a:cxnSpLocks/>
          </p:cNvCxnSpPr>
          <p:nvPr/>
        </p:nvCxnSpPr>
        <p:spPr>
          <a:xfrm>
            <a:off x="5372100"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Times New Roman" panose="02020603050405020304" pitchFamily="18" charset="0"/>
                <a:ea typeface="Arial-Rounded" panose="020B0500000000000000" pitchFamily="34" charset="0"/>
                <a:cs typeface="Times New Roman" panose="02020603050405020304" pitchFamily="18" charset="0"/>
              </a:rPr>
              <a:t>2. </a:t>
            </a:r>
            <a:r>
              <a:rPr lang="en-US"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thêm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mừng</a:t>
            </a:r>
            <a:r>
              <a:rPr lang="en-US"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497129B2-4A57-43C2-A395-5A36EECBF574}"/>
              </a:ext>
            </a:extLst>
          </p:cNvPr>
          <p:cNvSpPr/>
          <p:nvPr/>
        </p:nvSpPr>
        <p:spPr>
          <a:xfrm>
            <a:off x="2160270" y="1954530"/>
            <a:ext cx="6629400"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vui</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vẻ</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háo</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hức</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mừng</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rỡ</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thú</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thềm gió mát,</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Bé nặn đồ chơi.</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Mèo nằm vẫy đuôi,</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Tròn xoe đôi mắt.</a:t>
            </a:r>
            <a:br>
              <a:rPr lang="vi-VN" sz="2800" dirty="0">
                <a:latin typeface="Times New Roman" panose="02020603050405020304" pitchFamily="18" charset="0"/>
                <a:cs typeface="Times New Roman" panose="02020603050405020304" pitchFamily="18" charset="0"/>
              </a:rPr>
            </a:br>
            <a:endParaRPr kumimoji="0" 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 –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Đây là quả thị,</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Đây là quả na,</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Quả này phần mẹ,</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Quả này phần cha</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Đây chiếc cối nhỏ</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Bé nặn thật tròn,</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Biếu bà đấy nhé,</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Giã trầu thêm ngon.</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Rectangle: Rounded Corners 2">
            <a:extLst>
              <a:ext uri="{FF2B5EF4-FFF2-40B4-BE49-F238E27FC236}">
                <a16:creationId xmlns:a16="http://schemas.microsoft.com/office/drawing/2014/main" id="{87945569-51FD-4ADE-807A-C99984BF3D75}"/>
              </a:ext>
            </a:extLst>
          </p:cNvPr>
          <p:cNvSpPr/>
          <p:nvPr/>
        </p:nvSpPr>
        <p:spPr>
          <a:xfrm>
            <a:off x="4629212" y="3972232"/>
            <a:ext cx="6461576" cy="102387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hoa</a:t>
            </a:r>
            <a:r>
              <a:rPr lang="en-US" sz="32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solidFill>
                  <a:srgbClr val="FF0000"/>
                </a:solidFill>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ên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thềm gió mát,</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é nặn đồ chơi.</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a:t>
            </a:r>
            <a:r>
              <a:rPr lang="vi-VN" sz="2800" dirty="0">
                <a:latin typeface="Times New Roman" panose="02020603050405020304" pitchFamily="18" charset="0"/>
                <a:cs typeface="Times New Roman" panose="02020603050405020304" pitchFamily="18" charset="0"/>
              </a:rPr>
              <a:t>èo nằm vẫy đuôi,</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Tr</a:t>
            </a:r>
            <a:r>
              <a:rPr lang="vi-VN" sz="2800" dirty="0">
                <a:latin typeface="Times New Roman" panose="02020603050405020304" pitchFamily="18" charset="0"/>
                <a:cs typeface="Times New Roman" panose="02020603050405020304" pitchFamily="18" charset="0"/>
              </a:rPr>
              <a:t>òn xoe đôi mắt.</a:t>
            </a:r>
            <a:br>
              <a:rPr lang="vi-VN" sz="2800" dirty="0">
                <a:latin typeface="Times New Roman" panose="02020603050405020304" pitchFamily="18" charset="0"/>
                <a:cs typeface="Times New Roman" panose="02020603050405020304" pitchFamily="18" charset="0"/>
              </a:rPr>
            </a:br>
            <a:endParaRPr kumimoji="0" 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solidFill>
                  <a:srgbClr val="FF0000"/>
                </a:solidFill>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ây là quả thị,</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ây là quả na,</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Q</a:t>
            </a:r>
            <a:r>
              <a:rPr lang="vi-VN" sz="2800" dirty="0">
                <a:latin typeface="Times New Roman" panose="02020603050405020304" pitchFamily="18" charset="0"/>
                <a:cs typeface="Times New Roman" panose="02020603050405020304" pitchFamily="18" charset="0"/>
              </a:rPr>
              <a:t>uả này phần mẹ,</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Q</a:t>
            </a:r>
            <a:r>
              <a:rPr lang="vi-VN" sz="2800" dirty="0">
                <a:latin typeface="Times New Roman" panose="02020603050405020304" pitchFamily="18" charset="0"/>
                <a:cs typeface="Times New Roman" panose="02020603050405020304" pitchFamily="18" charset="0"/>
              </a:rPr>
              <a:t>uả này phần cha</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043949" y="1585758"/>
            <a:ext cx="4707931" cy="1815882"/>
          </a:xfrm>
          <a:prstGeom prst="rect">
            <a:avLst/>
          </a:prstGeom>
          <a:noFill/>
        </p:spPr>
        <p:txBody>
          <a:bodyPr wrap="square" rtlCol="0">
            <a:spAutoFit/>
          </a:bodyPr>
          <a:lstStyle/>
          <a:p>
            <a:pPr lvl="0">
              <a:defRPr/>
            </a:pPr>
            <a:r>
              <a:rPr lang="vi-VN" sz="2800" dirty="0">
                <a:solidFill>
                  <a:srgbClr val="FF0000"/>
                </a:solidFill>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ây chiếc cối nhỏ</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é nặn thật tròn,</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iếu bà đấy nhé,</a:t>
            </a:r>
            <a:br>
              <a:rPr lang="vi-VN" sz="2800" dirty="0">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Gi</a:t>
            </a:r>
            <a:r>
              <a:rPr lang="vi-VN" sz="2800" dirty="0">
                <a:latin typeface="Times New Roman" panose="02020603050405020304" pitchFamily="18" charset="0"/>
                <a:cs typeface="Times New Roman" panose="02020603050405020304" pitchFamily="18" charset="0"/>
              </a:rPr>
              <a:t>ã trầu thêm ngon.</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515711" y="3568788"/>
            <a:ext cx="7017527" cy="3148072"/>
          </a:xfrm>
          <a:prstGeom prst="rect">
            <a:avLst/>
          </a:prstGeom>
        </p:spPr>
      </p:pic>
    </p:spTree>
    <p:extLst>
      <p:ext uri="{BB962C8B-B14F-4D97-AF65-F5344CB8AC3E}">
        <p14:creationId xmlns:p14="http://schemas.microsoft.com/office/powerpoint/2010/main" val="102855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954905" y="2099994"/>
            <a:ext cx="218313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vểnh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râu</a:t>
            </a:r>
            <a:endParaRPr lang="en-US"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vẫy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đuôi</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4954905" y="3643044"/>
            <a:ext cx="2183130" cy="646331"/>
          </a:xfrm>
          <a:prstGeom prst="rect">
            <a:avLst/>
          </a:prstGeom>
          <a:noFill/>
        </p:spPr>
        <p:txBody>
          <a:bodyPr wrap="square" rtlCol="0">
            <a:spAutoFit/>
          </a:bodyPr>
          <a:lstStyle/>
          <a:p>
            <a:r>
              <a:rPr lang="en-US" sz="3600" b="1" dirty="0" err="1">
                <a:latin typeface="HP001 4 hàng" panose="020B0603050302020204" pitchFamily="34" charset="0"/>
              </a:rPr>
              <a:t>tròn</a:t>
            </a:r>
            <a:r>
              <a:rPr lang="en-US" sz="3600" b="1" dirty="0">
                <a:latin typeface="HP001 4 hàng" panose="020B0603050302020204" pitchFamily="34" charset="0"/>
              </a:rPr>
              <a:t> </a:t>
            </a:r>
            <a:r>
              <a:rPr lang="en-US" sz="3600" b="1" dirty="0" err="1">
                <a:latin typeface="HP001 4 hàng" panose="020B0603050302020204" pitchFamily="34" charset="0"/>
              </a:rPr>
              <a:t>xoe</a:t>
            </a:r>
            <a:endParaRPr lang="en-US" sz="3600" b="1" dirty="0">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954905" y="4462878"/>
            <a:ext cx="218313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giã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trầu</a:t>
            </a:r>
            <a:endParaRPr lang="en-US" sz="36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ACFC63E-8078-4637-A869-5DF7F1BDBC46}"/>
              </a:ext>
            </a:extLst>
          </p:cNvPr>
          <p:cNvSpPr txBox="1"/>
          <p:nvPr/>
        </p:nvSpPr>
        <p:spPr>
          <a:xfrm>
            <a:off x="4861499" y="5282712"/>
            <a:ext cx="218313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chí</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915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thềm gió mát,</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Bé nặn đồ chơi.</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Mèo nằm vẫy đuôi,</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Tròn xoe đôi mắt.</a:t>
            </a:r>
            <a:br>
              <a:rPr lang="vi-VN" sz="2800" dirty="0">
                <a:latin typeface="Times New Roman" panose="02020603050405020304" pitchFamily="18" charset="0"/>
                <a:cs typeface="Times New Roman" panose="02020603050405020304" pitchFamily="18" charset="0"/>
              </a:rPr>
            </a:br>
            <a:endParaRPr kumimoji="0" 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 –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Đây là quả thị,</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Đây là quả na,</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Quả này phần mẹ,</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Quả này phần cha</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Times New Roman" panose="02020603050405020304" pitchFamily="18" charset="0"/>
                <a:cs typeface="Times New Roman" panose="02020603050405020304" pitchFamily="18" charset="0"/>
              </a:rPr>
              <a:t>Đây chiếc cối nhỏ</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Bé nặn thật tròn,</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Biếu bà đấy nhé,</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Giã trầu thêm ngon.</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466549" y="3568788"/>
            <a:ext cx="7017527" cy="3148072"/>
          </a:xfrm>
          <a:prstGeom prst="rect">
            <a:avLst/>
          </a:prstGeom>
        </p:spPr>
      </p:pic>
    </p:spTree>
    <p:extLst>
      <p:ext uri="{BB962C8B-B14F-4D97-AF65-F5344CB8AC3E}">
        <p14:creationId xmlns:p14="http://schemas.microsoft.com/office/powerpoint/2010/main" val="305834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p:cNvSpPr/>
          <p:nvPr/>
        </p:nvSpPr>
        <p:spPr>
          <a:xfrm>
            <a:off x="978195" y="1685926"/>
            <a:ext cx="378484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diều</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lang="en-US" sz="4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ồng</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rắn</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4969411" y="1485900"/>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lê-gô</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EBEF-CDBD-42DA-A2F2-8AA90D7A326C}"/>
              </a:ext>
            </a:extLst>
          </p:cNvPr>
          <p:cNvPicPr>
            <a:picLocks noChangeAspect="1"/>
          </p:cNvPicPr>
          <p:nvPr/>
        </p:nvPicPr>
        <p:blipFill>
          <a:blip r:embed="rId4"/>
          <a:stretch>
            <a:fillRect/>
          </a:stretch>
        </p:blipFill>
        <p:spPr>
          <a:xfrm>
            <a:off x="1609248" y="414831"/>
            <a:ext cx="9240203" cy="3168968"/>
          </a:xfrm>
          <a:prstGeom prst="rect">
            <a:avLst/>
          </a:prstGeom>
        </p:spPr>
      </p:pic>
      <p:cxnSp>
        <p:nvCxnSpPr>
          <p:cNvPr id="5" name="Straight Arrow Connector 4">
            <a:extLst>
              <a:ext uri="{FF2B5EF4-FFF2-40B4-BE49-F238E27FC236}">
                <a16:creationId xmlns:a16="http://schemas.microsoft.com/office/drawing/2014/main"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Times New Roman" panose="02020603050405020304" pitchFamily="18" charset="0"/>
                <a:ea typeface="Arial-Rounded" panose="020B0500000000000000" pitchFamily="34" charset="0"/>
                <a:cs typeface="Times New Roman" panose="02020603050405020304" pitchFamily="18" charset="0"/>
              </a:rPr>
              <a:t>3.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b</a:t>
            </a:r>
          </a:p>
        </p:txBody>
      </p:sp>
      <p:pic>
        <p:nvPicPr>
          <p:cNvPr id="5" name="Picture 4">
            <a:extLst>
              <a:ext uri="{FF2B5EF4-FFF2-40B4-BE49-F238E27FC236}">
                <a16:creationId xmlns:a16="http://schemas.microsoft.com/office/drawing/2014/main" id="{DFECA04D-7D98-41E7-A546-9285C7A68086}"/>
              </a:ext>
            </a:extLst>
          </p:cNvPr>
          <p:cNvPicPr>
            <a:picLocks noChangeAspect="1"/>
          </p:cNvPicPr>
          <p:nvPr/>
        </p:nvPicPr>
        <p:blipFill>
          <a:blip r:embed="rId3"/>
          <a:stretch>
            <a:fillRect/>
          </a:stretch>
        </p:blipFill>
        <p:spPr>
          <a:xfrm>
            <a:off x="1922584" y="836713"/>
            <a:ext cx="8346831" cy="3316898"/>
          </a:xfrm>
          <a:prstGeom prst="rect">
            <a:avLst/>
          </a:prstGeom>
        </p:spPr>
      </p:pic>
      <p:sp>
        <p:nvSpPr>
          <p:cNvPr id="6" name="Oval 5">
            <a:extLst>
              <a:ext uri="{FF2B5EF4-FFF2-40B4-BE49-F238E27FC236}">
                <a16:creationId xmlns:a16="http://schemas.microsoft.com/office/drawing/2014/main" id="{FF83E25A-FF47-4A84-A435-407D6A3BFA38}"/>
              </a:ext>
            </a:extLst>
          </p:cNvPr>
          <p:cNvSpPr/>
          <p:nvPr/>
        </p:nvSpPr>
        <p:spPr>
          <a:xfrm>
            <a:off x="4998448" y="357835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Con đường uốn lượn quanh sườn núi.</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Hoa hướng dương vươn mình đón ánh mặt trời.</a:t>
            </a:r>
          </a:p>
        </p:txBody>
      </p:sp>
      <p:sp>
        <p:nvSpPr>
          <p:cNvPr id="12" name="TextBox 11">
            <a:extLst>
              <a:ext uri="{FF2B5EF4-FFF2-40B4-BE49-F238E27FC236}">
                <a16:creationId xmlns:a16="http://schemas.microsoft.com/office/drawing/2014/main"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ươn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hay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ương</a:t>
            </a:r>
            <a:endParaRPr lang="en-US" sz="30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Content Placeholder 8" descr="0083">
            <a:extLst>
              <a:ext uri="{FF2B5EF4-FFF2-40B4-BE49-F238E27FC236}">
                <a16:creationId xmlns:a16="http://schemas.microsoft.com/office/drawing/2014/main" id="{CB29CF91-03CA-4FE1-BAA6-66E0FFC01A71}"/>
              </a:ext>
            </a:extLst>
          </p:cNvPr>
          <p:cNvPicPr>
            <a:picLocks noChangeAspect="1"/>
          </p:cNvPicPr>
          <p:nvPr/>
        </p:nvPicPr>
        <p:blipFill>
          <a:blip r:embed="rId4"/>
          <a:stretch>
            <a:fillRect/>
          </a:stretch>
        </p:blipFill>
        <p:spPr>
          <a:xfrm>
            <a:off x="3718908" y="5035268"/>
            <a:ext cx="811774" cy="655955"/>
          </a:xfrm>
          <a:prstGeom prst="rect">
            <a:avLst/>
          </a:prstGeom>
        </p:spPr>
      </p:pic>
      <p:pic>
        <p:nvPicPr>
          <p:cNvPr id="14" name="Content Placeholder 8" descr="0083">
            <a:extLst>
              <a:ext uri="{FF2B5EF4-FFF2-40B4-BE49-F238E27FC236}">
                <a16:creationId xmlns:a16="http://schemas.microsoft.com/office/drawing/2014/main" id="{91196559-674D-4C15-BEAE-DC0EC2094265}"/>
              </a:ext>
            </a:extLst>
          </p:cNvPr>
          <p:cNvPicPr>
            <a:picLocks noChangeAspect="1"/>
          </p:cNvPicPr>
          <p:nvPr/>
        </p:nvPicPr>
        <p:blipFill>
          <a:blip r:embed="rId4"/>
          <a:stretch>
            <a:fillRect/>
          </a:stretch>
        </p:blipFill>
        <p:spPr>
          <a:xfrm>
            <a:off x="5396459" y="5037086"/>
            <a:ext cx="645343" cy="655955"/>
          </a:xfrm>
          <a:prstGeom prst="rect">
            <a:avLst/>
          </a:prstGeom>
        </p:spPr>
      </p:pic>
      <p:pic>
        <p:nvPicPr>
          <p:cNvPr id="15" name="Content Placeholder 8" descr="0083">
            <a:extLst>
              <a:ext uri="{FF2B5EF4-FFF2-40B4-BE49-F238E27FC236}">
                <a16:creationId xmlns:a16="http://schemas.microsoft.com/office/drawing/2014/main" id="{14388E54-B618-47C5-A28A-4379C45EF7B0}"/>
              </a:ext>
            </a:extLst>
          </p:cNvPr>
          <p:cNvPicPr>
            <a:picLocks noChangeAspect="1"/>
          </p:cNvPicPr>
          <p:nvPr/>
        </p:nvPicPr>
        <p:blipFill>
          <a:blip r:embed="rId4"/>
          <a:stretch>
            <a:fillRect/>
          </a:stretch>
        </p:blipFill>
        <p:spPr>
          <a:xfrm>
            <a:off x="3718907" y="5598228"/>
            <a:ext cx="811774" cy="655955"/>
          </a:xfrm>
          <a:prstGeom prst="rect">
            <a:avLst/>
          </a:prstGeom>
        </p:spPr>
      </p:pic>
      <p:pic>
        <p:nvPicPr>
          <p:cNvPr id="16" name="Content Placeholder 8" descr="0083">
            <a:extLst>
              <a:ext uri="{FF2B5EF4-FFF2-40B4-BE49-F238E27FC236}">
                <a16:creationId xmlns:a16="http://schemas.microsoft.com/office/drawing/2014/main" id="{2DB7A307-A559-4084-85A4-D8232BD6799B}"/>
              </a:ext>
            </a:extLst>
          </p:cNvPr>
          <p:cNvPicPr>
            <a:picLocks noChangeAspect="1"/>
          </p:cNvPicPr>
          <p:nvPr/>
        </p:nvPicPr>
        <p:blipFill>
          <a:blip r:embed="rId4"/>
          <a:stretch>
            <a:fillRect/>
          </a:stretch>
        </p:blipFill>
        <p:spPr>
          <a:xfrm>
            <a:off x="4811844" y="5624221"/>
            <a:ext cx="838678" cy="655955"/>
          </a:xfrm>
          <a:prstGeom prst="rect">
            <a:avLst/>
          </a:prstGeom>
        </p:spPr>
      </p:pic>
      <p:pic>
        <p:nvPicPr>
          <p:cNvPr id="17" name="Content Placeholder 8" descr="0083">
            <a:extLst>
              <a:ext uri="{FF2B5EF4-FFF2-40B4-BE49-F238E27FC236}">
                <a16:creationId xmlns:a16="http://schemas.microsoft.com/office/drawing/2014/main" id="{610754DD-C197-43FB-8ACD-437397A4A5E5}"/>
              </a:ext>
            </a:extLst>
          </p:cNvPr>
          <p:cNvPicPr>
            <a:picLocks noChangeAspect="1"/>
          </p:cNvPicPr>
          <p:nvPr/>
        </p:nvPicPr>
        <p:blipFill>
          <a:blip r:embed="rId4"/>
          <a:stretch>
            <a:fillRect/>
          </a:stretch>
        </p:blipFill>
        <p:spPr>
          <a:xfrm>
            <a:off x="5979727" y="5624221"/>
            <a:ext cx="609601" cy="655955"/>
          </a:xfrm>
          <a:prstGeom prst="rect">
            <a:avLst/>
          </a:prstGeom>
        </p:spPr>
      </p:pic>
    </p:spTree>
    <p:extLst>
      <p:ext uri="{BB962C8B-B14F-4D97-AF65-F5344CB8AC3E}">
        <p14:creationId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3"/>
                                        </p:tgtEl>
                                        <p:attrNameLst>
                                          <p:attrName>ppt_x</p:attrName>
                                        </p:attrNameLst>
                                      </p:cBhvr>
                                      <p:tavLst>
                                        <p:tav tm="0">
                                          <p:val>
                                            <p:strVal val="ppt_x"/>
                                          </p:val>
                                        </p:tav>
                                        <p:tav tm="100000">
                                          <p:val>
                                            <p:strVal val="ppt_x"/>
                                          </p:val>
                                        </p:tav>
                                      </p:tavLst>
                                    </p:anim>
                                    <p:anim calcmode="lin" valueType="num">
                                      <p:cBhvr additive="base">
                                        <p:cTn id="54" dur="500"/>
                                        <p:tgtEl>
                                          <p:spTgt spid="13"/>
                                        </p:tgtEl>
                                        <p:attrNameLst>
                                          <p:attrName>ppt_y</p:attrName>
                                        </p:attrNameLst>
                                      </p:cBhvr>
                                      <p:tavLst>
                                        <p:tav tm="0">
                                          <p:val>
                                            <p:strVal val="ppt_y"/>
                                          </p:val>
                                        </p:tav>
                                        <p:tav tm="100000">
                                          <p:val>
                                            <p:strVal val="1+ppt_h/2"/>
                                          </p:val>
                                        </p:tav>
                                      </p:tavLst>
                                    </p:anim>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5"/>
                                        </p:tgtEl>
                                        <p:attrNameLst>
                                          <p:attrName>ppt_x</p:attrName>
                                        </p:attrNameLst>
                                      </p:cBhvr>
                                      <p:tavLst>
                                        <p:tav tm="0">
                                          <p:val>
                                            <p:strVal val="ppt_x"/>
                                          </p:val>
                                        </p:tav>
                                        <p:tav tm="100000">
                                          <p:val>
                                            <p:strVal val="ppt_x"/>
                                          </p:val>
                                        </p:tav>
                                      </p:tavLst>
                                    </p:anim>
                                    <p:anim calcmode="lin" valueType="num">
                                      <p:cBhvr additive="base">
                                        <p:cTn id="66" dur="500"/>
                                        <p:tgtEl>
                                          <p:spTgt spid="15"/>
                                        </p:tgtEl>
                                        <p:attrNameLst>
                                          <p:attrName>ppt_y</p:attrName>
                                        </p:attrNameLst>
                                      </p:cBhvr>
                                      <p:tavLst>
                                        <p:tav tm="0">
                                          <p:val>
                                            <p:strVal val="ppt_y"/>
                                          </p:val>
                                        </p:tav>
                                        <p:tav tm="100000">
                                          <p:val>
                                            <p:strVal val="1+ppt_h/2"/>
                                          </p:val>
                                        </p:tav>
                                      </p:tavLst>
                                    </p:anim>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7"/>
                                        </p:tgtEl>
                                        <p:attrNameLst>
                                          <p:attrName>ppt_x</p:attrName>
                                        </p:attrNameLst>
                                      </p:cBhvr>
                                      <p:tavLst>
                                        <p:tav tm="0">
                                          <p:val>
                                            <p:strVal val="ppt_x"/>
                                          </p:val>
                                        </p:tav>
                                        <p:tav tm="100000">
                                          <p:val>
                                            <p:strVal val="ppt_x"/>
                                          </p:val>
                                        </p:tav>
                                      </p:tavLst>
                                    </p:anim>
                                    <p:anim calcmode="lin" valueType="num">
                                      <p:cBhvr additive="base">
                                        <p:cTn id="78" dur="500"/>
                                        <p:tgtEl>
                                          <p:spTgt spid="17"/>
                                        </p:tgtEl>
                                        <p:attrNameLst>
                                          <p:attrName>ppt_y</p:attrName>
                                        </p:attrNameLst>
                                      </p:cBhvr>
                                      <p:tavLst>
                                        <p:tav tm="0">
                                          <p:val>
                                            <p:strVal val="ppt_y"/>
                                          </p:val>
                                        </p:tav>
                                        <p:tav tm="100000">
                                          <p:val>
                                            <p:strVal val="1+ppt_h/2"/>
                                          </p:val>
                                        </p:tav>
                                      </p:tavLst>
                                    </p:anim>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840" y="1114150"/>
            <a:ext cx="8048528"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88483" y="1810723"/>
            <a:ext cx="2983258" cy="2470902"/>
          </a:xfrm>
          <a:prstGeom prst="rect">
            <a:avLst/>
          </a:prstGeom>
        </p:spPr>
      </p:pic>
      <p:sp>
        <p:nvSpPr>
          <p:cNvPr id="5" name="Rectangle 4"/>
          <p:cNvSpPr/>
          <p:nvPr/>
        </p:nvSpPr>
        <p:spPr>
          <a:xfrm>
            <a:off x="4434350" y="2832887"/>
            <a:ext cx="4131970"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từ</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và</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câu</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9A370-DEC8-46B5-8E14-5409DF8F1F53}"/>
              </a:ext>
            </a:extLst>
          </p:cNvPr>
          <p:cNvSpPr txBox="1"/>
          <p:nvPr/>
        </p:nvSpPr>
        <p:spPr>
          <a:xfrm>
            <a:off x="1004711" y="126107"/>
            <a:ext cx="9572978"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hình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mẫu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1213617416"/>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val="4027742681"/>
                    </a:ext>
                  </a:extLst>
                </a:gridCol>
                <a:gridCol w="5527787">
                  <a:extLst>
                    <a:ext uri="{9D8B030D-6E8A-4147-A177-3AD203B41FA5}">
                      <a16:colId xmlns:a16="http://schemas.microsoft.com/office/drawing/2014/main" val="3628480543"/>
                    </a:ext>
                  </a:extLst>
                </a:gridCol>
              </a:tblGrid>
              <a:tr h="557107">
                <a:tc>
                  <a:txBody>
                    <a:bodyPr/>
                    <a:lstStyle/>
                    <a:p>
                      <a:pPr algn="ctr" fontAlgn="t"/>
                      <a:r>
                        <a:rPr lang="vi-VN" sz="2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Đồ chơi</a:t>
                      </a:r>
                      <a:endParaRPr lang="vi-VN"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b="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Đặc điểm</a:t>
                      </a:r>
                      <a:endPar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32868768"/>
                  </a:ext>
                </a:extLst>
              </a:tr>
              <a:tr h="557107">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bóng</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3978308413"/>
                  </a:ext>
                </a:extLst>
              </a:tr>
              <a:tr h="557107">
                <a:tc>
                  <a:txBody>
                    <a:bodyPr/>
                    <a:lstStyle/>
                    <a:p>
                      <a:pPr algn="ctr" fontAlgn="t"/>
                      <a:r>
                        <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Con diều</a:t>
                      </a:r>
                    </a:p>
                  </a:txBody>
                  <a:tcPr marL="47502" marR="47502" marT="47502" marB="47502"/>
                </a:tc>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p>
                  </a:txBody>
                  <a:tcPr marL="47502" marR="47502" marT="47502" marB="47502"/>
                </a:tc>
                <a:extLst>
                  <a:ext uri="{0D108BD9-81ED-4DB2-BD59-A6C34878D82A}">
                    <a16:rowId xmlns:a16="http://schemas.microsoft.com/office/drawing/2014/main" val="3479132057"/>
                  </a:ext>
                </a:extLst>
              </a:tr>
              <a:tr h="557107">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Đèn</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ông</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sao</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pt-BR"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 đỏ pha xanh lá cây</a:t>
                      </a:r>
                    </a:p>
                  </a:txBody>
                  <a:tcPr marL="47502" marR="47502" marT="47502" marB="47502"/>
                </a:tc>
                <a:extLst>
                  <a:ext uri="{0D108BD9-81ED-4DB2-BD59-A6C34878D82A}">
                    <a16:rowId xmlns:a16="http://schemas.microsoft.com/office/drawing/2014/main" val="1274981149"/>
                  </a:ext>
                </a:extLst>
              </a:tr>
              <a:tr h="557107">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chóng</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4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sắc</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trộn</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757310827"/>
                  </a:ext>
                </a:extLst>
              </a:tr>
              <a:tr h="557107">
                <a:tc>
                  <a:txBody>
                    <a:bodyPr/>
                    <a:lstStyle/>
                    <a:p>
                      <a:pPr algn="ctr" fontAlgn="t"/>
                      <a:r>
                        <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gấu bông</a:t>
                      </a:r>
                    </a:p>
                  </a:txBody>
                  <a:tcPr marL="47502" marR="47502" marT="47502" marB="47502"/>
                </a:tc>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rắng</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vàng</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336806195"/>
                  </a:ext>
                </a:extLst>
              </a:tr>
              <a:tr h="557107">
                <a:tc>
                  <a:txBody>
                    <a:bodyPr/>
                    <a:lstStyle/>
                    <a:p>
                      <a:pPr algn="ctr" fontAlgn="t"/>
                      <a:r>
                        <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búp bê</a:t>
                      </a:r>
                    </a:p>
                  </a:txBody>
                  <a:tcPr marL="47502" marR="47502" marT="47502" marB="47502"/>
                </a:tc>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hồng</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4227065397"/>
                  </a:ext>
                </a:extLst>
              </a:tr>
              <a:tr h="557107">
                <a:tc>
                  <a:txBody>
                    <a:bodyPr/>
                    <a:lstStyle/>
                    <a:p>
                      <a:pPr algn="ctr" fontAlgn="t"/>
                      <a:r>
                        <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ô tô</a:t>
                      </a:r>
                    </a:p>
                  </a:txBody>
                  <a:tcPr marL="47502" marR="47502" marT="47502" marB="47502"/>
                </a:tc>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ngọc</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805847418"/>
                  </a:ext>
                </a:extLst>
              </a:tr>
              <a:tr h="557107">
                <a:tc>
                  <a:txBody>
                    <a:bodyPr/>
                    <a:lstStyle/>
                    <a:p>
                      <a:pPr algn="ctr" fontAlgn="t"/>
                      <a:r>
                        <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máy bay</a:t>
                      </a:r>
                    </a:p>
                  </a:txBody>
                  <a:tcPr marL="47502" marR="47502" marT="47502" marB="47502"/>
                </a:tc>
                <a:tc>
                  <a:txBody>
                    <a:bodyPr/>
                    <a:lstStyle/>
                    <a:p>
                      <a:pPr algn="ctr" fontAlgn="t"/>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lá</a:t>
                      </a:r>
                      <a:endParaRPr lang="en-US"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2359473560"/>
                  </a:ext>
                </a:extLst>
              </a:tr>
              <a:tr h="557107">
                <a:tc>
                  <a:txBody>
                    <a:bodyPr/>
                    <a:lstStyle/>
                    <a:p>
                      <a:pPr algn="ctr" fontAlgn="t"/>
                      <a:r>
                        <a:rPr lang="en-US" sz="280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mặt nạ</a:t>
                      </a:r>
                    </a:p>
                  </a:txBody>
                  <a:tcPr marL="47502" marR="47502" marT="47502" marB="47502"/>
                </a:tc>
                <a:tc>
                  <a:txBody>
                    <a:bodyPr/>
                    <a:lstStyle/>
                    <a:p>
                      <a:pPr algn="ctr" fontAlgn="t"/>
                      <a:r>
                        <a:rPr lang="vi-VN" sz="280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Màu xanh dương</a:t>
                      </a:r>
                    </a:p>
                  </a:txBody>
                  <a:tcPr marL="47502" marR="47502" marT="47502" marB="47502"/>
                </a:tc>
                <a:extLst>
                  <a:ext uri="{0D108BD9-81ED-4DB2-BD59-A6C34878D82A}">
                    <a16:rowId xmlns:a16="http://schemas.microsoft.com/office/drawing/2014/main" val="1510721850"/>
                  </a:ext>
                </a:extLst>
              </a:tr>
            </a:tbl>
          </a:graphicData>
        </a:graphic>
      </p:graphicFrame>
    </p:spTree>
    <p:extLst>
      <p:ext uri="{BB962C8B-B14F-4D97-AF65-F5344CB8AC3E}">
        <p14:creationId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đặt</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dấu</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phẩy</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vị</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trí</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mỗi</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714428F-99E1-40CE-A283-9CF3C5B0560D}"/>
              </a:ext>
            </a:extLst>
          </p:cNvPr>
          <p:cNvPicPr>
            <a:picLocks noChangeAspect="1"/>
          </p:cNvPicPr>
          <p:nvPr/>
        </p:nvPicPr>
        <p:blipFill>
          <a:blip r:embed="rId3"/>
          <a:stretch>
            <a:fillRect/>
          </a:stretch>
        </p:blipFill>
        <p:spPr>
          <a:xfrm>
            <a:off x="953729" y="1312966"/>
            <a:ext cx="8242968" cy="1714500"/>
          </a:xfrm>
          <a:prstGeom prst="rect">
            <a:avLst/>
          </a:prstGeom>
        </p:spPr>
      </p:pic>
      <p:sp>
        <p:nvSpPr>
          <p:cNvPr id="4" name="TextBox 3">
            <a:extLst>
              <a:ext uri="{FF2B5EF4-FFF2-40B4-BE49-F238E27FC236}">
                <a16:creationId xmlns:a16="http://schemas.microsoft.com/office/drawing/2014/main" id="{7BB97C25-A9F4-4EAF-9947-50BB4B3B1F1C}"/>
              </a:ext>
            </a:extLst>
          </p:cNvPr>
          <p:cNvSpPr txBox="1"/>
          <p:nvPr/>
        </p:nvSpPr>
        <p:spPr>
          <a:xfrm>
            <a:off x="453944" y="3517289"/>
            <a:ext cx="10450286" cy="584775"/>
          </a:xfrm>
          <a:prstGeom prst="rect">
            <a:avLst/>
          </a:prstGeom>
          <a:noFill/>
        </p:spPr>
        <p:txBody>
          <a:bodyPr wrap="square" rtlCol="0">
            <a:spAutoFit/>
          </a:bodyPr>
          <a:lstStyle/>
          <a:p>
            <a:pPr algn="l"/>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453944" y="4299499"/>
            <a:ext cx="10450286" cy="1077218"/>
          </a:xfrm>
          <a:prstGeom prst="rect">
            <a:avLst/>
          </a:prstGeom>
          <a:noFill/>
        </p:spPr>
        <p:txBody>
          <a:bodyPr wrap="square" rtlCol="0">
            <a:spAutoFit/>
          </a:bodyPr>
          <a:lstStyle/>
          <a:p>
            <a:pPr algn="l"/>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dấu</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phẩy</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ngăn</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cách</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2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mềm</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mại</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dễ</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vì</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này</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chức</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năng</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chỉ</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đặc</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điểm</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đồ</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B97C25-A9F4-4EAF-9947-50BB4B3B1F1C}"/>
              </a:ext>
            </a:extLst>
          </p:cNvPr>
          <p:cNvSpPr txBox="1"/>
          <p:nvPr/>
        </p:nvSpPr>
        <p:spPr>
          <a:xfrm>
            <a:off x="542434" y="1786811"/>
            <a:ext cx="10450286" cy="3416320"/>
          </a:xfrm>
          <a:prstGeom prst="rect">
            <a:avLst/>
          </a:prstGeom>
          <a:noFill/>
        </p:spPr>
        <p:txBody>
          <a:bodyPr wrap="square" rtlCol="0">
            <a:spAutoFit/>
          </a:bodyPr>
          <a:lstStyle/>
          <a:p>
            <a:pPr marL="742950" indent="-742950" algn="l">
              <a:buAutoNum type="alphaLcPeriod"/>
            </a:pPr>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thích đồ chơi ô tô, máy bay</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marL="742950" indent="-742950" algn="l">
              <a:buAutoNum type="alphaLcPeriod"/>
            </a:pPr>
            <a:endPar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Bố dạy em làm đèn ông sao</a:t>
            </a:r>
            <a:r>
              <a:rPr lang="vi-VN"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diều giấy</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l"/>
            <a:endPar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Các bạn đá bóng</a:t>
            </a:r>
            <a:r>
              <a:rPr lang="vi-VN"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đá cầu</a:t>
            </a:r>
            <a:r>
              <a:rPr lang="vi-VN"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nhảy dây trên sân </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trường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866898" y="498763"/>
            <a:ext cx="9260328" cy="523220"/>
          </a:xfrm>
          <a:prstGeom prst="rect">
            <a:avLst/>
          </a:prstGeom>
          <a:noFill/>
        </p:spPr>
        <p:txBody>
          <a:bodyPr wrap="square" rtlCol="0">
            <a:spAutoFit/>
          </a:bodyPr>
          <a:lstStyle/>
          <a:p>
            <a:pPr lvl="0"/>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phẩy</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vị</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trí</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in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nghiêng</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Times New Roman" panose="02020603050405020304" pitchFamily="18" charset="0"/>
                <a:ea typeface="Arial-Rounded" panose="020B0500000000000000" pitchFamily="34" charset="0"/>
                <a:cs typeface="Times New Roman" panose="02020603050405020304" pitchFamily="18" charset="0"/>
              </a:rPr>
              <a:t>C</a:t>
            </a:r>
            <a:r>
              <a:rPr lang="vi-VN" sz="3600" dirty="0">
                <a:latin typeface="Times New Roman" panose="02020603050405020304" pitchFamily="18" charset="0"/>
                <a:ea typeface="Arial-Rounded" panose="020B0500000000000000" pitchFamily="34" charset="0"/>
                <a:cs typeface="Times New Roman" panose="02020603050405020304" pitchFamily="18" charset="0"/>
              </a:rPr>
              <a:t>hi nhận được bao nhiêu là quà: búp bê, hộp đựng bút, đồng hồ báo thức và chiếc nơ hồng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39" y="152402"/>
            <a:ext cx="789052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mây</a:t>
            </a:r>
            <a:endPar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8942040" y="1846888"/>
            <a:ext cx="3030220"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nác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Times New Roman" pitchFamily="18" charset="0"/>
                <a:ea typeface="Arial-Rounded" panose="020B0500000000000000" pitchFamily="34" charset="0"/>
                <a:cs typeface="Times New Roman" pitchFamily="18" charset="0"/>
              </a:rPr>
              <a:t>1. Kể tên những đồ chơi của em. Em thích đồ chơi nào nhất? Vì sao?</a:t>
            </a:r>
            <a:endParaRPr lang="en-US" sz="3600"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Times New Roman" pitchFamily="18" charset="0"/>
                <a:ea typeface="Arial-Rounded" panose="020B0500000000000000" pitchFamily="34" charset="0"/>
                <a:cs typeface="Times New Roman" pitchFamily="18" charset="0"/>
              </a:rPr>
              <a:t>2. Viết 3 - 4 câu tả một đồ chơi của em</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Times New Roman" pitchFamily="18" charset="0"/>
                <a:ea typeface="Arial-Rounded" panose="020B0500000000000000" pitchFamily="34" charset="0"/>
                <a:cs typeface="Times New Roman" pitchFamily="18"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BE5D7445-5A20-4190-B54D-B2D1C6F92290}"/>
              </a:ext>
            </a:extLst>
          </p:cNvPr>
          <p:cNvPicPr>
            <a:picLocks noChangeAspect="1"/>
          </p:cNvPicPr>
          <p:nvPr/>
        </p:nvPicPr>
        <p:blipFill>
          <a:blip r:embed="rId4"/>
          <a:stretch>
            <a:fillRect/>
          </a:stretch>
        </p:blipFill>
        <p:spPr>
          <a:xfrm>
            <a:off x="1092530" y="1864427"/>
            <a:ext cx="4215740" cy="4773880"/>
          </a:xfrm>
          <a:prstGeom prst="rect">
            <a:avLst/>
          </a:prstGeom>
        </p:spPr>
      </p:pic>
      <p:pic>
        <p:nvPicPr>
          <p:cNvPr id="4" name="Picture 3">
            <a:extLst>
              <a:ext uri="{FF2B5EF4-FFF2-40B4-BE49-F238E27FC236}">
                <a16:creationId xmlns:a16="http://schemas.microsoft.com/office/drawing/2014/main" id="{A5823633-4568-467A-98C9-8FDE78625EE6}"/>
              </a:ext>
            </a:extLst>
          </p:cNvPr>
          <p:cNvPicPr>
            <a:picLocks noChangeAspect="1"/>
          </p:cNvPicPr>
          <p:nvPr/>
        </p:nvPicPr>
        <p:blipFill>
          <a:blip r:embed="rId5"/>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2A hẹn gặp lại các bạn ở bài sau nhé</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Ngă</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giữ</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p:cNvSpPr/>
          <p:nvPr/>
        </p:nvSpPr>
        <p:spPr>
          <a:xfrm>
            <a:off x="1148316" y="1660972"/>
            <a:ext cx="2716195"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nác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3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a:t>
            </a:r>
            <a:endPar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Cấm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2554497"/>
          </a:xfrm>
          <a:prstGeom prst="rect">
            <a:avLst/>
          </a:prstGeom>
          <a:noFill/>
        </p:spPr>
        <p:txBody>
          <a:bodyPr wrap="square" lIns="91391" tIns="45696" rIns="91391" bIns="45696" rtlCol="0">
            <a:spAutoFit/>
          </a:bodyPr>
          <a:lstStyle/>
          <a:p>
            <a:pPr lvl="0" algn="ctr">
              <a:defRPr/>
            </a:pPr>
            <a:r>
              <a:rPr lang="en-US" sz="4000" b="1" dirty="0" err="1">
                <a:latin typeface="Times New Roman" panose="02020603050405020304" pitchFamily="18" charset="0"/>
                <a:cs typeface="Times New Roman" panose="02020603050405020304" pitchFamily="18" charset="0"/>
              </a:rPr>
              <a:t>Thứ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27 </a:t>
            </a:r>
            <a:r>
              <a:rPr lang="en-US" sz="4000" b="1" dirty="0" err="1">
                <a:latin typeface="Times New Roman" panose="02020603050405020304" pitchFamily="18" charset="0"/>
                <a:cs typeface="Times New Roman" panose="02020603050405020304" pitchFamily="18" charset="0"/>
              </a:rPr>
              <a:t>tháng</a:t>
            </a:r>
            <a:r>
              <a:rPr lang="en-US" sz="4000" b="1" dirty="0">
                <a:latin typeface="Times New Roman" panose="02020603050405020304" pitchFamily="18" charset="0"/>
                <a:cs typeface="Times New Roman" panose="02020603050405020304" pitchFamily="18" charset="0"/>
              </a:rPr>
              <a:t> 11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2024</a:t>
            </a:r>
          </a:p>
          <a:p>
            <a:pPr lvl="0" algn="ctr">
              <a:defRPr/>
            </a:pP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Việt</a:t>
            </a:r>
            <a:r>
              <a:rPr lang="en-US" sz="4000" b="1" dirty="0">
                <a:latin typeface="Times New Roman" panose="02020603050405020304" pitchFamily="18" charset="0"/>
                <a:cs typeface="Times New Roman" panose="02020603050405020304" pitchFamily="18" charset="0"/>
              </a:rPr>
              <a:t>: </a:t>
            </a:r>
          </a:p>
          <a:p>
            <a:pPr lvl="0" algn="ctr">
              <a:defRPr/>
            </a:pPr>
            <a:r>
              <a:rPr lang="en-US" sz="4000" b="1" u="sng" dirty="0" err="1">
                <a:latin typeface="Times New Roman" panose="02020603050405020304" pitchFamily="18" charset="0"/>
                <a:cs typeface="Times New Roman" panose="02020603050405020304" pitchFamily="18" charset="0"/>
              </a:rPr>
              <a:t>Bài</a:t>
            </a:r>
            <a:r>
              <a:rPr lang="en-US" sz="4000" b="1" u="sng" dirty="0">
                <a:latin typeface="Times New Roman" panose="02020603050405020304" pitchFamily="18" charset="0"/>
                <a:cs typeface="Times New Roman" panose="02020603050405020304" pitchFamily="18" charset="0"/>
              </a:rPr>
              <a:t> 24</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Nặn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endParaRPr lang="en-US" sz="4000" b="1" dirty="0">
              <a:latin typeface="Times New Roman" panose="02020603050405020304" pitchFamily="18" charset="0"/>
              <a:cs typeface="Times New Roman" panose="02020603050405020304" pitchFamily="18" charset="0"/>
            </a:endParaRPr>
          </a:p>
          <a:p>
            <a:pPr lvl="0" algn="ctr">
              <a:defRPr/>
            </a:pP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125 + 126: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Nặn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endParaRPr lang="en-US" sz="40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36815" y="3651687"/>
            <a:ext cx="1478408" cy="899238"/>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071973" y="4890977"/>
            <a:ext cx="7983019" cy="1394674"/>
          </a:xfrm>
          <a:prstGeom prst="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Ô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nhảy</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dây</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cưỡi</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ngựa</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nhong</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nhong</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đuổi</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747489-729E-4F80-8077-9159864A1822}"/>
              </a:ext>
            </a:extLst>
          </p:cNvPr>
          <p:cNvPicPr>
            <a:picLocks noChangeAspect="1"/>
          </p:cNvPicPr>
          <p:nvPr/>
        </p:nvPicPr>
        <p:blipFill>
          <a:blip r:embed="rId4"/>
          <a:stretch>
            <a:fillRect/>
          </a:stretch>
        </p:blipFill>
        <p:spPr>
          <a:xfrm>
            <a:off x="2363841" y="140673"/>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algn="ct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Nặn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Bên thềm gió mát,</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Bé nặn đồ chơi.</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Mèo nằm vẫy đuôi,</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Tròn xoe đôi mắt.</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Đây là quả thị,</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Đây là quả na,</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Quả này phần mẹ,</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Quả này phần cha.</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Đây chiếc cối nhỏ</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Bé nặn thật tròn,</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Biếu bà đấy nhé,</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Giã trầu thêm ngon.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Đây là thằng chuột</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Tặng riêng chú mèo,</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Mèo ta thích chí</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Vểnh râu “meo meo”!</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Ngoài hiên đã nắng,</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Bé nặn xong rồi.</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Đừng sờ vào đấy,</a:t>
            </a:r>
            <a:br>
              <a:rPr lang="vi-VN" sz="2800" dirty="0">
                <a:latin typeface="Times New Roman" panose="02020603050405020304" pitchFamily="18" charset="0"/>
                <a:ea typeface="Arial-Rounded" panose="020B0500000000000000" pitchFamily="34" charset="0"/>
                <a:cs typeface="Times New Roman" panose="02020603050405020304" pitchFamily="18" charset="0"/>
              </a:rPr>
            </a:br>
            <a:r>
              <a:rPr lang="vi-VN"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rPr>
              <a:t>Bé còn đang phơi.</a:t>
            </a:r>
            <a:endParaRPr lang="en-US" sz="2800" b="0" i="0" dirty="0">
              <a:solidFill>
                <a:srgbClr val="00264D"/>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800" dirty="0">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dirty="0" err="1">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2800" dirty="0">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Ngọc</a:t>
            </a:r>
            <a:r>
              <a:rPr lang="en-US" sz="2800" dirty="0">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Ký</a:t>
            </a:r>
            <a:r>
              <a:rPr lang="en-US" sz="2800" dirty="0">
                <a:solidFill>
                  <a:srgbClr val="00264D"/>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mẫu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1755</Words>
  <Application>Microsoft Office PowerPoint</Application>
  <PresentationFormat>Widescreen</PresentationFormat>
  <Paragraphs>160</Paragraphs>
  <Slides>46</Slides>
  <Notes>19</Notes>
  <HiddenSlides>0</HiddenSlides>
  <MMClips>21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46</vt:i4>
      </vt:variant>
    </vt:vector>
  </HeadingPairs>
  <TitlesOfParts>
    <vt:vector size="67" baseType="lpstr">
      <vt:lpstr>Microsoft YaHei</vt:lpstr>
      <vt:lpstr>Arial</vt:lpstr>
      <vt:lpstr>Arial Rounded MT Bold</vt:lpstr>
      <vt:lpstr>Arial-Rounded</vt:lpstr>
      <vt:lpstr>Calibri</vt:lpstr>
      <vt:lpstr>Calibri Light</vt:lpstr>
      <vt:lpstr>HP001 4 hàng</vt:lpstr>
      <vt:lpstr>Montserrat</vt:lpstr>
      <vt:lpstr>Montserrat Medium</vt:lpstr>
      <vt:lpstr>Nunito</vt:lpstr>
      <vt:lpstr>Nunito SemiBold</vt:lpstr>
      <vt:lpstr>Roboto</vt:lpstr>
      <vt:lpstr>Times New Roman</vt:lpstr>
      <vt:lpstr>Trebuchet MS</vt:lpstr>
      <vt:lpstr>Wingdings 3</vt:lpstr>
      <vt:lpstr>方正卡通简体</vt:lpstr>
      <vt:lpstr>7_Office Theme</vt:lpstr>
      <vt:lpstr>Office Theme</vt:lpstr>
      <vt:lpstr>1_Facet</vt:lpstr>
      <vt:lpstr>Facet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cảm xúc vui 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80</cp:revision>
  <dcterms:created xsi:type="dcterms:W3CDTF">2021-05-27T02:02:39Z</dcterms:created>
  <dcterms:modified xsi:type="dcterms:W3CDTF">2025-03-04T07:47:37Z</dcterms:modified>
</cp:coreProperties>
</file>