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1" r:id="rId5"/>
  </p:sldMasterIdLst>
  <p:notesMasterIdLst>
    <p:notesMasterId r:id="rId29"/>
  </p:notesMasterIdLst>
  <p:sldIdLst>
    <p:sldId id="25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6" r:id="rId23"/>
    <p:sldId id="271" r:id="rId24"/>
    <p:sldId id="293" r:id="rId25"/>
    <p:sldId id="294" r:id="rId26"/>
    <p:sldId id="295" r:id="rId27"/>
    <p:sldId id="29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AF5"/>
    <a:srgbClr val="FED6CA"/>
    <a:srgbClr val="F9FDCB"/>
    <a:srgbClr val="CBFD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97" d="100"/>
          <a:sy n="97" d="100"/>
        </p:scale>
        <p:origin x="96" y="8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2ADB1-275D-430A-89EE-5C7E6CFF6FF2}" type="datetimeFigureOut">
              <a:rPr lang="en-US" smtClean="0"/>
              <a:t>10/20/2025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5628-3A68-42F4-BA86-981817953149}" type="slidenum">
              <a:rPr lang="en-US" smtClean="0"/>
              <a:t>‹#›</a:t>
            </a:fld>
            <a:endParaRPr lang="en-US"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2C23FC-191D-46F8-90D6-666026D94A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808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05E26E-BCB2-4FD5-8FD5-81A5EAE94C21}" type="datetime1">
              <a:rPr lang="en-US" smtClean="0"/>
              <a:t>10/20/2025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2E9B8-0487-42E4-B571-744A3D775783}" type="datetime1">
              <a:rPr lang="en-US" smtClean="0"/>
              <a:t>10/20/2025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2E32D-1E84-43FD-8158-FFFE757EB0E8}" type="datetime1">
              <a:rPr lang="en-US" smtClean="0"/>
              <a:t>10/20/2025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2025/10/20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8009628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2025/10/20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3608949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2025/10/20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5615366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21894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5C470-CD19-455C-B830-6D252EAD7FE5}" type="datetime1">
              <a:rPr lang="en-US" smtClean="0"/>
              <a:t>10/20/2025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C43C-50D9-4F49-A136-0EFF292F93ED}" type="datetime1">
              <a:rPr lang="en-US" smtClean="0"/>
              <a:t>10/20/2025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3B1A3-0AEF-4064-A724-D27D660C8653}" type="datetime1">
              <a:rPr lang="en-US" smtClean="0"/>
              <a:t>10/20/2025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5D0F2-BF66-4A24-9384-A0129B196518}" type="datetime1">
              <a:rPr lang="en-US" smtClean="0"/>
              <a:t>10/20/2025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318A6C-4F6B-48D2-BDB0-D7413B3FDB0A}" type="datetime1">
              <a:rPr lang="en-US" smtClean="0"/>
              <a:t>10/20/2025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ECED-6ECE-4989-B917-9D4D7E6D3C76}" type="datetime1">
              <a:rPr lang="en-US" smtClean="0"/>
              <a:t>10/20/2025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570E1-CB40-488E-8C6F-EF4211DFFCB0}" type="datetime1">
              <a:rPr lang="en-US" smtClean="0"/>
              <a:t>10/20/2025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EB6AF-9F5C-43BE-879E-CB9514111250}" type="datetime1">
              <a:rPr lang="en-US" smtClean="0"/>
              <a:t>10/20/2025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theme" Target="../theme/theme2.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EE424C-FCA3-4EDD-B274-8E055D649B7D}" type="datetime1">
              <a:rPr lang="en-US" smtClean="0"/>
              <a:t>10/20/2025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资源 11@4x3"/>
          <p:cNvPicPr>
            <a:picLocks noChangeAspect="1"/>
          </p:cNvPicPr>
          <p:nvPr userDrawn="1"/>
        </p:nvPicPr>
        <p:blipFill>
          <a:blip r:embed="rId6"/>
          <a:stretch>
            <a:fillRect/>
          </a:stretch>
        </p:blipFill>
        <p:spPr>
          <a:xfrm>
            <a:off x="-67310" y="-27940"/>
            <a:ext cx="12270740" cy="6913245"/>
          </a:xfrm>
          <a:prstGeom prst="rect">
            <a:avLst/>
          </a:prstGeom>
        </p:spPr>
      </p:pic>
      <p:pic>
        <p:nvPicPr>
          <p:cNvPr id="8" name="图片 7" descr="资源 10@4x3"/>
          <p:cNvPicPr>
            <a:picLocks noChangeAspect="1"/>
          </p:cNvPicPr>
          <p:nvPr userDrawn="1"/>
        </p:nvPicPr>
        <p:blipFill>
          <a:blip r:embed="rId7"/>
          <a:srcRect r="9121" b="5474"/>
          <a:stretch>
            <a:fillRect/>
          </a:stretch>
        </p:blipFill>
        <p:spPr>
          <a:xfrm>
            <a:off x="6497320" y="-8890"/>
            <a:ext cx="5694045" cy="6907530"/>
          </a:xfrm>
          <a:prstGeom prst="rect">
            <a:avLst/>
          </a:prstGeom>
        </p:spPr>
      </p:pic>
      <p:pic>
        <p:nvPicPr>
          <p:cNvPr id="9" name="图片 8" descr="资源 10@4x3"/>
          <p:cNvPicPr>
            <a:picLocks noChangeAspect="1"/>
          </p:cNvPicPr>
          <p:nvPr userDrawn="1"/>
        </p:nvPicPr>
        <p:blipFill>
          <a:blip r:embed="rId7"/>
          <a:srcRect b="5474"/>
          <a:stretch>
            <a:fillRect/>
          </a:stretch>
        </p:blipFill>
        <p:spPr>
          <a:xfrm>
            <a:off x="584835" y="-8890"/>
            <a:ext cx="6265545" cy="6907530"/>
          </a:xfrm>
          <a:prstGeom prst="rect">
            <a:avLst/>
          </a:prstGeom>
        </p:spPr>
      </p:pic>
      <p:pic>
        <p:nvPicPr>
          <p:cNvPr id="10" name="图片 9" descr="资源 9@4x3"/>
          <p:cNvPicPr>
            <a:picLocks noChangeAspect="1"/>
          </p:cNvPicPr>
          <p:nvPr userDrawn="1"/>
        </p:nvPicPr>
        <p:blipFill>
          <a:blip r:embed="rId8"/>
          <a:stretch>
            <a:fillRect/>
          </a:stretch>
        </p:blipFill>
        <p:spPr>
          <a:xfrm>
            <a:off x="-222885" y="5786755"/>
            <a:ext cx="6539865" cy="1117600"/>
          </a:xfrm>
          <a:prstGeom prst="rect">
            <a:avLst/>
          </a:prstGeom>
        </p:spPr>
      </p:pic>
      <p:pic>
        <p:nvPicPr>
          <p:cNvPr id="13" name="图片 12" descr="资源 9@4x3"/>
          <p:cNvPicPr>
            <a:picLocks noChangeAspect="1"/>
          </p:cNvPicPr>
          <p:nvPr userDrawn="1"/>
        </p:nvPicPr>
        <p:blipFill>
          <a:blip r:embed="rId8"/>
          <a:stretch>
            <a:fillRect/>
          </a:stretch>
        </p:blipFill>
        <p:spPr>
          <a:xfrm>
            <a:off x="5727700" y="5786755"/>
            <a:ext cx="6539865" cy="1117600"/>
          </a:xfrm>
          <a:prstGeom prst="rect">
            <a:avLst/>
          </a:prstGeom>
        </p:spPr>
      </p:pic>
      <p:sp>
        <p:nvSpPr>
          <p:cNvPr id="11" name="矩形 10"/>
          <p:cNvSpPr/>
          <p:nvPr userDrawn="1"/>
        </p:nvSpPr>
        <p:spPr>
          <a:xfrm>
            <a:off x="173990" y="275590"/>
            <a:ext cx="116967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资源 6@4x3"/>
          <p:cNvPicPr>
            <a:picLocks noChangeAspect="1"/>
          </p:cNvPicPr>
          <p:nvPr userDrawn="1"/>
        </p:nvPicPr>
        <p:blipFill>
          <a:blip r:embed="rId9"/>
          <a:stretch>
            <a:fillRect/>
          </a:stretch>
        </p:blipFill>
        <p:spPr>
          <a:xfrm>
            <a:off x="584835" y="5991860"/>
            <a:ext cx="760730" cy="707390"/>
          </a:xfrm>
          <a:prstGeom prst="rect">
            <a:avLst/>
          </a:prstGeom>
        </p:spPr>
      </p:pic>
      <p:pic>
        <p:nvPicPr>
          <p:cNvPr id="14" name="图片 13" descr="资源 8@4x3"/>
          <p:cNvPicPr>
            <a:picLocks noChangeAspect="1"/>
          </p:cNvPicPr>
          <p:nvPr userDrawn="1"/>
        </p:nvPicPr>
        <p:blipFill>
          <a:blip r:embed="rId10"/>
          <a:stretch>
            <a:fillRect/>
          </a:stretch>
        </p:blipFill>
        <p:spPr>
          <a:xfrm>
            <a:off x="11513820" y="2526665"/>
            <a:ext cx="677545" cy="680720"/>
          </a:xfrm>
          <a:prstGeom prst="rect">
            <a:avLst/>
          </a:prstGeom>
        </p:spPr>
      </p:pic>
      <p:pic>
        <p:nvPicPr>
          <p:cNvPr id="15" name="图片 14" descr="资源 7@4x3"/>
          <p:cNvPicPr>
            <a:picLocks noChangeAspect="1"/>
          </p:cNvPicPr>
          <p:nvPr userDrawn="1"/>
        </p:nvPicPr>
        <p:blipFill>
          <a:blip r:embed="rId11"/>
          <a:stretch>
            <a:fillRect/>
          </a:stretch>
        </p:blipFill>
        <p:spPr>
          <a:xfrm>
            <a:off x="11043285" y="6042660"/>
            <a:ext cx="694055" cy="656590"/>
          </a:xfrm>
          <a:prstGeom prst="rect">
            <a:avLst/>
          </a:prstGeom>
        </p:spPr>
      </p:pic>
      <p:sp>
        <p:nvSpPr>
          <p:cNvPr id="16" name="文本框 15"/>
          <p:cNvSpPr txBox="1"/>
          <p:nvPr userDrawn="1"/>
        </p:nvSpPr>
        <p:spPr>
          <a:xfrm>
            <a:off x="174124" y="275356"/>
            <a:ext cx="4572000" cy="398780"/>
          </a:xfrm>
          <a:prstGeom prst="rect">
            <a:avLst/>
          </a:prstGeom>
          <a:noFill/>
        </p:spPr>
        <p:txBody>
          <a:bodyPr wrap="square" rtlCol="0">
            <a:spAutoFit/>
          </a:bodyPr>
          <a:lstStyle/>
          <a:p>
            <a:r>
              <a:rPr lang="zh-CN" altLang="en-US" sz="2000" dirty="0">
                <a:solidFill>
                  <a:srgbClr val="7AC6FF"/>
                </a:solidFill>
                <a:latin typeface="新蒂下午茶基本版" panose="03000600000000000000" charset="-122"/>
                <a:ea typeface="新蒂下午茶基本版" panose="03000600000000000000" charset="-122"/>
              </a:rPr>
              <a:t>请在此处输入标题（可在母版中修改）</a:t>
            </a:r>
          </a:p>
        </p:txBody>
      </p:sp>
    </p:spTree>
    <p:extLst>
      <p:ext uri="{BB962C8B-B14F-4D97-AF65-F5344CB8AC3E}">
        <p14:creationId xmlns:p14="http://schemas.microsoft.com/office/powerpoint/2010/main" val="29825708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rotWithShape="1">
          <a:blip r:embed="rId2"/>
          <a:srcRect r="52444" b="-1"/>
          <a:stretch/>
        </p:blipFill>
        <p:spPr>
          <a:xfrm>
            <a:off x="-3254" y="0"/>
            <a:ext cx="12191980" cy="6858000"/>
          </a:xfrm>
          <a:prstGeom prst="rect">
            <a:avLst/>
          </a:prstGeom>
        </p:spPr>
      </p:pic>
      <p:sp>
        <p:nvSpPr>
          <p:cNvPr id="21" name="Rectangle 2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1C8F10AE-65E7-1650-A2F9-23EED0880674}"/>
              </a:ext>
            </a:extLst>
          </p:cNvPr>
          <p:cNvSpPr txBox="1"/>
          <p:nvPr/>
        </p:nvSpPr>
        <p:spPr>
          <a:xfrm>
            <a:off x="4275561" y="3779462"/>
            <a:ext cx="6900073" cy="769441"/>
          </a:xfrm>
          <a:prstGeom prst="rect">
            <a:avLst/>
          </a:prstGeom>
          <a:noFill/>
        </p:spPr>
        <p:txBody>
          <a:bodyPr wrap="square" rtlCol="0">
            <a:spAutoFit/>
          </a:bodyPr>
          <a:lstStyle/>
          <a:p>
            <a:r>
              <a:rPr lang="en-US" sz="4400" b="1">
                <a:solidFill>
                  <a:schemeClr val="bg1"/>
                </a:solidFill>
              </a:rPr>
              <a:t>DI TRUYỀN LIÊN KẾT</a:t>
            </a:r>
          </a:p>
        </p:txBody>
      </p:sp>
      <p:sp>
        <p:nvSpPr>
          <p:cNvPr id="10" name="TextBox 9">
            <a:extLst>
              <a:ext uri="{FF2B5EF4-FFF2-40B4-BE49-F238E27FC236}">
                <a16:creationId xmlns:a16="http://schemas.microsoft.com/office/drawing/2014/main" id="{AF24B39C-310D-2812-0C34-93239FF6554C}"/>
              </a:ext>
            </a:extLst>
          </p:cNvPr>
          <p:cNvSpPr txBox="1"/>
          <p:nvPr/>
        </p:nvSpPr>
        <p:spPr>
          <a:xfrm>
            <a:off x="4309349" y="4796393"/>
            <a:ext cx="4447574" cy="461665"/>
          </a:xfrm>
          <a:prstGeom prst="rect">
            <a:avLst/>
          </a:prstGeom>
          <a:noFill/>
        </p:spPr>
        <p:txBody>
          <a:bodyPr wrap="square" rtlCol="0">
            <a:spAutoFit/>
          </a:bodyPr>
          <a:lstStyle/>
          <a:p>
            <a:r>
              <a:rPr lang="en-US" sz="2400" b="1">
                <a:solidFill>
                  <a:schemeClr val="bg1"/>
                </a:solidFill>
              </a:rPr>
              <a:t>Khoa học tự nhiên 9</a:t>
            </a:r>
          </a:p>
        </p:txBody>
      </p:sp>
      <p:pic>
        <p:nvPicPr>
          <p:cNvPr id="2" name="Picture 6" descr="TLTH - Bộ SGK Lớp 6 - Kết nối tri thức với cuộc sống - Công ty Cổ phần Đầu  tư và Phát triển Giáo dục Phương Nam">
            <a:extLst>
              <a:ext uri="{FF2B5EF4-FFF2-40B4-BE49-F238E27FC236}">
                <a16:creationId xmlns:a16="http://schemas.microsoft.com/office/drawing/2014/main" id="{8E06746E-F1AA-F97D-D6B7-F91A638D5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892" y="100412"/>
            <a:ext cx="1522860" cy="152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5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grpSp>
        <p:nvGrpSpPr>
          <p:cNvPr id="13" name="Group 12">
            <a:extLst>
              <a:ext uri="{FF2B5EF4-FFF2-40B4-BE49-F238E27FC236}">
                <a16:creationId xmlns:a16="http://schemas.microsoft.com/office/drawing/2014/main" id="{99F069A3-F330-5D74-D0C4-C5D6FAAFF7E7}"/>
              </a:ext>
            </a:extLst>
          </p:cNvPr>
          <p:cNvGrpSpPr/>
          <p:nvPr/>
        </p:nvGrpSpPr>
        <p:grpSpPr>
          <a:xfrm>
            <a:off x="431956" y="1682945"/>
            <a:ext cx="5578632" cy="1621237"/>
            <a:chOff x="431956" y="1682945"/>
            <a:chExt cx="5578632" cy="1621237"/>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6" y="1682945"/>
              <a:ext cx="5578632" cy="1621237"/>
            </a:xfrm>
            <a:prstGeom prst="roundRect">
              <a:avLst>
                <a:gd name="adj" fmla="val 3172"/>
              </a:avLst>
            </a:prstGeom>
            <a:solidFill>
              <a:schemeClr val="accent6">
                <a:lumMod val="20000"/>
                <a:lumOff val="80000"/>
              </a:schemeClr>
            </a:solid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67830" y="1777598"/>
              <a:ext cx="5306884" cy="1431930"/>
            </a:xfrm>
            <a:prstGeom prst="rect">
              <a:avLst/>
            </a:prstGeom>
            <a:noFill/>
          </p:spPr>
          <p:txBody>
            <a:bodyPr wrap="square">
              <a:spAutoFit/>
            </a:bodyPr>
            <a:lstStyle/>
            <a:p>
              <a:pPr algn="just">
                <a:lnSpc>
                  <a:spcPct val="125000"/>
                </a:lnSpc>
              </a:pPr>
              <a:r>
                <a:rPr lang="en-US" sz="2400" b="1"/>
                <a:t>Câu hỏi 1. </a:t>
              </a:r>
              <a:r>
                <a:rPr lang="vi-VN" sz="2400"/>
                <a:t>Vì sao cơ thể F</a:t>
              </a:r>
              <a:r>
                <a:rPr lang="vi-VN" sz="2400" baseline="-25000"/>
                <a:t>1</a:t>
              </a:r>
              <a:r>
                <a:rPr lang="vi-VN" sz="2400"/>
                <a:t> trong thí nghiệm của Morgan giảm phân chỉ hình thành hai loại giao tử?</a:t>
              </a:r>
              <a:endParaRPr lang="en-US" sz="2400"/>
            </a:p>
          </p:txBody>
        </p:sp>
      </p:grpSp>
      <p:sp>
        <p:nvSpPr>
          <p:cNvPr id="15" name="TextBox 14">
            <a:extLst>
              <a:ext uri="{FF2B5EF4-FFF2-40B4-BE49-F238E27FC236}">
                <a16:creationId xmlns:a16="http://schemas.microsoft.com/office/drawing/2014/main" id="{4AB62D03-F851-0F1B-CF12-36F0E177C3F6}"/>
              </a:ext>
            </a:extLst>
          </p:cNvPr>
          <p:cNvSpPr txBox="1"/>
          <p:nvPr/>
        </p:nvSpPr>
        <p:spPr>
          <a:xfrm>
            <a:off x="258052" y="3478087"/>
            <a:ext cx="6095064" cy="3145861"/>
          </a:xfrm>
          <a:prstGeom prst="rect">
            <a:avLst/>
          </a:prstGeom>
          <a:noFill/>
        </p:spPr>
        <p:txBody>
          <a:bodyPr wrap="square">
            <a:spAutoFit/>
          </a:bodyPr>
          <a:lstStyle>
            <a:defPPr>
              <a:defRPr lang="en-US"/>
            </a:defPPr>
            <a:lvl1pPr algn="just">
              <a:lnSpc>
                <a:spcPct val="125000"/>
              </a:lnSpc>
              <a:defRPr sz="2400" b="1"/>
            </a:lvl1pPr>
          </a:lstStyle>
          <a:p>
            <a:r>
              <a:rPr lang="vi-VN" sz="2300" b="0"/>
              <a:t>Cơ thể F</a:t>
            </a:r>
            <a:r>
              <a:rPr lang="vi-VN" sz="2300" b="0" baseline="-25000"/>
              <a:t>1</a:t>
            </a:r>
            <a:r>
              <a:rPr lang="vi-VN" sz="2300" b="0"/>
              <a:t> trong thí nghiệm của Morgan giảm phân chỉ hình thành hai loại giao tử vì hai cặp gene quy định hai tính trạng màu sắc thân và chiều dài cánh cùng nằm trên một cặp NST </a:t>
            </a:r>
            <a:r>
              <a:rPr lang="vi-VN" sz="2300">
                <a:solidFill>
                  <a:srgbClr val="FF0000"/>
                </a:solidFill>
              </a:rPr>
              <a:t>tương đồng và phân li cùng nhau khi giảm phân hình thành giao tử. </a:t>
            </a:r>
            <a:r>
              <a:rPr lang="vi-VN" sz="2300" b="0"/>
              <a:t>Do đó, F</a:t>
            </a:r>
            <a:r>
              <a:rPr lang="vi-VN" sz="2300" b="0" baseline="-25000"/>
              <a:t>1</a:t>
            </a:r>
            <a:r>
              <a:rPr lang="vi-VN" sz="2300" b="0"/>
              <a:t> giảm phân </a:t>
            </a:r>
            <a:r>
              <a:rPr lang="vi-VN" sz="2300">
                <a:solidFill>
                  <a:schemeClr val="accent2"/>
                </a:solidFill>
              </a:rPr>
              <a:t>chỉ tạo 2 loại giao tử.</a:t>
            </a:r>
          </a:p>
        </p:txBody>
      </p:sp>
    </p:spTree>
    <p:extLst>
      <p:ext uri="{BB962C8B-B14F-4D97-AF65-F5344CB8AC3E}">
        <p14:creationId xmlns:p14="http://schemas.microsoft.com/office/powerpoint/2010/main" val="32927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grpSp>
        <p:nvGrpSpPr>
          <p:cNvPr id="13" name="Group 12">
            <a:extLst>
              <a:ext uri="{FF2B5EF4-FFF2-40B4-BE49-F238E27FC236}">
                <a16:creationId xmlns:a16="http://schemas.microsoft.com/office/drawing/2014/main" id="{99F069A3-F330-5D74-D0C4-C5D6FAAFF7E7}"/>
              </a:ext>
            </a:extLst>
          </p:cNvPr>
          <p:cNvGrpSpPr/>
          <p:nvPr/>
        </p:nvGrpSpPr>
        <p:grpSpPr>
          <a:xfrm>
            <a:off x="431956" y="1682946"/>
            <a:ext cx="5921160" cy="1133183"/>
            <a:chOff x="431956" y="1682945"/>
            <a:chExt cx="5921160" cy="1621236"/>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6" y="1682945"/>
              <a:ext cx="5845428" cy="1621236"/>
            </a:xfrm>
            <a:prstGeom prst="roundRect">
              <a:avLst>
                <a:gd name="adj" fmla="val 3172"/>
              </a:avLst>
            </a:prstGeom>
            <a:solidFill>
              <a:srgbClr val="FECAF5"/>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67830" y="1728387"/>
              <a:ext cx="5785286" cy="1388153"/>
            </a:xfrm>
            <a:prstGeom prst="rect">
              <a:avLst/>
            </a:prstGeom>
            <a:noFill/>
          </p:spPr>
          <p:txBody>
            <a:bodyPr wrap="square" anchor="ctr">
              <a:spAutoFit/>
            </a:bodyPr>
            <a:lstStyle/>
            <a:p>
              <a:pPr>
                <a:lnSpc>
                  <a:spcPct val="125000"/>
                </a:lnSpc>
              </a:pPr>
              <a:r>
                <a:rPr lang="en-US" sz="2400" b="1"/>
                <a:t>Câu hỏi 2. </a:t>
              </a:r>
              <a:r>
                <a:rPr lang="vi-VN" sz="2400"/>
                <a:t>Trình bày khái niệm di truyền liên kết</a:t>
              </a:r>
              <a:endParaRPr lang="en-US" sz="2400"/>
            </a:p>
          </p:txBody>
        </p:sp>
      </p:grpSp>
      <p:sp>
        <p:nvSpPr>
          <p:cNvPr id="15" name="TextBox 14">
            <a:extLst>
              <a:ext uri="{FF2B5EF4-FFF2-40B4-BE49-F238E27FC236}">
                <a16:creationId xmlns:a16="http://schemas.microsoft.com/office/drawing/2014/main" id="{4AB62D03-F851-0F1B-CF12-36F0E177C3F6}"/>
              </a:ext>
            </a:extLst>
          </p:cNvPr>
          <p:cNvSpPr txBox="1"/>
          <p:nvPr/>
        </p:nvSpPr>
        <p:spPr>
          <a:xfrm>
            <a:off x="431956" y="3225645"/>
            <a:ext cx="5845428" cy="2355260"/>
          </a:xfrm>
          <a:prstGeom prst="rect">
            <a:avLst/>
          </a:prstGeom>
          <a:noFill/>
        </p:spPr>
        <p:txBody>
          <a:bodyPr wrap="square">
            <a:spAutoFit/>
          </a:bodyPr>
          <a:lstStyle>
            <a:defPPr>
              <a:defRPr lang="en-US"/>
            </a:defPPr>
            <a:lvl1pPr algn="just">
              <a:lnSpc>
                <a:spcPct val="125000"/>
              </a:lnSpc>
              <a:defRPr sz="2400" b="1"/>
            </a:lvl1pPr>
          </a:lstStyle>
          <a:p>
            <a:r>
              <a:rPr lang="vi-VN">
                <a:solidFill>
                  <a:srgbClr val="FF0000"/>
                </a:solidFill>
              </a:rPr>
              <a:t>Khái niệm di truyền liên kết: </a:t>
            </a:r>
            <a:r>
              <a:rPr lang="vi-VN" b="0"/>
              <a:t>Di truyền liên kết là hiện tượng các gene quy định các tính trạng cùng nằm trên một NST có xu hướng di truyền cùng nhau trong quá trình giảm phân.</a:t>
            </a:r>
            <a:endParaRPr lang="vi-VN">
              <a:solidFill>
                <a:schemeClr val="accent2"/>
              </a:solidFill>
            </a:endParaRPr>
          </a:p>
        </p:txBody>
      </p:sp>
    </p:spTree>
    <p:extLst>
      <p:ext uri="{BB962C8B-B14F-4D97-AF65-F5344CB8AC3E}">
        <p14:creationId xmlns:p14="http://schemas.microsoft.com/office/powerpoint/2010/main" val="388812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grpSp>
        <p:nvGrpSpPr>
          <p:cNvPr id="13" name="Group 12">
            <a:extLst>
              <a:ext uri="{FF2B5EF4-FFF2-40B4-BE49-F238E27FC236}">
                <a16:creationId xmlns:a16="http://schemas.microsoft.com/office/drawing/2014/main" id="{99F069A3-F330-5D74-D0C4-C5D6FAAFF7E7}"/>
              </a:ext>
            </a:extLst>
          </p:cNvPr>
          <p:cNvGrpSpPr/>
          <p:nvPr/>
        </p:nvGrpSpPr>
        <p:grpSpPr>
          <a:xfrm>
            <a:off x="431956" y="1685831"/>
            <a:ext cx="11129875" cy="1040540"/>
            <a:chOff x="431955" y="1398139"/>
            <a:chExt cx="11129875" cy="2267206"/>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5" y="1398139"/>
              <a:ext cx="11129875" cy="2267206"/>
            </a:xfrm>
            <a:prstGeom prst="roundRect">
              <a:avLst>
                <a:gd name="adj" fmla="val 3172"/>
              </a:avLst>
            </a:prstGeom>
            <a:solidFill>
              <a:schemeClr val="accent6">
                <a:lumMod val="50000"/>
              </a:schemeClr>
            </a:solidFill>
            <a:ln w="1905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84660" y="1756268"/>
              <a:ext cx="10724730" cy="1388152"/>
            </a:xfrm>
            <a:prstGeom prst="rect">
              <a:avLst/>
            </a:prstGeom>
            <a:noFill/>
          </p:spPr>
          <p:txBody>
            <a:bodyPr wrap="square" anchor="ctr">
              <a:spAutoFit/>
            </a:bodyPr>
            <a:lstStyle/>
            <a:p>
              <a:pPr algn="just">
                <a:lnSpc>
                  <a:spcPct val="125000"/>
                </a:lnSpc>
              </a:pPr>
              <a:r>
                <a:rPr lang="en-US" sz="2400" b="1">
                  <a:solidFill>
                    <a:schemeClr val="bg1"/>
                  </a:solidFill>
                </a:rPr>
                <a:t>Câu hỏi 3. </a:t>
              </a:r>
              <a:r>
                <a:rPr lang="vi-VN" sz="2400">
                  <a:solidFill>
                    <a:schemeClr val="bg1"/>
                  </a:solidFill>
                </a:rPr>
                <a:t>Dựa vào kiến thức đã học, phân biệt quy luật di truyền liên kết với quy luật di truyền phân li độc lập</a:t>
              </a:r>
              <a:endParaRPr lang="en-US" sz="2400">
                <a:solidFill>
                  <a:schemeClr val="bg1"/>
                </a:solidFill>
              </a:endParaRPr>
            </a:p>
          </p:txBody>
        </p:sp>
      </p:grpSp>
      <p:sp>
        <p:nvSpPr>
          <p:cNvPr id="9" name="TextBox 8">
            <a:extLst>
              <a:ext uri="{FF2B5EF4-FFF2-40B4-BE49-F238E27FC236}">
                <a16:creationId xmlns:a16="http://schemas.microsoft.com/office/drawing/2014/main" id="{E97FD3D9-0060-7E14-1617-57B99983FF5A}"/>
              </a:ext>
            </a:extLst>
          </p:cNvPr>
          <p:cNvSpPr txBox="1"/>
          <p:nvPr/>
        </p:nvSpPr>
        <p:spPr>
          <a:xfrm>
            <a:off x="1284649" y="2890735"/>
            <a:ext cx="9508638" cy="461665"/>
          </a:xfrm>
          <a:prstGeom prst="rect">
            <a:avLst/>
          </a:prstGeom>
          <a:noFill/>
        </p:spPr>
        <p:txBody>
          <a:bodyPr wrap="square" rtlCol="0">
            <a:spAutoFit/>
          </a:bodyPr>
          <a:lstStyle/>
          <a:p>
            <a:pPr algn="ctr"/>
            <a:r>
              <a:rPr lang="en-US" sz="2400" b="1"/>
              <a:t>Bảng 45.1. </a:t>
            </a:r>
            <a:r>
              <a:rPr lang="en-US" sz="2400"/>
              <a:t>Phân biệt di truyền liên kết với di truyền phân li độc lập</a:t>
            </a:r>
          </a:p>
        </p:txBody>
      </p:sp>
      <p:graphicFrame>
        <p:nvGraphicFramePr>
          <p:cNvPr id="10" name="Table 9">
            <a:extLst>
              <a:ext uri="{FF2B5EF4-FFF2-40B4-BE49-F238E27FC236}">
                <a16:creationId xmlns:a16="http://schemas.microsoft.com/office/drawing/2014/main" id="{7AB72576-3B9B-F078-36DA-F36EC7F228E9}"/>
              </a:ext>
            </a:extLst>
          </p:cNvPr>
          <p:cNvGraphicFramePr>
            <a:graphicFrameLocks noGrp="1"/>
          </p:cNvGraphicFramePr>
          <p:nvPr>
            <p:extLst>
              <p:ext uri="{D42A27DB-BD31-4B8C-83A1-F6EECF244321}">
                <p14:modId xmlns:p14="http://schemas.microsoft.com/office/powerpoint/2010/main" val="3318130165"/>
              </p:ext>
            </p:extLst>
          </p:nvPr>
        </p:nvGraphicFramePr>
        <p:xfrm>
          <a:off x="494598" y="3429000"/>
          <a:ext cx="11202804" cy="3085702"/>
        </p:xfrm>
        <a:graphic>
          <a:graphicData uri="http://schemas.openxmlformats.org/drawingml/2006/table">
            <a:tbl>
              <a:tblPr firstRow="1" bandRow="1">
                <a:tableStyleId>{93296810-A885-4BE3-A3E7-6D5BEEA58F35}</a:tableStyleId>
              </a:tblPr>
              <a:tblGrid>
                <a:gridCol w="5834209">
                  <a:extLst>
                    <a:ext uri="{9D8B030D-6E8A-4147-A177-3AD203B41FA5}">
                      <a16:colId xmlns:a16="http://schemas.microsoft.com/office/drawing/2014/main" val="605307760"/>
                    </a:ext>
                  </a:extLst>
                </a:gridCol>
                <a:gridCol w="2737590">
                  <a:extLst>
                    <a:ext uri="{9D8B030D-6E8A-4147-A177-3AD203B41FA5}">
                      <a16:colId xmlns:a16="http://schemas.microsoft.com/office/drawing/2014/main" val="950238963"/>
                    </a:ext>
                  </a:extLst>
                </a:gridCol>
                <a:gridCol w="2631005">
                  <a:extLst>
                    <a:ext uri="{9D8B030D-6E8A-4147-A177-3AD203B41FA5}">
                      <a16:colId xmlns:a16="http://schemas.microsoft.com/office/drawing/2014/main" val="1923959147"/>
                    </a:ext>
                  </a:extLst>
                </a:gridCol>
              </a:tblGrid>
              <a:tr h="1027005">
                <a:tc>
                  <a:txBody>
                    <a:bodyPr/>
                    <a:lstStyle/>
                    <a:p>
                      <a:pPr>
                        <a:lnSpc>
                          <a:spcPct val="120000"/>
                        </a:lnSpc>
                      </a:pPr>
                      <a:r>
                        <a:rPr lang="en-US" sz="2400"/>
                        <a:t>                                   Quy luật di truyền</a:t>
                      </a:r>
                    </a:p>
                    <a:p>
                      <a:pPr>
                        <a:lnSpc>
                          <a:spcPct val="120000"/>
                        </a:lnSpc>
                      </a:pPr>
                      <a:r>
                        <a:rPr lang="en-US" sz="2400"/>
                        <a:t>Đặc điểm phân biệt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lnSpc>
                          <a:spcPct val="120000"/>
                        </a:lnSpc>
                      </a:pPr>
                      <a:r>
                        <a:rPr lang="en-US" sz="2400"/>
                        <a:t>Liên kết gene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Phân li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875268"/>
                  </a:ext>
                </a:extLst>
              </a:tr>
              <a:tr h="541726">
                <a:tc>
                  <a:txBody>
                    <a:bodyPr/>
                    <a:lstStyle/>
                    <a:p>
                      <a:pPr>
                        <a:lnSpc>
                          <a:spcPct val="120000"/>
                        </a:lnSpc>
                      </a:pPr>
                      <a:r>
                        <a:rPr lang="en-US" sz="2400"/>
                        <a:t>Sự di truyền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568522"/>
                  </a:ext>
                </a:extLst>
              </a:tr>
              <a:tr h="1027005">
                <a:tc>
                  <a:txBody>
                    <a:bodyPr/>
                    <a:lstStyle/>
                    <a:p>
                      <a:pPr>
                        <a:lnSpc>
                          <a:spcPct val="120000"/>
                        </a:lnSpc>
                      </a:pPr>
                      <a:r>
                        <a:rPr lang="en-US" sz="2400"/>
                        <a:t>Sự phân bố của các gene quy định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884391"/>
                  </a:ext>
                </a:extLst>
              </a:tr>
              <a:tr h="207563">
                <a:tc>
                  <a:txBody>
                    <a:bodyPr/>
                    <a:lstStyle/>
                    <a:p>
                      <a:pPr>
                        <a:lnSpc>
                          <a:spcPct val="120000"/>
                        </a:lnSpc>
                      </a:pPr>
                      <a:r>
                        <a:rPr lang="en-US" sz="2400"/>
                        <a:t>Biến dị tổ hợp ở đời 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85936"/>
                  </a:ext>
                </a:extLst>
              </a:tr>
            </a:tbl>
          </a:graphicData>
        </a:graphic>
      </p:graphicFrame>
    </p:spTree>
    <p:extLst>
      <p:ext uri="{BB962C8B-B14F-4D97-AF65-F5344CB8AC3E}">
        <p14:creationId xmlns:p14="http://schemas.microsoft.com/office/powerpoint/2010/main" val="32979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graphicFrame>
        <p:nvGraphicFramePr>
          <p:cNvPr id="10" name="Table 9">
            <a:extLst>
              <a:ext uri="{FF2B5EF4-FFF2-40B4-BE49-F238E27FC236}">
                <a16:creationId xmlns:a16="http://schemas.microsoft.com/office/drawing/2014/main" id="{7AB72576-3B9B-F078-36DA-F36EC7F228E9}"/>
              </a:ext>
            </a:extLst>
          </p:cNvPr>
          <p:cNvGraphicFramePr>
            <a:graphicFrameLocks noGrp="1"/>
          </p:cNvGraphicFramePr>
          <p:nvPr>
            <p:extLst>
              <p:ext uri="{D42A27DB-BD31-4B8C-83A1-F6EECF244321}">
                <p14:modId xmlns:p14="http://schemas.microsoft.com/office/powerpoint/2010/main" val="3377160493"/>
              </p:ext>
            </p:extLst>
          </p:nvPr>
        </p:nvGraphicFramePr>
        <p:xfrm>
          <a:off x="354351" y="1640193"/>
          <a:ext cx="11611384" cy="4986276"/>
        </p:xfrm>
        <a:graphic>
          <a:graphicData uri="http://schemas.openxmlformats.org/drawingml/2006/table">
            <a:tbl>
              <a:tblPr firstRow="1" bandRow="1">
                <a:tableStyleId>{93296810-A885-4BE3-A3E7-6D5BEEA58F35}</a:tableStyleId>
              </a:tblPr>
              <a:tblGrid>
                <a:gridCol w="3617398">
                  <a:extLst>
                    <a:ext uri="{9D8B030D-6E8A-4147-A177-3AD203B41FA5}">
                      <a16:colId xmlns:a16="http://schemas.microsoft.com/office/drawing/2014/main" val="605307760"/>
                    </a:ext>
                  </a:extLst>
                </a:gridCol>
                <a:gridCol w="4033458">
                  <a:extLst>
                    <a:ext uri="{9D8B030D-6E8A-4147-A177-3AD203B41FA5}">
                      <a16:colId xmlns:a16="http://schemas.microsoft.com/office/drawing/2014/main" val="950238963"/>
                    </a:ext>
                  </a:extLst>
                </a:gridCol>
                <a:gridCol w="3960528">
                  <a:extLst>
                    <a:ext uri="{9D8B030D-6E8A-4147-A177-3AD203B41FA5}">
                      <a16:colId xmlns:a16="http://schemas.microsoft.com/office/drawing/2014/main" val="1923959147"/>
                    </a:ext>
                  </a:extLst>
                </a:gridCol>
              </a:tblGrid>
              <a:tr h="1047433">
                <a:tc>
                  <a:txBody>
                    <a:bodyPr/>
                    <a:lstStyle/>
                    <a:p>
                      <a:pPr>
                        <a:lnSpc>
                          <a:spcPct val="120000"/>
                        </a:lnSpc>
                      </a:pPr>
                      <a:r>
                        <a:rPr lang="en-US" sz="2000"/>
                        <a:t>                  Quy luật di truyền</a:t>
                      </a:r>
                    </a:p>
                    <a:p>
                      <a:pPr>
                        <a:lnSpc>
                          <a:spcPct val="120000"/>
                        </a:lnSpc>
                      </a:pPr>
                      <a:endParaRPr lang="en-US" sz="2000"/>
                    </a:p>
                    <a:p>
                      <a:pPr>
                        <a:lnSpc>
                          <a:spcPct val="120000"/>
                        </a:lnSpc>
                      </a:pPr>
                      <a:r>
                        <a:rPr lang="en-US" sz="2000"/>
                        <a:t>Đặc điểm phân biệt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lnSpc>
                          <a:spcPct val="120000"/>
                        </a:lnSpc>
                      </a:pPr>
                      <a:r>
                        <a:rPr lang="en-US" sz="2000"/>
                        <a:t>Liên kết gene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000"/>
                        <a:t>Phân li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875268"/>
                  </a:ext>
                </a:extLst>
              </a:tr>
              <a:tr h="541726">
                <a:tc>
                  <a:txBody>
                    <a:bodyPr/>
                    <a:lstStyle/>
                    <a:p>
                      <a:pPr>
                        <a:lnSpc>
                          <a:spcPct val="120000"/>
                        </a:lnSpc>
                      </a:pPr>
                      <a:r>
                        <a:rPr lang="en-US" sz="2000"/>
                        <a:t>Sự di truyền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Các tính trạng thường xuyên đi cùng nhau</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000"/>
                        <a:t>Các tính trạng di truyền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568522"/>
                  </a:ext>
                </a:extLst>
              </a:tr>
              <a:tr h="798215">
                <a:tc>
                  <a:txBody>
                    <a:bodyPr/>
                    <a:lstStyle/>
                    <a:p>
                      <a:pPr>
                        <a:lnSpc>
                          <a:spcPct val="120000"/>
                        </a:lnSpc>
                      </a:pPr>
                      <a:r>
                        <a:rPr lang="en-US" sz="2000"/>
                        <a:t>Sự phân bố của các gene quy định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Các cặp gene quy định các tính trạng cùng nằm trên một cặp NST tương đồng</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Các cặp gene quy định các tính trạng nằm trên các cặp NST tương đồng khác nhau</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884391"/>
                  </a:ext>
                </a:extLst>
              </a:tr>
              <a:tr h="448785">
                <a:tc>
                  <a:txBody>
                    <a:bodyPr/>
                    <a:lstStyle/>
                    <a:p>
                      <a:pPr>
                        <a:lnSpc>
                          <a:spcPct val="120000"/>
                        </a:lnSpc>
                      </a:pPr>
                      <a:r>
                        <a:rPr lang="en-US" sz="2000"/>
                        <a:t>Biến dị tổ hợp ở đời 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Hạn chế sự xuất hiện biến dị tổ hợp, nhưng đảm bảo cho sự di truyền bền vững nhóm tính trạng luôn đi cùng với nhau, giúp duy trì sự ổn định của loài</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000"/>
                        <a:t>Làm xuất hiện nhiều biến dị tổ hợp, là một trong những nguyên nhân giải thích sự đa dạng, phong phú của các loài sinh sản hữu tính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558937"/>
                  </a:ext>
                </a:extLst>
              </a:tr>
            </a:tbl>
          </a:graphicData>
        </a:graphic>
      </p:graphicFrame>
    </p:spTree>
    <p:extLst>
      <p:ext uri="{BB962C8B-B14F-4D97-AF65-F5344CB8AC3E}">
        <p14:creationId xmlns:p14="http://schemas.microsoft.com/office/powerpoint/2010/main" val="42084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bg1"/>
                </a:solidFill>
              </a:rPr>
              <a:t>II. ỨNG DỤNG DI TRUYỀN LIÊN KẾT</a:t>
            </a:r>
          </a:p>
        </p:txBody>
      </p:sp>
      <p:sp>
        <p:nvSpPr>
          <p:cNvPr id="2" name="AutoShape 36">
            <a:extLst>
              <a:ext uri="{FF2B5EF4-FFF2-40B4-BE49-F238E27FC236}">
                <a16:creationId xmlns:a16="http://schemas.microsoft.com/office/drawing/2014/main" id="{5A7363E9-151C-D1F2-2EE4-5024004F2868}"/>
              </a:ext>
            </a:extLst>
          </p:cNvPr>
          <p:cNvSpPr>
            <a:spLocks noChangeArrowheads="1"/>
          </p:cNvSpPr>
          <p:nvPr/>
        </p:nvSpPr>
        <p:spPr bwMode="gray">
          <a:xfrm>
            <a:off x="650737" y="1679672"/>
            <a:ext cx="11034509" cy="2106954"/>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 name="TextBox 6">
            <a:extLst>
              <a:ext uri="{FF2B5EF4-FFF2-40B4-BE49-F238E27FC236}">
                <a16:creationId xmlns:a16="http://schemas.microsoft.com/office/drawing/2014/main" id="{EF268B72-42B0-C1F4-1D13-5BA8C545D165}"/>
              </a:ext>
            </a:extLst>
          </p:cNvPr>
          <p:cNvSpPr txBox="1"/>
          <p:nvPr/>
        </p:nvSpPr>
        <p:spPr>
          <a:xfrm>
            <a:off x="969095" y="1803181"/>
            <a:ext cx="10572168" cy="1893595"/>
          </a:xfrm>
          <a:prstGeom prst="rect">
            <a:avLst/>
          </a:prstGeom>
          <a:noFill/>
        </p:spPr>
        <p:txBody>
          <a:bodyPr wrap="square">
            <a:spAutoFit/>
          </a:bodyPr>
          <a:lstStyle>
            <a:defPPr>
              <a:defRPr lang="en-US"/>
            </a:defPPr>
            <a:lvl1pPr algn="just">
              <a:lnSpc>
                <a:spcPct val="125000"/>
              </a:lnSpc>
              <a:defRPr sz="2400" b="1">
                <a:solidFill>
                  <a:srgbClr val="FF0000"/>
                </a:solidFill>
              </a:defRPr>
            </a:lvl1pPr>
          </a:lstStyle>
          <a:p>
            <a:r>
              <a:rPr lang="vi-VN">
                <a:solidFill>
                  <a:schemeClr val="tx1"/>
                </a:solidFill>
              </a:rPr>
              <a:t>Di truyền liên kết </a:t>
            </a:r>
            <a:r>
              <a:rPr lang="vi-VN" b="0">
                <a:solidFill>
                  <a:schemeClr val="tx1"/>
                </a:solidFill>
              </a:rPr>
              <a:t>đảm bảo sự </a:t>
            </a:r>
            <a:r>
              <a:rPr lang="vi-VN"/>
              <a:t>di truyền bền vững của nhóm tính trạng</a:t>
            </a:r>
            <a:r>
              <a:rPr lang="vi-VN" b="0">
                <a:solidFill>
                  <a:schemeClr val="tx1"/>
                </a:solidFill>
              </a:rPr>
              <a:t> luôn đi cùng với nhau, nên trong chọn giống, người ta có thể ứng dụng để chọn được những nhóm tính trạng tốt luôn đi cùng với nhau, phù hợp với mục tiêu sản xuất của con người.</a:t>
            </a:r>
            <a:endParaRPr lang="en-US" b="0">
              <a:solidFill>
                <a:schemeClr val="tx1"/>
              </a:solidFill>
            </a:endParaRPr>
          </a:p>
        </p:txBody>
      </p:sp>
      <p:grpSp>
        <p:nvGrpSpPr>
          <p:cNvPr id="8" name="Group 7">
            <a:extLst>
              <a:ext uri="{FF2B5EF4-FFF2-40B4-BE49-F238E27FC236}">
                <a16:creationId xmlns:a16="http://schemas.microsoft.com/office/drawing/2014/main" id="{FD8A2331-278E-AA50-2649-B62901FFFF89}"/>
              </a:ext>
            </a:extLst>
          </p:cNvPr>
          <p:cNvGrpSpPr/>
          <p:nvPr/>
        </p:nvGrpSpPr>
        <p:grpSpPr>
          <a:xfrm>
            <a:off x="2232706" y="4131710"/>
            <a:ext cx="8560580" cy="1431930"/>
            <a:chOff x="431956" y="1398139"/>
            <a:chExt cx="5921160" cy="2048651"/>
          </a:xfrm>
        </p:grpSpPr>
        <p:sp>
          <p:nvSpPr>
            <p:cNvPr id="9" name="Rectangle: Rounded Corners 8">
              <a:extLst>
                <a:ext uri="{FF2B5EF4-FFF2-40B4-BE49-F238E27FC236}">
                  <a16:creationId xmlns:a16="http://schemas.microsoft.com/office/drawing/2014/main" id="{E5902A76-444D-1449-87DE-5AC70709324F}"/>
                </a:ext>
              </a:extLst>
            </p:cNvPr>
            <p:cNvSpPr/>
            <p:nvPr/>
          </p:nvSpPr>
          <p:spPr>
            <a:xfrm>
              <a:off x="431956" y="1682945"/>
              <a:ext cx="5845428" cy="1621236"/>
            </a:xfrm>
            <a:prstGeom prst="roundRect">
              <a:avLst>
                <a:gd name="adj" fmla="val 3172"/>
              </a:avLst>
            </a:prstGeom>
            <a:solidFill>
              <a:srgbClr val="FECAF5"/>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7F7BEB-28C1-CD86-F6E7-98137CBEA302}"/>
                </a:ext>
              </a:extLst>
            </p:cNvPr>
            <p:cNvSpPr txBox="1"/>
            <p:nvPr/>
          </p:nvSpPr>
          <p:spPr>
            <a:xfrm>
              <a:off x="567830" y="1398139"/>
              <a:ext cx="5785286" cy="2048651"/>
            </a:xfrm>
            <a:prstGeom prst="rect">
              <a:avLst/>
            </a:prstGeom>
            <a:noFill/>
          </p:spPr>
          <p:txBody>
            <a:bodyPr wrap="square" anchor="ctr">
              <a:spAutoFit/>
            </a:bodyPr>
            <a:lstStyle/>
            <a:p>
              <a:pPr>
                <a:lnSpc>
                  <a:spcPct val="125000"/>
                </a:lnSpc>
              </a:pPr>
              <a:r>
                <a:rPr lang="en-US" sz="2400" b="1"/>
                <a:t>Câu hỏi 2. </a:t>
              </a:r>
              <a:r>
                <a:rPr lang="vi-VN" sz="2400"/>
                <a:t>Di truyền liên kết có ý nghĩa như thế nào trong nông nghiệp? Nêu ví dụ</a:t>
              </a:r>
              <a:endParaRPr lang="en-US" sz="2400"/>
            </a:p>
          </p:txBody>
        </p:sp>
      </p:grpSp>
    </p:spTree>
    <p:extLst>
      <p:ext uri="{BB962C8B-B14F-4D97-AF65-F5344CB8AC3E}">
        <p14:creationId xmlns:p14="http://schemas.microsoft.com/office/powerpoint/2010/main" val="29198350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bg1"/>
                </a:solidFill>
              </a:rPr>
              <a:t>II. ỨNG DỤNG DI TRUYỀN LIÊN KẾT</a:t>
            </a:r>
          </a:p>
        </p:txBody>
      </p:sp>
      <p:sp>
        <p:nvSpPr>
          <p:cNvPr id="10" name="TextBox 9">
            <a:extLst>
              <a:ext uri="{FF2B5EF4-FFF2-40B4-BE49-F238E27FC236}">
                <a16:creationId xmlns:a16="http://schemas.microsoft.com/office/drawing/2014/main" id="{32FAFFF8-6ABE-30FA-340B-7592F20C2313}"/>
              </a:ext>
            </a:extLst>
          </p:cNvPr>
          <p:cNvSpPr txBox="1"/>
          <p:nvPr/>
        </p:nvSpPr>
        <p:spPr>
          <a:xfrm>
            <a:off x="639518" y="1448737"/>
            <a:ext cx="11084996" cy="4040337"/>
          </a:xfrm>
          <a:prstGeom prst="rect">
            <a:avLst/>
          </a:prstGeom>
          <a:noFill/>
        </p:spPr>
        <p:txBody>
          <a:bodyPr wrap="square">
            <a:spAutoFit/>
          </a:bodyPr>
          <a:lstStyle/>
          <a:p>
            <a:pPr algn="just">
              <a:lnSpc>
                <a:spcPct val="120000"/>
              </a:lnSpc>
            </a:pPr>
            <a:r>
              <a:rPr lang="vi-VN" sz="2400" b="1" i="0">
                <a:solidFill>
                  <a:srgbClr val="008000"/>
                </a:solidFill>
                <a:effectLst/>
                <a:latin typeface="+mj-lt"/>
              </a:rPr>
              <a:t>Trả lời:</a:t>
            </a:r>
            <a:endParaRPr lang="vi-VN" sz="2400" b="0" i="0">
              <a:solidFill>
                <a:srgbClr val="000000"/>
              </a:solidFill>
              <a:effectLst/>
              <a:latin typeface="+mj-lt"/>
            </a:endParaRPr>
          </a:p>
          <a:p>
            <a:pPr algn="just">
              <a:lnSpc>
                <a:spcPct val="120000"/>
              </a:lnSpc>
            </a:pPr>
            <a:r>
              <a:rPr lang="en-US" sz="2400" b="0" i="0">
                <a:solidFill>
                  <a:srgbClr val="000000"/>
                </a:solidFill>
                <a:effectLst/>
                <a:latin typeface="+mj-lt"/>
              </a:rPr>
              <a:t>-</a:t>
            </a:r>
            <a:r>
              <a:rPr lang="vi-VN" sz="2400" b="0" i="0">
                <a:solidFill>
                  <a:srgbClr val="000000"/>
                </a:solidFill>
                <a:effectLst/>
                <a:latin typeface="+mj-lt"/>
              </a:rPr>
              <a:t> Chuyển gene để tạo thành nhóm gene quy định cây trồng có sức đề kháng với thuốc diệt cỏ, thuốc diệt côn trùng, tăng sản lượng hoặc nâng cao giá trị dinh dưỡng.</a:t>
            </a:r>
          </a:p>
          <a:p>
            <a:pPr algn="just">
              <a:lnSpc>
                <a:spcPct val="120000"/>
              </a:lnSpc>
            </a:pPr>
            <a:r>
              <a:rPr lang="en-US" sz="2400" b="0" i="0">
                <a:solidFill>
                  <a:srgbClr val="000000"/>
                </a:solidFill>
                <a:effectLst/>
                <a:latin typeface="+mj-lt"/>
              </a:rPr>
              <a:t>-</a:t>
            </a:r>
            <a:r>
              <a:rPr lang="vi-VN" sz="2400" b="0" i="0">
                <a:solidFill>
                  <a:srgbClr val="000000"/>
                </a:solidFill>
                <a:effectLst/>
                <a:latin typeface="+mj-lt"/>
              </a:rPr>
              <a:t> Ở ngô, gene </a:t>
            </a:r>
            <a:r>
              <a:rPr lang="vi-VN" sz="2400" b="0" i="1">
                <a:solidFill>
                  <a:srgbClr val="000000"/>
                </a:solidFill>
                <a:effectLst/>
                <a:latin typeface="+mj-lt"/>
              </a:rPr>
              <a:t>oy1</a:t>
            </a:r>
            <a:r>
              <a:rPr lang="vi-VN" sz="2400" b="0" i="0">
                <a:solidFill>
                  <a:srgbClr val="000000"/>
                </a:solidFill>
                <a:effectLst/>
                <a:latin typeface="+mj-lt"/>
              </a:rPr>
              <a:t> mã hóa enzyme tham gia tổng hợp diệp lục và gene </a:t>
            </a:r>
            <a:r>
              <a:rPr lang="vi-VN" sz="2400" b="0" i="1">
                <a:solidFill>
                  <a:srgbClr val="000000"/>
                </a:solidFill>
                <a:effectLst/>
                <a:latin typeface="+mj-lt"/>
              </a:rPr>
              <a:t>orp2</a:t>
            </a:r>
            <a:r>
              <a:rPr lang="vi-VN" sz="2400" b="0" i="0">
                <a:solidFill>
                  <a:srgbClr val="000000"/>
                </a:solidFill>
                <a:effectLst/>
                <a:latin typeface="+mj-lt"/>
              </a:rPr>
              <a:t> mã hoá enzyme tham gia chuyển hóa tryptophan đều nằm trên cánh ngắn của nhiễm sắc thể số 10, sự liên kết của hai gene này được ứng dụng trong việc chọn lọc các giống ngô có khả năng quang hợp và chuyển hóa tryptophan cao, tích luỹ nhiều chất dinh dưỡng nhằm tăng năng suất cây trồng.</a:t>
            </a:r>
          </a:p>
        </p:txBody>
      </p:sp>
    </p:spTree>
    <p:extLst>
      <p:ext uri="{BB962C8B-B14F-4D97-AF65-F5344CB8AC3E}">
        <p14:creationId xmlns:p14="http://schemas.microsoft.com/office/powerpoint/2010/main" val="342659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92561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BÀI TẬP VỀ NHÀ</a:t>
            </a:r>
          </a:p>
        </p:txBody>
      </p:sp>
      <p:sp>
        <p:nvSpPr>
          <p:cNvPr id="8" name="TextBox 7">
            <a:extLst>
              <a:ext uri="{FF2B5EF4-FFF2-40B4-BE49-F238E27FC236}">
                <a16:creationId xmlns:a16="http://schemas.microsoft.com/office/drawing/2014/main" id="{4707AF04-0821-A829-0F9C-8BDEEDD34E99}"/>
              </a:ext>
            </a:extLst>
          </p:cNvPr>
          <p:cNvSpPr txBox="1"/>
          <p:nvPr/>
        </p:nvSpPr>
        <p:spPr>
          <a:xfrm>
            <a:off x="914400" y="1861831"/>
            <a:ext cx="10350110" cy="4201920"/>
          </a:xfrm>
          <a:prstGeom prst="rect">
            <a:avLst/>
          </a:prstGeom>
          <a:noFill/>
        </p:spPr>
        <p:txBody>
          <a:bodyPr wrap="square">
            <a:spAutoFit/>
          </a:bodyPr>
          <a:lstStyle/>
          <a:p>
            <a:pPr algn="just">
              <a:lnSpc>
                <a:spcPct val="125000"/>
              </a:lnSpc>
            </a:pPr>
            <a:r>
              <a:rPr lang="vi-VN" sz="2400" b="1"/>
              <a:t>Câu 1. </a:t>
            </a:r>
            <a:endParaRPr lang="en-US" sz="2400" b="1"/>
          </a:p>
          <a:p>
            <a:pPr algn="just">
              <a:lnSpc>
                <a:spcPct val="125000"/>
              </a:lnSpc>
            </a:pPr>
            <a:r>
              <a:rPr lang="vi-VN" sz="2400"/>
              <a:t>Ở cà chua, allele A quy định thân cao, allele a quy định thân thấp; allele B quy định quả tròn, allele b quy định quả bầu dục. Cho lai giống cà chua thân cao, quả tròn thuần chủng với giống cà chua thân thấp, quả bầu dục. Hãy xác định tỉ lệ phân li kiểu hình ở F</a:t>
            </a:r>
            <a:r>
              <a:rPr lang="vi-VN" sz="2400" baseline="-25000"/>
              <a:t>1</a:t>
            </a:r>
            <a:r>
              <a:rPr lang="vi-VN" sz="2400"/>
              <a:t> và F</a:t>
            </a:r>
            <a:r>
              <a:rPr lang="vi-VN" sz="2400" baseline="-25000"/>
              <a:t>2</a:t>
            </a:r>
            <a:r>
              <a:rPr lang="vi-VN" sz="2400"/>
              <a:t> trong 2 trường hợp:</a:t>
            </a:r>
          </a:p>
          <a:p>
            <a:pPr marL="342900" indent="-342900" algn="just">
              <a:lnSpc>
                <a:spcPct val="125000"/>
              </a:lnSpc>
              <a:buFont typeface="Wingdings" panose="05000000000000000000" pitchFamily="2" charset="2"/>
              <a:buChar char="v"/>
            </a:pPr>
            <a:r>
              <a:rPr lang="vi-VN" sz="2400"/>
              <a:t>Trường hợp 1: Hai cặp gene Aa và Bb nằm trên 2 cặp NST tương đồng khác nhau. </a:t>
            </a:r>
            <a:endParaRPr lang="en-US" sz="2400"/>
          </a:p>
          <a:p>
            <a:pPr marL="342900" indent="-342900" algn="just">
              <a:lnSpc>
                <a:spcPct val="125000"/>
              </a:lnSpc>
              <a:buFont typeface="Wingdings" panose="05000000000000000000" pitchFamily="2" charset="2"/>
              <a:buChar char="v"/>
            </a:pPr>
            <a:r>
              <a:rPr lang="vi-VN" sz="2400"/>
              <a:t>Trường hợp 2. Hai cặp gene Aa và Bb cùng nằm trên một cặp NST tương đồng.</a:t>
            </a:r>
          </a:p>
        </p:txBody>
      </p:sp>
    </p:spTree>
    <p:extLst>
      <p:ext uri="{BB962C8B-B14F-4D97-AF65-F5344CB8AC3E}">
        <p14:creationId xmlns:p14="http://schemas.microsoft.com/office/powerpoint/2010/main" val="21021599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92561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BÀI TẬP VỀ NHÀ</a:t>
            </a:r>
          </a:p>
        </p:txBody>
      </p:sp>
      <p:sp>
        <p:nvSpPr>
          <p:cNvPr id="8" name="TextBox 7">
            <a:extLst>
              <a:ext uri="{FF2B5EF4-FFF2-40B4-BE49-F238E27FC236}">
                <a16:creationId xmlns:a16="http://schemas.microsoft.com/office/drawing/2014/main" id="{4707AF04-0821-A829-0F9C-8BDEEDD34E99}"/>
              </a:ext>
            </a:extLst>
          </p:cNvPr>
          <p:cNvSpPr txBox="1"/>
          <p:nvPr/>
        </p:nvSpPr>
        <p:spPr>
          <a:xfrm>
            <a:off x="914400" y="1968417"/>
            <a:ext cx="10326736" cy="4201920"/>
          </a:xfrm>
          <a:prstGeom prst="rect">
            <a:avLst/>
          </a:prstGeom>
          <a:noFill/>
        </p:spPr>
        <p:txBody>
          <a:bodyPr wrap="square">
            <a:spAutoFit/>
          </a:bodyPr>
          <a:lstStyle/>
          <a:p>
            <a:pPr algn="just">
              <a:lnSpc>
                <a:spcPct val="125000"/>
              </a:lnSpc>
            </a:pPr>
            <a:r>
              <a:rPr lang="vi-VN" sz="2400" b="1"/>
              <a:t>Câu 2. </a:t>
            </a:r>
            <a:r>
              <a:rPr lang="vi-VN" sz="2400"/>
              <a:t>Ở một loài thực vật, xét cơ thể có hai cặp gene nằm trên một cặp NST</a:t>
            </a:r>
            <a:r>
              <a:rPr lang="en-US" sz="2400"/>
              <a:t> </a:t>
            </a:r>
            <a:r>
              <a:rPr lang="vi-VN" sz="2400"/>
              <a:t>tương đồng có kiểu gene Ab/aB. Cơ thể trên giảm phân tạo ra bao nhiêu loại giao tử?</a:t>
            </a:r>
            <a:r>
              <a:rPr lang="en-US" sz="2400"/>
              <a:t> Chọn 1 trong các phương án đúng.</a:t>
            </a:r>
            <a:endParaRPr lang="vi-VN" sz="2400"/>
          </a:p>
          <a:p>
            <a:pPr algn="just">
              <a:lnSpc>
                <a:spcPct val="125000"/>
              </a:lnSpc>
            </a:pPr>
            <a:r>
              <a:rPr lang="en-US" sz="2400"/>
              <a:t>	</a:t>
            </a:r>
            <a:r>
              <a:rPr lang="vi-VN" sz="2400" b="1"/>
              <a:t>A. </a:t>
            </a:r>
            <a:r>
              <a:rPr lang="vi-VN" sz="2400"/>
              <a:t>2.	</a:t>
            </a:r>
            <a:r>
              <a:rPr lang="en-US" sz="2400"/>
              <a:t>		</a:t>
            </a:r>
            <a:r>
              <a:rPr lang="vi-VN" sz="2400" b="1"/>
              <a:t>B. </a:t>
            </a:r>
            <a:r>
              <a:rPr lang="vi-VN" sz="2400"/>
              <a:t>4.	</a:t>
            </a:r>
            <a:r>
              <a:rPr lang="en-US" sz="2400"/>
              <a:t>		</a:t>
            </a:r>
            <a:r>
              <a:rPr lang="vi-VN" sz="2400" b="1"/>
              <a:t>C. </a:t>
            </a:r>
            <a:r>
              <a:rPr lang="vi-VN" sz="2400"/>
              <a:t>8.	</a:t>
            </a:r>
            <a:r>
              <a:rPr lang="en-US" sz="2400"/>
              <a:t>		</a:t>
            </a:r>
            <a:r>
              <a:rPr lang="vi-VN" sz="2400" b="1"/>
              <a:t>D. </a:t>
            </a:r>
            <a:r>
              <a:rPr lang="vi-VN" sz="2400"/>
              <a:t>1</a:t>
            </a:r>
          </a:p>
          <a:p>
            <a:pPr algn="just">
              <a:lnSpc>
                <a:spcPct val="125000"/>
              </a:lnSpc>
            </a:pPr>
            <a:endParaRPr lang="en-US" sz="2400" b="1"/>
          </a:p>
          <a:p>
            <a:pPr algn="just">
              <a:lnSpc>
                <a:spcPct val="125000"/>
              </a:lnSpc>
            </a:pPr>
            <a:r>
              <a:rPr lang="vi-VN" sz="2400" b="1"/>
              <a:t>Câu 3. </a:t>
            </a:r>
            <a:r>
              <a:rPr lang="vi-VN" sz="2400"/>
              <a:t>Ở một loài thực vật, khi cho cây có kiểu hình thân cao, hoa đỏ dị hợp hai cặp gene tự thụ phấn thu được thế hệ con có tỉ lệ kiểu hình 1 cây thân cao, hoa trắng : 2 cây thân cao, hoa đỏ : 1 cây thân thấp, hoa đỏ. Giải thích kết quả thí nghiệm trên.</a:t>
            </a:r>
          </a:p>
        </p:txBody>
      </p:sp>
    </p:spTree>
    <p:extLst>
      <p:ext uri="{BB962C8B-B14F-4D97-AF65-F5344CB8AC3E}">
        <p14:creationId xmlns:p14="http://schemas.microsoft.com/office/powerpoint/2010/main" val="339670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74610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HƯỚNG DẪN</a:t>
            </a:r>
          </a:p>
        </p:txBody>
      </p:sp>
      <p:sp>
        <p:nvSpPr>
          <p:cNvPr id="3" name="TextBox 2">
            <a:extLst>
              <a:ext uri="{FF2B5EF4-FFF2-40B4-BE49-F238E27FC236}">
                <a16:creationId xmlns:a16="http://schemas.microsoft.com/office/drawing/2014/main" id="{F34DD0E6-8972-5855-6733-087E4095FD6A}"/>
              </a:ext>
            </a:extLst>
          </p:cNvPr>
          <p:cNvSpPr txBox="1"/>
          <p:nvPr/>
        </p:nvSpPr>
        <p:spPr>
          <a:xfrm>
            <a:off x="971434" y="1609335"/>
            <a:ext cx="10495964" cy="5125249"/>
          </a:xfrm>
          <a:prstGeom prst="rect">
            <a:avLst/>
          </a:prstGeom>
          <a:noFill/>
        </p:spPr>
        <p:txBody>
          <a:bodyPr wrap="square">
            <a:spAutoFit/>
          </a:bodyPr>
          <a:lstStyle/>
          <a:p>
            <a:pPr algn="just">
              <a:lnSpc>
                <a:spcPct val="125000"/>
              </a:lnSpc>
            </a:pPr>
            <a:r>
              <a:rPr lang="vi-VN" sz="2400" b="1"/>
              <a:t>Câu 1. </a:t>
            </a:r>
            <a:endParaRPr lang="en-US" sz="2400" b="1"/>
          </a:p>
          <a:p>
            <a:pPr algn="just">
              <a:lnSpc>
                <a:spcPct val="125000"/>
              </a:lnSpc>
            </a:pPr>
            <a:r>
              <a:rPr lang="vi-VN" sz="2400"/>
              <a:t>Trường hợp 1: F</a:t>
            </a:r>
            <a:r>
              <a:rPr lang="vi-VN" sz="2400" baseline="-25000"/>
              <a:t>1</a:t>
            </a:r>
            <a:r>
              <a:rPr lang="vi-VN" sz="2400"/>
              <a:t> đồng tính, kiểu hình thân cao, quả tròn. F</a:t>
            </a:r>
            <a:r>
              <a:rPr lang="vi-VN" sz="2400" baseline="-25000"/>
              <a:t>2</a:t>
            </a:r>
            <a:r>
              <a:rPr lang="vi-VN" sz="2400"/>
              <a:t> có 4 kiểu hình với tỉ lệ: 9 thân cao, quả tròn: 3 thân cao, quả bầu dục: 3 thân thấp, quả tròn: 1 thân thấp, quả bầu dục.</a:t>
            </a:r>
          </a:p>
          <a:p>
            <a:pPr algn="just">
              <a:lnSpc>
                <a:spcPct val="125000"/>
              </a:lnSpc>
            </a:pPr>
            <a:r>
              <a:rPr lang="vi-VN" sz="2400"/>
              <a:t>Trường hợp 2: F</a:t>
            </a:r>
            <a:r>
              <a:rPr lang="vi-VN" sz="2400" baseline="-25000"/>
              <a:t>2</a:t>
            </a:r>
            <a:r>
              <a:rPr lang="vi-VN" sz="2400"/>
              <a:t> có 2 kiểu hình với tỉ lệ: 3 thân cao, quả tròn: 1 thân thấp, quả bầu dục. </a:t>
            </a:r>
            <a:endParaRPr lang="en-US" sz="2400"/>
          </a:p>
          <a:p>
            <a:pPr algn="just">
              <a:lnSpc>
                <a:spcPct val="125000"/>
              </a:lnSpc>
            </a:pPr>
            <a:r>
              <a:rPr lang="vi-VN" sz="2400" b="1"/>
              <a:t>Câu 2. </a:t>
            </a:r>
            <a:r>
              <a:rPr lang="vi-VN" sz="2400"/>
              <a:t>A. </a:t>
            </a:r>
            <a:endParaRPr lang="en-US" sz="2400"/>
          </a:p>
          <a:p>
            <a:pPr algn="just">
              <a:lnSpc>
                <a:spcPct val="125000"/>
              </a:lnSpc>
            </a:pPr>
            <a:r>
              <a:rPr lang="vi-VN" sz="2400" b="1"/>
              <a:t>Câu 3. </a:t>
            </a:r>
            <a:r>
              <a:rPr lang="vi-VN" sz="2400"/>
              <a:t>Nếu theo quy luật Mendel, cơ thể gồm hai cặp gene dị hợp Aa, Bb tự thụ phấn thì thể hệ con thu được 4 kiểu hình với tỉ lệ 9 : 3 : 3 : 1 chứ không phải 3 kiểu hình với tỉ lệ 1 : 2 : 1. Vậy, trường hợp này hai cặp gene phải cùng nằm trên một cặp NST tương đồng. </a:t>
            </a:r>
          </a:p>
        </p:txBody>
      </p:sp>
    </p:spTree>
    <p:extLst>
      <p:ext uri="{BB962C8B-B14F-4D97-AF65-F5344CB8AC3E}">
        <p14:creationId xmlns:p14="http://schemas.microsoft.com/office/powerpoint/2010/main" val="90625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6550AF9-52EC-35E8-7F51-09DD0109E40D}"/>
              </a:ext>
            </a:extLst>
          </p:cNvPr>
          <p:cNvSpPr/>
          <p:nvPr/>
        </p:nvSpPr>
        <p:spPr>
          <a:xfrm>
            <a:off x="241223" y="325369"/>
            <a:ext cx="4527122" cy="768545"/>
          </a:xfrm>
          <a:prstGeom prst="roundRect">
            <a:avLst>
              <a:gd name="adj" fmla="val 498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Em đã học</a:t>
            </a:r>
          </a:p>
        </p:txBody>
      </p:sp>
      <p:sp>
        <p:nvSpPr>
          <p:cNvPr id="28" name="TextBox 27">
            <a:extLst>
              <a:ext uri="{FF2B5EF4-FFF2-40B4-BE49-F238E27FC236}">
                <a16:creationId xmlns:a16="http://schemas.microsoft.com/office/drawing/2014/main" id="{E579D5DC-5730-9643-38A1-4201CF689820}"/>
              </a:ext>
            </a:extLst>
          </p:cNvPr>
          <p:cNvSpPr txBox="1"/>
          <p:nvPr/>
        </p:nvSpPr>
        <p:spPr>
          <a:xfrm>
            <a:off x="398297" y="1390204"/>
            <a:ext cx="10922312" cy="4509696"/>
          </a:xfrm>
          <a:prstGeom prst="rect">
            <a:avLst/>
          </a:prstGeom>
          <a:noFill/>
        </p:spPr>
        <p:txBody>
          <a:bodyPr wrap="square">
            <a:spAutoFit/>
          </a:bodyPr>
          <a:lstStyle>
            <a:defPPr>
              <a:defRPr lang="en-US"/>
            </a:defPPr>
            <a:lvl1pPr algn="just">
              <a:lnSpc>
                <a:spcPct val="125000"/>
              </a:lnSpc>
              <a:defRPr sz="2400" b="1"/>
            </a:lvl1pPr>
          </a:lstStyle>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Di truyền liên kết </a:t>
            </a:r>
            <a:r>
              <a:rPr lang="vi-VN" b="0">
                <a:latin typeface="Arial" panose="020B0604020202020204" pitchFamily="34" charset="0"/>
                <a:cs typeface="Arial" panose="020B0604020202020204" pitchFamily="34" charset="0"/>
              </a:rPr>
              <a:t>là hiện tượng các gene quy định các tính trạng cùng nằm trên một NST có xu hướng di truyền cùng nhau trong quá trình giảm phân.</a:t>
            </a:r>
          </a:p>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Các tính trạng do các gene trên một NST </a:t>
            </a:r>
            <a:r>
              <a:rPr lang="vi-VN" b="0">
                <a:latin typeface="Arial" panose="020B0604020202020204" pitchFamily="34" charset="0"/>
                <a:cs typeface="Arial" panose="020B0604020202020204" pitchFamily="34" charset="0"/>
              </a:rPr>
              <a:t>quy định luôn di truyền cùng nhau tạo thành nhóm tính trạng di truyền liên kết. Trong chọn giống, có thể ứng dụng di truyền liên kết để chọn được những nhóm tính trạng tốt luôn di truyền cùng nhau, phù hợp với mục tiêu sản xuất của con người.</a:t>
            </a:r>
          </a:p>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Di truyền phân li độc lập </a:t>
            </a:r>
            <a:r>
              <a:rPr lang="vi-VN" b="0">
                <a:latin typeface="Arial" panose="020B0604020202020204" pitchFamily="34" charset="0"/>
                <a:cs typeface="Arial" panose="020B0604020202020204" pitchFamily="34" charset="0"/>
              </a:rPr>
              <a:t>làm xuất hiện các biến di tổ hợp, tạo ra sự đa dạng cho sinh giới, còn di truyền liên kết hạn chế biến dị tổ hợp, đảm bảo cho sự di truyền bền vững của nhóm tính trạng.</a:t>
            </a:r>
            <a:endParaRPr lang="en-US"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939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eek 12 Genetics I Chapter 11 pages Genetics II - ppt download">
            <a:extLst>
              <a:ext uri="{FF2B5EF4-FFF2-40B4-BE49-F238E27FC236}">
                <a16:creationId xmlns:a16="http://schemas.microsoft.com/office/drawing/2014/main" id="{F64CFF13-D041-B451-1110-47FB9624A3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75" t="44826" r="20470" b="26462"/>
          <a:stretch/>
        </p:blipFill>
        <p:spPr bwMode="auto">
          <a:xfrm>
            <a:off x="2356123" y="2427647"/>
            <a:ext cx="7896277" cy="28455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864312-30EE-FCB1-282E-C51249F0F5D8}"/>
              </a:ext>
            </a:extLst>
          </p:cNvPr>
          <p:cNvSpPr/>
          <p:nvPr/>
        </p:nvSpPr>
        <p:spPr>
          <a:xfrm>
            <a:off x="1116353" y="482445"/>
            <a:ext cx="10681090" cy="1739043"/>
          </a:xfrm>
          <a:prstGeom prst="rect">
            <a:avLst/>
          </a:prstGeom>
          <a:solidFill>
            <a:schemeClr val="accent1">
              <a:alpha val="17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2F488E-1BD0-B03B-2FE0-F979AD6D743B}"/>
              </a:ext>
            </a:extLst>
          </p:cNvPr>
          <p:cNvSpPr txBox="1"/>
          <p:nvPr/>
        </p:nvSpPr>
        <p:spPr>
          <a:xfrm>
            <a:off x="1319708" y="642410"/>
            <a:ext cx="10303831" cy="1431930"/>
          </a:xfrm>
          <a:prstGeom prst="rect">
            <a:avLst/>
          </a:prstGeom>
          <a:noFill/>
        </p:spPr>
        <p:txBody>
          <a:bodyPr wrap="square">
            <a:spAutoFit/>
          </a:bodyPr>
          <a:lstStyle/>
          <a:p>
            <a:pPr algn="just">
              <a:lnSpc>
                <a:spcPct val="125000"/>
              </a:lnSpc>
            </a:pPr>
            <a:r>
              <a:rPr lang="vi-VN" sz="2400" b="1"/>
              <a:t>Mở đầu trang 194: </a:t>
            </a:r>
            <a:r>
              <a:rPr lang="vi-VN" sz="2400"/>
              <a:t>Khi làm thí nghiệm trên ruồi giấm, quan sát thấy có hiện tượng tính trạng thân xám thường di truyền cùng cánh dài, tính trạng thân đen thường di truyền cùng cánh cụt. Đây là hiện tượng gì?</a:t>
            </a:r>
            <a:endParaRPr lang="en-US" sz="2400"/>
          </a:p>
        </p:txBody>
      </p:sp>
      <p:sp>
        <p:nvSpPr>
          <p:cNvPr id="6" name="TextBox 5">
            <a:extLst>
              <a:ext uri="{FF2B5EF4-FFF2-40B4-BE49-F238E27FC236}">
                <a16:creationId xmlns:a16="http://schemas.microsoft.com/office/drawing/2014/main" id="{5DFFC218-8DBA-6ED8-EF67-BA5A631DDE7A}"/>
              </a:ext>
            </a:extLst>
          </p:cNvPr>
          <p:cNvSpPr txBox="1"/>
          <p:nvPr/>
        </p:nvSpPr>
        <p:spPr>
          <a:xfrm>
            <a:off x="1802152" y="5273226"/>
            <a:ext cx="3050337" cy="461665"/>
          </a:xfrm>
          <a:prstGeom prst="rect">
            <a:avLst/>
          </a:prstGeom>
          <a:noFill/>
        </p:spPr>
        <p:txBody>
          <a:bodyPr wrap="square">
            <a:spAutoFit/>
          </a:bodyPr>
          <a:lstStyle/>
          <a:p>
            <a:pPr algn="ctr"/>
            <a:r>
              <a:rPr lang="en-US" sz="2400" b="1"/>
              <a:t>thân xám, cánh dài </a:t>
            </a:r>
          </a:p>
        </p:txBody>
      </p:sp>
      <p:sp>
        <p:nvSpPr>
          <p:cNvPr id="8" name="TextBox 7">
            <a:extLst>
              <a:ext uri="{FF2B5EF4-FFF2-40B4-BE49-F238E27FC236}">
                <a16:creationId xmlns:a16="http://schemas.microsoft.com/office/drawing/2014/main" id="{891808B7-D59F-FF1A-47D3-E7CAB1758C27}"/>
              </a:ext>
            </a:extLst>
          </p:cNvPr>
          <p:cNvSpPr txBox="1"/>
          <p:nvPr/>
        </p:nvSpPr>
        <p:spPr>
          <a:xfrm>
            <a:off x="6975807" y="5273226"/>
            <a:ext cx="2987226" cy="461665"/>
          </a:xfrm>
          <a:prstGeom prst="rect">
            <a:avLst/>
          </a:prstGeom>
          <a:noFill/>
        </p:spPr>
        <p:txBody>
          <a:bodyPr wrap="square">
            <a:spAutoFit/>
          </a:bodyPr>
          <a:lstStyle/>
          <a:p>
            <a:pPr algn="ctr"/>
            <a:r>
              <a:rPr lang="en-US" sz="2400" b="1"/>
              <a:t>thân đen, cánh cụt</a:t>
            </a:r>
          </a:p>
        </p:txBody>
      </p:sp>
      <p:sp>
        <p:nvSpPr>
          <p:cNvPr id="9" name="Rectangle: Rounded Corners 8">
            <a:extLst>
              <a:ext uri="{FF2B5EF4-FFF2-40B4-BE49-F238E27FC236}">
                <a16:creationId xmlns:a16="http://schemas.microsoft.com/office/drawing/2014/main" id="{2515785C-62A4-5DF7-1BA0-2A7D30488B4A}"/>
              </a:ext>
            </a:extLst>
          </p:cNvPr>
          <p:cNvSpPr/>
          <p:nvPr/>
        </p:nvSpPr>
        <p:spPr>
          <a:xfrm>
            <a:off x="3816307" y="5980063"/>
            <a:ext cx="4975907" cy="6731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2"/>
                </a:solidFill>
              </a:rPr>
              <a:t>Di truyền liên kết</a:t>
            </a:r>
          </a:p>
        </p:txBody>
      </p:sp>
    </p:spTree>
    <p:extLst>
      <p:ext uri="{BB962C8B-B14F-4D97-AF65-F5344CB8AC3E}">
        <p14:creationId xmlns:p14="http://schemas.microsoft.com/office/powerpoint/2010/main" val="140174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ic Background Vector Art, Icons, and Graphics for Free Download">
            <a:extLst>
              <a:ext uri="{FF2B5EF4-FFF2-40B4-BE49-F238E27FC236}">
                <a16:creationId xmlns:a16="http://schemas.microsoft.com/office/drawing/2014/main" id="{60CA88B0-BE21-E27B-2435-6385404744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5" b="603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78EDAD-2B2F-78DF-F45E-EE955F5E0B89}"/>
              </a:ext>
            </a:extLst>
          </p:cNvPr>
          <p:cNvSpPr txBox="1"/>
          <p:nvPr/>
        </p:nvSpPr>
        <p:spPr>
          <a:xfrm>
            <a:off x="2601084" y="3041922"/>
            <a:ext cx="6989831" cy="830997"/>
          </a:xfrm>
          <a:prstGeom prst="rect">
            <a:avLst/>
          </a:prstGeom>
          <a:noFill/>
        </p:spPr>
        <p:txBody>
          <a:bodyPr wrap="square" rtlCol="0">
            <a:spAutoFit/>
          </a:bodyPr>
          <a:lstStyle/>
          <a:p>
            <a:pPr algn="ctr"/>
            <a:r>
              <a:rPr lang="en-US" sz="4800" b="1">
                <a:solidFill>
                  <a:schemeClr val="bg1"/>
                </a:solidFill>
              </a:rPr>
              <a:t>TRẮC NGHIỆM ÔN TẬP</a:t>
            </a:r>
          </a:p>
        </p:txBody>
      </p:sp>
      <p:sp>
        <p:nvSpPr>
          <p:cNvPr id="7" name="TextBox 6">
            <a:extLst>
              <a:ext uri="{FF2B5EF4-FFF2-40B4-BE49-F238E27FC236}">
                <a16:creationId xmlns:a16="http://schemas.microsoft.com/office/drawing/2014/main" id="{6A4F62C7-A2B3-95B3-66CE-444B52BCD70B}"/>
              </a:ext>
            </a:extLst>
          </p:cNvPr>
          <p:cNvSpPr txBox="1"/>
          <p:nvPr/>
        </p:nvSpPr>
        <p:spPr>
          <a:xfrm>
            <a:off x="2435594" y="3872919"/>
            <a:ext cx="7320810" cy="523220"/>
          </a:xfrm>
          <a:prstGeom prst="rect">
            <a:avLst/>
          </a:prstGeom>
          <a:noFill/>
        </p:spPr>
        <p:txBody>
          <a:bodyPr wrap="square" rtlCol="0">
            <a:spAutoFit/>
          </a:bodyPr>
          <a:lstStyle/>
          <a:p>
            <a:pPr algn="ctr"/>
            <a:r>
              <a:rPr lang="en-US" sz="2800" b="1" i="1">
                <a:solidFill>
                  <a:srgbClr val="FFFF00"/>
                </a:solidFill>
              </a:rPr>
              <a:t>Chọn 1 trong các phương án A, B, C, D</a:t>
            </a:r>
          </a:p>
        </p:txBody>
      </p:sp>
    </p:spTree>
    <p:extLst>
      <p:ext uri="{BB962C8B-B14F-4D97-AF65-F5344CB8AC3E}">
        <p14:creationId xmlns:p14="http://schemas.microsoft.com/office/powerpoint/2010/main" val="3041448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3BC341-79E7-5CEB-71FF-146FA0014F86}"/>
              </a:ext>
            </a:extLst>
          </p:cNvPr>
          <p:cNvSpPr/>
          <p:nvPr/>
        </p:nvSpPr>
        <p:spPr>
          <a:xfrm>
            <a:off x="0" y="0"/>
            <a:ext cx="12192000" cy="880741"/>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5893BB-169C-8254-3666-2FD297B8B330}"/>
              </a:ext>
            </a:extLst>
          </p:cNvPr>
          <p:cNvSpPr txBox="1"/>
          <p:nvPr/>
        </p:nvSpPr>
        <p:spPr>
          <a:xfrm>
            <a:off x="315553" y="83777"/>
            <a:ext cx="10960178" cy="594202"/>
          </a:xfrm>
          <a:prstGeom prst="rect">
            <a:avLst/>
          </a:prstGeom>
          <a:noFill/>
        </p:spPr>
        <p:txBody>
          <a:bodyPr wrap="square">
            <a:spAutoFit/>
          </a:bodyPr>
          <a:lstStyle/>
          <a:p>
            <a:pPr algn="just">
              <a:lnSpc>
                <a:spcPct val="130000"/>
              </a:lnSpc>
            </a:pPr>
            <a:r>
              <a:rPr lang="en-US" sz="2800" b="1"/>
              <a:t>Câu 1.</a:t>
            </a:r>
            <a:r>
              <a:rPr lang="vi-VN" sz="2800" b="1"/>
              <a:t> Phát biểu nào dưới đây là đúng về liên kết gene?</a:t>
            </a:r>
          </a:p>
        </p:txBody>
      </p:sp>
      <p:sp>
        <p:nvSpPr>
          <p:cNvPr id="5" name="TextBox 4">
            <a:extLst>
              <a:ext uri="{FF2B5EF4-FFF2-40B4-BE49-F238E27FC236}">
                <a16:creationId xmlns:a16="http://schemas.microsoft.com/office/drawing/2014/main" id="{7D91477A-7FD1-4D90-AD17-9E96DD532AA1}"/>
              </a:ext>
            </a:extLst>
          </p:cNvPr>
          <p:cNvSpPr txBox="1"/>
          <p:nvPr/>
        </p:nvSpPr>
        <p:spPr>
          <a:xfrm>
            <a:off x="744936" y="964518"/>
            <a:ext cx="10702127" cy="2442976"/>
          </a:xfrm>
          <a:prstGeom prst="rect">
            <a:avLst/>
          </a:prstGeom>
          <a:noFill/>
        </p:spPr>
        <p:txBody>
          <a:bodyPr wrap="square">
            <a:spAutoFit/>
          </a:bodyPr>
          <a:lstStyle/>
          <a:p>
            <a:pPr algn="just">
              <a:lnSpc>
                <a:spcPct val="130000"/>
              </a:lnSpc>
            </a:pPr>
            <a:r>
              <a:rPr lang="vi-VN" sz="2400" b="1"/>
              <a:t>A. </a:t>
            </a:r>
            <a:r>
              <a:rPr lang="vi-VN" sz="2400"/>
              <a:t>Trong tế bào, các gene luôn di truyền cùng nhau thành một nhóm liên kết.</a:t>
            </a:r>
          </a:p>
          <a:p>
            <a:pPr algn="just">
              <a:lnSpc>
                <a:spcPct val="130000"/>
              </a:lnSpc>
            </a:pPr>
            <a:r>
              <a:rPr lang="vi-VN" sz="2400" b="1"/>
              <a:t>B. </a:t>
            </a:r>
            <a:r>
              <a:rPr lang="vi-VN" sz="2400"/>
              <a:t>Liên kết gene đảm bảo sự di truyền bền vững của từng nhóm tính trạng.</a:t>
            </a:r>
          </a:p>
          <a:p>
            <a:pPr algn="just">
              <a:lnSpc>
                <a:spcPct val="130000"/>
              </a:lnSpc>
            </a:pPr>
            <a:r>
              <a:rPr lang="vi-VN" sz="2400" b="1"/>
              <a:t>C. </a:t>
            </a:r>
            <a:r>
              <a:rPr lang="vi-VN" sz="2400"/>
              <a:t>Liên kết gene làm tăng sự xuất hiện biến dị tổ hợp.</a:t>
            </a:r>
          </a:p>
          <a:p>
            <a:pPr algn="just">
              <a:lnSpc>
                <a:spcPct val="130000"/>
              </a:lnSpc>
            </a:pPr>
            <a:r>
              <a:rPr lang="vi-VN" sz="2400" b="1"/>
              <a:t>D. </a:t>
            </a:r>
            <a:r>
              <a:rPr lang="vi-VN" sz="2400"/>
              <a:t>Ở tất cả các loài động vật, liên kết gene chỉ có ở giới đực mà không có ở giới c</a:t>
            </a:r>
            <a:r>
              <a:rPr lang="en-US" sz="2400"/>
              <a:t>á</a:t>
            </a:r>
            <a:r>
              <a:rPr lang="vi-VN" sz="2400"/>
              <a:t>i</a:t>
            </a:r>
            <a:r>
              <a:rPr lang="en-US" sz="2400"/>
              <a:t>.</a:t>
            </a:r>
          </a:p>
        </p:txBody>
      </p:sp>
      <p:sp>
        <p:nvSpPr>
          <p:cNvPr id="6" name="Rectangle 5">
            <a:extLst>
              <a:ext uri="{FF2B5EF4-FFF2-40B4-BE49-F238E27FC236}">
                <a16:creationId xmlns:a16="http://schemas.microsoft.com/office/drawing/2014/main" id="{ACC69866-8432-F859-DDFB-6C935D8C1384}"/>
              </a:ext>
            </a:extLst>
          </p:cNvPr>
          <p:cNvSpPr/>
          <p:nvPr/>
        </p:nvSpPr>
        <p:spPr>
          <a:xfrm>
            <a:off x="0" y="3760542"/>
            <a:ext cx="12192000" cy="1249261"/>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D4B853-8AF7-D9DF-CE04-C3413C7E764E}"/>
              </a:ext>
            </a:extLst>
          </p:cNvPr>
          <p:cNvSpPr txBox="1"/>
          <p:nvPr/>
        </p:nvSpPr>
        <p:spPr>
          <a:xfrm>
            <a:off x="744936" y="5160171"/>
            <a:ext cx="11089202" cy="1002582"/>
          </a:xfrm>
          <a:prstGeom prst="rect">
            <a:avLst/>
          </a:prstGeom>
          <a:noFill/>
        </p:spPr>
        <p:txBody>
          <a:bodyPr wrap="square">
            <a:spAutoFit/>
          </a:bodyPr>
          <a:lstStyle>
            <a:defPPr>
              <a:defRPr lang="en-US"/>
            </a:defPPr>
            <a:lvl1pPr algn="just">
              <a:lnSpc>
                <a:spcPct val="130000"/>
              </a:lnSpc>
              <a:defRPr sz="2400" b="1"/>
            </a:lvl1pPr>
          </a:lstStyle>
          <a:p>
            <a:r>
              <a:rPr lang="vi-VN"/>
              <a:t>A. </a:t>
            </a:r>
            <a:r>
              <a:rPr lang="vi-VN" b="0"/>
              <a:t>nhóm gene liên kết. </a:t>
            </a:r>
            <a:r>
              <a:rPr lang="en-US"/>
              <a:t>				</a:t>
            </a:r>
            <a:r>
              <a:rPr lang="vi-VN"/>
              <a:t>B. </a:t>
            </a:r>
            <a:r>
              <a:rPr lang="vi-VN" b="0"/>
              <a:t>cặp nhiễm sắc thể tương đồng.</a:t>
            </a:r>
          </a:p>
          <a:p>
            <a:r>
              <a:rPr lang="vi-VN"/>
              <a:t>C. </a:t>
            </a:r>
            <a:r>
              <a:rPr lang="vi-VN" b="0"/>
              <a:t>các cặp gene tương phản.</a:t>
            </a:r>
            <a:r>
              <a:rPr lang="en-US"/>
              <a:t>		</a:t>
            </a:r>
            <a:r>
              <a:rPr lang="vi-VN"/>
              <a:t>D. </a:t>
            </a:r>
            <a:r>
              <a:rPr lang="vi-VN" b="0"/>
              <a:t>nhóm gene độc lập.</a:t>
            </a:r>
            <a:endParaRPr lang="en-US" b="0"/>
          </a:p>
        </p:txBody>
      </p:sp>
      <p:sp>
        <p:nvSpPr>
          <p:cNvPr id="9" name="TextBox 8">
            <a:extLst>
              <a:ext uri="{FF2B5EF4-FFF2-40B4-BE49-F238E27FC236}">
                <a16:creationId xmlns:a16="http://schemas.microsoft.com/office/drawing/2014/main" id="{ABC60AF1-01E5-7D08-9773-0AC61BA9F9BF}"/>
              </a:ext>
            </a:extLst>
          </p:cNvPr>
          <p:cNvSpPr txBox="1"/>
          <p:nvPr/>
        </p:nvSpPr>
        <p:spPr>
          <a:xfrm>
            <a:off x="315552" y="3764815"/>
            <a:ext cx="11089202" cy="1154355"/>
          </a:xfrm>
          <a:prstGeom prst="rect">
            <a:avLst/>
          </a:prstGeom>
          <a:noFill/>
        </p:spPr>
        <p:txBody>
          <a:bodyPr wrap="square">
            <a:spAutoFit/>
          </a:bodyPr>
          <a:lstStyle>
            <a:defPPr>
              <a:defRPr lang="en-US"/>
            </a:defPPr>
            <a:lvl1pPr algn="just">
              <a:lnSpc>
                <a:spcPct val="130000"/>
              </a:lnSpc>
              <a:defRPr sz="2400" b="1"/>
            </a:lvl1pPr>
          </a:lstStyle>
          <a:p>
            <a:r>
              <a:rPr lang="en-US" sz="2800"/>
              <a:t>Câu 2. </a:t>
            </a:r>
            <a:r>
              <a:rPr lang="vi-VN" sz="2800"/>
              <a:t>Hiện tượng nhiều gene cùng phân bố trên chiều dài của nhiễm sắc thể hình thành nên</a:t>
            </a:r>
          </a:p>
        </p:txBody>
      </p:sp>
      <p:grpSp>
        <p:nvGrpSpPr>
          <p:cNvPr id="10" name="Group 55">
            <a:extLst>
              <a:ext uri="{FF2B5EF4-FFF2-40B4-BE49-F238E27FC236}">
                <a16:creationId xmlns:a16="http://schemas.microsoft.com/office/drawing/2014/main" id="{CE89D6B6-D807-5646-C9BF-2E56B51BE070}"/>
              </a:ext>
            </a:extLst>
          </p:cNvPr>
          <p:cNvGrpSpPr>
            <a:grpSpLocks/>
          </p:cNvGrpSpPr>
          <p:nvPr/>
        </p:nvGrpSpPr>
        <p:grpSpPr bwMode="auto">
          <a:xfrm>
            <a:off x="763168" y="1512828"/>
            <a:ext cx="381000" cy="381000"/>
            <a:chOff x="2078" y="1680"/>
            <a:chExt cx="1615" cy="1615"/>
          </a:xfrm>
        </p:grpSpPr>
        <p:sp>
          <p:nvSpPr>
            <p:cNvPr id="11" name="Oval 56">
              <a:extLst>
                <a:ext uri="{FF2B5EF4-FFF2-40B4-BE49-F238E27FC236}">
                  <a16:creationId xmlns:a16="http://schemas.microsoft.com/office/drawing/2014/main" id="{84568C33-9D7E-F775-8A8B-65166EF40A7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 name="Oval 57">
              <a:extLst>
                <a:ext uri="{FF2B5EF4-FFF2-40B4-BE49-F238E27FC236}">
                  <a16:creationId xmlns:a16="http://schemas.microsoft.com/office/drawing/2014/main" id="{D24561DF-3F30-58A4-666F-E707B83A0A06}"/>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 name="Oval 58">
              <a:extLst>
                <a:ext uri="{FF2B5EF4-FFF2-40B4-BE49-F238E27FC236}">
                  <a16:creationId xmlns:a16="http://schemas.microsoft.com/office/drawing/2014/main" id="{4DA2485D-0671-69A3-8116-27FED5B9B58F}"/>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4" name="Oval 59">
              <a:extLst>
                <a:ext uri="{FF2B5EF4-FFF2-40B4-BE49-F238E27FC236}">
                  <a16:creationId xmlns:a16="http://schemas.microsoft.com/office/drawing/2014/main" id="{89BCB06C-5E1F-A994-8A8E-9EEA9C94B9FD}"/>
                </a:ext>
              </a:extLst>
            </p:cNvPr>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Oval 60">
              <a:extLst>
                <a:ext uri="{FF2B5EF4-FFF2-40B4-BE49-F238E27FC236}">
                  <a16:creationId xmlns:a16="http://schemas.microsoft.com/office/drawing/2014/main" id="{9F9C8E1B-9A4F-FE84-4EE6-110B3087A89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16" name="Oval 61">
              <a:extLst>
                <a:ext uri="{FF2B5EF4-FFF2-40B4-BE49-F238E27FC236}">
                  <a16:creationId xmlns:a16="http://schemas.microsoft.com/office/drawing/2014/main" id="{2B0C1677-3ACD-EA10-CE51-E33801008AFB}"/>
                </a:ext>
              </a:extLst>
            </p:cNvPr>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17" name="Group 76">
            <a:extLst>
              <a:ext uri="{FF2B5EF4-FFF2-40B4-BE49-F238E27FC236}">
                <a16:creationId xmlns:a16="http://schemas.microsoft.com/office/drawing/2014/main" id="{7CB7AFCE-87DE-A4E2-CFA4-7908CF344342}"/>
              </a:ext>
            </a:extLst>
          </p:cNvPr>
          <p:cNvGrpSpPr>
            <a:grpSpLocks/>
          </p:cNvGrpSpPr>
          <p:nvPr/>
        </p:nvGrpSpPr>
        <p:grpSpPr bwMode="auto">
          <a:xfrm>
            <a:off x="804453" y="5280462"/>
            <a:ext cx="355600" cy="381000"/>
            <a:chOff x="2078" y="1680"/>
            <a:chExt cx="1615" cy="1615"/>
          </a:xfrm>
        </p:grpSpPr>
        <p:sp>
          <p:nvSpPr>
            <p:cNvPr id="18" name="Oval 77">
              <a:extLst>
                <a:ext uri="{FF2B5EF4-FFF2-40B4-BE49-F238E27FC236}">
                  <a16:creationId xmlns:a16="http://schemas.microsoft.com/office/drawing/2014/main" id="{6E1CFA51-C724-2895-7AD7-6236F5F93ED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 name="Oval 78">
              <a:extLst>
                <a:ext uri="{FF2B5EF4-FFF2-40B4-BE49-F238E27FC236}">
                  <a16:creationId xmlns:a16="http://schemas.microsoft.com/office/drawing/2014/main" id="{8A320562-B013-115B-D627-020C2BB0182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 name="Oval 79">
              <a:extLst>
                <a:ext uri="{FF2B5EF4-FFF2-40B4-BE49-F238E27FC236}">
                  <a16:creationId xmlns:a16="http://schemas.microsoft.com/office/drawing/2014/main" id="{3B90ED76-1944-2BB9-49E8-66EB2FB4CAE9}"/>
                </a:ext>
              </a:extLst>
            </p:cNvPr>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21" name="Oval 80">
              <a:extLst>
                <a:ext uri="{FF2B5EF4-FFF2-40B4-BE49-F238E27FC236}">
                  <a16:creationId xmlns:a16="http://schemas.microsoft.com/office/drawing/2014/main" id="{AE61190D-C257-423D-88AF-A13DBCFE2E1F}"/>
                </a:ext>
              </a:extLst>
            </p:cNvPr>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 name="Oval 81">
              <a:extLst>
                <a:ext uri="{FF2B5EF4-FFF2-40B4-BE49-F238E27FC236}">
                  <a16:creationId xmlns:a16="http://schemas.microsoft.com/office/drawing/2014/main" id="{C45ED32A-AA4C-AA31-218C-4E122DB24494}"/>
                </a:ext>
              </a:extLst>
            </p:cNvPr>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23" name="Oval 82">
              <a:extLst>
                <a:ext uri="{FF2B5EF4-FFF2-40B4-BE49-F238E27FC236}">
                  <a16:creationId xmlns:a16="http://schemas.microsoft.com/office/drawing/2014/main" id="{3F92BD0A-6E38-0517-52E1-9BEB818BD8FF}"/>
                </a:ext>
              </a:extLst>
            </p:cNvPr>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Tree>
    <p:extLst>
      <p:ext uri="{BB962C8B-B14F-4D97-AF65-F5344CB8AC3E}">
        <p14:creationId xmlns:p14="http://schemas.microsoft.com/office/powerpoint/2010/main" val="131728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3BC341-79E7-5CEB-71FF-146FA0014F86}"/>
              </a:ext>
            </a:extLst>
          </p:cNvPr>
          <p:cNvSpPr/>
          <p:nvPr/>
        </p:nvSpPr>
        <p:spPr>
          <a:xfrm>
            <a:off x="0" y="0"/>
            <a:ext cx="12192000" cy="8807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5893BB-169C-8254-3666-2FD297B8B330}"/>
              </a:ext>
            </a:extLst>
          </p:cNvPr>
          <p:cNvSpPr txBox="1"/>
          <p:nvPr/>
        </p:nvSpPr>
        <p:spPr>
          <a:xfrm>
            <a:off x="315553" y="83777"/>
            <a:ext cx="10960178" cy="594202"/>
          </a:xfrm>
          <a:prstGeom prst="rect">
            <a:avLst/>
          </a:prstGeom>
          <a:noFill/>
        </p:spPr>
        <p:txBody>
          <a:bodyPr wrap="square">
            <a:spAutoFit/>
          </a:bodyPr>
          <a:lstStyle/>
          <a:p>
            <a:pPr algn="just">
              <a:lnSpc>
                <a:spcPct val="130000"/>
              </a:lnSpc>
            </a:pPr>
            <a:r>
              <a:rPr lang="en-US" sz="2800" b="1"/>
              <a:t>Câu 3. </a:t>
            </a:r>
            <a:r>
              <a:rPr lang="vi-VN" sz="2800" b="1"/>
              <a:t>Di truyền liên kết có thể xảy ra khi nào?</a:t>
            </a:r>
          </a:p>
        </p:txBody>
      </p:sp>
      <p:sp>
        <p:nvSpPr>
          <p:cNvPr id="5" name="TextBox 4">
            <a:extLst>
              <a:ext uri="{FF2B5EF4-FFF2-40B4-BE49-F238E27FC236}">
                <a16:creationId xmlns:a16="http://schemas.microsoft.com/office/drawing/2014/main" id="{7D91477A-7FD1-4D90-AD17-9E96DD532AA1}"/>
              </a:ext>
            </a:extLst>
          </p:cNvPr>
          <p:cNvSpPr txBox="1"/>
          <p:nvPr/>
        </p:nvSpPr>
        <p:spPr>
          <a:xfrm>
            <a:off x="744936" y="964518"/>
            <a:ext cx="11089202" cy="2442976"/>
          </a:xfrm>
          <a:prstGeom prst="rect">
            <a:avLst/>
          </a:prstGeom>
          <a:noFill/>
        </p:spPr>
        <p:txBody>
          <a:bodyPr wrap="square">
            <a:spAutoFit/>
          </a:bodyPr>
          <a:lstStyle/>
          <a:p>
            <a:pPr algn="just">
              <a:lnSpc>
                <a:spcPct val="130000"/>
              </a:lnSpc>
            </a:pPr>
            <a:r>
              <a:rPr lang="vi-VN" sz="2400" b="1"/>
              <a:t>A. </a:t>
            </a:r>
            <a:r>
              <a:rPr lang="vi-VN" sz="2400"/>
              <a:t>Khi cặp bố mẹ thuần chủng và khác nhau bởi hai cặp tính trạng tương phản.</a:t>
            </a:r>
          </a:p>
          <a:p>
            <a:pPr algn="just">
              <a:lnSpc>
                <a:spcPct val="130000"/>
              </a:lnSpc>
            </a:pPr>
            <a:r>
              <a:rPr lang="vi-VN" sz="2400" b="1"/>
              <a:t>B. </a:t>
            </a:r>
            <a:r>
              <a:rPr lang="vi-VN" sz="2400"/>
              <a:t>Khi không có hiện tượng di tuyền liên kết với giới tính.</a:t>
            </a:r>
          </a:p>
          <a:p>
            <a:pPr algn="just">
              <a:lnSpc>
                <a:spcPct val="130000"/>
              </a:lnSpc>
            </a:pPr>
            <a:r>
              <a:rPr lang="vi-VN" sz="2400" b="1"/>
              <a:t>C. </a:t>
            </a:r>
            <a:r>
              <a:rPr lang="vi-VN" sz="2400"/>
              <a:t>Khi các cặp gene quy định các tính trạng nằm trên cùng một cặp nhiễm sắc thể tương đồng.</a:t>
            </a:r>
          </a:p>
          <a:p>
            <a:pPr algn="just">
              <a:lnSpc>
                <a:spcPct val="130000"/>
              </a:lnSpc>
            </a:pPr>
            <a:r>
              <a:rPr lang="vi-VN" sz="2400" b="1"/>
              <a:t>D. </a:t>
            </a:r>
            <a:r>
              <a:rPr lang="vi-VN" sz="2400"/>
              <a:t>Khi các gene nằm trên các cặp nhiễm sắc thể khác nhau.</a:t>
            </a:r>
            <a:endParaRPr lang="en-US" sz="2400"/>
          </a:p>
        </p:txBody>
      </p:sp>
      <p:sp>
        <p:nvSpPr>
          <p:cNvPr id="6" name="Rectangle 5">
            <a:extLst>
              <a:ext uri="{FF2B5EF4-FFF2-40B4-BE49-F238E27FC236}">
                <a16:creationId xmlns:a16="http://schemas.microsoft.com/office/drawing/2014/main" id="{ACC69866-8432-F859-DDFB-6C935D8C1384}"/>
              </a:ext>
            </a:extLst>
          </p:cNvPr>
          <p:cNvSpPr/>
          <p:nvPr/>
        </p:nvSpPr>
        <p:spPr>
          <a:xfrm>
            <a:off x="0" y="3760542"/>
            <a:ext cx="12192000" cy="12492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D4B853-8AF7-D9DF-CE04-C3413C7E764E}"/>
              </a:ext>
            </a:extLst>
          </p:cNvPr>
          <p:cNvSpPr txBox="1"/>
          <p:nvPr/>
        </p:nvSpPr>
        <p:spPr>
          <a:xfrm>
            <a:off x="744936" y="5160171"/>
            <a:ext cx="11089202" cy="1002582"/>
          </a:xfrm>
          <a:prstGeom prst="rect">
            <a:avLst/>
          </a:prstGeom>
          <a:noFill/>
        </p:spPr>
        <p:txBody>
          <a:bodyPr wrap="square">
            <a:spAutoFit/>
          </a:bodyPr>
          <a:lstStyle>
            <a:defPPr>
              <a:defRPr lang="en-US"/>
            </a:defPPr>
            <a:lvl1pPr algn="just">
              <a:lnSpc>
                <a:spcPct val="130000"/>
              </a:lnSpc>
              <a:defRPr sz="2400" b="1"/>
            </a:lvl1pPr>
          </a:lstStyle>
          <a:p>
            <a:r>
              <a:rPr lang="vi-VN"/>
              <a:t>A. </a:t>
            </a:r>
            <a:r>
              <a:rPr lang="vi-VN" b="0"/>
              <a:t>Mendel.</a:t>
            </a:r>
            <a:r>
              <a:rPr lang="en-US" b="0"/>
              <a:t>				</a:t>
            </a:r>
            <a:r>
              <a:rPr lang="vi-VN"/>
              <a:t>B. </a:t>
            </a:r>
            <a:r>
              <a:rPr lang="vi-VN" b="0"/>
              <a:t>Morgan.</a:t>
            </a:r>
            <a:endParaRPr lang="en-US" b="0"/>
          </a:p>
          <a:p>
            <a:r>
              <a:rPr lang="vi-VN"/>
              <a:t>C. </a:t>
            </a:r>
            <a:r>
              <a:rPr lang="vi-VN" b="0"/>
              <a:t>Darwin.</a:t>
            </a:r>
            <a:r>
              <a:rPr lang="en-US" b="0"/>
              <a:t>			</a:t>
            </a:r>
            <a:r>
              <a:rPr lang="en-US"/>
              <a:t>	</a:t>
            </a:r>
            <a:r>
              <a:rPr lang="vi-VN"/>
              <a:t>D. </a:t>
            </a:r>
            <a:r>
              <a:rPr lang="vi-VN" b="0"/>
              <a:t>Paplop.</a:t>
            </a:r>
            <a:endParaRPr lang="en-US" b="0"/>
          </a:p>
        </p:txBody>
      </p:sp>
      <p:sp>
        <p:nvSpPr>
          <p:cNvPr id="9" name="TextBox 8">
            <a:extLst>
              <a:ext uri="{FF2B5EF4-FFF2-40B4-BE49-F238E27FC236}">
                <a16:creationId xmlns:a16="http://schemas.microsoft.com/office/drawing/2014/main" id="{ABC60AF1-01E5-7D08-9773-0AC61BA9F9BF}"/>
              </a:ext>
            </a:extLst>
          </p:cNvPr>
          <p:cNvSpPr txBox="1"/>
          <p:nvPr/>
        </p:nvSpPr>
        <p:spPr>
          <a:xfrm>
            <a:off x="315552" y="3764815"/>
            <a:ext cx="11089202" cy="1154355"/>
          </a:xfrm>
          <a:prstGeom prst="rect">
            <a:avLst/>
          </a:prstGeom>
          <a:noFill/>
        </p:spPr>
        <p:txBody>
          <a:bodyPr wrap="square">
            <a:spAutoFit/>
          </a:bodyPr>
          <a:lstStyle>
            <a:defPPr>
              <a:defRPr lang="en-US"/>
            </a:defPPr>
            <a:lvl1pPr algn="just">
              <a:lnSpc>
                <a:spcPct val="130000"/>
              </a:lnSpc>
              <a:defRPr sz="2400" b="1"/>
            </a:lvl1pPr>
          </a:lstStyle>
          <a:p>
            <a:r>
              <a:rPr lang="en-US" sz="2800"/>
              <a:t>Câu 4. </a:t>
            </a:r>
            <a:r>
              <a:rPr lang="vi-VN" sz="2800"/>
              <a:t>Ai là người phát hiện ra hiện tượng di truyền liên kết ở sinh vật?</a:t>
            </a:r>
          </a:p>
        </p:txBody>
      </p:sp>
      <p:grpSp>
        <p:nvGrpSpPr>
          <p:cNvPr id="2" name="Group 48">
            <a:extLst>
              <a:ext uri="{FF2B5EF4-FFF2-40B4-BE49-F238E27FC236}">
                <a16:creationId xmlns:a16="http://schemas.microsoft.com/office/drawing/2014/main" id="{0F5BAD4D-F723-3AAD-989E-2A2DA50E3149}"/>
              </a:ext>
            </a:extLst>
          </p:cNvPr>
          <p:cNvGrpSpPr>
            <a:grpSpLocks/>
          </p:cNvGrpSpPr>
          <p:nvPr/>
        </p:nvGrpSpPr>
        <p:grpSpPr bwMode="auto">
          <a:xfrm>
            <a:off x="790585" y="1995506"/>
            <a:ext cx="381000" cy="381000"/>
            <a:chOff x="2078" y="1680"/>
            <a:chExt cx="1615" cy="1615"/>
          </a:xfrm>
        </p:grpSpPr>
        <p:sp>
          <p:nvSpPr>
            <p:cNvPr id="7" name="Oval 49">
              <a:extLst>
                <a:ext uri="{FF2B5EF4-FFF2-40B4-BE49-F238E27FC236}">
                  <a16:creationId xmlns:a16="http://schemas.microsoft.com/office/drawing/2014/main" id="{BEEC20CC-4D5A-B4E6-0BBB-1FDB47A631CE}"/>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Oval 50">
              <a:extLst>
                <a:ext uri="{FF2B5EF4-FFF2-40B4-BE49-F238E27FC236}">
                  <a16:creationId xmlns:a16="http://schemas.microsoft.com/office/drawing/2014/main" id="{AE20543D-2C39-2E40-E581-8C8D28D7F2EF}"/>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Oval 51">
              <a:extLst>
                <a:ext uri="{FF2B5EF4-FFF2-40B4-BE49-F238E27FC236}">
                  <a16:creationId xmlns:a16="http://schemas.microsoft.com/office/drawing/2014/main" id="{59DF8524-EBE4-43F9-5922-209A2AB6D76A}"/>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2" name="Oval 52">
              <a:extLst>
                <a:ext uri="{FF2B5EF4-FFF2-40B4-BE49-F238E27FC236}">
                  <a16:creationId xmlns:a16="http://schemas.microsoft.com/office/drawing/2014/main" id="{CA695C28-66D7-FFBA-B7E1-741E0C5EBDB9}"/>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 name="Oval 53">
              <a:extLst>
                <a:ext uri="{FF2B5EF4-FFF2-40B4-BE49-F238E27FC236}">
                  <a16:creationId xmlns:a16="http://schemas.microsoft.com/office/drawing/2014/main" id="{27E4D29F-2A76-0A6B-353A-17554F132C5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14" name="Oval 54">
              <a:extLst>
                <a:ext uri="{FF2B5EF4-FFF2-40B4-BE49-F238E27FC236}">
                  <a16:creationId xmlns:a16="http://schemas.microsoft.com/office/drawing/2014/main" id="{211903A0-068B-30CD-2C69-67ADBF48857F}"/>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15" name="Group 62">
            <a:extLst>
              <a:ext uri="{FF2B5EF4-FFF2-40B4-BE49-F238E27FC236}">
                <a16:creationId xmlns:a16="http://schemas.microsoft.com/office/drawing/2014/main" id="{3EF267C2-D630-6D72-33D0-729B6913BD2D}"/>
              </a:ext>
            </a:extLst>
          </p:cNvPr>
          <p:cNvGrpSpPr>
            <a:grpSpLocks/>
          </p:cNvGrpSpPr>
          <p:nvPr/>
        </p:nvGrpSpPr>
        <p:grpSpPr bwMode="auto">
          <a:xfrm>
            <a:off x="3983973" y="5280462"/>
            <a:ext cx="381000" cy="381000"/>
            <a:chOff x="2078" y="1680"/>
            <a:chExt cx="1615" cy="1615"/>
          </a:xfrm>
        </p:grpSpPr>
        <p:sp>
          <p:nvSpPr>
            <p:cNvPr id="16" name="Oval 63">
              <a:extLst>
                <a:ext uri="{FF2B5EF4-FFF2-40B4-BE49-F238E27FC236}">
                  <a16:creationId xmlns:a16="http://schemas.microsoft.com/office/drawing/2014/main" id="{43D7CE0E-19AF-FFBB-9976-773E6E10BFB0}"/>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 name="Oval 64">
              <a:extLst>
                <a:ext uri="{FF2B5EF4-FFF2-40B4-BE49-F238E27FC236}">
                  <a16:creationId xmlns:a16="http://schemas.microsoft.com/office/drawing/2014/main" id="{FE860A11-0D1A-2CED-AA12-87014D4B3C1A}"/>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 name="Oval 65">
              <a:extLst>
                <a:ext uri="{FF2B5EF4-FFF2-40B4-BE49-F238E27FC236}">
                  <a16:creationId xmlns:a16="http://schemas.microsoft.com/office/drawing/2014/main" id="{CBE1DAD1-FAD7-B921-0078-A012FF8D7BA0}"/>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9" name="Oval 66">
              <a:extLst>
                <a:ext uri="{FF2B5EF4-FFF2-40B4-BE49-F238E27FC236}">
                  <a16:creationId xmlns:a16="http://schemas.microsoft.com/office/drawing/2014/main" id="{D234ADCE-CD5B-AECE-A7A6-15A81FF76888}"/>
                </a:ext>
              </a:extLst>
            </p:cNvPr>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 name="Oval 67">
              <a:extLst>
                <a:ext uri="{FF2B5EF4-FFF2-40B4-BE49-F238E27FC236}">
                  <a16:creationId xmlns:a16="http://schemas.microsoft.com/office/drawing/2014/main" id="{81C3AF48-79D3-F2D8-8AB3-45EAD2D197C5}"/>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21" name="Oval 68">
              <a:extLst>
                <a:ext uri="{FF2B5EF4-FFF2-40B4-BE49-F238E27FC236}">
                  <a16:creationId xmlns:a16="http://schemas.microsoft.com/office/drawing/2014/main" id="{683FE719-E3CA-0CC8-771A-FE105A2E249F}"/>
                </a:ext>
              </a:extLst>
            </p:cNvPr>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Tree>
    <p:extLst>
      <p:ext uri="{BB962C8B-B14F-4D97-AF65-F5344CB8AC3E}">
        <p14:creationId xmlns:p14="http://schemas.microsoft.com/office/powerpoint/2010/main" val="133569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ppy thanks Sticker by Israseyd - Find &amp; Share on GIPHY | Câu nói cám ơn,  Cười, Ảnh động">
            <a:extLst>
              <a:ext uri="{FF2B5EF4-FFF2-40B4-BE49-F238E27FC236}">
                <a16:creationId xmlns:a16="http://schemas.microsoft.com/office/drawing/2014/main" id="{6074AC7C-9118-5EA7-71CD-63F3392D8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0"/>
            <a:ext cx="9817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82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8" name="TextBox 7">
            <a:extLst>
              <a:ext uri="{FF2B5EF4-FFF2-40B4-BE49-F238E27FC236}">
                <a16:creationId xmlns:a16="http://schemas.microsoft.com/office/drawing/2014/main" id="{01F41C7B-EC03-0AEC-5683-7690CCD34E92}"/>
              </a:ext>
            </a:extLst>
          </p:cNvPr>
          <p:cNvSpPr txBox="1"/>
          <p:nvPr/>
        </p:nvSpPr>
        <p:spPr>
          <a:xfrm>
            <a:off x="741900" y="1640193"/>
            <a:ext cx="6859402" cy="189359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Hiện tượng di truyền liên kết </a:t>
            </a:r>
            <a:r>
              <a:rPr lang="vi-VN" b="0"/>
              <a:t>do nhà di truyền học nổi tiếng người Mĩ là Thomas Hunt Morgan</a:t>
            </a:r>
            <a:r>
              <a:rPr lang="en-US" b="0"/>
              <a:t> (1866 – 1945)</a:t>
            </a:r>
            <a:r>
              <a:rPr lang="vi-VN" b="0"/>
              <a:t> phát hiện đầu tiên trên ruồi giấm vào năm 1910. </a:t>
            </a:r>
            <a:endParaRPr lang="en-US" b="0"/>
          </a:p>
        </p:txBody>
      </p:sp>
      <p:pic>
        <p:nvPicPr>
          <p:cNvPr id="2054" name="Picture 6" descr="Morgan: Fruit Flies. /Ndiagram Of Observations Made By Thomas Hunt Morgan  (1866-1945) Illustrating His White-Eye Experiments With Fruit Flies. Poster  Print by Granger Collection - Item # VARGRC0044578 - Posterazzi">
            <a:extLst>
              <a:ext uri="{FF2B5EF4-FFF2-40B4-BE49-F238E27FC236}">
                <a16:creationId xmlns:a16="http://schemas.microsoft.com/office/drawing/2014/main" id="{62E204BA-5A7E-9C07-EC5E-21A5309DB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471" y="3116041"/>
            <a:ext cx="4743982" cy="362854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F83F156-F0F2-5914-6DE2-D4D4469A44FD}"/>
              </a:ext>
            </a:extLst>
          </p:cNvPr>
          <p:cNvGrpSpPr/>
          <p:nvPr/>
        </p:nvGrpSpPr>
        <p:grpSpPr>
          <a:xfrm>
            <a:off x="8022566" y="978235"/>
            <a:ext cx="3830976" cy="5748084"/>
            <a:chOff x="8022566" y="978235"/>
            <a:chExt cx="3830976" cy="5748084"/>
          </a:xfrm>
        </p:grpSpPr>
        <p:pic>
          <p:nvPicPr>
            <p:cNvPr id="2052" name="Picture 4" descr="Thomas Hunt Morgan - Alchetron, The Free Social Encyclopedia">
              <a:extLst>
                <a:ext uri="{FF2B5EF4-FFF2-40B4-BE49-F238E27FC236}">
                  <a16:creationId xmlns:a16="http://schemas.microsoft.com/office/drawing/2014/main" id="{71E429DA-CA7F-8466-C3F2-7C84FDFD4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289" y="978235"/>
              <a:ext cx="3779253" cy="52904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BD9D61-F912-93BA-F067-9B64B20FA9FE}"/>
                </a:ext>
              </a:extLst>
            </p:cNvPr>
            <p:cNvSpPr txBox="1"/>
            <p:nvPr/>
          </p:nvSpPr>
          <p:spPr>
            <a:xfrm>
              <a:off x="8022566" y="6326209"/>
              <a:ext cx="3830976" cy="400110"/>
            </a:xfrm>
            <a:prstGeom prst="rect">
              <a:avLst/>
            </a:prstGeom>
            <a:noFill/>
          </p:spPr>
          <p:txBody>
            <a:bodyPr wrap="square">
              <a:spAutoFit/>
            </a:bodyPr>
            <a:lstStyle/>
            <a:p>
              <a:pPr algn="ctr"/>
              <a:r>
                <a:rPr lang="vi-VN" sz="2000" b="1" i="1"/>
                <a:t>Thomas Hunt Morgan</a:t>
              </a:r>
              <a:endParaRPr lang="en-US" sz="2000" b="1" i="1"/>
            </a:p>
          </p:txBody>
        </p:sp>
      </p:grpSp>
    </p:spTree>
    <p:extLst>
      <p:ext uri="{BB962C8B-B14F-4D97-AF65-F5344CB8AC3E}">
        <p14:creationId xmlns:p14="http://schemas.microsoft.com/office/powerpoint/2010/main" val="2234465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wipe(down)">
                                      <p:cBhvr>
                                        <p:cTn id="2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8" name="TextBox 7">
            <a:extLst>
              <a:ext uri="{FF2B5EF4-FFF2-40B4-BE49-F238E27FC236}">
                <a16:creationId xmlns:a16="http://schemas.microsoft.com/office/drawing/2014/main" id="{01F41C7B-EC03-0AEC-5683-7690CCD34E92}"/>
              </a:ext>
            </a:extLst>
          </p:cNvPr>
          <p:cNvSpPr txBox="1"/>
          <p:nvPr/>
        </p:nvSpPr>
        <p:spPr>
          <a:xfrm>
            <a:off x="741900" y="1640193"/>
            <a:ext cx="6146954" cy="189359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Hiện tượng di truyền liên kết </a:t>
            </a:r>
            <a:r>
              <a:rPr lang="vi-VN" b="0"/>
              <a:t>do nhà di truyền học nổi tiếng người Mĩ là Thomas Hunt Morgan phát hiện đầu tiên trên ruồi giấm vào năm 1910. </a:t>
            </a:r>
            <a:endParaRPr lang="en-US" b="0"/>
          </a:p>
        </p:txBody>
      </p:sp>
      <p:sp>
        <p:nvSpPr>
          <p:cNvPr id="10" name="TextBox 9">
            <a:extLst>
              <a:ext uri="{FF2B5EF4-FFF2-40B4-BE49-F238E27FC236}">
                <a16:creationId xmlns:a16="http://schemas.microsoft.com/office/drawing/2014/main" id="{63077F7A-B06A-2E8E-264A-03A95BDF7A08}"/>
              </a:ext>
            </a:extLst>
          </p:cNvPr>
          <p:cNvSpPr txBox="1"/>
          <p:nvPr/>
        </p:nvSpPr>
        <p:spPr>
          <a:xfrm>
            <a:off x="726475" y="3664941"/>
            <a:ext cx="6146954" cy="281692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Morgan </a:t>
            </a:r>
            <a:r>
              <a:rPr lang="vi-VN" b="0"/>
              <a:t>lựa chọn ruồi giấm là đối tượng nghiên cứu di truyền vì dễ nuôi trong ống nghiệm, số lượng con lớn, vòng đời ngắn (từ 10 đến 14 ngày đã cho 1 thế hệ), có nhiều biến dị dễ quan sát, số lượng NST ít (2n = 8).</a:t>
            </a:r>
            <a:endParaRPr lang="en-US" b="0"/>
          </a:p>
        </p:txBody>
      </p:sp>
      <p:grpSp>
        <p:nvGrpSpPr>
          <p:cNvPr id="11" name="Group 10">
            <a:extLst>
              <a:ext uri="{FF2B5EF4-FFF2-40B4-BE49-F238E27FC236}">
                <a16:creationId xmlns:a16="http://schemas.microsoft.com/office/drawing/2014/main" id="{C3F8A47B-D02D-F56C-7708-540E214A839C}"/>
              </a:ext>
            </a:extLst>
          </p:cNvPr>
          <p:cNvGrpSpPr/>
          <p:nvPr/>
        </p:nvGrpSpPr>
        <p:grpSpPr>
          <a:xfrm>
            <a:off x="7326420" y="1640193"/>
            <a:ext cx="4549561" cy="4514701"/>
            <a:chOff x="7326420" y="1407725"/>
            <a:chExt cx="4549561" cy="4514701"/>
          </a:xfrm>
        </p:grpSpPr>
        <p:pic>
          <p:nvPicPr>
            <p:cNvPr id="2" name="Picture 2" descr="Maine Fly Exterminator | Maine Bed Bugs and Pest Control">
              <a:extLst>
                <a:ext uri="{FF2B5EF4-FFF2-40B4-BE49-F238E27FC236}">
                  <a16:creationId xmlns:a16="http://schemas.microsoft.com/office/drawing/2014/main" id="{F8F42F7A-6528-EF67-A9CC-9EDB29F888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02" t="9326" r="8351" b="8221"/>
            <a:stretch/>
          </p:blipFill>
          <p:spPr bwMode="auto">
            <a:xfrm>
              <a:off x="7326420" y="1407725"/>
              <a:ext cx="4549561" cy="39540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E0C6DD9-F73F-92D6-3246-D83405AB3DE2}"/>
                </a:ext>
              </a:extLst>
            </p:cNvPr>
            <p:cNvSpPr txBox="1"/>
            <p:nvPr/>
          </p:nvSpPr>
          <p:spPr>
            <a:xfrm>
              <a:off x="8375243" y="5522316"/>
              <a:ext cx="2451913" cy="400110"/>
            </a:xfrm>
            <a:prstGeom prst="rect">
              <a:avLst/>
            </a:prstGeom>
            <a:noFill/>
          </p:spPr>
          <p:txBody>
            <a:bodyPr wrap="square">
              <a:spAutoFit/>
            </a:bodyPr>
            <a:lstStyle/>
            <a:p>
              <a:r>
                <a:rPr lang="en-US" sz="2000" b="1" i="1"/>
                <a:t>Ruồi giấm (2n = 8)</a:t>
              </a:r>
            </a:p>
          </p:txBody>
        </p:sp>
      </p:grpSp>
    </p:spTree>
    <p:extLst>
      <p:ext uri="{BB962C8B-B14F-4D97-AF65-F5344CB8AC3E}">
        <p14:creationId xmlns:p14="http://schemas.microsoft.com/office/powerpoint/2010/main" val="56737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3" name="TextBox 2">
            <a:extLst>
              <a:ext uri="{FF2B5EF4-FFF2-40B4-BE49-F238E27FC236}">
                <a16:creationId xmlns:a16="http://schemas.microsoft.com/office/drawing/2014/main" id="{F134D209-B23F-265B-F826-4E53F8151C59}"/>
              </a:ext>
            </a:extLst>
          </p:cNvPr>
          <p:cNvSpPr txBox="1"/>
          <p:nvPr/>
        </p:nvSpPr>
        <p:spPr>
          <a:xfrm>
            <a:off x="573837" y="1710393"/>
            <a:ext cx="11464828" cy="461665"/>
          </a:xfrm>
          <a:prstGeom prst="rect">
            <a:avLst/>
          </a:prstGeom>
          <a:noFill/>
        </p:spPr>
        <p:txBody>
          <a:bodyPr wrap="square">
            <a:spAutoFit/>
          </a:bodyPr>
          <a:lstStyle/>
          <a:p>
            <a:r>
              <a:rPr lang="vi-VN" sz="2400" b="1"/>
              <a:t>Cách tiến hành và kết quả thí nghiệm của Morgan được trình bày dưới đây:</a:t>
            </a:r>
            <a:endParaRPr lang="en-US" sz="2400" b="1"/>
          </a:p>
        </p:txBody>
      </p:sp>
      <p:sp>
        <p:nvSpPr>
          <p:cNvPr id="7" name="Rectangle: Rounded Corners 6">
            <a:extLst>
              <a:ext uri="{FF2B5EF4-FFF2-40B4-BE49-F238E27FC236}">
                <a16:creationId xmlns:a16="http://schemas.microsoft.com/office/drawing/2014/main" id="{CE092B30-A1FE-2AC1-E359-F71530C2A5DA}"/>
              </a:ext>
            </a:extLst>
          </p:cNvPr>
          <p:cNvSpPr/>
          <p:nvPr/>
        </p:nvSpPr>
        <p:spPr>
          <a:xfrm>
            <a:off x="1088772" y="2372351"/>
            <a:ext cx="10014456" cy="3141496"/>
          </a:xfrm>
          <a:prstGeom prst="roundRect">
            <a:avLst>
              <a:gd name="adj" fmla="val 5803"/>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542A46E-C5FA-E129-440A-A4B2932257EE}"/>
              </a:ext>
            </a:extLst>
          </p:cNvPr>
          <p:cNvSpPr txBox="1"/>
          <p:nvPr/>
        </p:nvSpPr>
        <p:spPr>
          <a:xfrm>
            <a:off x="1475382" y="2513369"/>
            <a:ext cx="9503027" cy="2793842"/>
          </a:xfrm>
          <a:prstGeom prst="rect">
            <a:avLst/>
          </a:prstGeom>
          <a:noFill/>
        </p:spPr>
        <p:txBody>
          <a:bodyPr wrap="square">
            <a:spAutoFit/>
          </a:bodyPr>
          <a:lstStyle/>
          <a:p>
            <a:pPr>
              <a:lnSpc>
                <a:spcPct val="150000"/>
              </a:lnSpc>
            </a:pPr>
            <a:r>
              <a:rPr lang="en-US" sz="2400" b="1"/>
              <a:t>P</a:t>
            </a:r>
            <a:r>
              <a:rPr lang="en-US" sz="2400" b="1" baseline="-25000"/>
              <a:t>tc</a:t>
            </a:r>
            <a:r>
              <a:rPr lang="en-US" sz="2400" b="1"/>
              <a:t>:          </a:t>
            </a:r>
            <a:r>
              <a:rPr lang="en-US" sz="2400"/>
              <a:t>Ruồi thân xám, cánh dài × Ruồi thân đen, cánh cụt</a:t>
            </a:r>
          </a:p>
          <a:p>
            <a:pPr>
              <a:lnSpc>
                <a:spcPct val="150000"/>
              </a:lnSpc>
            </a:pPr>
            <a:r>
              <a:rPr lang="en-US" sz="2400" b="1"/>
              <a:t>F</a:t>
            </a:r>
            <a:r>
              <a:rPr lang="en-US" sz="2400" b="1" baseline="-25000"/>
              <a:t>1</a:t>
            </a:r>
            <a:r>
              <a:rPr lang="en-US" sz="2400" b="1"/>
              <a:t>:                       </a:t>
            </a:r>
            <a:r>
              <a:rPr lang="en-US" sz="2400"/>
              <a:t>100% ruồi thân xám, cánh dài</a:t>
            </a:r>
          </a:p>
          <a:p>
            <a:pPr>
              <a:lnSpc>
                <a:spcPct val="150000"/>
              </a:lnSpc>
            </a:pPr>
            <a:r>
              <a:rPr lang="en-US" sz="2400" b="1" i="1"/>
              <a:t>Cho ruồi đực F</a:t>
            </a:r>
            <a:r>
              <a:rPr lang="en-US" sz="2400" b="1" i="1" baseline="-25000"/>
              <a:t>1</a:t>
            </a:r>
            <a:r>
              <a:rPr lang="en-US" sz="2400" b="1" i="1"/>
              <a:t> lai phân tích</a:t>
            </a:r>
          </a:p>
          <a:p>
            <a:pPr algn="ctr">
              <a:lnSpc>
                <a:spcPct val="150000"/>
              </a:lnSpc>
            </a:pPr>
            <a:r>
              <a:rPr lang="en-US" sz="2400"/>
              <a:t> </a:t>
            </a:r>
            <a:r>
              <a:rPr lang="vi-VN" altLang="en-US" sz="2400"/>
              <a:t>♂</a:t>
            </a:r>
            <a:r>
              <a:rPr lang="en-US" sz="2400"/>
              <a:t> F</a:t>
            </a:r>
            <a:r>
              <a:rPr lang="en-US" sz="2400" baseline="-25000"/>
              <a:t>1</a:t>
            </a:r>
            <a:r>
              <a:rPr lang="en-US" sz="2400"/>
              <a:t> ruồi thân xám, cánh dài × </a:t>
            </a:r>
            <a:r>
              <a:rPr lang="vi-VN" altLang="en-US" sz="2400" b="0"/>
              <a:t>♀ </a:t>
            </a:r>
            <a:r>
              <a:rPr lang="en-US" sz="2400"/>
              <a:t>ruồi thân đen, cánh cụt</a:t>
            </a:r>
            <a:endParaRPr lang="en-US" sz="2400" i="1"/>
          </a:p>
          <a:p>
            <a:pPr>
              <a:lnSpc>
                <a:spcPct val="150000"/>
              </a:lnSpc>
            </a:pPr>
            <a:r>
              <a:rPr lang="en-US" sz="2400" b="1"/>
              <a:t>F</a:t>
            </a:r>
            <a:r>
              <a:rPr lang="en-US" sz="2400" b="1" baseline="-25000"/>
              <a:t>a</a:t>
            </a:r>
            <a:r>
              <a:rPr lang="en-US" sz="2400" b="1"/>
              <a:t>(*):  </a:t>
            </a:r>
            <a:r>
              <a:rPr lang="en-US" sz="2400"/>
              <a:t>50% ruồi thân xám, cánh dài : 50% ruồi thân đen, cánh cụt</a:t>
            </a:r>
          </a:p>
        </p:txBody>
      </p:sp>
    </p:spTree>
    <p:extLst>
      <p:ext uri="{BB962C8B-B14F-4D97-AF65-F5344CB8AC3E}">
        <p14:creationId xmlns:p14="http://schemas.microsoft.com/office/powerpoint/2010/main" val="245074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additive="base">
                                        <p:cTn id="2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 calcmode="lin" valueType="num">
                                      <p:cBhvr additive="base">
                                        <p:cTn id="3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xEl>
                                              <p:pRg st="4" end="4"/>
                                            </p:txEl>
                                          </p:spTgt>
                                        </p:tgtEl>
                                        <p:attrNameLst>
                                          <p:attrName>style.visibility</p:attrName>
                                        </p:attrNameLst>
                                      </p:cBhvr>
                                      <p:to>
                                        <p:strVal val="visible"/>
                                      </p:to>
                                    </p:set>
                                    <p:anim calcmode="lin" valueType="num">
                                      <p:cBhvr additive="base">
                                        <p:cTn id="34"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grpSp>
        <p:nvGrpSpPr>
          <p:cNvPr id="9" name="Group 8">
            <a:extLst>
              <a:ext uri="{FF2B5EF4-FFF2-40B4-BE49-F238E27FC236}">
                <a16:creationId xmlns:a16="http://schemas.microsoft.com/office/drawing/2014/main" id="{3D580059-AEEC-5D5A-B06E-CED86AE613DD}"/>
              </a:ext>
            </a:extLst>
          </p:cNvPr>
          <p:cNvGrpSpPr/>
          <p:nvPr/>
        </p:nvGrpSpPr>
        <p:grpSpPr>
          <a:xfrm>
            <a:off x="740496" y="2361734"/>
            <a:ext cx="10944749" cy="2894664"/>
            <a:chOff x="746106" y="1789532"/>
            <a:chExt cx="10944749" cy="2894664"/>
          </a:xfrm>
        </p:grpSpPr>
        <p:sp>
          <p:nvSpPr>
            <p:cNvPr id="2" name="Rectangle 1">
              <a:extLst>
                <a:ext uri="{FF2B5EF4-FFF2-40B4-BE49-F238E27FC236}">
                  <a16:creationId xmlns:a16="http://schemas.microsoft.com/office/drawing/2014/main" id="{7CD3F448-E247-B30D-C2F1-D47F3E593A7C}"/>
                </a:ext>
              </a:extLst>
            </p:cNvPr>
            <p:cNvSpPr/>
            <p:nvPr/>
          </p:nvSpPr>
          <p:spPr>
            <a:xfrm>
              <a:off x="746106" y="1789532"/>
              <a:ext cx="10944749" cy="2894664"/>
            </a:xfrm>
            <a:prstGeom prst="rect">
              <a:avLst/>
            </a:prstGeom>
            <a:solidFill>
              <a:schemeClr val="accent1">
                <a:alpha val="17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538E0E-2C75-F812-1E25-9A44F9E1AE75}"/>
                </a:ext>
              </a:extLst>
            </p:cNvPr>
            <p:cNvSpPr txBox="1"/>
            <p:nvPr/>
          </p:nvSpPr>
          <p:spPr>
            <a:xfrm>
              <a:off x="925620" y="1949497"/>
              <a:ext cx="10619381" cy="2586093"/>
            </a:xfrm>
            <a:prstGeom prst="rect">
              <a:avLst/>
            </a:prstGeom>
            <a:noFill/>
          </p:spPr>
          <p:txBody>
            <a:bodyPr wrap="square">
              <a:spAutoFit/>
            </a:bodyPr>
            <a:lstStyle/>
            <a:p>
              <a:pPr algn="just">
                <a:lnSpc>
                  <a:spcPct val="125000"/>
                </a:lnSpc>
                <a:spcAft>
                  <a:spcPts val="600"/>
                </a:spcAft>
              </a:pPr>
              <a:r>
                <a:rPr lang="vi-VN" sz="2400" b="1"/>
                <a:t>Hoạt động trang 194: </a:t>
              </a:r>
              <a:r>
                <a:rPr lang="vi-VN" sz="2400"/>
                <a:t>Dựa vào kết quả thí nghiệm, trả lời các câu hỏi sau:</a:t>
              </a:r>
              <a:endParaRPr lang="en-US" sz="2400"/>
            </a:p>
            <a:p>
              <a:pPr algn="just">
                <a:lnSpc>
                  <a:spcPct val="125000"/>
                </a:lnSpc>
                <a:spcAft>
                  <a:spcPts val="600"/>
                </a:spcAft>
              </a:pPr>
              <a:r>
                <a:rPr lang="en-US" sz="2400" b="1"/>
                <a:t>1. </a:t>
              </a:r>
              <a:r>
                <a:rPr lang="en-US" sz="2400"/>
                <a:t>Phép lai trên gồm những tính trạng nào?</a:t>
              </a:r>
            </a:p>
            <a:p>
              <a:pPr algn="just">
                <a:lnSpc>
                  <a:spcPct val="125000"/>
                </a:lnSpc>
                <a:spcAft>
                  <a:spcPts val="600"/>
                </a:spcAft>
              </a:pPr>
              <a:r>
                <a:rPr lang="en-US" sz="2400" b="1"/>
                <a:t>2. </a:t>
              </a:r>
              <a:r>
                <a:rPr lang="en-US" sz="2400"/>
                <a:t>Trong phép lai trên, nếu các tính trạng di truyền theo quy luật di truyền của Mendel thì kết quả phép lai sẽ có bao nhiêu kiểu hình?</a:t>
              </a:r>
            </a:p>
            <a:p>
              <a:pPr algn="just">
                <a:lnSpc>
                  <a:spcPct val="125000"/>
                </a:lnSpc>
                <a:spcAft>
                  <a:spcPts val="600"/>
                </a:spcAft>
              </a:pPr>
              <a:r>
                <a:rPr lang="en-US" sz="2400" b="1"/>
                <a:t>3. </a:t>
              </a:r>
              <a:r>
                <a:rPr lang="en-US" sz="2400"/>
                <a:t>Em có nhận xét gì về sự di truyền của các tính trạng trong phép lai trên?</a:t>
              </a:r>
            </a:p>
          </p:txBody>
        </p:sp>
      </p:grpSp>
    </p:spTree>
    <p:extLst>
      <p:ext uri="{BB962C8B-B14F-4D97-AF65-F5344CB8AC3E}">
        <p14:creationId xmlns:p14="http://schemas.microsoft.com/office/powerpoint/2010/main" val="92031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10" name="TextBox 9">
            <a:extLst>
              <a:ext uri="{FF2B5EF4-FFF2-40B4-BE49-F238E27FC236}">
                <a16:creationId xmlns:a16="http://schemas.microsoft.com/office/drawing/2014/main" id="{8A9D9159-5BE7-56E5-A048-E341EAD9C87C}"/>
              </a:ext>
            </a:extLst>
          </p:cNvPr>
          <p:cNvSpPr txBox="1"/>
          <p:nvPr/>
        </p:nvSpPr>
        <p:spPr>
          <a:xfrm>
            <a:off x="848485" y="1730282"/>
            <a:ext cx="6095064" cy="508601"/>
          </a:xfrm>
          <a:prstGeom prst="rect">
            <a:avLst/>
          </a:prstGeom>
          <a:noFill/>
        </p:spPr>
        <p:txBody>
          <a:bodyPr wrap="square">
            <a:spAutoFit/>
          </a:bodyPr>
          <a:lstStyle/>
          <a:p>
            <a:pPr algn="just">
              <a:lnSpc>
                <a:spcPct val="125000"/>
              </a:lnSpc>
              <a:spcAft>
                <a:spcPts val="600"/>
              </a:spcAft>
            </a:pPr>
            <a:r>
              <a:rPr lang="en-US" sz="2400" b="1"/>
              <a:t>1. </a:t>
            </a:r>
            <a:r>
              <a:rPr lang="en-US" sz="2400"/>
              <a:t>Phép lai trên gồm những tính trạng nào?</a:t>
            </a:r>
          </a:p>
        </p:txBody>
      </p:sp>
      <p:sp>
        <p:nvSpPr>
          <p:cNvPr id="11" name="Rectangle: Rounded Corners 10">
            <a:extLst>
              <a:ext uri="{FF2B5EF4-FFF2-40B4-BE49-F238E27FC236}">
                <a16:creationId xmlns:a16="http://schemas.microsoft.com/office/drawing/2014/main" id="{EBD009B1-4EDD-806E-213B-E1062B64B950}"/>
              </a:ext>
            </a:extLst>
          </p:cNvPr>
          <p:cNvSpPr/>
          <p:nvPr/>
        </p:nvSpPr>
        <p:spPr>
          <a:xfrm>
            <a:off x="1172451" y="2356123"/>
            <a:ext cx="10254743" cy="1615627"/>
          </a:xfrm>
          <a:prstGeom prst="roundRect">
            <a:avLst>
              <a:gd name="adj" fmla="val 4298"/>
            </a:avLst>
          </a:prstGeom>
          <a:solidFill>
            <a:srgbClr val="F9FDCB"/>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6A2394-E89D-C0F0-C04C-7BC2C1B6EF70}"/>
              </a:ext>
            </a:extLst>
          </p:cNvPr>
          <p:cNvSpPr txBox="1"/>
          <p:nvPr/>
        </p:nvSpPr>
        <p:spPr>
          <a:xfrm>
            <a:off x="1271558" y="2406118"/>
            <a:ext cx="10004172" cy="1431930"/>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a:t>Phép lai trên gồm 2 tính trạng là: </a:t>
            </a:r>
            <a:r>
              <a:rPr lang="vi-VN" b="0"/>
              <a:t>tính trạng màu sắc thân (gồm 2 kiểu hình thân xám, thân đen) và tính trạng kích thước cánh (gồm 2 kiểu hình cánh dài, cánh cụt).</a:t>
            </a:r>
            <a:endParaRPr lang="en-US" b="0"/>
          </a:p>
        </p:txBody>
      </p:sp>
      <p:sp>
        <p:nvSpPr>
          <p:cNvPr id="15" name="TextBox 14">
            <a:extLst>
              <a:ext uri="{FF2B5EF4-FFF2-40B4-BE49-F238E27FC236}">
                <a16:creationId xmlns:a16="http://schemas.microsoft.com/office/drawing/2014/main" id="{DAAE48F2-5667-19D3-6FDD-BAA29FF806C2}"/>
              </a:ext>
            </a:extLst>
          </p:cNvPr>
          <p:cNvSpPr txBox="1"/>
          <p:nvPr/>
        </p:nvSpPr>
        <p:spPr>
          <a:xfrm>
            <a:off x="848484" y="4239430"/>
            <a:ext cx="10685297" cy="970266"/>
          </a:xfrm>
          <a:prstGeom prst="rect">
            <a:avLst/>
          </a:prstGeom>
          <a:noFill/>
        </p:spPr>
        <p:txBody>
          <a:bodyPr wrap="square">
            <a:spAutoFit/>
          </a:bodyPr>
          <a:lstStyle/>
          <a:p>
            <a:pPr algn="just">
              <a:lnSpc>
                <a:spcPct val="125000"/>
              </a:lnSpc>
              <a:spcAft>
                <a:spcPts val="600"/>
              </a:spcAft>
            </a:pPr>
            <a:r>
              <a:rPr lang="en-US" sz="2400" b="1"/>
              <a:t>2. </a:t>
            </a:r>
            <a:r>
              <a:rPr lang="en-US" sz="2400"/>
              <a:t>Trong phép lai trên, nếu các tính trạng di truyền theo quy luật di truyền của Mendel thì kết quả phép lai sẽ có bao nhiêu kiểu hình?</a:t>
            </a:r>
          </a:p>
        </p:txBody>
      </p:sp>
      <p:sp>
        <p:nvSpPr>
          <p:cNvPr id="16" name="Rectangle: Rounded Corners 15">
            <a:extLst>
              <a:ext uri="{FF2B5EF4-FFF2-40B4-BE49-F238E27FC236}">
                <a16:creationId xmlns:a16="http://schemas.microsoft.com/office/drawing/2014/main" id="{8C73B4FB-6EA1-034F-6A71-4956E45E35BE}"/>
              </a:ext>
            </a:extLst>
          </p:cNvPr>
          <p:cNvSpPr/>
          <p:nvPr/>
        </p:nvSpPr>
        <p:spPr>
          <a:xfrm>
            <a:off x="1172451" y="5394358"/>
            <a:ext cx="10254743" cy="1155878"/>
          </a:xfrm>
          <a:prstGeom prst="roundRect">
            <a:avLst>
              <a:gd name="adj" fmla="val 4298"/>
            </a:avLst>
          </a:prstGeom>
          <a:solidFill>
            <a:srgbClr val="CBFDDA"/>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C705581-D08D-3838-2A27-19D1F40DC3B8}"/>
              </a:ext>
            </a:extLst>
          </p:cNvPr>
          <p:cNvSpPr txBox="1"/>
          <p:nvPr/>
        </p:nvSpPr>
        <p:spPr>
          <a:xfrm>
            <a:off x="1297736" y="5502897"/>
            <a:ext cx="10004172" cy="970266"/>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b="0"/>
              <a:t>Trong phép lai trên, nếu các tính trạng di truyền theo quy luật di truyền của Mendel thì kết quả phép lai sẽ </a:t>
            </a:r>
            <a:r>
              <a:rPr lang="vi-VN"/>
              <a:t>có 4 kiểu hình với tỉ lệ 1 : 1 : 1 : 1.</a:t>
            </a:r>
            <a:endParaRPr lang="en-US" b="0"/>
          </a:p>
        </p:txBody>
      </p:sp>
    </p:spTree>
    <p:extLst>
      <p:ext uri="{BB962C8B-B14F-4D97-AF65-F5344CB8AC3E}">
        <p14:creationId xmlns:p14="http://schemas.microsoft.com/office/powerpoint/2010/main" val="402335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10" name="TextBox 9">
            <a:extLst>
              <a:ext uri="{FF2B5EF4-FFF2-40B4-BE49-F238E27FC236}">
                <a16:creationId xmlns:a16="http://schemas.microsoft.com/office/drawing/2014/main" id="{8A9D9159-5BE7-56E5-A048-E341EAD9C87C}"/>
              </a:ext>
            </a:extLst>
          </p:cNvPr>
          <p:cNvSpPr txBox="1"/>
          <p:nvPr/>
        </p:nvSpPr>
        <p:spPr>
          <a:xfrm>
            <a:off x="848485" y="1730282"/>
            <a:ext cx="11117252" cy="508601"/>
          </a:xfrm>
          <a:prstGeom prst="rect">
            <a:avLst/>
          </a:prstGeom>
          <a:noFill/>
        </p:spPr>
        <p:txBody>
          <a:bodyPr wrap="square">
            <a:spAutoFit/>
          </a:bodyPr>
          <a:lstStyle/>
          <a:p>
            <a:pPr algn="just">
              <a:lnSpc>
                <a:spcPct val="125000"/>
              </a:lnSpc>
              <a:spcAft>
                <a:spcPts val="600"/>
              </a:spcAft>
            </a:pPr>
            <a:r>
              <a:rPr lang="en-US" sz="2400" b="1"/>
              <a:t>3. </a:t>
            </a:r>
            <a:r>
              <a:rPr lang="en-US" sz="2400"/>
              <a:t>Em có nhận xét gì về sự di truyền của các tính trạng trong phép lai trên?</a:t>
            </a:r>
          </a:p>
        </p:txBody>
      </p:sp>
      <p:sp>
        <p:nvSpPr>
          <p:cNvPr id="11" name="Rectangle: Rounded Corners 10">
            <a:extLst>
              <a:ext uri="{FF2B5EF4-FFF2-40B4-BE49-F238E27FC236}">
                <a16:creationId xmlns:a16="http://schemas.microsoft.com/office/drawing/2014/main" id="{EBD009B1-4EDD-806E-213B-E1062B64B950}"/>
              </a:ext>
            </a:extLst>
          </p:cNvPr>
          <p:cNvSpPr/>
          <p:nvPr/>
        </p:nvSpPr>
        <p:spPr>
          <a:xfrm>
            <a:off x="1172451" y="2356123"/>
            <a:ext cx="10254743" cy="3040520"/>
          </a:xfrm>
          <a:prstGeom prst="roundRect">
            <a:avLst>
              <a:gd name="adj" fmla="val 4298"/>
            </a:avLst>
          </a:prstGeom>
          <a:solidFill>
            <a:srgbClr val="FED6CA"/>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6A2394-E89D-C0F0-C04C-7BC2C1B6EF70}"/>
              </a:ext>
            </a:extLst>
          </p:cNvPr>
          <p:cNvSpPr txBox="1"/>
          <p:nvPr/>
        </p:nvSpPr>
        <p:spPr>
          <a:xfrm>
            <a:off x="1271558" y="2406118"/>
            <a:ext cx="10004172" cy="2816925"/>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a:t>Nhận xét về sự di truyền của các tính trạng trong phép lai trên: </a:t>
            </a:r>
            <a:r>
              <a:rPr lang="vi-VN" b="0"/>
              <a:t>Trong phép lai của Morgan, tính trạng thân xám luôn di truyền cùng cánh dài, tính trạng thân đen luôn di truyền cùng cánh cụt; hai cặp gene quy định hai tính trạng này không phân li độc lập, nghĩa là hai cặp gene này không nằm trên hai cặp NST tương đồng khác nhau mà cùng nằm trên một cặp NST tương đồng và di truyền cùng nhau.</a:t>
            </a:r>
            <a:endParaRPr lang="en-US" b="0"/>
          </a:p>
        </p:txBody>
      </p:sp>
    </p:spTree>
    <p:extLst>
      <p:ext uri="{BB962C8B-B14F-4D97-AF65-F5344CB8AC3E}">
        <p14:creationId xmlns:p14="http://schemas.microsoft.com/office/powerpoint/2010/main" val="342127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sp>
        <p:nvSpPr>
          <p:cNvPr id="3" name="TextBox 2">
            <a:extLst>
              <a:ext uri="{FF2B5EF4-FFF2-40B4-BE49-F238E27FC236}">
                <a16:creationId xmlns:a16="http://schemas.microsoft.com/office/drawing/2014/main" id="{43BE23FE-ED54-DEEB-0E7B-213EBBB8ED8D}"/>
              </a:ext>
            </a:extLst>
          </p:cNvPr>
          <p:cNvSpPr txBox="1"/>
          <p:nvPr/>
        </p:nvSpPr>
        <p:spPr>
          <a:xfrm>
            <a:off x="506286" y="1706528"/>
            <a:ext cx="5578633" cy="1962845"/>
          </a:xfrm>
          <a:prstGeom prst="rect">
            <a:avLst/>
          </a:prstGeom>
          <a:noFill/>
        </p:spPr>
        <p:txBody>
          <a:bodyPr wrap="square">
            <a:spAutoFit/>
          </a:bodyPr>
          <a:lstStyle/>
          <a:p>
            <a:pPr algn="just">
              <a:lnSpc>
                <a:spcPct val="130000"/>
              </a:lnSpc>
            </a:pPr>
            <a:r>
              <a:rPr lang="vi-VN" sz="2400"/>
              <a:t>P thuần chủng, </a:t>
            </a:r>
            <a:r>
              <a:rPr lang="en-US" sz="2400"/>
              <a:t>F</a:t>
            </a:r>
            <a:r>
              <a:rPr lang="en-US" sz="2400" baseline="-25000"/>
              <a:t>1</a:t>
            </a:r>
            <a:r>
              <a:rPr lang="vi-VN" sz="2400"/>
              <a:t> thu được 100% ruồi thân xám, cánh dài, nên thân xám và cánh dài là tính trạng trội, thân đen và cánh cụt là tính trạng lặn.</a:t>
            </a:r>
            <a:endParaRPr lang="en-US" sz="2400"/>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sp>
        <p:nvSpPr>
          <p:cNvPr id="7" name="TextBox 6">
            <a:extLst>
              <a:ext uri="{FF2B5EF4-FFF2-40B4-BE49-F238E27FC236}">
                <a16:creationId xmlns:a16="http://schemas.microsoft.com/office/drawing/2014/main" id="{04302B63-6370-5A5C-2592-839B9F482A9C}"/>
              </a:ext>
            </a:extLst>
          </p:cNvPr>
          <p:cNvSpPr txBox="1"/>
          <p:nvPr/>
        </p:nvSpPr>
        <p:spPr>
          <a:xfrm>
            <a:off x="506286" y="3866861"/>
            <a:ext cx="6095064" cy="2442976"/>
          </a:xfrm>
          <a:prstGeom prst="rect">
            <a:avLst/>
          </a:prstGeom>
          <a:noFill/>
        </p:spPr>
        <p:txBody>
          <a:bodyPr wrap="square">
            <a:spAutoFit/>
          </a:bodyPr>
          <a:lstStyle>
            <a:defPPr>
              <a:defRPr lang="en-US"/>
            </a:defPPr>
            <a:lvl1pPr algn="just">
              <a:lnSpc>
                <a:spcPct val="130000"/>
              </a:lnSpc>
              <a:defRPr sz="2400"/>
            </a:lvl1pPr>
          </a:lstStyle>
          <a:p>
            <a:r>
              <a:rPr lang="en-US" b="1"/>
              <a:t>Ở ruồi giấm, gọi: </a:t>
            </a:r>
          </a:p>
          <a:p>
            <a:pPr marL="342900" indent="-342900">
              <a:buFont typeface="Wingdings" panose="05000000000000000000" pitchFamily="2" charset="2"/>
              <a:buChar char="§"/>
            </a:pPr>
            <a:r>
              <a:rPr lang="en-US"/>
              <a:t>gen B quy định thân xám, </a:t>
            </a:r>
          </a:p>
          <a:p>
            <a:pPr marL="342900" indent="-342900">
              <a:buFont typeface="Wingdings" panose="05000000000000000000" pitchFamily="2" charset="2"/>
              <a:buChar char="§"/>
            </a:pPr>
            <a:r>
              <a:rPr lang="en-US"/>
              <a:t>gen b quy định thân đen; </a:t>
            </a:r>
          </a:p>
          <a:p>
            <a:pPr marL="342900" indent="-342900">
              <a:buFont typeface="Wingdings" panose="05000000000000000000" pitchFamily="2" charset="2"/>
              <a:buChar char="§"/>
            </a:pPr>
            <a:r>
              <a:rPr lang="en-US"/>
              <a:t>gen V quy định cánh dài; </a:t>
            </a:r>
          </a:p>
          <a:p>
            <a:pPr marL="342900" indent="-342900">
              <a:buFont typeface="Wingdings" panose="05000000000000000000" pitchFamily="2" charset="2"/>
              <a:buChar char="§"/>
            </a:pPr>
            <a:r>
              <a:rPr lang="en-US"/>
              <a:t>gen v quy định cánh cụt.</a:t>
            </a:r>
          </a:p>
        </p:txBody>
      </p:sp>
    </p:spTree>
    <p:extLst>
      <p:ext uri="{BB962C8B-B14F-4D97-AF65-F5344CB8AC3E}">
        <p14:creationId xmlns:p14="http://schemas.microsoft.com/office/powerpoint/2010/main" val="37763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自定义设计方案">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F44C90D-2A62-4985-9618-346024743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 design</Template>
  <TotalTime>459</TotalTime>
  <Words>2307</Words>
  <Application>Microsoft Office PowerPoint</Application>
  <PresentationFormat>Widescreen</PresentationFormat>
  <Paragraphs>132</Paragraphs>
  <Slides>23</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等线</vt:lpstr>
      <vt:lpstr>Arial</vt:lpstr>
      <vt:lpstr>Calibri</vt:lpstr>
      <vt:lpstr>Segoe Print</vt:lpstr>
      <vt:lpstr>Tw Cen MT</vt:lpstr>
      <vt:lpstr>Wingdings</vt:lpstr>
      <vt:lpstr>Wingdings 3</vt:lpstr>
      <vt:lpstr>新蒂下午茶基本版</vt:lpstr>
      <vt:lpstr>Integral</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Quách Thị Cẩm Tú</dc:creator>
  <cp:lastModifiedBy>BINH NGUYEN</cp:lastModifiedBy>
  <cp:revision>26</cp:revision>
  <dcterms:created xsi:type="dcterms:W3CDTF">2024-06-13T07:53:17Z</dcterms:created>
  <dcterms:modified xsi:type="dcterms:W3CDTF">2025-10-20T07:28:03Z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