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53" r:id="rId2"/>
    <p:sldId id="2969" r:id="rId3"/>
    <p:sldId id="2950" r:id="rId4"/>
    <p:sldId id="2948" r:id="rId5"/>
    <p:sldId id="2971" r:id="rId6"/>
    <p:sldId id="3007" r:id="rId7"/>
    <p:sldId id="3008"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8D7"/>
    <a:srgbClr val="FF3399"/>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0" d="100"/>
          <a:sy n="70" d="100"/>
        </p:scale>
        <p:origin x="10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8440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5310F18-5BA7-4C17-B4F5-065BA1013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72EC2C62-5485-4B12-B6B0-739CD2756FBA}"/>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0E1A38A-6943-4B48-B746-2B3F59D8D579}"/>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6.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C3042C7E-94F0-454A-8B17-763D65990048}"/>
              </a:ext>
            </a:extLst>
          </p:cNvPr>
          <p:cNvPicPr>
            <a:picLocks noChangeAspect="1"/>
          </p:cNvPicPr>
          <p:nvPr/>
        </p:nvPicPr>
        <p:blipFill>
          <a:blip r:embed="rId8"/>
          <a:stretch>
            <a:fillRect/>
          </a:stretch>
        </p:blipFill>
        <p:spPr>
          <a:xfrm>
            <a:off x="132402" y="2491800"/>
            <a:ext cx="589731" cy="520622"/>
          </a:xfrm>
          <a:prstGeom prst="rect">
            <a:avLst/>
          </a:prstGeom>
        </p:spPr>
      </p:pic>
      <p:sp>
        <p:nvSpPr>
          <p:cNvPr id="9" name="Text Box 2">
            <a:extLst>
              <a:ext uri="{FF2B5EF4-FFF2-40B4-BE49-F238E27FC236}">
                <a16:creationId xmlns:a16="http://schemas.microsoft.com/office/drawing/2014/main" id="{6EF2DF5B-87FE-1359-BD64-7B577515C980}"/>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a:t>
            </a:r>
            <a:r>
              <a:rPr lang="en-US" sz="4000" smtClean="0">
                <a:solidFill>
                  <a:schemeClr val="bg1"/>
                </a:solidFill>
                <a:highlight>
                  <a:srgbClr val="808000"/>
                </a:highlight>
                <a:latin typeface="Times New Roman" panose="02020603050405020304" pitchFamily="18" charset="0"/>
                <a:cs typeface="Times New Roman" panose="02020603050405020304" pitchFamily="18" charset="0"/>
              </a:rPr>
              <a:t>HỌC </a:t>
            </a:r>
            <a:r>
              <a:rPr lang="en-US" sz="4000">
                <a:solidFill>
                  <a:schemeClr val="bg1"/>
                </a:solidFill>
                <a:highlight>
                  <a:srgbClr val="808000"/>
                </a:highlight>
                <a:latin typeface="Times New Roman" panose="02020603050405020304" pitchFamily="18" charset="0"/>
                <a:cs typeface="Times New Roman" panose="02020603050405020304" pitchFamily="18" charset="0"/>
              </a:rPr>
              <a:t>4</a:t>
            </a:r>
          </a:p>
        </p:txBody>
      </p:sp>
      <p:pic>
        <p:nvPicPr>
          <p:cNvPr id="10" name="Graphic 9">
            <a:extLst>
              <a:ext uri="{FF2B5EF4-FFF2-40B4-BE49-F238E27FC236}">
                <a16:creationId xmlns:a16="http://schemas.microsoft.com/office/drawing/2014/main" id="{91360525-1A4D-A183-AAF0-384F2F34D3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3" y="387485"/>
            <a:ext cx="8672053" cy="2585036"/>
          </a:xfrm>
          <a:prstGeom prst="rect">
            <a:avLst/>
          </a:prstGeom>
        </p:spPr>
      </p:pic>
      <p:sp>
        <p:nvSpPr>
          <p:cNvPr id="11" name="Rectangle 10">
            <a:extLst>
              <a:ext uri="{FF2B5EF4-FFF2-40B4-BE49-F238E27FC236}">
                <a16:creationId xmlns:a16="http://schemas.microsoft.com/office/drawing/2014/main" id="{C3D1EC31-D74A-129E-A58B-6FD6E0090B21}"/>
              </a:ext>
            </a:extLst>
          </p:cNvPr>
          <p:cNvSpPr/>
          <p:nvPr/>
        </p:nvSpPr>
        <p:spPr>
          <a:xfrm>
            <a:off x="-233187" y="385449"/>
            <a:ext cx="8545815" cy="17543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Times New Roman" panose="02020603050405020304" pitchFamily="18" charset="0"/>
                <a:cs typeface="Times New Roman" panose="02020603050405020304" pitchFamily="18" charset="0"/>
              </a:rPr>
              <a:t>CHỦ ĐỀ 2. MẠNG MÁY TÍNH VÀ INTERNET</a:t>
            </a:r>
            <a:endParaRPr lang="vi-VN" sz="3600" b="1">
              <a:solidFill>
                <a:schemeClr val="bg1"/>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E7A1129E-1BE1-8B7A-8732-BD58E30706C1}"/>
              </a:ext>
            </a:extLst>
          </p:cNvPr>
          <p:cNvGrpSpPr/>
          <p:nvPr/>
        </p:nvGrpSpPr>
        <p:grpSpPr>
          <a:xfrm>
            <a:off x="1015490" y="2886873"/>
            <a:ext cx="10007006" cy="1940925"/>
            <a:chOff x="1055313" y="1366069"/>
            <a:chExt cx="7172739" cy="1940925"/>
          </a:xfrm>
        </p:grpSpPr>
        <p:sp>
          <p:nvSpPr>
            <p:cNvPr id="13" name="Rectangle: Rounded Corners 12">
              <a:extLst>
                <a:ext uri="{FF2B5EF4-FFF2-40B4-BE49-F238E27FC236}">
                  <a16:creationId xmlns:a16="http://schemas.microsoft.com/office/drawing/2014/main" id="{DF551141-444E-4124-E04E-A829D5B6574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pic>
          <p:nvPicPr>
            <p:cNvPr id="14" name="Graphic 13">
              <a:extLst>
                <a:ext uri="{FF2B5EF4-FFF2-40B4-BE49-F238E27FC236}">
                  <a16:creationId xmlns:a16="http://schemas.microsoft.com/office/drawing/2014/main" id="{245209C8-6B65-8B1C-A9E7-0F033796B1C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55313" y="1366069"/>
              <a:ext cx="2076866" cy="1940925"/>
            </a:xfrm>
            <a:prstGeom prst="rect">
              <a:avLst/>
            </a:prstGeom>
          </p:spPr>
        </p:pic>
        <p:sp>
          <p:nvSpPr>
            <p:cNvPr id="15" name="Rectangle 14">
              <a:extLst>
                <a:ext uri="{FF2B5EF4-FFF2-40B4-BE49-F238E27FC236}">
                  <a16:creationId xmlns:a16="http://schemas.microsoft.com/office/drawing/2014/main" id="{090815B8-B858-F372-BBFB-01F689DCFEC6}"/>
                </a:ext>
              </a:extLst>
            </p:cNvPr>
            <p:cNvSpPr/>
            <p:nvPr/>
          </p:nvSpPr>
          <p:spPr>
            <a:xfrm>
              <a:off x="1656456" y="1771310"/>
              <a:ext cx="8745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Times New Roman" panose="02020603050405020304" pitchFamily="18" charset="0"/>
                  <a:cs typeface="Times New Roman" panose="02020603050405020304" pitchFamily="18" charset="0"/>
                </a:rPr>
                <a:t>BÀI</a:t>
              </a:r>
            </a:p>
          </p:txBody>
        </p:sp>
        <p:sp>
          <p:nvSpPr>
            <p:cNvPr id="16" name="Rectangle 15">
              <a:extLst>
                <a:ext uri="{FF2B5EF4-FFF2-40B4-BE49-F238E27FC236}">
                  <a16:creationId xmlns:a16="http://schemas.microsoft.com/office/drawing/2014/main" id="{43E903F4-38C4-D043-5F2E-E7C0B15BD3D2}"/>
                </a:ext>
              </a:extLst>
            </p:cNvPr>
            <p:cNvSpPr/>
            <p:nvPr/>
          </p:nvSpPr>
          <p:spPr>
            <a:xfrm>
              <a:off x="1798272" y="2088107"/>
              <a:ext cx="625280" cy="110799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Times New Roman" panose="02020603050405020304" pitchFamily="18" charset="0"/>
                  <a:cs typeface="Times New Roman" panose="02020603050405020304" pitchFamily="18" charset="0"/>
                </a:rPr>
                <a:t>3</a:t>
              </a:r>
              <a:endParaRPr lang="vi-VN" sz="4400" b="1"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5248B93-A690-8931-247B-84CE0A48F2CE}"/>
                </a:ext>
              </a:extLst>
            </p:cNvPr>
            <p:cNvSpPr/>
            <p:nvPr/>
          </p:nvSpPr>
          <p:spPr>
            <a:xfrm>
              <a:off x="2709267" y="1916826"/>
              <a:ext cx="5518785"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Times New Roman" panose="02020603050405020304" pitchFamily="18" charset="0"/>
                  <a:cs typeface="Times New Roman" panose="02020603050405020304" pitchFamily="18" charset="0"/>
                </a:rPr>
                <a:t>Thông tin trên trang </a:t>
              </a:r>
              <a:r>
                <a:rPr lang="en-US" altLang="vi-VN" sz="3200" b="1" smtClean="0">
                  <a:solidFill>
                    <a:srgbClr val="F93265"/>
                  </a:solidFill>
                  <a:latin typeface="Times New Roman" panose="02020603050405020304" pitchFamily="18" charset="0"/>
                  <a:cs typeface="Times New Roman" panose="02020603050405020304" pitchFamily="18" charset="0"/>
                </a:rPr>
                <a:t>Web (Tiết 1)</a:t>
              </a:r>
              <a:endParaRPr lang="en-US" altLang="vi-VN" sz="3200" b="1">
                <a:solidFill>
                  <a:srgbClr val="F93265"/>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435033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vector graphics, doll&#10;&#10;Description automatically generated">
            <a:extLst>
              <a:ext uri="{FF2B5EF4-FFF2-40B4-BE49-F238E27FC236}">
                <a16:creationId xmlns:a16="http://schemas.microsoft.com/office/drawing/2014/main" id="{89DC7ABC-A419-463E-9F73-C02DDC577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59" y="3451326"/>
            <a:ext cx="2908287" cy="2908287"/>
          </a:xfrm>
          <a:prstGeom prst="rect">
            <a:avLst/>
          </a:prstGeom>
        </p:spPr>
      </p:pic>
      <p:grpSp>
        <p:nvGrpSpPr>
          <p:cNvPr id="2" name="Group 1">
            <a:extLst>
              <a:ext uri="{FF2B5EF4-FFF2-40B4-BE49-F238E27FC236}">
                <a16:creationId xmlns:a16="http://schemas.microsoft.com/office/drawing/2014/main" id="{1E8B759E-BF74-413E-B3ED-0D9221EC7B0A}"/>
              </a:ext>
            </a:extLst>
          </p:cNvPr>
          <p:cNvGrpSpPr/>
          <p:nvPr/>
        </p:nvGrpSpPr>
        <p:grpSpPr>
          <a:xfrm>
            <a:off x="301091" y="301982"/>
            <a:ext cx="4134561" cy="2508169"/>
            <a:chOff x="301091" y="301982"/>
            <a:chExt cx="4134561" cy="2508169"/>
          </a:xfrm>
        </p:grpSpPr>
        <p:pic>
          <p:nvPicPr>
            <p:cNvPr id="4" name="Picture 3">
              <a:extLst>
                <a:ext uri="{FF2B5EF4-FFF2-40B4-BE49-F238E27FC236}">
                  <a16:creationId xmlns:a16="http://schemas.microsoft.com/office/drawing/2014/main" id="{907F5D8A-D232-4BB9-935E-A22F83F551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5" name="Picture 4" descr="Text&#10;&#10;Description automatically generated">
              <a:extLst>
                <a:ext uri="{FF2B5EF4-FFF2-40B4-BE49-F238E27FC236}">
                  <a16:creationId xmlns:a16="http://schemas.microsoft.com/office/drawing/2014/main" id="{508C07EA-9C72-42F0-92D0-80E1E25D4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81" y="953218"/>
              <a:ext cx="3678192" cy="1586766"/>
            </a:xfrm>
            <a:prstGeom prst="rect">
              <a:avLst/>
            </a:prstGeom>
          </p:spPr>
        </p:pic>
        <p:pic>
          <p:nvPicPr>
            <p:cNvPr id="7" name="Picture 6">
              <a:extLst>
                <a:ext uri="{FF2B5EF4-FFF2-40B4-BE49-F238E27FC236}">
                  <a16:creationId xmlns:a16="http://schemas.microsoft.com/office/drawing/2014/main" id="{310F7048-0385-41A1-BD7F-F212EB33ADA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pic>
        <p:nvPicPr>
          <p:cNvPr id="14" name="Picture 12">
            <a:extLst>
              <a:ext uri="{FF2B5EF4-FFF2-40B4-BE49-F238E27FC236}">
                <a16:creationId xmlns:a16="http://schemas.microsoft.com/office/drawing/2014/main" id="{DBB8FB1E-69AC-4146-A693-59192444DF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504109" y="638942"/>
            <a:ext cx="5124606" cy="1807588"/>
          </a:xfrm>
          <a:prstGeom prst="rect">
            <a:avLst/>
          </a:prstGeom>
        </p:spPr>
      </p:pic>
      <p:sp>
        <p:nvSpPr>
          <p:cNvPr id="13" name="Rectangle 12">
            <a:extLst>
              <a:ext uri="{FF2B5EF4-FFF2-40B4-BE49-F238E27FC236}">
                <a16:creationId xmlns:a16="http://schemas.microsoft.com/office/drawing/2014/main" id="{51E7F0AC-A784-4E43-B06C-AB04509BA591}"/>
              </a:ext>
            </a:extLst>
          </p:cNvPr>
          <p:cNvSpPr/>
          <p:nvPr/>
        </p:nvSpPr>
        <p:spPr>
          <a:xfrm>
            <a:off x="4918459" y="889576"/>
            <a:ext cx="4481465" cy="1306320"/>
          </a:xfrm>
          <a:prstGeom prst="rect">
            <a:avLst/>
          </a:prstGeom>
        </p:spPr>
        <p:txBody>
          <a:bodyPr wrap="square">
            <a:spAutoFit/>
          </a:bodyPr>
          <a:lstStyle/>
          <a:p>
            <a:pPr algn="ctr" defTabSz="342900">
              <a:lnSpc>
                <a:spcPct val="150000"/>
              </a:lnSpc>
            </a:pPr>
            <a:r>
              <a:rPr lang="en-US" sz="2800" b="1">
                <a:solidFill>
                  <a:schemeClr val="bg1"/>
                </a:solidFill>
                <a:latin typeface="Times New Roman" panose="02020603050405020304" pitchFamily="18" charset="0"/>
                <a:cs typeface="Times New Roman" panose="02020603050405020304" pitchFamily="18" charset="0"/>
              </a:rPr>
              <a:t>Trò ch</a:t>
            </a:r>
            <a:r>
              <a:rPr lang="vi-VN" sz="2800" b="1">
                <a:solidFill>
                  <a:schemeClr val="bg1"/>
                </a:solidFill>
                <a:latin typeface="Times New Roman" panose="02020603050405020304" pitchFamily="18" charset="0"/>
                <a:cs typeface="Times New Roman" panose="02020603050405020304" pitchFamily="18" charset="0"/>
              </a:rPr>
              <a:t>ơi</a:t>
            </a:r>
            <a:r>
              <a:rPr lang="en-US" sz="2800" b="1">
                <a:solidFill>
                  <a:schemeClr val="bg1"/>
                </a:solidFill>
                <a:latin typeface="Times New Roman" panose="02020603050405020304" pitchFamily="18" charset="0"/>
                <a:cs typeface="Times New Roman" panose="02020603050405020304" pitchFamily="18" charset="0"/>
              </a:rPr>
              <a:t>: </a:t>
            </a:r>
          </a:p>
          <a:p>
            <a:pPr algn="ctr" defTabSz="342900">
              <a:lnSpc>
                <a:spcPct val="150000"/>
              </a:lnSpc>
            </a:pPr>
            <a:r>
              <a:rPr lang="en-US" sz="2800" b="1">
                <a:solidFill>
                  <a:schemeClr val="bg1"/>
                </a:solidFill>
                <a:latin typeface="Times New Roman" panose="02020603050405020304" pitchFamily="18" charset="0"/>
                <a:cs typeface="Times New Roman" panose="02020603050405020304" pitchFamily="18" charset="0"/>
              </a:rPr>
              <a:t>“Ai nhanh – Ai đúng”.</a:t>
            </a:r>
            <a:endParaRPr lang="vi-VN" sz="2800" b="1">
              <a:solidFill>
                <a:schemeClr val="bg1"/>
              </a:solidFill>
              <a:latin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623B169A-6D8D-4045-9344-F2FFF210DC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554362" y="2588324"/>
            <a:ext cx="8277576" cy="2148231"/>
          </a:xfrm>
          <a:prstGeom prst="rect">
            <a:avLst/>
          </a:prstGeom>
        </p:spPr>
      </p:pic>
      <p:sp>
        <p:nvSpPr>
          <p:cNvPr id="18" name="Rectangle 17">
            <a:extLst>
              <a:ext uri="{FF2B5EF4-FFF2-40B4-BE49-F238E27FC236}">
                <a16:creationId xmlns:a16="http://schemas.microsoft.com/office/drawing/2014/main" id="{A3B7263B-46D4-4EEE-BDA7-FA048C352D58}"/>
              </a:ext>
            </a:extLst>
          </p:cNvPr>
          <p:cNvSpPr/>
          <p:nvPr/>
        </p:nvSpPr>
        <p:spPr>
          <a:xfrm>
            <a:off x="4188542" y="3026604"/>
            <a:ext cx="6931742" cy="1200329"/>
          </a:xfrm>
          <a:prstGeom prst="rect">
            <a:avLst/>
          </a:prstGeom>
        </p:spPr>
        <p:txBody>
          <a:bodyPr wrap="square">
            <a:spAutoFit/>
          </a:bodyPr>
          <a:lstStyle/>
          <a:p>
            <a:pPr algn="ctr" defTabSz="342900">
              <a:lnSpc>
                <a:spcPct val="150000"/>
              </a:lnSpc>
            </a:pPr>
            <a:r>
              <a:rPr lang="en-US" sz="2400" b="1">
                <a:latin typeface="Times New Roman" panose="02020603050405020304" pitchFamily="18" charset="0"/>
                <a:cs typeface="Times New Roman" panose="02020603050405020304" pitchFamily="18" charset="0"/>
              </a:rPr>
              <a:t>Hãy kể lại những gì em đã xem trên Internet</a:t>
            </a:r>
            <a:r>
              <a:rPr lang="en-US" sz="2400" b="1" smtClean="0">
                <a:latin typeface="Times New Roman" panose="02020603050405020304" pitchFamily="18" charset="0"/>
                <a:cs typeface="Times New Roman" panose="02020603050405020304" pitchFamily="18" charset="0"/>
              </a:rPr>
              <a:t>. Những </a:t>
            </a:r>
            <a:r>
              <a:rPr lang="en-US" sz="2400" b="1">
                <a:latin typeface="Times New Roman" panose="02020603050405020304" pitchFamily="18" charset="0"/>
                <a:cs typeface="Times New Roman" panose="02020603050405020304" pitchFamily="18" charset="0"/>
              </a:rPr>
              <a:t>nội dung đó thuộc dạng thông tin </a:t>
            </a:r>
            <a:r>
              <a:rPr lang="en-US" sz="2400" b="1" smtClean="0">
                <a:latin typeface="Times New Roman" panose="02020603050405020304" pitchFamily="18" charset="0"/>
                <a:cs typeface="Times New Roman" panose="02020603050405020304" pitchFamily="18" charset="0"/>
              </a:rPr>
              <a:t>nào?</a:t>
            </a:r>
            <a:endParaRPr lang="vi-VN" sz="2400" b="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B448734-5F21-46B8-B85A-3E3E5A013C99}"/>
              </a:ext>
            </a:extLst>
          </p:cNvPr>
          <p:cNvPicPr>
            <a:picLocks noChangeAspect="1"/>
          </p:cNvPicPr>
          <p:nvPr/>
        </p:nvPicPr>
        <p:blipFill>
          <a:blip r:embed="rId10"/>
          <a:stretch>
            <a:fillRect/>
          </a:stretch>
        </p:blipFill>
        <p:spPr>
          <a:xfrm>
            <a:off x="11358550" y="1360826"/>
            <a:ext cx="504202" cy="445116"/>
          </a:xfrm>
          <a:prstGeom prst="rect">
            <a:avLst/>
          </a:prstGeom>
        </p:spPr>
      </p:pic>
    </p:spTree>
    <p:extLst>
      <p:ext uri="{BB962C8B-B14F-4D97-AF65-F5344CB8AC3E}">
        <p14:creationId xmlns:p14="http://schemas.microsoft.com/office/powerpoint/2010/main" val="922388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C29B82-B90A-449E-8481-31A1C0E7E29B}"/>
              </a:ext>
            </a:extLst>
          </p:cNvPr>
          <p:cNvSpPr/>
          <p:nvPr/>
        </p:nvSpPr>
        <p:spPr>
          <a:xfrm>
            <a:off x="438540" y="283918"/>
            <a:ext cx="8211146" cy="738664"/>
          </a:xfrm>
          <a:prstGeom prst="rect">
            <a:avLst/>
          </a:prstGeom>
        </p:spPr>
        <p:txBody>
          <a:bodyPr wrap="square">
            <a:spAutoFit/>
          </a:bodyPr>
          <a:lstStyle/>
          <a:p>
            <a:pPr defTabSz="342900">
              <a:lnSpc>
                <a:spcPct val="150000"/>
              </a:lnSpc>
            </a:pPr>
            <a:r>
              <a:rPr lang="en-US" sz="2800" b="1">
                <a:solidFill>
                  <a:srgbClr val="F03C69"/>
                </a:solidFill>
                <a:latin typeface="Times New Roman" panose="02020603050405020304" pitchFamily="18" charset="0"/>
                <a:cs typeface="Times New Roman" panose="02020603050405020304" pitchFamily="18" charset="0"/>
              </a:rPr>
              <a:t>1. Xem thông tin trên trang Web</a:t>
            </a:r>
            <a:endParaRPr lang="vi-VN" sz="2800" b="1">
              <a:solidFill>
                <a:srgbClr val="F03C69"/>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49615B6-08E4-4C7D-8EEA-5E3F99C728AC}"/>
              </a:ext>
            </a:extLst>
          </p:cNvPr>
          <p:cNvSpPr/>
          <p:nvPr/>
        </p:nvSpPr>
        <p:spPr>
          <a:xfrm>
            <a:off x="3379791" y="1086631"/>
            <a:ext cx="7173355" cy="738664"/>
          </a:xfrm>
          <a:prstGeom prst="rect">
            <a:avLst/>
          </a:prstGeom>
        </p:spPr>
        <p:txBody>
          <a:bodyPr wrap="square">
            <a:spAutoFit/>
          </a:bodyPr>
          <a:lstStyle/>
          <a:p>
            <a:pPr defTabSz="342900">
              <a:lnSpc>
                <a:spcPct val="150000"/>
              </a:lnSpc>
            </a:pPr>
            <a:r>
              <a:rPr lang="en-US" sz="2800" b="1">
                <a:solidFill>
                  <a:srgbClr val="7FC354"/>
                </a:solidFill>
                <a:latin typeface="Times New Roman" panose="02020603050405020304" pitchFamily="18" charset="0"/>
                <a:cs typeface="Times New Roman" panose="02020603050405020304" pitchFamily="18" charset="0"/>
              </a:rPr>
              <a:t>Thông tin trên trang web</a:t>
            </a:r>
            <a:endParaRPr lang="vi-VN" sz="2800" b="1">
              <a:solidFill>
                <a:srgbClr val="7FC354"/>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C1AE40C-6D0B-4671-A2C9-C72D3FF63513}"/>
              </a:ext>
            </a:extLst>
          </p:cNvPr>
          <p:cNvSpPr/>
          <p:nvPr/>
        </p:nvSpPr>
        <p:spPr>
          <a:xfrm>
            <a:off x="578599" y="1762258"/>
            <a:ext cx="11376840" cy="1200329"/>
          </a:xfrm>
          <a:prstGeom prst="rect">
            <a:avLst/>
          </a:prstGeom>
        </p:spPr>
        <p:txBody>
          <a:bodyPr wrap="square">
            <a:spAutoFit/>
          </a:bodyPr>
          <a:lstStyle/>
          <a:p>
            <a:pPr defTabSz="342900">
              <a:lnSpc>
                <a:spcPct val="150000"/>
              </a:lnSpc>
            </a:pPr>
            <a:r>
              <a:rPr lang="en-US" sz="2400">
                <a:latin typeface="Times New Roman" panose="02020603050405020304" pitchFamily="18" charset="0"/>
                <a:cs typeface="Times New Roman" panose="02020603050405020304" pitchFamily="18" charset="0"/>
              </a:rPr>
              <a:t>Em hãy quan sát trang web ở Hình 7 và cho biết các vị trí được đánh số thể thiện thông tin thuộc dạng nào ?</a:t>
            </a:r>
            <a:endParaRPr lang="vi-VN" sz="2400">
              <a:latin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a16="http://schemas.microsoft.com/office/drawing/2014/main"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a16="http://schemas.microsoft.com/office/drawing/2014/main"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9AE48F3-29DC-471E-953C-5CFB4668C11F}"/>
                  </a:ext>
                </a:extLst>
              </p:cNvPr>
              <p:cNvSpPr/>
              <p:nvPr/>
            </p:nvSpPr>
            <p:spPr>
              <a:xfrm>
                <a:off x="5906375" y="1465062"/>
                <a:ext cx="2135017" cy="600164"/>
              </a:xfrm>
              <a:prstGeom prst="rect">
                <a:avLst/>
              </a:prstGeom>
            </p:spPr>
            <p:txBody>
              <a:bodyPr wrap="square">
                <a:spAutoFit/>
              </a:bodyPr>
              <a:lstStyle/>
              <a:p>
                <a:pPr algn="ctr" defTabSz="342900">
                  <a:lnSpc>
                    <a:spcPct val="150000"/>
                  </a:lnSpc>
                </a:pPr>
                <a:r>
                  <a:rPr lang="en-US" sz="2200" b="1">
                    <a:solidFill>
                      <a:schemeClr val="bg1"/>
                    </a:solidFill>
                    <a:latin typeface="Times New Roman" panose="02020603050405020304" pitchFamily="18" charset="0"/>
                    <a:cs typeface="Times New Roman" panose="02020603050405020304" pitchFamily="18" charset="0"/>
                  </a:rPr>
                  <a:t>HOẠT ĐỘNG </a:t>
                </a:r>
                <a:endParaRPr lang="vi-VN" sz="2200" b="1">
                  <a:solidFill>
                    <a:schemeClr val="bg1"/>
                  </a:solidFill>
                  <a:latin typeface="Times New Roman" panose="020206030504050203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a16="http://schemas.microsoft.com/office/drawing/2014/main" id="{6130C57F-7551-4995-9234-1752E616A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a16="http://schemas.microsoft.com/office/drawing/2014/main" id="{9626A2EE-ED09-47C8-A8FA-1551DFB28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a16="http://schemas.microsoft.com/office/drawing/2014/main" id="{0EE978F0-4A39-4AA5-80FA-B2EAE3C1E440}"/>
                </a:ext>
              </a:extLst>
            </p:cNvPr>
            <p:cNvSpPr/>
            <p:nvPr/>
          </p:nvSpPr>
          <p:spPr>
            <a:xfrm>
              <a:off x="2773689" y="1002361"/>
              <a:ext cx="363894" cy="738664"/>
            </a:xfrm>
            <a:prstGeom prst="rect">
              <a:avLst/>
            </a:prstGeom>
          </p:spPr>
          <p:txBody>
            <a:bodyPr wrap="square">
              <a:spAutoFit/>
            </a:bodyPr>
            <a:lstStyle/>
            <a:p>
              <a:pPr algn="ctr" defTabSz="342900">
                <a:lnSpc>
                  <a:spcPct val="150000"/>
                </a:lnSpc>
              </a:pPr>
              <a:r>
                <a:rPr lang="en-US" sz="2800" b="1">
                  <a:solidFill>
                    <a:schemeClr val="bg1"/>
                  </a:solidFill>
                  <a:latin typeface="Times New Roman" panose="02020603050405020304" pitchFamily="18" charset="0"/>
                  <a:cs typeface="Times New Roman" panose="02020603050405020304" pitchFamily="18" charset="0"/>
                </a:rPr>
                <a:t>1</a:t>
              </a:r>
              <a:endParaRPr lang="vi-VN" sz="2800" b="1">
                <a:solidFill>
                  <a:schemeClr val="bg1"/>
                </a:solidFill>
                <a:latin typeface="Times New Roman" panose="02020603050405020304" pitchFamily="18" charset="0"/>
                <a:cs typeface="Times New Roman" panose="02020603050405020304" pitchFamily="18" charset="0"/>
              </a:endParaRPr>
            </a:p>
          </p:txBody>
        </p:sp>
      </p:grpSp>
      <p:pic>
        <p:nvPicPr>
          <p:cNvPr id="5" name="Picture 4" descr="Graphical user interface, website&#10;&#10;Description automatically generated">
            <a:extLst>
              <a:ext uri="{FF2B5EF4-FFF2-40B4-BE49-F238E27FC236}">
                <a16:creationId xmlns:a16="http://schemas.microsoft.com/office/drawing/2014/main" id="{7335CEEF-87CC-2A2C-1D7B-407604FA92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5921" y="2987216"/>
            <a:ext cx="9205758" cy="3406737"/>
          </a:xfrm>
          <a:prstGeom prst="rect">
            <a:avLst/>
          </a:prstGeom>
        </p:spPr>
      </p:pic>
    </p:spTree>
    <p:extLst>
      <p:ext uri="{BB962C8B-B14F-4D97-AF65-F5344CB8AC3E}">
        <p14:creationId xmlns:p14="http://schemas.microsoft.com/office/powerpoint/2010/main" val="2438045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4EF39F-6AC7-4663-B06C-2F6820332171}"/>
              </a:ext>
            </a:extLst>
          </p:cNvPr>
          <p:cNvPicPr>
            <a:picLocks noChangeAspect="1"/>
          </p:cNvPicPr>
          <p:nvPr/>
        </p:nvPicPr>
        <p:blipFill>
          <a:blip r:embed="rId2"/>
          <a:stretch>
            <a:fillRect/>
          </a:stretch>
        </p:blipFill>
        <p:spPr>
          <a:xfrm>
            <a:off x="415718" y="475747"/>
            <a:ext cx="891617" cy="830652"/>
          </a:xfrm>
          <a:prstGeom prst="rect">
            <a:avLst/>
          </a:prstGeom>
        </p:spPr>
      </p:pic>
      <p:sp>
        <p:nvSpPr>
          <p:cNvPr id="7" name="Rectangle 6">
            <a:extLst>
              <a:ext uri="{FF2B5EF4-FFF2-40B4-BE49-F238E27FC236}">
                <a16:creationId xmlns:a16="http://schemas.microsoft.com/office/drawing/2014/main" id="{E850280C-7C06-42D4-98C4-BE81AEC8DC5C}"/>
              </a:ext>
            </a:extLst>
          </p:cNvPr>
          <p:cNvSpPr/>
          <p:nvPr/>
        </p:nvSpPr>
        <p:spPr>
          <a:xfrm>
            <a:off x="934070" y="1281595"/>
            <a:ext cx="10689817" cy="1754326"/>
          </a:xfrm>
          <a:prstGeom prst="rect">
            <a:avLst/>
          </a:prstGeom>
        </p:spPr>
        <p:txBody>
          <a:bodyPr wrap="square">
            <a:spAutoFit/>
          </a:bodyPr>
          <a:lstStyle/>
          <a:p>
            <a:pPr defTabSz="342900">
              <a:lnSpc>
                <a:spcPct val="150000"/>
              </a:lnSpc>
            </a:pP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web,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trỏ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chuột</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web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E5DA86E-357B-93EB-CE77-3A24720F5B82}"/>
              </a:ext>
            </a:extLst>
          </p:cNvPr>
          <p:cNvSpPr/>
          <p:nvPr/>
        </p:nvSpPr>
        <p:spPr>
          <a:xfrm>
            <a:off x="934069" y="3055611"/>
            <a:ext cx="10689817" cy="1133965"/>
          </a:xfrm>
          <a:prstGeom prst="rect">
            <a:avLst/>
          </a:prstGeom>
        </p:spPr>
        <p:txBody>
          <a:bodyPr wrap="square">
            <a:spAutoFit/>
          </a:bodyPr>
          <a:lstStyle/>
          <a:p>
            <a:pPr algn="just" defTabSz="342900">
              <a:lnSpc>
                <a:spcPct val="150000"/>
              </a:lnSpc>
            </a:pP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video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web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21BFC9A5-5CD4-ED3B-E8E7-3CBBBB869D6B}"/>
              </a:ext>
            </a:extLst>
          </p:cNvPr>
          <p:cNvGrpSpPr/>
          <p:nvPr/>
        </p:nvGrpSpPr>
        <p:grpSpPr>
          <a:xfrm>
            <a:off x="1209797" y="4523219"/>
            <a:ext cx="9178769" cy="1951609"/>
            <a:chOff x="1329714" y="458216"/>
            <a:chExt cx="8812810" cy="1951609"/>
          </a:xfrm>
        </p:grpSpPr>
        <p:grpSp>
          <p:nvGrpSpPr>
            <p:cNvPr id="12" name="Group 11">
              <a:extLst>
                <a:ext uri="{FF2B5EF4-FFF2-40B4-BE49-F238E27FC236}">
                  <a16:creationId xmlns:a16="http://schemas.microsoft.com/office/drawing/2014/main" id="{84D3D261-E6A4-C860-A0C3-706DAC897E48}"/>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384A962F-CF55-954B-D02E-13B86892256D}"/>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8EFBC0C9-CE0D-8C12-CF58-8EFE4A4AC437}"/>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CF121A0F-8BCF-747F-BB7C-0C6A67E9BA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8" name="Rectangle 17">
            <a:extLst>
              <a:ext uri="{FF2B5EF4-FFF2-40B4-BE49-F238E27FC236}">
                <a16:creationId xmlns:a16="http://schemas.microsoft.com/office/drawing/2014/main" id="{75861476-72C5-A309-326E-4B9DCD524473}"/>
              </a:ext>
            </a:extLst>
          </p:cNvPr>
          <p:cNvSpPr/>
          <p:nvPr/>
        </p:nvSpPr>
        <p:spPr>
          <a:xfrm>
            <a:off x="2071855" y="5077794"/>
            <a:ext cx="8414248" cy="1200329"/>
          </a:xfrm>
          <a:prstGeom prst="rect">
            <a:avLst/>
          </a:prstGeom>
        </p:spPr>
        <p:txBody>
          <a:bodyPr wrap="square">
            <a:spAutoFit/>
          </a:bodyPr>
          <a:lstStyle/>
          <a:p>
            <a:pPr defTabSz="342900">
              <a:lnSpc>
                <a:spcPct val="150000"/>
              </a:lnSpc>
            </a:pPr>
            <a:r>
              <a:rPr lang="vi-VN" altLang="vi-VN" sz="2400" b="1">
                <a:solidFill>
                  <a:srgbClr val="F03C69"/>
                </a:solidFill>
                <a:latin typeface="Times New Roman" panose="02020603050405020304" pitchFamily="18" charset="0"/>
                <a:cs typeface="Times New Roman" panose="02020603050405020304" pitchFamily="18" charset="0"/>
              </a:rPr>
              <a:t>Trên trang web thường có các</a:t>
            </a:r>
            <a:r>
              <a:rPr lang="en-US" altLang="vi-VN" sz="2400" b="1">
                <a:solidFill>
                  <a:srgbClr val="F03C69"/>
                </a:solidFill>
                <a:latin typeface="Times New Roman" panose="02020603050405020304" pitchFamily="18" charset="0"/>
                <a:cs typeface="Times New Roman" panose="02020603050405020304" pitchFamily="18" charset="0"/>
              </a:rPr>
              <a:t> </a:t>
            </a:r>
            <a:r>
              <a:rPr lang="vi-VN" altLang="vi-VN" sz="2400" b="1">
                <a:solidFill>
                  <a:srgbClr val="F03C69"/>
                </a:solidFill>
                <a:latin typeface="Times New Roman" panose="02020603050405020304" pitchFamily="18" charset="0"/>
                <a:cs typeface="Times New Roman" panose="02020603050405020304" pitchFamily="18" charset="0"/>
              </a:rPr>
              <a:t>loại thông tin: Văn bản, hình</a:t>
            </a:r>
            <a:r>
              <a:rPr lang="en-US" altLang="vi-VN" sz="2400" b="1">
                <a:solidFill>
                  <a:srgbClr val="F03C69"/>
                </a:solidFill>
                <a:latin typeface="Times New Roman" panose="02020603050405020304" pitchFamily="18" charset="0"/>
                <a:cs typeface="Times New Roman" panose="02020603050405020304" pitchFamily="18" charset="0"/>
              </a:rPr>
              <a:t> </a:t>
            </a:r>
            <a:r>
              <a:rPr lang="vi-VN" altLang="vi-VN" sz="2400" b="1">
                <a:solidFill>
                  <a:srgbClr val="F03C69"/>
                </a:solidFill>
                <a:latin typeface="Times New Roman" panose="02020603050405020304" pitchFamily="18" charset="0"/>
                <a:cs typeface="Times New Roman" panose="02020603050405020304" pitchFamily="18" charset="0"/>
              </a:rPr>
              <a:t>ảnh, âm thanh, video và siêu liên kết.</a:t>
            </a:r>
            <a:r>
              <a:rPr lang="vi-VN" sz="2400" b="1">
                <a:solidFill>
                  <a:srgbClr val="F03C69"/>
                </a:solidFill>
                <a:latin typeface="Times New Roman" panose="02020603050405020304" pitchFamily="18" charset="0"/>
                <a:cs typeface="Times New Roman" panose="02020603050405020304" pitchFamily="18" charset="0"/>
              </a:rPr>
              <a:t>.</a:t>
            </a:r>
          </a:p>
        </p:txBody>
      </p:sp>
      <p:pic>
        <p:nvPicPr>
          <p:cNvPr id="1028" name="Picture 4" descr="Cursor PNG, Cursor Transparent Background - FreeIcon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7055" y="1013264"/>
            <a:ext cx="778494" cy="77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082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barn(inVertical)">
                                      <p:cBhvr>
                                        <p:cTn id="11" dur="5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7958060" cy="646331"/>
          </a:xfrm>
          <a:prstGeom prst="rect">
            <a:avLst/>
          </a:prstGeom>
        </p:spPr>
        <p:txBody>
          <a:bodyPr wrap="square">
            <a:spAutoFit/>
          </a:bodyPr>
          <a:lstStyle/>
          <a:p>
            <a:pPr defTabSz="342900">
              <a:lnSpc>
                <a:spcPct val="150000"/>
              </a:lnSpc>
            </a:pPr>
            <a:r>
              <a:rPr lang="en-US" sz="2400" b="1">
                <a:latin typeface="Times New Roman" panose="02020603050405020304" pitchFamily="18" charset="0"/>
                <a:cs typeface="Times New Roman" panose="02020603050405020304" pitchFamily="18" charset="0"/>
              </a:rPr>
              <a:t>1. Trên trang web có các loại thông tin nào?</a:t>
            </a:r>
            <a:endParaRPr lang="vi-VN" sz="2400" b="1">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2169171" y="1189189"/>
            <a:ext cx="7310526" cy="646331"/>
          </a:xfrm>
          <a:prstGeom prst="rect">
            <a:avLst/>
          </a:prstGeom>
        </p:spPr>
        <p:txBody>
          <a:bodyPr wrap="square">
            <a:spAutoFit/>
          </a:bodyPr>
          <a:lstStyle/>
          <a:p>
            <a:pPr defTabSz="342900">
              <a:lnSpc>
                <a:spcPct val="150000"/>
              </a:lnSpc>
            </a:pPr>
            <a:r>
              <a:rPr lang="en-US" sz="2400" b="1">
                <a:solidFill>
                  <a:srgbClr val="7FC354"/>
                </a:solidFill>
                <a:latin typeface="Times New Roman" panose="02020603050405020304" pitchFamily="18" charset="0"/>
                <a:cs typeface="Times New Roman" panose="02020603050405020304" pitchFamily="18" charset="0"/>
              </a:rPr>
              <a:t>A.</a:t>
            </a:r>
            <a:r>
              <a:rPr lang="en-US" sz="2400">
                <a:latin typeface="Times New Roman" panose="02020603050405020304" pitchFamily="18" charset="0"/>
                <a:cs typeface="Times New Roman" panose="02020603050405020304" pitchFamily="18" charset="0"/>
              </a:rPr>
              <a:t> Chỉ có thông tin là văn bản và hình</a:t>
            </a:r>
            <a:endParaRPr lang="vi-VN" sz="240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2169171" y="1812061"/>
            <a:ext cx="7310526" cy="646331"/>
          </a:xfrm>
          <a:prstGeom prst="rect">
            <a:avLst/>
          </a:prstGeom>
        </p:spPr>
        <p:txBody>
          <a:bodyPr wrap="square">
            <a:spAutoFit/>
          </a:bodyPr>
          <a:lstStyle/>
          <a:p>
            <a:pPr defTabSz="342900">
              <a:lnSpc>
                <a:spcPct val="150000"/>
              </a:lnSpc>
            </a:pPr>
            <a:r>
              <a:rPr lang="en-US" sz="2400" b="1">
                <a:solidFill>
                  <a:srgbClr val="7FC354"/>
                </a:solidFill>
                <a:latin typeface="Times New Roman" panose="02020603050405020304" pitchFamily="18" charset="0"/>
                <a:cs typeface="Times New Roman" panose="02020603050405020304" pitchFamily="18" charset="0"/>
              </a:rPr>
              <a:t>B. </a:t>
            </a:r>
            <a:r>
              <a:rPr lang="en-US" sz="2400">
                <a:latin typeface="Times New Roman" panose="02020603050405020304" pitchFamily="18" charset="0"/>
                <a:cs typeface="Times New Roman" panose="02020603050405020304" pitchFamily="18" charset="0"/>
              </a:rPr>
              <a:t>Chỉ có thông tin là hình ảnh và âm thanh.</a:t>
            </a:r>
            <a:endParaRPr lang="vi-VN" sz="240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035C97B-EDA2-482E-8CF7-CE5306F73B7D}"/>
              </a:ext>
            </a:extLst>
          </p:cNvPr>
          <p:cNvSpPr/>
          <p:nvPr/>
        </p:nvSpPr>
        <p:spPr>
          <a:xfrm>
            <a:off x="2169171" y="2431840"/>
            <a:ext cx="7310526" cy="646331"/>
          </a:xfrm>
          <a:prstGeom prst="rect">
            <a:avLst/>
          </a:prstGeom>
        </p:spPr>
        <p:txBody>
          <a:bodyPr wrap="square">
            <a:spAutoFit/>
          </a:bodyPr>
          <a:lstStyle/>
          <a:p>
            <a:pPr defTabSz="342900">
              <a:lnSpc>
                <a:spcPct val="150000"/>
              </a:lnSpc>
            </a:pPr>
            <a:r>
              <a:rPr lang="en-US" sz="2400" b="1">
                <a:solidFill>
                  <a:srgbClr val="7FC354"/>
                </a:solidFill>
                <a:latin typeface="Times New Roman" panose="02020603050405020304" pitchFamily="18" charset="0"/>
                <a:cs typeface="Times New Roman" panose="02020603050405020304" pitchFamily="18" charset="0"/>
              </a:rPr>
              <a:t>C. </a:t>
            </a:r>
            <a:r>
              <a:rPr lang="en-US" sz="2400">
                <a:latin typeface="Times New Roman" panose="02020603050405020304" pitchFamily="18" charset="0"/>
                <a:cs typeface="Times New Roman" panose="02020603050405020304" pitchFamily="18" charset="0"/>
              </a:rPr>
              <a:t>Chỉ có thông tin là video.</a:t>
            </a:r>
            <a:endParaRPr lang="vi-VN" sz="240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4630B5C-D405-497F-9B94-465FFAAE0822}"/>
              </a:ext>
            </a:extLst>
          </p:cNvPr>
          <p:cNvSpPr/>
          <p:nvPr/>
        </p:nvSpPr>
        <p:spPr>
          <a:xfrm>
            <a:off x="1333427" y="4084085"/>
            <a:ext cx="10406292" cy="1200329"/>
          </a:xfrm>
          <a:prstGeom prst="rect">
            <a:avLst/>
          </a:prstGeom>
        </p:spPr>
        <p:txBody>
          <a:bodyPr wrap="square">
            <a:spAutoFit/>
          </a:bodyPr>
          <a:lstStyle/>
          <a:p>
            <a:pPr defTabSz="342900">
              <a:lnSpc>
                <a:spcPct val="150000"/>
              </a:lnSpc>
            </a:pPr>
            <a:r>
              <a:rPr lang="en-US" sz="2400" b="1">
                <a:latin typeface="Times New Roman" panose="02020603050405020304" pitchFamily="18" charset="0"/>
                <a:cs typeface="Times New Roman" panose="02020603050405020304" pitchFamily="18" charset="0"/>
              </a:rPr>
              <a:t>2. </a:t>
            </a:r>
            <a:r>
              <a:rPr lang="vi-VN" sz="2400" b="1">
                <a:latin typeface="Times New Roman" panose="02020603050405020304" pitchFamily="18" charset="0"/>
                <a:cs typeface="Times New Roman" panose="02020603050405020304" pitchFamily="18" charset="0"/>
              </a:rPr>
              <a:t>Sau đây là hình ảnh khi đưa con trỏ chuột đến một số vị trí trên trang web, em hãy cho biết mục nào có chứa siêu liên kết?</a:t>
            </a:r>
          </a:p>
        </p:txBody>
      </p:sp>
      <p:sp>
        <p:nvSpPr>
          <p:cNvPr id="9" name="Rectangle 8">
            <a:extLst>
              <a:ext uri="{FF2B5EF4-FFF2-40B4-BE49-F238E27FC236}">
                <a16:creationId xmlns:a16="http://schemas.microsoft.com/office/drawing/2014/main" id="{0B46A651-8F2E-4396-83BF-8571A033FC46}"/>
              </a:ext>
            </a:extLst>
          </p:cNvPr>
          <p:cNvSpPr/>
          <p:nvPr/>
        </p:nvSpPr>
        <p:spPr>
          <a:xfrm>
            <a:off x="2148389" y="5417570"/>
            <a:ext cx="2127526" cy="646331"/>
          </a:xfrm>
          <a:prstGeom prst="rect">
            <a:avLst/>
          </a:prstGeom>
        </p:spPr>
        <p:txBody>
          <a:bodyPr wrap="square">
            <a:spAutoFit/>
          </a:bodyPr>
          <a:lstStyle/>
          <a:p>
            <a:pPr defTabSz="342900">
              <a:lnSpc>
                <a:spcPct val="150000"/>
              </a:lnSpc>
            </a:pPr>
            <a:r>
              <a:rPr lang="en-US" sz="2400" b="1">
                <a:solidFill>
                  <a:srgbClr val="7FC354"/>
                </a:solidFill>
                <a:latin typeface="Times New Roman" panose="02020603050405020304" pitchFamily="18" charset="0"/>
                <a:cs typeface="Times New Roman" panose="02020603050405020304" pitchFamily="18" charset="0"/>
              </a:rPr>
              <a:t>A. </a:t>
            </a:r>
            <a:endParaRPr lang="vi-VN" sz="240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F355013-396F-44B5-B785-30D86F2A49DB}"/>
              </a:ext>
            </a:extLst>
          </p:cNvPr>
          <p:cNvSpPr/>
          <p:nvPr/>
        </p:nvSpPr>
        <p:spPr>
          <a:xfrm>
            <a:off x="8362275" y="5411769"/>
            <a:ext cx="2127526" cy="646331"/>
          </a:xfrm>
          <a:prstGeom prst="rect">
            <a:avLst/>
          </a:prstGeom>
        </p:spPr>
        <p:txBody>
          <a:bodyPr wrap="square">
            <a:spAutoFit/>
          </a:bodyPr>
          <a:lstStyle/>
          <a:p>
            <a:pPr defTabSz="342900">
              <a:lnSpc>
                <a:spcPct val="150000"/>
              </a:lnSpc>
            </a:pPr>
            <a:r>
              <a:rPr lang="en-US" sz="2400" b="1">
                <a:solidFill>
                  <a:srgbClr val="7FC354"/>
                </a:solidFill>
                <a:latin typeface="Times New Roman" panose="02020603050405020304" pitchFamily="18" charset="0"/>
                <a:cs typeface="Times New Roman" panose="02020603050405020304" pitchFamily="18" charset="0"/>
              </a:rPr>
              <a:t>C. </a:t>
            </a:r>
            <a:endParaRPr lang="vi-VN" sz="240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A077E5C-26CE-4173-A147-2291BE3A50CD}"/>
              </a:ext>
            </a:extLst>
          </p:cNvPr>
          <p:cNvSpPr/>
          <p:nvPr/>
        </p:nvSpPr>
        <p:spPr>
          <a:xfrm>
            <a:off x="5312457" y="5464619"/>
            <a:ext cx="2127526" cy="646331"/>
          </a:xfrm>
          <a:prstGeom prst="rect">
            <a:avLst/>
          </a:prstGeom>
        </p:spPr>
        <p:txBody>
          <a:bodyPr wrap="square">
            <a:spAutoFit/>
          </a:bodyPr>
          <a:lstStyle/>
          <a:p>
            <a:pPr defTabSz="342900">
              <a:lnSpc>
                <a:spcPct val="150000"/>
              </a:lnSpc>
            </a:pPr>
            <a:r>
              <a:rPr lang="en-US" sz="2400" b="1">
                <a:solidFill>
                  <a:srgbClr val="7FC354"/>
                </a:solidFill>
                <a:latin typeface="Times New Roman" panose="02020603050405020304" pitchFamily="18" charset="0"/>
                <a:cs typeface="Times New Roman" panose="02020603050405020304" pitchFamily="18" charset="0"/>
              </a:rPr>
              <a:t>B. </a:t>
            </a:r>
            <a:endParaRPr lang="vi-VN" sz="2400">
              <a:latin typeface="Times New Roman" panose="02020603050405020304" pitchFamily="18" charset="0"/>
              <a:cs typeface="Times New Roman" panose="02020603050405020304" pitchFamily="18" charset="0"/>
            </a:endParaRPr>
          </a:p>
        </p:txBody>
      </p:sp>
      <p:pic>
        <p:nvPicPr>
          <p:cNvPr id="12" name="Picture 11" descr="A picture containing text, electronics, computer&#10;&#10;Description automatically generated">
            <a:extLst>
              <a:ext uri="{FF2B5EF4-FFF2-40B4-BE49-F238E27FC236}">
                <a16:creationId xmlns:a16="http://schemas.microsoft.com/office/drawing/2014/main" id="{85818E8F-4523-43E9-A153-8592E7298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888" y="815731"/>
            <a:ext cx="2208069" cy="2176969"/>
          </a:xfrm>
          <a:prstGeom prst="rect">
            <a:avLst/>
          </a:prstGeom>
        </p:spPr>
      </p:pic>
      <p:sp>
        <p:nvSpPr>
          <p:cNvPr id="13" name="Oval 12">
            <a:extLst>
              <a:ext uri="{FF2B5EF4-FFF2-40B4-BE49-F238E27FC236}">
                <a16:creationId xmlns:a16="http://schemas.microsoft.com/office/drawing/2014/main" id="{2CB96935-1538-453F-86FC-0512246D83F6}"/>
              </a:ext>
            </a:extLst>
          </p:cNvPr>
          <p:cNvSpPr/>
          <p:nvPr/>
        </p:nvSpPr>
        <p:spPr>
          <a:xfrm>
            <a:off x="2148389" y="31752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C3798B32-22A2-42E4-90B5-371C2BACBBD5}"/>
              </a:ext>
            </a:extLst>
          </p:cNvPr>
          <p:cNvSpPr/>
          <p:nvPr/>
        </p:nvSpPr>
        <p:spPr>
          <a:xfrm>
            <a:off x="2113930" y="554514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94091CFE-7F23-E714-BDE3-2F976757599C}"/>
              </a:ext>
            </a:extLst>
          </p:cNvPr>
          <p:cNvSpPr/>
          <p:nvPr/>
        </p:nvSpPr>
        <p:spPr>
          <a:xfrm>
            <a:off x="2188836" y="3050186"/>
            <a:ext cx="7310526" cy="1200329"/>
          </a:xfrm>
          <a:prstGeom prst="rect">
            <a:avLst/>
          </a:prstGeom>
        </p:spPr>
        <p:txBody>
          <a:bodyPr wrap="square">
            <a:spAutoFit/>
          </a:bodyPr>
          <a:lstStyle/>
          <a:p>
            <a:pPr defTabSz="342900">
              <a:lnSpc>
                <a:spcPct val="150000"/>
              </a:lnSpc>
            </a:pPr>
            <a:r>
              <a:rPr lang="en-US" sz="2400" b="1">
                <a:solidFill>
                  <a:srgbClr val="7FC354"/>
                </a:solidFill>
                <a:latin typeface="Times New Roman" panose="02020603050405020304" pitchFamily="18" charset="0"/>
                <a:cs typeface="Times New Roman" panose="02020603050405020304" pitchFamily="18" charset="0"/>
              </a:rPr>
              <a:t>D. </a:t>
            </a:r>
            <a:r>
              <a:rPr lang="en-US" sz="2400">
                <a:latin typeface="Times New Roman" panose="02020603050405020304" pitchFamily="18" charset="0"/>
                <a:cs typeface="Times New Roman" panose="02020603050405020304" pitchFamily="18" charset="0"/>
              </a:rPr>
              <a:t>Có các thông tin là văn bản, hình ảnh, âm thanh, video và siêu liên kết</a:t>
            </a:r>
            <a:endParaRPr lang="vi-VN" sz="2400">
              <a:latin typeface="Times New Roman" panose="02020603050405020304" pitchFamily="18" charset="0"/>
              <a:cs typeface="Times New Roman" panose="02020603050405020304" pitchFamily="18" charset="0"/>
            </a:endParaRPr>
          </a:p>
        </p:txBody>
      </p:sp>
      <p:pic>
        <p:nvPicPr>
          <p:cNvPr id="16" name="Picture 15" descr="Text&#10;&#10;Description automatically generated with medium confidence">
            <a:extLst>
              <a:ext uri="{FF2B5EF4-FFF2-40B4-BE49-F238E27FC236}">
                <a16:creationId xmlns:a16="http://schemas.microsoft.com/office/drawing/2014/main" id="{345C733C-CE89-0AB6-B39F-0C06660F4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787" y="5411769"/>
            <a:ext cx="1256278" cy="952437"/>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id="{C73B239F-EE9A-0031-AFF4-A8D40E02D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0956" y="5410782"/>
            <a:ext cx="1256278" cy="1128652"/>
          </a:xfrm>
          <a:prstGeom prst="rect">
            <a:avLst/>
          </a:prstGeom>
        </p:spPr>
      </p:pic>
      <p:pic>
        <p:nvPicPr>
          <p:cNvPr id="20" name="Picture 19">
            <a:extLst>
              <a:ext uri="{FF2B5EF4-FFF2-40B4-BE49-F238E27FC236}">
                <a16:creationId xmlns:a16="http://schemas.microsoft.com/office/drawing/2014/main" id="{C37500B0-6E8A-D75A-996C-6A7CCD4DF9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8152" y="5417570"/>
            <a:ext cx="1696108" cy="797090"/>
          </a:xfrm>
          <a:prstGeom prst="rect">
            <a:avLst/>
          </a:prstGeom>
        </p:spPr>
      </p:pic>
    </p:spTree>
    <p:extLst>
      <p:ext uri="{BB962C8B-B14F-4D97-AF65-F5344CB8AC3E}">
        <p14:creationId xmlns:p14="http://schemas.microsoft.com/office/powerpoint/2010/main" val="1397488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animBg="1"/>
      <p:bldP spid="1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738664"/>
            </a:xfrm>
            <a:prstGeom prst="rect">
              <a:avLst/>
            </a:prstGeom>
          </p:spPr>
          <p:txBody>
            <a:bodyPr wrap="square">
              <a:spAutoFit/>
            </a:bodyPr>
            <a:lstStyle/>
            <a:p>
              <a:pPr defTabSz="342900">
                <a:lnSpc>
                  <a:spcPct val="150000"/>
                </a:lnSpc>
              </a:pPr>
              <a:r>
                <a:rPr lang="en-US" sz="2800" b="1">
                  <a:solidFill>
                    <a:srgbClr val="0998D7"/>
                  </a:solidFill>
                  <a:latin typeface="Times New Roman" panose="02020603050405020304" pitchFamily="18" charset="0"/>
                  <a:cs typeface="Times New Roman" panose="02020603050405020304" pitchFamily="18" charset="0"/>
                </a:rPr>
                <a:t>LUYỆN TẬP</a:t>
              </a:r>
              <a:endParaRPr lang="vi-VN" sz="2800" b="1">
                <a:solidFill>
                  <a:srgbClr val="0998D7"/>
                </a:solidFill>
                <a:latin typeface="Times New Roman" panose="020206030504050203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1015663"/>
          </a:xfrm>
          <a:prstGeom prst="rect">
            <a:avLst/>
          </a:prstGeom>
        </p:spPr>
        <p:txBody>
          <a:bodyPr wrap="square">
            <a:spAutoFit/>
          </a:bodyPr>
          <a:lstStyle/>
          <a:p>
            <a:pPr defTabSz="342900">
              <a:lnSpc>
                <a:spcPct val="150000"/>
              </a:lnSpc>
            </a:pPr>
            <a:r>
              <a:rPr lang="en-US" sz="2000" b="1">
                <a:latin typeface="Times New Roman" panose="02020603050405020304" pitchFamily="18" charset="0"/>
                <a:cs typeface="Times New Roman" panose="02020603050405020304" pitchFamily="18" charset="0"/>
              </a:rPr>
              <a:t>1. </a:t>
            </a:r>
            <a:r>
              <a:rPr lang="vi-VN" sz="2000">
                <a:latin typeface="Times New Roman" panose="02020603050405020304" pitchFamily="18" charset="0"/>
                <a:cs typeface="Times New Roman" panose="02020603050405020304" pitchFamily="18" charset="0"/>
              </a:rPr>
              <a:t>Sau đây là hình ảnh khi con trỏ chuột di chuyển đến một số vị trí trên trang web mà bạn An đang xem. Em hãy cho biết những vị trí nào có chứa siêu liên kết?</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3">
            <a:extLst>
              <a:ext uri="{FF2B5EF4-FFF2-40B4-BE49-F238E27FC236}">
                <a16:creationId xmlns:a16="http://schemas.microsoft.com/office/drawing/2014/main" id="{A566D306-1313-BF88-0BD9-2996B987D4AE}"/>
              </a:ext>
            </a:extLst>
          </p:cNvPr>
          <p:cNvSpPr/>
          <p:nvPr/>
        </p:nvSpPr>
        <p:spPr>
          <a:xfrm>
            <a:off x="6693587" y="2767881"/>
            <a:ext cx="594481" cy="646331"/>
          </a:xfrm>
          <a:prstGeom prst="rect">
            <a:avLst/>
          </a:prstGeom>
        </p:spPr>
        <p:txBody>
          <a:bodyPr wrap="square">
            <a:spAutoFit/>
          </a:bodyPr>
          <a:lstStyle/>
          <a:p>
            <a:pPr defTabSz="342900">
              <a:lnSpc>
                <a:spcPct val="150000"/>
              </a:lnSpc>
            </a:pPr>
            <a:r>
              <a:rPr lang="en-US" sz="2400" b="1">
                <a:solidFill>
                  <a:srgbClr val="7FC354"/>
                </a:solidFill>
                <a:latin typeface="Times New Roman" panose="02020603050405020304" pitchFamily="18" charset="0"/>
                <a:cs typeface="Times New Roman" panose="02020603050405020304" pitchFamily="18" charset="0"/>
              </a:rPr>
              <a:t>B. </a:t>
            </a:r>
            <a:endParaRPr lang="vi-VN" sz="240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F80E819-C764-D9A5-B8F2-5F7809B098D9}"/>
              </a:ext>
            </a:extLst>
          </p:cNvPr>
          <p:cNvSpPr/>
          <p:nvPr/>
        </p:nvSpPr>
        <p:spPr>
          <a:xfrm>
            <a:off x="2129841" y="4687018"/>
            <a:ext cx="733429" cy="646331"/>
          </a:xfrm>
          <a:prstGeom prst="rect">
            <a:avLst/>
          </a:prstGeom>
        </p:spPr>
        <p:txBody>
          <a:bodyPr wrap="square">
            <a:spAutoFit/>
          </a:bodyPr>
          <a:lstStyle/>
          <a:p>
            <a:pPr defTabSz="342900">
              <a:lnSpc>
                <a:spcPct val="150000"/>
              </a:lnSpc>
            </a:pPr>
            <a:r>
              <a:rPr lang="en-US" sz="2400" b="1">
                <a:solidFill>
                  <a:srgbClr val="7FC354"/>
                </a:solidFill>
                <a:latin typeface="Times New Roman" panose="02020603050405020304" pitchFamily="18" charset="0"/>
                <a:cs typeface="Times New Roman" panose="02020603050405020304" pitchFamily="18" charset="0"/>
              </a:rPr>
              <a:t>C. </a:t>
            </a:r>
            <a:endParaRPr lang="vi-VN" sz="2400">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3AB45800-F945-1526-04FD-DA49D8AA60C2}"/>
              </a:ext>
            </a:extLst>
          </p:cNvPr>
          <p:cNvSpPr/>
          <p:nvPr/>
        </p:nvSpPr>
        <p:spPr>
          <a:xfrm>
            <a:off x="2103795" y="283888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07097467-F0C4-9CC6-3DEB-EDCF2A4E5F46}"/>
              </a:ext>
            </a:extLst>
          </p:cNvPr>
          <p:cNvSpPr/>
          <p:nvPr/>
        </p:nvSpPr>
        <p:spPr>
          <a:xfrm>
            <a:off x="6693587" y="4687018"/>
            <a:ext cx="708909" cy="646331"/>
          </a:xfrm>
          <a:prstGeom prst="rect">
            <a:avLst/>
          </a:prstGeom>
        </p:spPr>
        <p:txBody>
          <a:bodyPr wrap="square">
            <a:spAutoFit/>
          </a:bodyPr>
          <a:lstStyle/>
          <a:p>
            <a:pPr defTabSz="342900">
              <a:lnSpc>
                <a:spcPct val="150000"/>
              </a:lnSpc>
            </a:pPr>
            <a:r>
              <a:rPr lang="en-US" sz="2400" b="1">
                <a:solidFill>
                  <a:srgbClr val="7FC354"/>
                </a:solidFill>
                <a:latin typeface="Times New Roman" panose="02020603050405020304" pitchFamily="18" charset="0"/>
                <a:cs typeface="Times New Roman" panose="02020603050405020304" pitchFamily="18" charset="0"/>
              </a:rPr>
              <a:t>D. </a:t>
            </a:r>
            <a:endParaRPr lang="vi-VN" sz="24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2E1A90F-C1E5-0D32-5830-C6EBE9500934}"/>
              </a:ext>
            </a:extLst>
          </p:cNvPr>
          <p:cNvSpPr txBox="1"/>
          <p:nvPr/>
        </p:nvSpPr>
        <p:spPr>
          <a:xfrm>
            <a:off x="2147480" y="2666600"/>
            <a:ext cx="443609" cy="1061829"/>
          </a:xfrm>
          <a:prstGeom prst="rect">
            <a:avLst/>
          </a:prstGeom>
          <a:noFill/>
        </p:spPr>
        <p:txBody>
          <a:bodyPr wrap="square">
            <a:spAutoFit/>
          </a:bodyPr>
          <a:lstStyle/>
          <a:p>
            <a:pPr defTabSz="342900">
              <a:lnSpc>
                <a:spcPct val="150000"/>
              </a:lnSpc>
            </a:pPr>
            <a:r>
              <a:rPr lang="en-US" sz="2400" b="1">
                <a:solidFill>
                  <a:srgbClr val="7FC354"/>
                </a:solidFill>
                <a:latin typeface="Times New Roman" panose="02020603050405020304" pitchFamily="18" charset="0"/>
                <a:cs typeface="Times New Roman" panose="02020603050405020304" pitchFamily="18" charset="0"/>
              </a:rPr>
              <a:t>A</a:t>
            </a:r>
            <a:r>
              <a:rPr lang="en-US" b="1">
                <a:solidFill>
                  <a:srgbClr val="7FC354"/>
                </a:solidFill>
                <a:latin typeface="Times New Roman" panose="02020603050405020304" pitchFamily="18" charset="0"/>
                <a:cs typeface="Times New Roman" panose="02020603050405020304" pitchFamily="18" charset="0"/>
              </a:rPr>
              <a:t>.</a:t>
            </a:r>
            <a:r>
              <a:rPr lang="en-US" sz="1800" b="1">
                <a:solidFill>
                  <a:srgbClr val="7FC354"/>
                </a:solidFill>
                <a:latin typeface="Times New Roman" panose="02020603050405020304" pitchFamily="18" charset="0"/>
                <a:cs typeface="Times New Roman" panose="02020603050405020304" pitchFamily="18" charset="0"/>
              </a:rPr>
              <a:t> </a:t>
            </a:r>
            <a:endParaRPr lang="vi-VN" sz="180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5B6515F6-6F5F-7820-5E38-DBC2046A4C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4776" y="2666600"/>
            <a:ext cx="2922561" cy="967957"/>
          </a:xfrm>
          <a:prstGeom prst="rect">
            <a:avLst/>
          </a:prstGeom>
        </p:spPr>
      </p:pic>
      <p:pic>
        <p:nvPicPr>
          <p:cNvPr id="17" name="Picture 16">
            <a:extLst>
              <a:ext uri="{FF2B5EF4-FFF2-40B4-BE49-F238E27FC236}">
                <a16:creationId xmlns:a16="http://schemas.microsoft.com/office/drawing/2014/main" id="{8EA2F262-7E71-F4A0-664A-9F1DE0158A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5441" y="2749534"/>
            <a:ext cx="2686718" cy="929251"/>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830739E3-37FD-8AFD-D703-C8CB8BAFA0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8750" y="4421971"/>
            <a:ext cx="2718587" cy="1373080"/>
          </a:xfrm>
          <a:prstGeom prst="rect">
            <a:avLst/>
          </a:prstGeom>
        </p:spPr>
      </p:pic>
      <p:pic>
        <p:nvPicPr>
          <p:cNvPr id="22" name="Picture 21" descr="A close-up of a sign&#10;&#10;Description automatically generated with low confidence">
            <a:extLst>
              <a:ext uri="{FF2B5EF4-FFF2-40B4-BE49-F238E27FC236}">
                <a16:creationId xmlns:a16="http://schemas.microsoft.com/office/drawing/2014/main" id="{2364BD5B-7939-E9BF-D0D0-0400C767C0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2496" y="4054417"/>
            <a:ext cx="2847741" cy="1843272"/>
          </a:xfrm>
          <a:prstGeom prst="rect">
            <a:avLst/>
          </a:prstGeom>
        </p:spPr>
      </p:pic>
      <p:sp>
        <p:nvSpPr>
          <p:cNvPr id="18" name="Oval 17">
            <a:extLst>
              <a:ext uri="{FF2B5EF4-FFF2-40B4-BE49-F238E27FC236}">
                <a16:creationId xmlns:a16="http://schemas.microsoft.com/office/drawing/2014/main" id="{3AB45800-F945-1526-04FD-DA49D8AA60C2}"/>
              </a:ext>
            </a:extLst>
          </p:cNvPr>
          <p:cNvSpPr/>
          <p:nvPr/>
        </p:nvSpPr>
        <p:spPr>
          <a:xfrm>
            <a:off x="6691601" y="478837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07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10" grpId="0" animBg="1"/>
      <p:bldP spid="11" grpId="0"/>
      <p:bldP spid="13"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B7D36B-B1AE-4BF0-8A2D-25E99CAF3FA0}"/>
              </a:ext>
            </a:extLst>
          </p:cNvPr>
          <p:cNvSpPr/>
          <p:nvPr/>
        </p:nvSpPr>
        <p:spPr>
          <a:xfrm>
            <a:off x="895759" y="438593"/>
            <a:ext cx="10167881" cy="600164"/>
          </a:xfrm>
          <a:prstGeom prst="rect">
            <a:avLst/>
          </a:prstGeom>
        </p:spPr>
        <p:txBody>
          <a:bodyPr wrap="square">
            <a:spAutoFit/>
          </a:bodyPr>
          <a:lstStyle/>
          <a:p>
            <a:pPr defTabSz="342900">
              <a:lnSpc>
                <a:spcPct val="150000"/>
              </a:lnSpc>
            </a:pPr>
            <a:r>
              <a:rPr lang="en-US" sz="2200" b="1">
                <a:latin typeface="Times New Roman" panose="02020603050405020304" pitchFamily="18" charset="0"/>
                <a:cs typeface="Times New Roman" panose="02020603050405020304" pitchFamily="18" charset="0"/>
              </a:rPr>
              <a:t>2. </a:t>
            </a:r>
            <a:r>
              <a:rPr lang="vi-VN" sz="2200">
                <a:latin typeface="Times New Roman" panose="02020603050405020304" pitchFamily="18" charset="0"/>
                <a:cs typeface="Times New Roman" panose="02020603050405020304" pitchFamily="18" charset="0"/>
              </a:rPr>
              <a:t>Em hãy ghép mỗi hình ảnh cắt từ trang web với loại thông tin cho phù hợp.</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50AFD2D5-9D87-C0A7-9D61-D1CE5DC46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215" y="1037803"/>
            <a:ext cx="7828211" cy="5090042"/>
          </a:xfrm>
          <a:prstGeom prst="rect">
            <a:avLst/>
          </a:prstGeom>
        </p:spPr>
      </p:pic>
      <p:sp>
        <p:nvSpPr>
          <p:cNvPr id="2" name="Rectangle 1"/>
          <p:cNvSpPr/>
          <p:nvPr/>
        </p:nvSpPr>
        <p:spPr>
          <a:xfrm>
            <a:off x="6237027" y="1637731"/>
            <a:ext cx="1542197" cy="6550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smtClean="0">
                <a:solidFill>
                  <a:schemeClr val="tx1"/>
                </a:solidFill>
                <a:latin typeface="Times New Roman" panose="02020603050405020304" pitchFamily="18" charset="0"/>
                <a:cs typeface="Times New Roman" panose="02020603050405020304" pitchFamily="18" charset="0"/>
              </a:rPr>
              <a:t>c) Video</a:t>
            </a:r>
            <a:endParaRPr lang="en-US" sz="200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6237027" y="2521472"/>
            <a:ext cx="1678674" cy="6550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Times New Roman" panose="02020603050405020304" pitchFamily="18" charset="0"/>
                <a:cs typeface="Times New Roman" panose="02020603050405020304" pitchFamily="18" charset="0"/>
              </a:rPr>
              <a:t>d</a:t>
            </a:r>
            <a:r>
              <a:rPr lang="en-US" sz="2000" smtClean="0">
                <a:solidFill>
                  <a:schemeClr val="tx1"/>
                </a:solidFill>
                <a:latin typeface="Times New Roman" panose="02020603050405020304" pitchFamily="18" charset="0"/>
                <a:cs typeface="Times New Roman" panose="02020603050405020304" pitchFamily="18" charset="0"/>
              </a:rPr>
              <a:t>) Âm thanh</a:t>
            </a:r>
            <a:endParaRPr lang="en-US" sz="200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237027" y="3440917"/>
            <a:ext cx="1678674" cy="6550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smtClean="0">
                <a:solidFill>
                  <a:schemeClr val="tx1"/>
                </a:solidFill>
                <a:latin typeface="Times New Roman" panose="02020603050405020304" pitchFamily="18" charset="0"/>
                <a:cs typeface="Times New Roman" panose="02020603050405020304" pitchFamily="18" charset="0"/>
              </a:rPr>
              <a:t>b) Hình ảnh</a:t>
            </a:r>
            <a:endParaRPr lang="en-US" sz="200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237027" y="4784381"/>
            <a:ext cx="1678674" cy="6550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Times New Roman" panose="02020603050405020304" pitchFamily="18" charset="0"/>
                <a:cs typeface="Times New Roman" panose="02020603050405020304" pitchFamily="18" charset="0"/>
              </a:rPr>
              <a:t>a</a:t>
            </a:r>
            <a:r>
              <a:rPr lang="en-US" sz="2000" smtClean="0">
                <a:solidFill>
                  <a:schemeClr val="tx1"/>
                </a:solidFill>
                <a:latin typeface="Times New Roman" panose="02020603050405020304" pitchFamily="18" charset="0"/>
                <a:cs typeface="Times New Roman" panose="02020603050405020304" pitchFamily="18" charset="0"/>
              </a:rPr>
              <a:t>) Văn bản</a:t>
            </a:r>
            <a:endParaRPr lang="en-US" sz="20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0637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1A44BB0-9EF1-4D59-9207-275E58E191DC}"/>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5699</TotalTime>
  <Words>417</Words>
  <Application>Microsoft Office PowerPoint</Application>
  <PresentationFormat>Widescreen</PresentationFormat>
  <Paragraphs>49</Paragraphs>
  <Slides>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微软雅黑</vt:lpstr>
      <vt:lpstr>Arial</vt:lpstr>
      <vt:lpstr>Calibri</vt:lpstr>
      <vt:lpstr>等线</vt:lpstr>
      <vt:lpstr>iCiel Cadena</vt:lpstr>
      <vt:lpstr>Segoe Print</vt:lpstr>
      <vt:lpstr>Times New Roman</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Windows User</cp:lastModifiedBy>
  <cp:revision>198</cp:revision>
  <dcterms:created xsi:type="dcterms:W3CDTF">2021-11-14T08:33:55Z</dcterms:created>
  <dcterms:modified xsi:type="dcterms:W3CDTF">2023-07-12T03:02:28Z</dcterms:modified>
</cp:coreProperties>
</file>