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369" r:id="rId3"/>
    <p:sldId id="372" r:id="rId4"/>
    <p:sldId id="307" r:id="rId5"/>
    <p:sldId id="370" r:id="rId6"/>
    <p:sldId id="261" r:id="rId7"/>
    <p:sldId id="259" r:id="rId8"/>
    <p:sldId id="371" r:id="rId9"/>
    <p:sldId id="310" r:id="rId10"/>
    <p:sldId id="309" r:id="rId11"/>
    <p:sldId id="279" r:id="rId12"/>
    <p:sldId id="373" r:id="rId13"/>
    <p:sldId id="277" r:id="rId14"/>
    <p:sldId id="304" r:id="rId15"/>
    <p:sldId id="308" r:id="rId16"/>
    <p:sldId id="283" r:id="rId17"/>
    <p:sldId id="305" r:id="rId18"/>
    <p:sldId id="268" r:id="rId19"/>
    <p:sldId id="278" r:id="rId20"/>
    <p:sldId id="306" r:id="rId21"/>
    <p:sldId id="266" r:id="rId22"/>
    <p:sldId id="25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F4F"/>
    <a:srgbClr val="78B64E"/>
    <a:srgbClr val="F5A5BA"/>
    <a:srgbClr val="F9C6D3"/>
    <a:srgbClr val="FF6DB6"/>
    <a:srgbClr val="FFC000"/>
    <a:srgbClr val="0076C1"/>
    <a:srgbClr val="128ACE"/>
    <a:srgbClr val="1A90D0"/>
    <a:srgbClr val="C9E8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65" d="100"/>
          <a:sy n="65" d="100"/>
        </p:scale>
        <p:origin x="151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7D872-3CAC-4CC8-8641-83756B098D94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0B311E-38A0-455E-B5E8-CE28B0918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41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87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61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CHÂN</a:t>
            </a:r>
            <a:r>
              <a:rPr lang="en-US" baseline="0" dirty="0"/>
              <a:t> THÀNH CẢM ƠN!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168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874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A6F53-CB02-6431-F93D-0ADFFF61D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8102E3-D822-20DE-FC22-7EA5A2C19C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B154F4-C388-E480-21BD-590A0BE885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74767-03D6-C6C8-D121-590620A0B0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66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02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79F07-6BE8-4CE2-A208-F64A99EA0E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2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79F07-6BE8-4CE2-A208-F64A99EA0E1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271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1DEB4-10A4-078C-FB13-84ACF3F52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CEA6DC-8F01-E96D-9C0A-FA003F08B9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225831-B0B1-3157-5336-37E037851C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CHÂN</a:t>
            </a:r>
            <a:r>
              <a:rPr lang="en-US" baseline="0" dirty="0"/>
              <a:t> THÀNH CẢM ƠN!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065BD-9F97-8C28-DD9A-A6252E313C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83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79F07-6BE8-4CE2-A208-F64A99EA0E1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6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27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0844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3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92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23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523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97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56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153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54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86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52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706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5432" r="4198" b="5062"/>
          <a:stretch/>
        </p:blipFill>
        <p:spPr>
          <a:xfrm>
            <a:off x="0" y="0"/>
            <a:ext cx="9144000" cy="6891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5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43"/>
            <a:ext cx="9144000" cy="684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72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A0CF273-7B47-41F3-8FF1-9555A4EA2D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6782" y="3826605"/>
            <a:ext cx="3502959" cy="2214188"/>
          </a:xfrm>
          <a:prstGeom prst="roundRect">
            <a:avLst>
              <a:gd name="adj" fmla="val 40871"/>
            </a:avLst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1477" y="1324282"/>
            <a:ext cx="3848971" cy="2166151"/>
          </a:xfrm>
          <a:prstGeom prst="round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9987" y="735177"/>
            <a:ext cx="1124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Đi học</a:t>
            </a:r>
            <a:endParaRPr lang="en-US" sz="2400" b="1" i="1" dirty="0">
              <a:solidFill>
                <a:srgbClr val="1D90D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6828" y="1263259"/>
            <a:ext cx="316464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Arial-SGK-TV" pitchFamily="2" charset="0"/>
                <a:cs typeface="Arial-SGK-TV" pitchFamily="2" charset="0"/>
              </a:rPr>
              <a:t>Hôm qua em tới trường</a:t>
            </a:r>
          </a:p>
          <a:p>
            <a:r>
              <a:rPr lang="en-US" sz="2200">
                <a:latin typeface="Arial-SGK-TV" pitchFamily="2" charset="0"/>
                <a:cs typeface="Arial-SGK-TV" pitchFamily="2" charset="0"/>
              </a:rPr>
              <a:t>Mẹ dắt tay từng bước</a:t>
            </a:r>
          </a:p>
          <a:p>
            <a:r>
              <a:rPr lang="en-US" sz="2200">
                <a:latin typeface="Arial-SGK-TV" pitchFamily="2" charset="0"/>
                <a:cs typeface="Arial-SGK-TV" pitchFamily="2" charset="0"/>
              </a:rPr>
              <a:t>Hôm nay mẹ lên nương</a:t>
            </a:r>
          </a:p>
          <a:p>
            <a:r>
              <a:rPr lang="en-US" sz="2200">
                <a:latin typeface="Arial-SGK-TV" pitchFamily="2" charset="0"/>
                <a:cs typeface="Arial-SGK-TV" pitchFamily="2" charset="0"/>
              </a:rPr>
              <a:t>Một mình em tới lớp.</a:t>
            </a:r>
            <a:endParaRPr lang="en-US" sz="2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6828" y="2806670"/>
            <a:ext cx="323197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Arial-SGK-TV" pitchFamily="2" charset="0"/>
                <a:cs typeface="Arial-SGK-TV" pitchFamily="2" charset="0"/>
              </a:rPr>
              <a:t>Trường của em be bé</a:t>
            </a:r>
          </a:p>
          <a:p>
            <a:r>
              <a:rPr lang="en-US" sz="2200">
                <a:latin typeface="Arial-SGK-TV" pitchFamily="2" charset="0"/>
                <a:cs typeface="Arial-SGK-TV" pitchFamily="2" charset="0"/>
              </a:rPr>
              <a:t>Nằm lặng giữa rừng cây</a:t>
            </a:r>
          </a:p>
          <a:p>
            <a:r>
              <a:rPr lang="en-US" sz="2200">
                <a:latin typeface="Arial-SGK-TV" pitchFamily="2" charset="0"/>
                <a:cs typeface="Arial-SGK-TV" pitchFamily="2" charset="0"/>
              </a:rPr>
              <a:t>Cô giáo em tre trẻ</a:t>
            </a:r>
          </a:p>
          <a:p>
            <a:r>
              <a:rPr lang="en-US" sz="2200">
                <a:latin typeface="Arial-SGK-TV" pitchFamily="2" charset="0"/>
                <a:cs typeface="Arial-SGK-TV" pitchFamily="2" charset="0"/>
              </a:rPr>
              <a:t>Dạy em hát rất hay.</a:t>
            </a:r>
            <a:endParaRPr lang="en-US" sz="2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9274" y="4380056"/>
            <a:ext cx="363272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Arial-SGK-TV" pitchFamily="2" charset="0"/>
                <a:cs typeface="Arial-SGK-TV" pitchFamily="2" charset="0"/>
              </a:rPr>
              <a:t>Hương rừng thơm đồi vắng</a:t>
            </a:r>
          </a:p>
          <a:p>
            <a:r>
              <a:rPr lang="en-US" sz="2200">
                <a:latin typeface="Arial-SGK-TV" pitchFamily="2" charset="0"/>
                <a:cs typeface="Arial-SGK-TV" pitchFamily="2" charset="0"/>
              </a:rPr>
              <a:t>Nước suối trong thầm thì…</a:t>
            </a:r>
          </a:p>
          <a:p>
            <a:r>
              <a:rPr lang="en-US" sz="2200">
                <a:latin typeface="Arial-SGK-TV" pitchFamily="2" charset="0"/>
                <a:cs typeface="Arial-SGK-TV" pitchFamily="2" charset="0"/>
              </a:rPr>
              <a:t>Cọ xòe ô che nắng</a:t>
            </a:r>
          </a:p>
          <a:p>
            <a:r>
              <a:rPr lang="en-US" sz="2200">
                <a:latin typeface="Arial-SGK-TV" pitchFamily="2" charset="0"/>
                <a:cs typeface="Arial-SGK-TV" pitchFamily="2" charset="0"/>
              </a:rPr>
              <a:t>Râm mát đường em đi. </a:t>
            </a:r>
            <a:endParaRPr lang="en-US" sz="2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57044" y="6040793"/>
            <a:ext cx="4149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Arial-SGK-TV" pitchFamily="2" charset="0"/>
                <a:cs typeface="Arial-SGK-TV" pitchFamily="2" charset="0"/>
              </a:rPr>
              <a:t>(Trích </a:t>
            </a:r>
            <a:r>
              <a:rPr lang="en-US" sz="2000" i="1">
                <a:latin typeface="Arial-SGK-TV" pitchFamily="2" charset="0"/>
                <a:cs typeface="Arial-SGK-TV" pitchFamily="2" charset="0"/>
              </a:rPr>
              <a:t>Đi học</a:t>
            </a:r>
            <a:r>
              <a:rPr lang="en-US" sz="2000">
                <a:latin typeface="Arial-SGK-TV" pitchFamily="2" charset="0"/>
                <a:cs typeface="Arial-SGK-TV" pitchFamily="2" charset="0"/>
              </a:rPr>
              <a:t> – Hoàng Minh Chính)</a:t>
            </a:r>
            <a:endParaRPr lang="en-US" sz="2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2322" y="1249519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-SGK-TV" pitchFamily="2" charset="0"/>
                <a:cs typeface="Arial-SGK-TV" pitchFamily="2" charset="0"/>
              </a:rPr>
              <a:t>1.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055" y="2806670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-SGK-TV" pitchFamily="2" charset="0"/>
                <a:cs typeface="Arial-SGK-TV" pitchFamily="2" charset="0"/>
              </a:rPr>
              <a:t>2.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4259" y="4380056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-SGK-TV" pitchFamily="2" charset="0"/>
                <a:cs typeface="Arial-SGK-TV" pitchFamily="2" charset="0"/>
              </a:rPr>
              <a:t>3.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9" y="54696"/>
            <a:ext cx="714375" cy="7143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5444" y="411883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787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i học _ Nhạc Thiếu Nhi Hay Nhất _ Voi TV">
            <a:hlinkClick r:id="" action="ppaction://media"/>
            <a:extLst>
              <a:ext uri="{FF2B5EF4-FFF2-40B4-BE49-F238E27FC236}">
                <a16:creationId xmlns:a16="http://schemas.microsoft.com/office/drawing/2014/main" id="{EA32021D-F183-82E3-C668-760CEC7169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4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9FB9C-8D99-B01E-1566-6325F5D87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56684D-FBBD-061E-BE11-4D48935412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" y="8761"/>
            <a:ext cx="9140949" cy="684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50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24067" y="988539"/>
            <a:ext cx="7824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-SGK-TV" pitchFamily="2" charset="0"/>
                <a:cs typeface="Arial-SGK-TV" pitchFamily="2" charset="0"/>
              </a:rPr>
              <a:t>b) Khổ thơ 3 tả những gì trên đường đến trường?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88" b="66487"/>
          <a:stretch/>
        </p:blipFill>
        <p:spPr>
          <a:xfrm>
            <a:off x="645214" y="988539"/>
            <a:ext cx="378853" cy="4924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67497"/>
            <a:ext cx="714375" cy="714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2199" y="406578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CD0578-FE95-4D8E-A6CD-537890407AC3}"/>
              </a:ext>
            </a:extLst>
          </p:cNvPr>
          <p:cNvGrpSpPr/>
          <p:nvPr/>
        </p:nvGrpSpPr>
        <p:grpSpPr>
          <a:xfrm>
            <a:off x="1452282" y="2120832"/>
            <a:ext cx="5762065" cy="548640"/>
            <a:chOff x="739588" y="2326340"/>
            <a:chExt cx="5762065" cy="54864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2DEACE0B-8AAB-48DF-AD3C-6914EB71ACE3}"/>
                </a:ext>
              </a:extLst>
            </p:cNvPr>
            <p:cNvSpPr/>
            <p:nvPr/>
          </p:nvSpPr>
          <p:spPr>
            <a:xfrm>
              <a:off x="739588" y="2326340"/>
              <a:ext cx="548640" cy="54864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zh-CN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C429810-CD31-477B-9C10-7427A4919C23}"/>
                </a:ext>
              </a:extLst>
            </p:cNvPr>
            <p:cNvSpPr txBox="1"/>
            <p:nvPr/>
          </p:nvSpPr>
          <p:spPr>
            <a:xfrm>
              <a:off x="1335477" y="2358457"/>
              <a:ext cx="5166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vi-VN" altLang="zh-CN" sz="2400"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altLang="zh-CN" sz="2400">
                  <a:latin typeface="Arial" panose="020B0604020202020204" pitchFamily="34" charset="0"/>
                  <a:cs typeface="Arial" panose="020B0604020202020204" pitchFamily="34" charset="0"/>
                </a:rPr>
                <a:t>ơng th</a:t>
              </a:r>
              <a:r>
                <a:rPr lang="vi-VN" altLang="zh-CN" sz="2400"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altLang="zh-CN" sz="2400">
                  <a:latin typeface="Arial" panose="020B0604020202020204" pitchFamily="34" charset="0"/>
                  <a:cs typeface="Arial" panose="020B0604020202020204" pitchFamily="34" charset="0"/>
                </a:rPr>
                <a:t>m, đồi vắng, n</a:t>
              </a:r>
              <a:r>
                <a:rPr lang="vi-VN" altLang="zh-CN" sz="2400"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altLang="zh-CN" sz="2400">
                  <a:latin typeface="Arial" panose="020B0604020202020204" pitchFamily="34" charset="0"/>
                  <a:cs typeface="Arial" panose="020B0604020202020204" pitchFamily="34" charset="0"/>
                </a:rPr>
                <a:t>ơng rẫy</a:t>
              </a:r>
              <a:endParaRPr lang="zh-CN" alt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97CA6EB-8163-48BC-95AA-1E14BEDE0892}"/>
              </a:ext>
            </a:extLst>
          </p:cNvPr>
          <p:cNvGrpSpPr/>
          <p:nvPr/>
        </p:nvGrpSpPr>
        <p:grpSpPr>
          <a:xfrm>
            <a:off x="1452282" y="3336404"/>
            <a:ext cx="5553636" cy="552368"/>
            <a:chOff x="739588" y="3107464"/>
            <a:chExt cx="5553636" cy="55236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C2C19C6-7051-41A4-BD9D-0BB9B019317F}"/>
                </a:ext>
              </a:extLst>
            </p:cNvPr>
            <p:cNvSpPr/>
            <p:nvPr/>
          </p:nvSpPr>
          <p:spPr>
            <a:xfrm>
              <a:off x="739588" y="3107464"/>
              <a:ext cx="548640" cy="54864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zh-CN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F9D034-27C6-4746-8264-F7A38E1DDBA6}"/>
                </a:ext>
              </a:extLst>
            </p:cNvPr>
            <p:cNvSpPr txBox="1"/>
            <p:nvPr/>
          </p:nvSpPr>
          <p:spPr>
            <a:xfrm>
              <a:off x="1335477" y="3198167"/>
              <a:ext cx="49577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vi-VN" altLang="zh-CN" sz="2400"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altLang="zh-CN" sz="2400">
                  <a:latin typeface="Arial" panose="020B0604020202020204" pitchFamily="34" charset="0"/>
                  <a:cs typeface="Arial" panose="020B0604020202020204" pitchFamily="34" charset="0"/>
                </a:rPr>
                <a:t>ơng th</a:t>
              </a:r>
              <a:r>
                <a:rPr lang="vi-VN" altLang="zh-CN" sz="2400"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altLang="zh-CN" sz="2400">
                  <a:latin typeface="Arial" panose="020B0604020202020204" pitchFamily="34" charset="0"/>
                  <a:cs typeface="Arial" panose="020B0604020202020204" pitchFamily="34" charset="0"/>
                </a:rPr>
                <a:t>m, rừng cây, suối trong</a:t>
              </a:r>
              <a:endParaRPr lang="zh-CN" alt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6538A6C-7AAA-4E39-B2AA-DBD02D08F912}"/>
              </a:ext>
            </a:extLst>
          </p:cNvPr>
          <p:cNvGrpSpPr/>
          <p:nvPr/>
        </p:nvGrpSpPr>
        <p:grpSpPr>
          <a:xfrm>
            <a:off x="1452282" y="4551976"/>
            <a:ext cx="5762064" cy="548640"/>
            <a:chOff x="739588" y="3888588"/>
            <a:chExt cx="5762064" cy="54864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06E2AC7-F5AC-4888-9AED-27151CF3A613}"/>
                </a:ext>
              </a:extLst>
            </p:cNvPr>
            <p:cNvSpPr/>
            <p:nvPr/>
          </p:nvSpPr>
          <p:spPr>
            <a:xfrm>
              <a:off x="739588" y="3888588"/>
              <a:ext cx="548640" cy="54864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zh-CN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D7E89F-7AF8-4D9B-B245-2639FED70618}"/>
                </a:ext>
              </a:extLst>
            </p:cNvPr>
            <p:cNvSpPr txBox="1"/>
            <p:nvPr/>
          </p:nvSpPr>
          <p:spPr>
            <a:xfrm>
              <a:off x="1335476" y="3963913"/>
              <a:ext cx="5166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vi-VN" altLang="zh-CN" sz="2400"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altLang="zh-CN" sz="2400">
                  <a:latin typeface="Arial" panose="020B0604020202020204" pitchFamily="34" charset="0"/>
                  <a:cs typeface="Arial" panose="020B0604020202020204" pitchFamily="34" charset="0"/>
                </a:rPr>
                <a:t>ơng th</a:t>
              </a:r>
              <a:r>
                <a:rPr lang="vi-VN" altLang="zh-CN" sz="2400"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altLang="zh-CN" sz="2400">
                  <a:latin typeface="Arial" panose="020B0604020202020204" pitchFamily="34" charset="0"/>
                  <a:cs typeface="Arial" panose="020B0604020202020204" pitchFamily="34" charset="0"/>
                </a:rPr>
                <a:t>m, suối trong, cọ xòe ô</a:t>
              </a:r>
              <a:endParaRPr lang="zh-CN" alt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531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A0CF273-7B47-41F3-8FF1-9555A4EA2D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6782" y="3826605"/>
            <a:ext cx="3502959" cy="2214188"/>
          </a:xfrm>
          <a:prstGeom prst="roundRect">
            <a:avLst>
              <a:gd name="adj" fmla="val 40871"/>
            </a:avLst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1477" y="1324282"/>
            <a:ext cx="3848971" cy="2166151"/>
          </a:xfrm>
          <a:prstGeom prst="round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9987" y="735177"/>
            <a:ext cx="1124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Đi học</a:t>
            </a:r>
            <a:endParaRPr lang="en-US" sz="2400" b="1" i="1" dirty="0">
              <a:solidFill>
                <a:srgbClr val="1D90D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6828" y="1263259"/>
            <a:ext cx="316464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Arial-SGK-TV" pitchFamily="2" charset="0"/>
                <a:cs typeface="Arial-SGK-TV" pitchFamily="2" charset="0"/>
              </a:rPr>
              <a:t>Hôm qua em tới trường</a:t>
            </a:r>
          </a:p>
          <a:p>
            <a:r>
              <a:rPr lang="en-US" sz="2200">
                <a:latin typeface="Arial-SGK-TV" pitchFamily="2" charset="0"/>
                <a:cs typeface="Arial-SGK-TV" pitchFamily="2" charset="0"/>
              </a:rPr>
              <a:t>Mẹ dắt tay từng bước</a:t>
            </a:r>
          </a:p>
          <a:p>
            <a:r>
              <a:rPr lang="en-US" sz="2200">
                <a:latin typeface="Arial-SGK-TV" pitchFamily="2" charset="0"/>
                <a:cs typeface="Arial-SGK-TV" pitchFamily="2" charset="0"/>
              </a:rPr>
              <a:t>Hôm nay mẹ lên nương</a:t>
            </a:r>
          </a:p>
          <a:p>
            <a:r>
              <a:rPr lang="en-US" sz="2200">
                <a:latin typeface="Arial-SGK-TV" pitchFamily="2" charset="0"/>
                <a:cs typeface="Arial-SGK-TV" pitchFamily="2" charset="0"/>
              </a:rPr>
              <a:t>Một mình em tới lớp.</a:t>
            </a:r>
            <a:endParaRPr lang="en-US" sz="2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6828" y="2806670"/>
            <a:ext cx="323197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Arial-SGK-TV" pitchFamily="2" charset="0"/>
                <a:cs typeface="Arial-SGK-TV" pitchFamily="2" charset="0"/>
              </a:rPr>
              <a:t>Trường của em be bé</a:t>
            </a:r>
          </a:p>
          <a:p>
            <a:r>
              <a:rPr lang="en-US" sz="2200">
                <a:latin typeface="Arial-SGK-TV" pitchFamily="2" charset="0"/>
                <a:cs typeface="Arial-SGK-TV" pitchFamily="2" charset="0"/>
              </a:rPr>
              <a:t>Nằm lặng giữa rừng cây</a:t>
            </a:r>
          </a:p>
          <a:p>
            <a:r>
              <a:rPr lang="en-US" sz="2200">
                <a:latin typeface="Arial-SGK-TV" pitchFamily="2" charset="0"/>
                <a:cs typeface="Arial-SGK-TV" pitchFamily="2" charset="0"/>
              </a:rPr>
              <a:t>Cô giáo em tre trẻ</a:t>
            </a:r>
          </a:p>
          <a:p>
            <a:r>
              <a:rPr lang="en-US" sz="2200">
                <a:latin typeface="Arial-SGK-TV" pitchFamily="2" charset="0"/>
                <a:cs typeface="Arial-SGK-TV" pitchFamily="2" charset="0"/>
              </a:rPr>
              <a:t>Dạy em hát rất hay.</a:t>
            </a:r>
            <a:endParaRPr lang="en-US" sz="2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9274" y="4380056"/>
            <a:ext cx="363272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Arial-SGK-TV" pitchFamily="2" charset="0"/>
                <a:cs typeface="Arial-SGK-TV" pitchFamily="2" charset="0"/>
              </a:rPr>
              <a:t>Hương rừng thơm đồi vắng</a:t>
            </a:r>
          </a:p>
          <a:p>
            <a:r>
              <a:rPr lang="en-US" sz="2200">
                <a:latin typeface="Arial-SGK-TV" pitchFamily="2" charset="0"/>
                <a:cs typeface="Arial-SGK-TV" pitchFamily="2" charset="0"/>
              </a:rPr>
              <a:t>Nước suối trong thầm thì…</a:t>
            </a:r>
          </a:p>
          <a:p>
            <a:r>
              <a:rPr lang="en-US" sz="2200">
                <a:latin typeface="Arial-SGK-TV" pitchFamily="2" charset="0"/>
                <a:cs typeface="Arial-SGK-TV" pitchFamily="2" charset="0"/>
              </a:rPr>
              <a:t>Cọ xòe ô che nắng</a:t>
            </a:r>
          </a:p>
          <a:p>
            <a:r>
              <a:rPr lang="en-US" sz="2200">
                <a:latin typeface="Arial-SGK-TV" pitchFamily="2" charset="0"/>
                <a:cs typeface="Arial-SGK-TV" pitchFamily="2" charset="0"/>
              </a:rPr>
              <a:t>Râm mát đường em đi. </a:t>
            </a:r>
            <a:endParaRPr lang="en-US" sz="2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57044" y="6040793"/>
            <a:ext cx="4149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Arial-SGK-TV" pitchFamily="2" charset="0"/>
                <a:cs typeface="Arial-SGK-TV" pitchFamily="2" charset="0"/>
              </a:rPr>
              <a:t>(Trích </a:t>
            </a:r>
            <a:r>
              <a:rPr lang="en-US" sz="2000" i="1">
                <a:latin typeface="Arial-SGK-TV" pitchFamily="2" charset="0"/>
                <a:cs typeface="Arial-SGK-TV" pitchFamily="2" charset="0"/>
              </a:rPr>
              <a:t>Đi học</a:t>
            </a:r>
            <a:r>
              <a:rPr lang="en-US" sz="2000">
                <a:latin typeface="Arial-SGK-TV" pitchFamily="2" charset="0"/>
                <a:cs typeface="Arial-SGK-TV" pitchFamily="2" charset="0"/>
              </a:rPr>
              <a:t> – Hoàng Minh Chính)</a:t>
            </a:r>
            <a:endParaRPr lang="en-US" sz="2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2322" y="1249519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-SGK-TV" pitchFamily="2" charset="0"/>
                <a:cs typeface="Arial-SGK-TV" pitchFamily="2" charset="0"/>
              </a:rPr>
              <a:t>1.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055" y="2806670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-SGK-TV" pitchFamily="2" charset="0"/>
                <a:cs typeface="Arial-SGK-TV" pitchFamily="2" charset="0"/>
              </a:rPr>
              <a:t>2.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4259" y="4380056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-SGK-TV" pitchFamily="2" charset="0"/>
                <a:cs typeface="Arial-SGK-TV" pitchFamily="2" charset="0"/>
              </a:rPr>
              <a:t>3.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9" y="54696"/>
            <a:ext cx="714375" cy="7143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5444" y="411883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8AE2EB-1AB9-4FE1-8121-6CFC2503ED1A}"/>
              </a:ext>
            </a:extLst>
          </p:cNvPr>
          <p:cNvCxnSpPr>
            <a:cxnSpLocks/>
          </p:cNvCxnSpPr>
          <p:nvPr/>
        </p:nvCxnSpPr>
        <p:spPr>
          <a:xfrm flipV="1">
            <a:off x="967131" y="4780459"/>
            <a:ext cx="22454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1D72EDE-F666-465C-A64F-526044B54CED}"/>
              </a:ext>
            </a:extLst>
          </p:cNvPr>
          <p:cNvCxnSpPr>
            <a:cxnSpLocks/>
          </p:cNvCxnSpPr>
          <p:nvPr/>
        </p:nvCxnSpPr>
        <p:spPr>
          <a:xfrm>
            <a:off x="3271735" y="4778876"/>
            <a:ext cx="10758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158CE19-9F53-4AC1-86CF-CDF25D3CF07A}"/>
              </a:ext>
            </a:extLst>
          </p:cNvPr>
          <p:cNvCxnSpPr>
            <a:cxnSpLocks/>
          </p:cNvCxnSpPr>
          <p:nvPr/>
        </p:nvCxnSpPr>
        <p:spPr>
          <a:xfrm>
            <a:off x="1701616" y="5098668"/>
            <a:ext cx="12801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E769CF0-CDDA-40B9-AD2E-AE8E1C9C323A}"/>
              </a:ext>
            </a:extLst>
          </p:cNvPr>
          <p:cNvCxnSpPr>
            <a:cxnSpLocks/>
          </p:cNvCxnSpPr>
          <p:nvPr/>
        </p:nvCxnSpPr>
        <p:spPr>
          <a:xfrm>
            <a:off x="1064567" y="5443647"/>
            <a:ext cx="10758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945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24067" y="988539"/>
            <a:ext cx="7824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-SGK-TV" pitchFamily="2" charset="0"/>
                <a:cs typeface="Arial-SGK-TV" pitchFamily="2" charset="0"/>
              </a:rPr>
              <a:t>b) Khổ thơ 3 tả những gì trên đường đến trường?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88" b="66487"/>
          <a:stretch/>
        </p:blipFill>
        <p:spPr>
          <a:xfrm>
            <a:off x="645214" y="988539"/>
            <a:ext cx="378853" cy="4924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67497"/>
            <a:ext cx="714375" cy="714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2199" y="406578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CD0578-FE95-4D8E-A6CD-537890407AC3}"/>
              </a:ext>
            </a:extLst>
          </p:cNvPr>
          <p:cNvGrpSpPr/>
          <p:nvPr/>
        </p:nvGrpSpPr>
        <p:grpSpPr>
          <a:xfrm>
            <a:off x="1452282" y="2120832"/>
            <a:ext cx="6006137" cy="548640"/>
            <a:chOff x="739588" y="2326340"/>
            <a:chExt cx="6006137" cy="54864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2DEACE0B-8AAB-48DF-AD3C-6914EB71ACE3}"/>
                </a:ext>
              </a:extLst>
            </p:cNvPr>
            <p:cNvSpPr/>
            <p:nvPr/>
          </p:nvSpPr>
          <p:spPr>
            <a:xfrm>
              <a:off x="739588" y="2326340"/>
              <a:ext cx="548640" cy="54864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zh-CN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C429810-CD31-477B-9C10-7427A4919C23}"/>
                </a:ext>
              </a:extLst>
            </p:cNvPr>
            <p:cNvSpPr txBox="1"/>
            <p:nvPr/>
          </p:nvSpPr>
          <p:spPr>
            <a:xfrm>
              <a:off x="1335477" y="2358457"/>
              <a:ext cx="54102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altLang="zh-C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ơng</a:t>
              </a:r>
              <a:r>
                <a: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vi-VN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m, </a:t>
              </a:r>
              <a:r>
                <a:rPr lang="en-US" altLang="zh-C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đồi</a:t>
              </a:r>
              <a:r>
                <a: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vắng</a:t>
              </a:r>
              <a:r>
                <a: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, n</a:t>
              </a:r>
              <a:r>
                <a:rPr lang="vi-VN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altLang="zh-C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ơng</a:t>
              </a:r>
              <a:r>
                <a: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rẫy</a:t>
              </a:r>
              <a:endParaRPr lang="zh-CN" alt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97CA6EB-8163-48BC-95AA-1E14BEDE0892}"/>
              </a:ext>
            </a:extLst>
          </p:cNvPr>
          <p:cNvGrpSpPr/>
          <p:nvPr/>
        </p:nvGrpSpPr>
        <p:grpSpPr>
          <a:xfrm>
            <a:off x="1452282" y="3336404"/>
            <a:ext cx="5929019" cy="552368"/>
            <a:chOff x="739588" y="3107464"/>
            <a:chExt cx="5929019" cy="55236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C2C19C6-7051-41A4-BD9D-0BB9B019317F}"/>
                </a:ext>
              </a:extLst>
            </p:cNvPr>
            <p:cNvSpPr/>
            <p:nvPr/>
          </p:nvSpPr>
          <p:spPr>
            <a:xfrm>
              <a:off x="739588" y="3107464"/>
              <a:ext cx="548640" cy="54864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zh-CN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F9D034-27C6-4746-8264-F7A38E1DDBA6}"/>
                </a:ext>
              </a:extLst>
            </p:cNvPr>
            <p:cNvSpPr txBox="1"/>
            <p:nvPr/>
          </p:nvSpPr>
          <p:spPr>
            <a:xfrm>
              <a:off x="1335477" y="3198167"/>
              <a:ext cx="53331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altLang="zh-C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ơng</a:t>
              </a:r>
              <a:r>
                <a: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vi-VN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m, </a:t>
              </a:r>
              <a:r>
                <a:rPr lang="en-US" altLang="zh-C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rừng</a:t>
              </a:r>
              <a:r>
                <a: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zh-C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suối</a:t>
              </a:r>
              <a:r>
                <a: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endParaRPr lang="zh-CN" alt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6538A6C-7AAA-4E39-B2AA-DBD02D08F912}"/>
              </a:ext>
            </a:extLst>
          </p:cNvPr>
          <p:cNvGrpSpPr/>
          <p:nvPr/>
        </p:nvGrpSpPr>
        <p:grpSpPr>
          <a:xfrm>
            <a:off x="1452282" y="4551976"/>
            <a:ext cx="5762064" cy="548640"/>
            <a:chOff x="739588" y="3888588"/>
            <a:chExt cx="5762064" cy="54864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06E2AC7-F5AC-4888-9AED-27151CF3A613}"/>
                </a:ext>
              </a:extLst>
            </p:cNvPr>
            <p:cNvSpPr/>
            <p:nvPr/>
          </p:nvSpPr>
          <p:spPr>
            <a:xfrm>
              <a:off x="739588" y="3888588"/>
              <a:ext cx="548640" cy="54864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zh-CN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D7E89F-7AF8-4D9B-B245-2639FED70618}"/>
                </a:ext>
              </a:extLst>
            </p:cNvPr>
            <p:cNvSpPr txBox="1"/>
            <p:nvPr/>
          </p:nvSpPr>
          <p:spPr>
            <a:xfrm>
              <a:off x="1335476" y="3963913"/>
              <a:ext cx="5166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altLang="zh-C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ơng</a:t>
              </a:r>
              <a:r>
                <a: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vi-VN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m, </a:t>
              </a:r>
              <a:r>
                <a:rPr lang="en-US" altLang="zh-C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suối</a:t>
              </a:r>
              <a:r>
                <a: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zh-C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cọ</a:t>
              </a:r>
              <a:r>
                <a: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xòe</a:t>
              </a:r>
              <a:r>
                <a: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 ô</a:t>
              </a:r>
              <a:endParaRPr lang="zh-CN" alt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9523064D-E432-4B0C-B995-90597A75B8A9}"/>
              </a:ext>
            </a:extLst>
          </p:cNvPr>
          <p:cNvSpPr/>
          <p:nvPr/>
        </p:nvSpPr>
        <p:spPr>
          <a:xfrm>
            <a:off x="1129553" y="4074460"/>
            <a:ext cx="6145306" cy="1526240"/>
          </a:xfrm>
          <a:prstGeom prst="ellipse">
            <a:avLst/>
          </a:prstGeom>
          <a:noFill/>
          <a:ln w="28575">
            <a:solidFill>
              <a:srgbClr val="009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25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5445" y="1008569"/>
            <a:ext cx="7437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-SGK-TV" pitchFamily="2" charset="0"/>
                <a:cs typeface="Arial-SGK-TV" pitchFamily="2" charset="0"/>
              </a:rPr>
              <a:t>c) Em có thích ngôi trường của bạn nhỏ trong bài thơ</a:t>
            </a:r>
          </a:p>
          <a:p>
            <a:r>
              <a:rPr lang="en-US" sz="2400">
                <a:latin typeface="Arial-SGK-TV" pitchFamily="2" charset="0"/>
                <a:cs typeface="Arial-SGK-TV" pitchFamily="2" charset="0"/>
              </a:rPr>
              <a:t>không? Vì sao?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9" y="54696"/>
            <a:ext cx="714375" cy="714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5444" y="411883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88" b="66487"/>
          <a:stretch/>
        </p:blipFill>
        <p:spPr>
          <a:xfrm>
            <a:off x="466591" y="977791"/>
            <a:ext cx="378853" cy="49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9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5445" y="1008569"/>
            <a:ext cx="7437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-SGK-TV" pitchFamily="2" charset="0"/>
                <a:cs typeface="Arial-SGK-TV" pitchFamily="2" charset="0"/>
              </a:rPr>
              <a:t>d) Đọc thuộc một khổ thơ.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9" y="54696"/>
            <a:ext cx="714375" cy="714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5444" y="411883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88" b="66487"/>
          <a:stretch/>
        </p:blipFill>
        <p:spPr>
          <a:xfrm>
            <a:off x="466591" y="977791"/>
            <a:ext cx="378853" cy="49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67497"/>
            <a:ext cx="714375" cy="7143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6627" y="933562"/>
            <a:ext cx="6805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LcParenR"/>
            </a:pPr>
            <a:r>
              <a:rPr lang="en-US" sz="2400">
                <a:latin typeface="Arial-SGK-TV" pitchFamily="2" charset="0"/>
                <a:cs typeface="Arial-SGK-TV" pitchFamily="2" charset="0"/>
              </a:rPr>
              <a:t>Tô và viết.</a:t>
            </a:r>
            <a:endParaRPr lang="en-US" sz="2400" i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6627" y="406577"/>
            <a:ext cx="752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Viết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9FE1417-D233-449C-824F-978C0EDA5038}"/>
              </a:ext>
            </a:extLst>
          </p:cNvPr>
          <p:cNvSpPr/>
          <p:nvPr/>
        </p:nvSpPr>
        <p:spPr>
          <a:xfrm>
            <a:off x="850522" y="1576614"/>
            <a:ext cx="6496062" cy="503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4320" algn="just">
              <a:lnSpc>
                <a:spcPct val="120000"/>
              </a:lnSpc>
            </a:pPr>
            <a:r>
              <a:rPr lang="en-US" altLang="zh-CN" sz="2400">
                <a:latin typeface="Arial-SGK-TV" pitchFamily="2" charset="0"/>
                <a:cs typeface="Arial-SGK-TV" pitchFamily="2" charset="0"/>
              </a:rPr>
              <a:t>‒ Tô chữ hoa: A, Ă, Â.</a:t>
            </a:r>
            <a:endParaRPr lang="zh-CN" altLang="en-US" sz="24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B5EBE0F-4C87-4D4D-83F9-8D4D8EBC1519}"/>
              </a:ext>
            </a:extLst>
          </p:cNvPr>
          <p:cNvSpPr/>
          <p:nvPr/>
        </p:nvSpPr>
        <p:spPr>
          <a:xfrm>
            <a:off x="850522" y="2362953"/>
            <a:ext cx="6496062" cy="503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4320" algn="just">
              <a:lnSpc>
                <a:spcPct val="120000"/>
              </a:lnSpc>
            </a:pPr>
            <a:r>
              <a:rPr lang="en-US" altLang="zh-CN" sz="2400">
                <a:latin typeface="Arial-SGK-TV" pitchFamily="2" charset="0"/>
                <a:cs typeface="Arial-SGK-TV" pitchFamily="2" charset="0"/>
              </a:rPr>
              <a:t>‒ Viết: nước Anh.</a:t>
            </a:r>
            <a:endParaRPr lang="zh-CN" altLang="en-US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3012" t="45448" r="23494" b="29063"/>
          <a:stretch/>
        </p:blipFill>
        <p:spPr>
          <a:xfrm>
            <a:off x="1213198" y="3018622"/>
            <a:ext cx="6717604" cy="221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9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67497"/>
            <a:ext cx="714375" cy="714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6627" y="406577"/>
            <a:ext cx="752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Viết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1B9CC1-6EC2-472C-85EA-B88C0EB93130}"/>
              </a:ext>
            </a:extLst>
          </p:cNvPr>
          <p:cNvSpPr txBox="1"/>
          <p:nvPr/>
        </p:nvSpPr>
        <p:spPr>
          <a:xfrm>
            <a:off x="845443" y="850998"/>
            <a:ext cx="7767397" cy="886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400" dirty="0">
                <a:latin typeface="Arial-SGK-TV" pitchFamily="2" charset="0"/>
                <a:cs typeface="Arial-SGK-TV" pitchFamily="2" charset="0"/>
              </a:rPr>
              <a:t>b)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Dựa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err="1"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240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i="1">
                <a:latin typeface="Arial-SGK-TV" pitchFamily="2" charset="0"/>
                <a:cs typeface="Arial-SGK-TV" pitchFamily="2" charset="0"/>
              </a:rPr>
              <a:t>Ếch xanh và nhái bén</a:t>
            </a:r>
            <a:r>
              <a:rPr lang="en-US" sz="240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err="1"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2400">
                <a:latin typeface="Arial-SGK-TV" pitchFamily="2" charset="0"/>
                <a:cs typeface="Arial-SGK-TV" pitchFamily="2" charset="0"/>
              </a:rPr>
              <a:t> từ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12000"/>
              </a:lnSpc>
            </a:pPr>
            <a:r>
              <a:rPr lang="en-US" sz="2400">
                <a:latin typeface="Arial-SGK-TV" pitchFamily="2" charset="0"/>
                <a:cs typeface="Arial-SGK-TV" pitchFamily="2" charset="0"/>
              </a:rPr>
              <a:t>ngữ cho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>
                <a:latin typeface="Arial-SGK-TV" pitchFamily="2" charset="0"/>
                <a:cs typeface="Arial-SGK-TV" pitchFamily="2" charset="0"/>
              </a:rPr>
              <a:t>ô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trống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hoàn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thành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481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1FDA3D0-02C4-49FA-B3CD-9C058FECB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46" y="0"/>
            <a:ext cx="9144793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7C6089F-E8FC-4E99-B4A0-3BDC82923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574" y="4331892"/>
            <a:ext cx="1938696" cy="1595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E0F4147-BCAE-4DA3-9E4E-141F53EED1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777" y="4582061"/>
            <a:ext cx="1298561" cy="76359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F9BC747-B7FD-43D0-82DC-E3772EECBF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7" y="4858384"/>
            <a:ext cx="9144793" cy="1143099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F42B74B9-CC43-4CA2-AEAC-8F0DA46857FD}"/>
              </a:ext>
            </a:extLst>
          </p:cNvPr>
          <p:cNvSpPr txBox="1"/>
          <p:nvPr/>
        </p:nvSpPr>
        <p:spPr>
          <a:xfrm>
            <a:off x="1113989" y="1530802"/>
            <a:ext cx="6914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ln w="38100">
                  <a:solidFill>
                    <a:schemeClr val="bg1"/>
                  </a:solidFill>
                </a:ln>
                <a:solidFill>
                  <a:srgbClr val="44C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卡通简体" panose="03000509000000000000" pitchFamily="65" charset="-122"/>
                <a:cs typeface="方正光辉特粗简体" panose="03000509000000000000" pitchFamily="65" charset="-122"/>
              </a:rPr>
              <a:t>KHỞI ĐỘNG</a:t>
            </a:r>
            <a:endParaRPr lang="zh-CN" altLang="en-US" sz="7200" b="1" dirty="0">
              <a:ln w="38100">
                <a:solidFill>
                  <a:schemeClr val="bg1"/>
                </a:solidFill>
              </a:ln>
              <a:solidFill>
                <a:srgbClr val="44CAD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方正卡通简体" panose="03000509000000000000" pitchFamily="65" charset="-122"/>
              <a:cs typeface="方正光辉特粗简体" panose="03000509000000000000" pitchFamily="65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C5EBB13-42BC-420D-B14D-666915B9AAAA}"/>
              </a:ext>
            </a:extLst>
          </p:cNvPr>
          <p:cNvSpPr txBox="1"/>
          <p:nvPr/>
        </p:nvSpPr>
        <p:spPr>
          <a:xfrm>
            <a:off x="3038361" y="3829659"/>
            <a:ext cx="35716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b="1" dirty="0">
                <a:ln w="952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卡通简体" panose="03000509000000000000" pitchFamily="65" charset="-122"/>
                <a:cs typeface="方正光辉特粗简体" panose="03000509000000000000" pitchFamily="65" charset="-122"/>
              </a:rPr>
              <a:t>VẬN ĐỘNG THEO BÀI HÁT</a:t>
            </a:r>
            <a:r>
              <a:rPr lang="en-US" altLang="zh-CN" sz="2100" b="1">
                <a:ln w="952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卡通简体" panose="03000509000000000000" pitchFamily="65" charset="-122"/>
                <a:cs typeface="方正光辉特粗简体" panose="03000509000000000000" pitchFamily="65" charset="-122"/>
              </a:rPr>
              <a:t>: </a:t>
            </a:r>
            <a:r>
              <a:rPr lang="vi-VN" altLang="zh-CN" sz="2100" b="1">
                <a:ln w="952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卡通简体" panose="03000509000000000000" pitchFamily="65" charset="-122"/>
                <a:cs typeface="方正光辉特粗简体" panose="03000509000000000000" pitchFamily="65" charset="-122"/>
              </a:rPr>
              <a:t>Mái trường em yêu</a:t>
            </a:r>
            <a:endParaRPr lang="zh-CN" altLang="en-US" sz="2100" b="1" dirty="0">
              <a:ln w="9525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方正卡通简体" panose="03000509000000000000" pitchFamily="65" charset="-122"/>
              <a:cs typeface="方正光辉特粗简体" panose="03000509000000000000" pitchFamily="65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148D6B6-B80A-4024-9189-E9B453F508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09" y="598401"/>
            <a:ext cx="2981203" cy="198899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FE6144E-7471-4401-B426-ADB367A1C5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592" y="2422120"/>
            <a:ext cx="992210" cy="106536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5EC1758-E13C-4349-82E4-E5B6F943FF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883" t="19368" r="21376" b="36864"/>
          <a:stretch/>
        </p:blipFill>
        <p:spPr>
          <a:xfrm>
            <a:off x="2152651" y="4327668"/>
            <a:ext cx="2037230" cy="139685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3B8410D-600F-42E5-A8C6-FD667DD338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26316" y="3704284"/>
            <a:ext cx="1891221" cy="274034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CF9C15D-03BF-4B25-89D2-614E763446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97" y="5181948"/>
            <a:ext cx="9144793" cy="81845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0998B1D-8FF5-4B5A-A7C1-EB2999C2BD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20044" y="993313"/>
            <a:ext cx="1828958" cy="182895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938FCDA-07E4-4DC9-A431-E00A8B626C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10019" y="615844"/>
            <a:ext cx="3077223" cy="205757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CA9AC01-6976-41F1-BDC7-AA35D34657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13574" y="3703240"/>
            <a:ext cx="493819" cy="68128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496D177-14D5-4787-A512-2D782D12402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39971" y="3704286"/>
            <a:ext cx="498392" cy="681287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id="{9FADA8E3-2746-4E78-92DE-DE0741DC670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98430" y="2079012"/>
            <a:ext cx="1673497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9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38" presetClass="entr" presetSubtype="0" accel="5000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4286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9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8B78BE-5791-4308-9995-124480F84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608" y="617383"/>
            <a:ext cx="4359919" cy="37125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811D6B-726E-4920-948E-AF1F94281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844" y="677896"/>
            <a:ext cx="3733906" cy="35646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D004B0-1186-4031-A55B-0D7434282EB9}"/>
              </a:ext>
            </a:extLst>
          </p:cNvPr>
          <p:cNvSpPr txBox="1"/>
          <p:nvPr/>
        </p:nvSpPr>
        <p:spPr>
          <a:xfrm>
            <a:off x="511163" y="4427954"/>
            <a:ext cx="3956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Arial-SGK-TV" pitchFamily="2" charset="0"/>
                <a:cs typeface="Arial-SGK-TV" pitchFamily="2" charset="0"/>
              </a:rPr>
              <a:t>Nhái bén kể đã đi qua ba hồ sen, có trời xanh,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24A26603-CE27-4B7F-B517-6FC7F6E4C871}"/>
              </a:ext>
            </a:extLst>
          </p:cNvPr>
          <p:cNvSpPr/>
          <p:nvPr/>
        </p:nvSpPr>
        <p:spPr>
          <a:xfrm>
            <a:off x="3423185" y="4866766"/>
            <a:ext cx="972591" cy="39768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B08AE7-3108-479C-9CA3-28E13528F872}"/>
              </a:ext>
            </a:extLst>
          </p:cNvPr>
          <p:cNvSpPr txBox="1"/>
          <p:nvPr/>
        </p:nvSpPr>
        <p:spPr>
          <a:xfrm>
            <a:off x="4306573" y="4763252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92D9F1-F224-4BC1-B64B-FF592C7364F6}"/>
              </a:ext>
            </a:extLst>
          </p:cNvPr>
          <p:cNvSpPr/>
          <p:nvPr/>
        </p:nvSpPr>
        <p:spPr>
          <a:xfrm>
            <a:off x="3401336" y="4786092"/>
            <a:ext cx="10661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9F4F"/>
                </a:solidFill>
                <a:latin typeface="Arial-SGK-TV" pitchFamily="2" charset="0"/>
                <a:cs typeface="Arial-SGK-TV" pitchFamily="2" charset="0"/>
              </a:rPr>
              <a:t>nước</a:t>
            </a:r>
            <a:endParaRPr lang="en-US" sz="2400" dirty="0">
              <a:solidFill>
                <a:srgbClr val="009F4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33FCAE-09CD-40C3-AC79-C8A316A311C7}"/>
              </a:ext>
            </a:extLst>
          </p:cNvPr>
          <p:cNvSpPr/>
          <p:nvPr/>
        </p:nvSpPr>
        <p:spPr>
          <a:xfrm>
            <a:off x="1253927" y="5144229"/>
            <a:ext cx="21446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9F4F"/>
                </a:solidFill>
                <a:latin typeface="Arial-SGK-TV" pitchFamily="2" charset="0"/>
                <a:cs typeface="Arial-SGK-TV" pitchFamily="2" charset="0"/>
              </a:rPr>
              <a:t>hoa sen nở.</a:t>
            </a:r>
            <a:endParaRPr lang="en-US" sz="2400" dirty="0">
              <a:solidFill>
                <a:srgbClr val="009F4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3471FF-EDE1-4465-92C5-BE49CA873723}"/>
              </a:ext>
            </a:extLst>
          </p:cNvPr>
          <p:cNvSpPr/>
          <p:nvPr/>
        </p:nvSpPr>
        <p:spPr>
          <a:xfrm>
            <a:off x="511163" y="5144228"/>
            <a:ext cx="10661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9F4F"/>
                </a:solidFill>
                <a:latin typeface="Arial-SGK-TV" pitchFamily="2" charset="0"/>
                <a:cs typeface="Arial-SGK-TV" pitchFamily="2" charset="0"/>
              </a:rPr>
              <a:t>biếc,</a:t>
            </a:r>
            <a:endParaRPr lang="en-US" sz="2400" dirty="0">
              <a:solidFill>
                <a:srgbClr val="009F4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61629B-8804-4FDC-86A7-31B476BBCFFE}"/>
              </a:ext>
            </a:extLst>
          </p:cNvPr>
          <p:cNvSpPr txBox="1"/>
          <p:nvPr/>
        </p:nvSpPr>
        <p:spPr>
          <a:xfrm>
            <a:off x="5158359" y="4427953"/>
            <a:ext cx="3956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Arial-SGK-TV" pitchFamily="2" charset="0"/>
                <a:cs typeface="Arial-SGK-TV" pitchFamily="2" charset="0"/>
              </a:rPr>
              <a:t>Bà đã già, 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Rounded Rectangle 7">
            <a:extLst>
              <a:ext uri="{FF2B5EF4-FFF2-40B4-BE49-F238E27FC236}">
                <a16:creationId xmlns:a16="http://schemas.microsoft.com/office/drawing/2014/main" id="{1C453C87-04E4-4C70-9D01-09A225D8E895}"/>
              </a:ext>
            </a:extLst>
          </p:cNvPr>
          <p:cNvSpPr/>
          <p:nvPr/>
        </p:nvSpPr>
        <p:spPr>
          <a:xfrm>
            <a:off x="6710043" y="4464227"/>
            <a:ext cx="972591" cy="39768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8613A6-89D6-492F-9ADA-E2FA9F607C84}"/>
              </a:ext>
            </a:extLst>
          </p:cNvPr>
          <p:cNvSpPr txBox="1"/>
          <p:nvPr/>
        </p:nvSpPr>
        <p:spPr>
          <a:xfrm>
            <a:off x="7627051" y="4427953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440A95C-75AD-496A-AD5A-D08EDE981DA0}"/>
              </a:ext>
            </a:extLst>
          </p:cNvPr>
          <p:cNvSpPr/>
          <p:nvPr/>
        </p:nvSpPr>
        <p:spPr>
          <a:xfrm>
            <a:off x="6579282" y="4427953"/>
            <a:ext cx="15568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9F4F"/>
                </a:solidFill>
                <a:latin typeface="Arial-SGK-TV" pitchFamily="2" charset="0"/>
                <a:cs typeface="Arial-SGK-TV" pitchFamily="2" charset="0"/>
              </a:rPr>
              <a:t>lưng</a:t>
            </a:r>
            <a:r>
              <a:rPr lang="en-US" sz="2400" dirty="0">
                <a:solidFill>
                  <a:srgbClr val="009F4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9F4F"/>
                </a:solidFill>
                <a:latin typeface="Arial-SGK-TV" pitchFamily="2" charset="0"/>
                <a:cs typeface="Arial-SGK-TV" pitchFamily="2" charset="0"/>
              </a:rPr>
              <a:t>còng</a:t>
            </a:r>
            <a:endParaRPr lang="en-US" sz="2400" dirty="0">
              <a:solidFill>
                <a:srgbClr val="009F4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DFC6CFC-23B7-4772-8836-22B568A0588C}"/>
              </a:ext>
            </a:extLst>
          </p:cNvPr>
          <p:cNvSpPr/>
          <p:nvPr/>
        </p:nvSpPr>
        <p:spPr>
          <a:xfrm>
            <a:off x="5170626" y="4834774"/>
            <a:ext cx="21446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9F4F"/>
                </a:solidFill>
                <a:latin typeface="Arial-SGK-TV" pitchFamily="2" charset="0"/>
                <a:cs typeface="Arial-SGK-TV" pitchFamily="2" charset="0"/>
              </a:rPr>
              <a:t>tóc bạc.</a:t>
            </a:r>
            <a:endParaRPr lang="en-US" sz="2400" dirty="0">
              <a:solidFill>
                <a:srgbClr val="009F4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9072F9-5860-4B95-BE7F-CA2C065E3D89}"/>
              </a:ext>
            </a:extLst>
          </p:cNvPr>
          <p:cNvSpPr txBox="1"/>
          <p:nvPr/>
        </p:nvSpPr>
        <p:spPr>
          <a:xfrm>
            <a:off x="2181100" y="5860504"/>
            <a:ext cx="4591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vở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867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  <p:bldP spid="22" grpId="0" animBg="1"/>
      <p:bldP spid="23" grpId="0"/>
      <p:bldP spid="24" grpId="0"/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5742" y="943527"/>
            <a:ext cx="6806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-SGK-TV" pitchFamily="2" charset="0"/>
                <a:cs typeface="Arial-SGK-TV" pitchFamily="2" charset="0"/>
              </a:rPr>
              <a:t>Nói những điều em thấy trên đường đến trường.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19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" y="8761"/>
            <a:ext cx="9140949" cy="684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19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C31AB-EC3E-E59C-3381-2A4491BE1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ÂM NHẠC 1_  BÀI 3 _ MÁI TRƯỜNG EM YÊU (CÓ LỜI)_CÙNG HỌC ĐỂ PHÁT TRIỂN NĂNG LỰC _">
            <a:hlinkClick r:id="" action="ppaction://media"/>
            <a:extLst>
              <a:ext uri="{FF2B5EF4-FFF2-40B4-BE49-F238E27FC236}">
                <a16:creationId xmlns:a16="http://schemas.microsoft.com/office/drawing/2014/main" id="{E54928F3-007F-DA09-5946-36C747C40E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8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98EFF4-B3CB-FCEF-4599-A42B588F2006}"/>
              </a:ext>
            </a:extLst>
          </p:cNvPr>
          <p:cNvSpPr txBox="1"/>
          <p:nvPr/>
        </p:nvSpPr>
        <p:spPr>
          <a:xfrm>
            <a:off x="931606" y="560438"/>
            <a:ext cx="6813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HP001 4 hàng" pitchFamily="34" charset="0"/>
                <a:cs typeface="Arial-SGK-TV" pitchFamily="2" charset="0"/>
              </a:rPr>
              <a:t>Thứ</a:t>
            </a:r>
            <a:r>
              <a:rPr lang="en-US" sz="3200" b="1" dirty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Arial-SGK-TV" pitchFamily="2" charset="0"/>
              </a:rPr>
              <a:t>tư</a:t>
            </a:r>
            <a:r>
              <a:rPr lang="en-US" sz="3200" b="1" dirty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3200" b="1" err="1">
                <a:latin typeface="HP001 4 hàng" pitchFamily="34" charset="0"/>
                <a:cs typeface="Arial-SGK-TV" pitchFamily="2" charset="0"/>
              </a:rPr>
              <a:t>ngày</a:t>
            </a:r>
            <a:r>
              <a:rPr lang="en-US" sz="3200" b="1">
                <a:latin typeface="HP001 4 hàng" pitchFamily="34" charset="0"/>
                <a:cs typeface="Arial-SGK-TV" pitchFamily="2" charset="0"/>
              </a:rPr>
              <a:t> </a:t>
            </a:r>
            <a:r>
              <a:rPr lang="vi-VN" sz="3200" b="1">
                <a:latin typeface="HP001 4 hàng" pitchFamily="34" charset="0"/>
                <a:cs typeface="Arial-SGK-TV" pitchFamily="2" charset="0"/>
              </a:rPr>
              <a:t>15</a:t>
            </a:r>
            <a:r>
              <a:rPr lang="en-US" sz="3200" b="1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3200" b="1" err="1">
                <a:latin typeface="HP001 4 hàng" pitchFamily="34" charset="0"/>
                <a:cs typeface="Arial-SGK-TV" pitchFamily="2" charset="0"/>
              </a:rPr>
              <a:t>tháng</a:t>
            </a:r>
            <a:r>
              <a:rPr lang="en-US" sz="3200" b="1">
                <a:latin typeface="HP001 4 hàng" pitchFamily="34" charset="0"/>
                <a:cs typeface="Arial-SGK-TV" pitchFamily="2" charset="0"/>
              </a:rPr>
              <a:t> 1 </a:t>
            </a:r>
            <a:r>
              <a:rPr lang="en-US" sz="3200" b="1" err="1">
                <a:latin typeface="HP001 4 hàng" pitchFamily="34" charset="0"/>
                <a:cs typeface="Arial-SGK-TV" pitchFamily="2" charset="0"/>
              </a:rPr>
              <a:t>năm</a:t>
            </a:r>
            <a:r>
              <a:rPr lang="en-US" sz="3200" b="1">
                <a:latin typeface="HP001 4 hàng" pitchFamily="34" charset="0"/>
                <a:cs typeface="Arial-SGK-TV" pitchFamily="2" charset="0"/>
              </a:rPr>
              <a:t> </a:t>
            </a:r>
            <a:r>
              <a:rPr lang="vi-VN" sz="3200" b="1">
                <a:latin typeface="HP001 4 hàng" pitchFamily="34" charset="0"/>
                <a:cs typeface="Arial-SGK-TV" pitchFamily="2" charset="0"/>
              </a:rPr>
              <a:t>2025</a:t>
            </a:r>
            <a:endParaRPr lang="en-US" sz="3200" b="1" dirty="0">
              <a:latin typeface="HP001 4 hàng" pitchFamily="34" charset="0"/>
              <a:cs typeface="Arial-SGK-TV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BD07D3-8D94-971B-F16D-B486B30D8E10}"/>
              </a:ext>
            </a:extLst>
          </p:cNvPr>
          <p:cNvSpPr txBox="1"/>
          <p:nvPr/>
        </p:nvSpPr>
        <p:spPr>
          <a:xfrm>
            <a:off x="3191263" y="1364002"/>
            <a:ext cx="2040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HP001 4 hàng" pitchFamily="34" charset="0"/>
                <a:cs typeface="Arial-SGK-TV" pitchFamily="2" charset="0"/>
              </a:rPr>
              <a:t>Tiếng</a:t>
            </a:r>
            <a:r>
              <a:rPr lang="en-US" sz="3200" b="1" dirty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Arial-SGK-TV" pitchFamily="2" charset="0"/>
              </a:rPr>
              <a:t>Việt</a:t>
            </a:r>
            <a:endParaRPr lang="en-US" sz="3200" b="1" dirty="0">
              <a:latin typeface="HP001 4 hàng" pitchFamily="34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5E43EC-714B-CCD4-F6A1-F5717AE20697}"/>
              </a:ext>
            </a:extLst>
          </p:cNvPr>
          <p:cNvSpPr txBox="1"/>
          <p:nvPr/>
        </p:nvSpPr>
        <p:spPr>
          <a:xfrm>
            <a:off x="1225755" y="1948777"/>
            <a:ext cx="6692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vi-VN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 đến trường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13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0E184-BA0A-F4FD-1BB3-3CAA0D616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A6C11C-B298-2E02-1F04-F5294E2C7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37" y="2607129"/>
            <a:ext cx="714375" cy="7843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19FF01-1E97-8457-C587-95BD93CCC148}"/>
              </a:ext>
            </a:extLst>
          </p:cNvPr>
          <p:cNvSpPr txBox="1"/>
          <p:nvPr/>
        </p:nvSpPr>
        <p:spPr>
          <a:xfrm>
            <a:off x="685274" y="2717628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883FFD-CCFA-5DEC-AF37-F29910EAC1FA}"/>
              </a:ext>
            </a:extLst>
          </p:cNvPr>
          <p:cNvSpPr txBox="1"/>
          <p:nvPr/>
        </p:nvSpPr>
        <p:spPr>
          <a:xfrm>
            <a:off x="921975" y="3460227"/>
            <a:ext cx="3261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đáp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5579B7-F5BD-63AC-B48E-A93DCA9F4A06}"/>
              </a:ext>
            </a:extLst>
          </p:cNvPr>
          <p:cNvSpPr txBox="1"/>
          <p:nvPr/>
        </p:nvSpPr>
        <p:spPr>
          <a:xfrm>
            <a:off x="1762633" y="409443"/>
            <a:ext cx="5983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HP001 4 hàng" pitchFamily="34" charset="0"/>
                <a:cs typeface="Arial-SGK-TV" pitchFamily="2" charset="0"/>
              </a:rPr>
              <a:t>Thứ</a:t>
            </a:r>
            <a:r>
              <a:rPr lang="en-US" sz="2800" b="1" dirty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Arial-SGK-TV" pitchFamily="2" charset="0"/>
              </a:rPr>
              <a:t>tư</a:t>
            </a:r>
            <a:r>
              <a:rPr lang="en-US" sz="2800" b="1" dirty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2800" b="1" err="1">
                <a:latin typeface="HP001 4 hàng" pitchFamily="34" charset="0"/>
                <a:cs typeface="Arial-SGK-TV" pitchFamily="2" charset="0"/>
              </a:rPr>
              <a:t>ngày</a:t>
            </a:r>
            <a:r>
              <a:rPr lang="en-US" sz="2800" b="1">
                <a:latin typeface="HP001 4 hàng" pitchFamily="34" charset="0"/>
                <a:cs typeface="Arial-SGK-TV" pitchFamily="2" charset="0"/>
              </a:rPr>
              <a:t> </a:t>
            </a:r>
            <a:r>
              <a:rPr lang="vi-VN" sz="2800" b="1">
                <a:latin typeface="HP001 4 hàng" pitchFamily="34" charset="0"/>
                <a:cs typeface="Arial-SGK-TV" pitchFamily="2" charset="0"/>
              </a:rPr>
              <a:t>15</a:t>
            </a:r>
            <a:r>
              <a:rPr lang="en-US" sz="2800" b="1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2800" b="1" err="1">
                <a:latin typeface="HP001 4 hàng" pitchFamily="34" charset="0"/>
                <a:cs typeface="Arial-SGK-TV" pitchFamily="2" charset="0"/>
              </a:rPr>
              <a:t>tháng</a:t>
            </a:r>
            <a:r>
              <a:rPr lang="en-US" sz="2800" b="1">
                <a:latin typeface="HP001 4 hàng" pitchFamily="34" charset="0"/>
                <a:cs typeface="Arial-SGK-TV" pitchFamily="2" charset="0"/>
              </a:rPr>
              <a:t> 1 </a:t>
            </a:r>
            <a:r>
              <a:rPr lang="en-US" sz="2800" b="1" err="1">
                <a:latin typeface="HP001 4 hàng" pitchFamily="34" charset="0"/>
                <a:cs typeface="Arial-SGK-TV" pitchFamily="2" charset="0"/>
              </a:rPr>
              <a:t>năm</a:t>
            </a:r>
            <a:r>
              <a:rPr lang="en-US" sz="2800" b="1">
                <a:latin typeface="HP001 4 hàng" pitchFamily="34" charset="0"/>
                <a:cs typeface="Arial-SGK-TV" pitchFamily="2" charset="0"/>
              </a:rPr>
              <a:t> </a:t>
            </a:r>
            <a:r>
              <a:rPr lang="vi-VN" sz="2800" b="1">
                <a:latin typeface="HP001 4 hàng" pitchFamily="34" charset="0"/>
                <a:cs typeface="Arial-SGK-TV" pitchFamily="2" charset="0"/>
              </a:rPr>
              <a:t>2025</a:t>
            </a:r>
            <a:endParaRPr lang="en-US" sz="2800" b="1" dirty="0">
              <a:latin typeface="HP001 4 hàng" pitchFamily="34" charset="0"/>
              <a:cs typeface="Arial-SGK-TV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07A05A-D418-C85C-5ACE-62027E01FF8F}"/>
              </a:ext>
            </a:extLst>
          </p:cNvPr>
          <p:cNvSpPr txBox="1"/>
          <p:nvPr/>
        </p:nvSpPr>
        <p:spPr>
          <a:xfrm>
            <a:off x="3830698" y="932663"/>
            <a:ext cx="1847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HP001 4 hàng" pitchFamily="34" charset="0"/>
                <a:cs typeface="Arial-SGK-TV" pitchFamily="2" charset="0"/>
              </a:rPr>
              <a:t>Tiếng</a:t>
            </a:r>
            <a:r>
              <a:rPr lang="en-US" sz="2800" b="1" dirty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Arial-SGK-TV" pitchFamily="2" charset="0"/>
              </a:rPr>
              <a:t>Việt</a:t>
            </a:r>
            <a:endParaRPr lang="en-US" sz="2800" b="1" dirty="0">
              <a:latin typeface="HP001 4 hàng" pitchFamily="34" charset="0"/>
              <a:cs typeface="Arial-SGK-TV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B77FFF-8716-D528-5E76-914702582A04}"/>
              </a:ext>
            </a:extLst>
          </p:cNvPr>
          <p:cNvSpPr txBox="1"/>
          <p:nvPr/>
        </p:nvSpPr>
        <p:spPr>
          <a:xfrm>
            <a:off x="2331562" y="1311900"/>
            <a:ext cx="6692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 đến trường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65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eodeo">
            <a:hlinkClick r:id="" action="ppaction://media"/>
            <a:extLst>
              <a:ext uri="{FF2B5EF4-FFF2-40B4-BE49-F238E27FC236}">
                <a16:creationId xmlns:a16="http://schemas.microsoft.com/office/drawing/2014/main" id="{09D99E18-8517-7C63-BEA9-E6952926FC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0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A0CF273-7B47-41F3-8FF1-9555A4EA2D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7522" y="3544907"/>
            <a:ext cx="4482625" cy="2833426"/>
          </a:xfrm>
          <a:prstGeom prst="roundRect">
            <a:avLst>
              <a:gd name="adj" fmla="val 40871"/>
            </a:avLst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864" y="1389757"/>
            <a:ext cx="4675861" cy="2631514"/>
          </a:xfrm>
          <a:prstGeom prst="round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61711" y="1270235"/>
            <a:ext cx="1124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400" b="1" i="1" dirty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học</a:t>
            </a:r>
            <a:endParaRPr lang="en-US" sz="2400" b="1" i="1" dirty="0">
              <a:solidFill>
                <a:srgbClr val="1D90D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6828" y="2021463"/>
            <a:ext cx="316464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qua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trường</a:t>
            </a:r>
            <a:endParaRPr lang="en-US" sz="22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dắt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tay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từng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bước</a:t>
            </a:r>
            <a:endParaRPr lang="en-US" sz="22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nay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nương</a:t>
            </a:r>
            <a:endParaRPr lang="en-US" sz="22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mình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86828" y="3509789"/>
            <a:ext cx="323197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Trường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be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bé</a:t>
            </a:r>
            <a:endParaRPr lang="en-US" sz="22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Nằm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lặng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giữa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rừng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cây</a:t>
            </a:r>
            <a:endParaRPr lang="en-US" sz="22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giáo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tre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trẻ</a:t>
            </a:r>
            <a:endParaRPr lang="en-US" sz="22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Dạy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hát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hay.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39274" y="5028090"/>
            <a:ext cx="363272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Arial-SGK-TV" pitchFamily="2" charset="0"/>
                <a:cs typeface="Arial-SGK-TV" pitchFamily="2" charset="0"/>
              </a:rPr>
              <a:t>Hương rừng thơm đồi vắng</a:t>
            </a:r>
          </a:p>
          <a:p>
            <a:r>
              <a:rPr lang="en-US" sz="2200">
                <a:latin typeface="Arial-SGK-TV" pitchFamily="2" charset="0"/>
                <a:cs typeface="Arial-SGK-TV" pitchFamily="2" charset="0"/>
              </a:rPr>
              <a:t>Nước suối trong thầm thì…</a:t>
            </a:r>
          </a:p>
          <a:p>
            <a:r>
              <a:rPr lang="en-US" sz="2200">
                <a:latin typeface="Arial-SGK-TV" pitchFamily="2" charset="0"/>
                <a:cs typeface="Arial-SGK-TV" pitchFamily="2" charset="0"/>
              </a:rPr>
              <a:t>Cọ xòe ô che nắng</a:t>
            </a:r>
          </a:p>
          <a:p>
            <a:r>
              <a:rPr lang="en-US" sz="2200">
                <a:latin typeface="Arial-SGK-TV" pitchFamily="2" charset="0"/>
                <a:cs typeface="Arial-SGK-TV" pitchFamily="2" charset="0"/>
              </a:rPr>
              <a:t>Râm mát đường em đi. </a:t>
            </a:r>
            <a:endParaRPr lang="en-US" sz="2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57044" y="6321007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-SGK-TV" pitchFamily="2" charset="0"/>
                <a:cs typeface="Arial-SGK-TV" pitchFamily="2" charset="0"/>
              </a:rPr>
              <a:t>(</a:t>
            </a:r>
            <a:r>
              <a:rPr lang="en-US" i="1" dirty="0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Hoàng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Minh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Chính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2322" y="2007723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-SGK-TV" pitchFamily="2" charset="0"/>
                <a:cs typeface="Arial-SGK-TV" pitchFamily="2" charset="0"/>
              </a:rPr>
              <a:t>1.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055" y="3509789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-SGK-TV" pitchFamily="2" charset="0"/>
                <a:cs typeface="Arial-SGK-TV" pitchFamily="2" charset="0"/>
              </a:rPr>
              <a:t>2.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4259" y="5028090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-SGK-TV" pitchFamily="2" charset="0"/>
                <a:cs typeface="Arial-SGK-TV" pitchFamily="2" charset="0"/>
              </a:rPr>
              <a:t>3.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20" y="995586"/>
            <a:ext cx="714375" cy="7143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78885" y="1369959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1555" y="1593733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-SGK-TV" pitchFamily="2" charset="0"/>
                <a:cs typeface="Arial-SGK-TV" pitchFamily="2" charset="0"/>
              </a:rPr>
              <a:t>(</a:t>
            </a:r>
            <a:r>
              <a:rPr lang="en-US" i="1" dirty="0" err="1">
                <a:latin typeface="Arial-SGK-TV" pitchFamily="2" charset="0"/>
                <a:cs typeface="Arial-SGK-TV" pitchFamily="2" charset="0"/>
              </a:rPr>
              <a:t>Trích</a:t>
            </a:r>
            <a:r>
              <a:rPr lang="en-US" i="1" dirty="0">
                <a:latin typeface="Arial-SGK-TV" pitchFamily="2" charset="0"/>
                <a:cs typeface="Arial-SGK-TV" pitchFamily="2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C0EA12-B871-082E-935D-F3EE401091F2}"/>
              </a:ext>
            </a:extLst>
          </p:cNvPr>
          <p:cNvSpPr txBox="1"/>
          <p:nvPr/>
        </p:nvSpPr>
        <p:spPr>
          <a:xfrm>
            <a:off x="2091555" y="54629"/>
            <a:ext cx="5160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HP001 4 hàng" pitchFamily="34" charset="0"/>
                <a:cs typeface="Arial-SGK-TV" pitchFamily="2" charset="0"/>
              </a:rPr>
              <a:t>Thứ</a:t>
            </a:r>
            <a:r>
              <a:rPr lang="en-US" sz="2400" b="1" dirty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HP001 4 hàng" pitchFamily="34" charset="0"/>
                <a:cs typeface="Arial-SGK-TV" pitchFamily="2" charset="0"/>
              </a:rPr>
              <a:t>tư</a:t>
            </a:r>
            <a:r>
              <a:rPr lang="en-US" sz="2400" b="1" dirty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2400" b="1" err="1">
                <a:latin typeface="HP001 4 hàng" pitchFamily="34" charset="0"/>
                <a:cs typeface="Arial-SGK-TV" pitchFamily="2" charset="0"/>
              </a:rPr>
              <a:t>ngày</a:t>
            </a:r>
            <a:r>
              <a:rPr lang="en-US" sz="2400" b="1">
                <a:latin typeface="HP001 4 hàng" pitchFamily="34" charset="0"/>
                <a:cs typeface="Arial-SGK-TV" pitchFamily="2" charset="0"/>
              </a:rPr>
              <a:t> </a:t>
            </a:r>
            <a:r>
              <a:rPr lang="vi-VN" sz="2400" b="1">
                <a:latin typeface="HP001 4 hàng" pitchFamily="34" charset="0"/>
                <a:cs typeface="Arial-SGK-TV" pitchFamily="2" charset="0"/>
              </a:rPr>
              <a:t>15</a:t>
            </a:r>
            <a:r>
              <a:rPr lang="en-US" sz="2400" b="1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2400" b="1" err="1">
                <a:latin typeface="HP001 4 hàng" pitchFamily="34" charset="0"/>
                <a:cs typeface="Arial-SGK-TV" pitchFamily="2" charset="0"/>
              </a:rPr>
              <a:t>tháng</a:t>
            </a:r>
            <a:r>
              <a:rPr lang="en-US" sz="2400" b="1">
                <a:latin typeface="HP001 4 hàng" pitchFamily="34" charset="0"/>
                <a:cs typeface="Arial-SGK-TV" pitchFamily="2" charset="0"/>
              </a:rPr>
              <a:t> 1 </a:t>
            </a:r>
            <a:r>
              <a:rPr lang="en-US" sz="2400" b="1" err="1">
                <a:latin typeface="HP001 4 hàng" pitchFamily="34" charset="0"/>
                <a:cs typeface="Arial-SGK-TV" pitchFamily="2" charset="0"/>
              </a:rPr>
              <a:t>năm</a:t>
            </a:r>
            <a:r>
              <a:rPr lang="en-US" sz="2400" b="1">
                <a:latin typeface="HP001 4 hàng" pitchFamily="34" charset="0"/>
                <a:cs typeface="Arial-SGK-TV" pitchFamily="2" charset="0"/>
              </a:rPr>
              <a:t> </a:t>
            </a:r>
            <a:r>
              <a:rPr lang="vi-VN" sz="2400" b="1">
                <a:latin typeface="HP001 4 hàng" pitchFamily="34" charset="0"/>
                <a:cs typeface="Arial-SGK-TV" pitchFamily="2" charset="0"/>
              </a:rPr>
              <a:t>2025</a:t>
            </a:r>
            <a:endParaRPr lang="en-US" sz="2400" b="1" dirty="0">
              <a:latin typeface="HP001 4 hàng" pitchFamily="34" charset="0"/>
              <a:cs typeface="Arial-SGK-TV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F8B549-37FD-F835-FBFD-E17FAD3B345A}"/>
              </a:ext>
            </a:extLst>
          </p:cNvPr>
          <p:cNvSpPr txBox="1"/>
          <p:nvPr/>
        </p:nvSpPr>
        <p:spPr>
          <a:xfrm>
            <a:off x="3950646" y="547952"/>
            <a:ext cx="1605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HP001 4 hàng" pitchFamily="34" charset="0"/>
                <a:cs typeface="Arial-SGK-TV" pitchFamily="2" charset="0"/>
              </a:rPr>
              <a:t>Tiếng</a:t>
            </a:r>
            <a:r>
              <a:rPr lang="en-US" sz="2400" b="1" dirty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HP001 4 hàng" pitchFamily="34" charset="0"/>
                <a:cs typeface="Arial-SGK-TV" pitchFamily="2" charset="0"/>
              </a:rPr>
              <a:t>Việt</a:t>
            </a:r>
            <a:endParaRPr lang="en-US" sz="2400" b="1" dirty="0">
              <a:latin typeface="HP001 4 hàng" pitchFamily="34" charset="0"/>
              <a:cs typeface="Arial-SGK-TV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1F0C2B-D943-68BC-8A92-ED71E53FD5B2}"/>
              </a:ext>
            </a:extLst>
          </p:cNvPr>
          <p:cNvSpPr txBox="1"/>
          <p:nvPr/>
        </p:nvSpPr>
        <p:spPr>
          <a:xfrm>
            <a:off x="2602815" y="808839"/>
            <a:ext cx="6692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vi-VN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 đến trường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22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69000" y="69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00138 L 0.29688 -0.0115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4" y="-50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69000" y="69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0139 L 0.1033 0.0143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15" grpId="0"/>
      <p:bldP spid="18" grpId="0"/>
      <p:bldP spid="28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9768D-3ABF-0873-6BEF-7275757CA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742ABE-9C19-8855-1ECB-6C3510740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40" y="1860873"/>
            <a:ext cx="714375" cy="714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76D121-1080-A56A-1018-2C4178574BAF}"/>
              </a:ext>
            </a:extLst>
          </p:cNvPr>
          <p:cNvSpPr txBox="1"/>
          <p:nvPr/>
        </p:nvSpPr>
        <p:spPr>
          <a:xfrm>
            <a:off x="1110915" y="2218060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6E2068-EABE-7725-E9F4-7F35E98E6003}"/>
              </a:ext>
            </a:extLst>
          </p:cNvPr>
          <p:cNvSpPr txBox="1"/>
          <p:nvPr/>
        </p:nvSpPr>
        <p:spPr>
          <a:xfrm>
            <a:off x="1765270" y="2700661"/>
            <a:ext cx="1932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latin typeface="Arial-SGK-TV" pitchFamily="2" charset="0"/>
                <a:cs typeface="Arial-SGK-TV" pitchFamily="2" charset="0"/>
              </a:rPr>
              <a:t>hôm   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39C528-64AB-DA1A-4F5A-62B8B547FFEB}"/>
              </a:ext>
            </a:extLst>
          </p:cNvPr>
          <p:cNvSpPr txBox="1"/>
          <p:nvPr/>
        </p:nvSpPr>
        <p:spPr>
          <a:xfrm>
            <a:off x="3839708" y="2689890"/>
            <a:ext cx="1387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latin typeface="Arial-SGK-TV" pitchFamily="2" charset="0"/>
                <a:cs typeface="Arial-SGK-TV" pitchFamily="2" charset="0"/>
              </a:rPr>
              <a:t>lớp   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19EB8F-BC6B-C867-2321-2A1F54675588}"/>
              </a:ext>
            </a:extLst>
          </p:cNvPr>
          <p:cNvSpPr txBox="1"/>
          <p:nvPr/>
        </p:nvSpPr>
        <p:spPr>
          <a:xfrm>
            <a:off x="5752572" y="2689889"/>
            <a:ext cx="1932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latin typeface="Arial-SGK-TV" pitchFamily="2" charset="0"/>
                <a:cs typeface="Arial-SGK-TV" pitchFamily="2" charset="0"/>
              </a:rPr>
              <a:t>thơm   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3F35EB-D7B4-7B51-C1DC-BEB185587E3F}"/>
              </a:ext>
            </a:extLst>
          </p:cNvPr>
          <p:cNvSpPr txBox="1"/>
          <p:nvPr/>
        </p:nvSpPr>
        <p:spPr>
          <a:xfrm>
            <a:off x="3839708" y="3999099"/>
            <a:ext cx="2634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latin typeface="Arial-SGK-TV" pitchFamily="2" charset="0"/>
                <a:cs typeface="Arial-SGK-TV" pitchFamily="2" charset="0"/>
              </a:rPr>
              <a:t>râm mát 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34B67B-CDD9-2B1D-A7C3-97E4255A08D6}"/>
              </a:ext>
            </a:extLst>
          </p:cNvPr>
          <p:cNvSpPr txBox="1"/>
          <p:nvPr/>
        </p:nvSpPr>
        <p:spPr>
          <a:xfrm>
            <a:off x="1765270" y="3999098"/>
            <a:ext cx="1932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latin typeface="Arial-SGK-TV" pitchFamily="2" charset="0"/>
                <a:cs typeface="Arial-SGK-TV" pitchFamily="2" charset="0"/>
              </a:rPr>
              <a:t>thầm  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1E0279-6A08-ACF9-1783-E3CE2932D6FE}"/>
              </a:ext>
            </a:extLst>
          </p:cNvPr>
          <p:cNvSpPr txBox="1"/>
          <p:nvPr/>
        </p:nvSpPr>
        <p:spPr>
          <a:xfrm>
            <a:off x="1629899" y="375467"/>
            <a:ext cx="5983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HP001 4 hàng" pitchFamily="34" charset="0"/>
                <a:cs typeface="Arial-SGK-TV" pitchFamily="2" charset="0"/>
              </a:rPr>
              <a:t>Thứ</a:t>
            </a:r>
            <a:r>
              <a:rPr lang="en-US" sz="2800" b="1" dirty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Arial-SGK-TV" pitchFamily="2" charset="0"/>
              </a:rPr>
              <a:t>tư</a:t>
            </a:r>
            <a:r>
              <a:rPr lang="en-US" sz="2800" b="1" dirty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2800" b="1" err="1">
                <a:latin typeface="HP001 4 hàng" pitchFamily="34" charset="0"/>
                <a:cs typeface="Arial-SGK-TV" pitchFamily="2" charset="0"/>
              </a:rPr>
              <a:t>ngày</a:t>
            </a:r>
            <a:r>
              <a:rPr lang="en-US" sz="2800" b="1">
                <a:latin typeface="HP001 4 hàng" pitchFamily="34" charset="0"/>
                <a:cs typeface="Arial-SGK-TV" pitchFamily="2" charset="0"/>
              </a:rPr>
              <a:t> </a:t>
            </a:r>
            <a:r>
              <a:rPr lang="vi-VN" sz="2800" b="1">
                <a:latin typeface="HP001 4 hàng" pitchFamily="34" charset="0"/>
                <a:cs typeface="Arial-SGK-TV" pitchFamily="2" charset="0"/>
              </a:rPr>
              <a:t>15</a:t>
            </a:r>
            <a:r>
              <a:rPr lang="en-US" sz="2800" b="1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2800" b="1" err="1">
                <a:latin typeface="HP001 4 hàng" pitchFamily="34" charset="0"/>
                <a:cs typeface="Arial-SGK-TV" pitchFamily="2" charset="0"/>
              </a:rPr>
              <a:t>tháng</a:t>
            </a:r>
            <a:r>
              <a:rPr lang="en-US" sz="2800" b="1">
                <a:latin typeface="HP001 4 hàng" pitchFamily="34" charset="0"/>
                <a:cs typeface="Arial-SGK-TV" pitchFamily="2" charset="0"/>
              </a:rPr>
              <a:t> 1 </a:t>
            </a:r>
            <a:r>
              <a:rPr lang="en-US" sz="2800" b="1" err="1">
                <a:latin typeface="HP001 4 hàng" pitchFamily="34" charset="0"/>
                <a:cs typeface="Arial-SGK-TV" pitchFamily="2" charset="0"/>
              </a:rPr>
              <a:t>năm</a:t>
            </a:r>
            <a:r>
              <a:rPr lang="en-US" sz="2800" b="1">
                <a:latin typeface="HP001 4 hàng" pitchFamily="34" charset="0"/>
                <a:cs typeface="Arial-SGK-TV" pitchFamily="2" charset="0"/>
              </a:rPr>
              <a:t> </a:t>
            </a:r>
            <a:r>
              <a:rPr lang="vi-VN" sz="2800" b="1">
                <a:latin typeface="HP001 4 hàng" pitchFamily="34" charset="0"/>
                <a:cs typeface="Arial-SGK-TV" pitchFamily="2" charset="0"/>
              </a:rPr>
              <a:t>2025</a:t>
            </a:r>
            <a:endParaRPr lang="en-US" sz="2800" b="1" dirty="0">
              <a:latin typeface="HP001 4 hàng" pitchFamily="34" charset="0"/>
              <a:cs typeface="Arial-SGK-TV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4D24A2-E1F2-F6CF-5C0E-8C48984B6390}"/>
              </a:ext>
            </a:extLst>
          </p:cNvPr>
          <p:cNvSpPr txBox="1"/>
          <p:nvPr/>
        </p:nvSpPr>
        <p:spPr>
          <a:xfrm>
            <a:off x="3379605" y="919623"/>
            <a:ext cx="1847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HP001 4 hàng" pitchFamily="34" charset="0"/>
                <a:cs typeface="Arial-SGK-TV" pitchFamily="2" charset="0"/>
              </a:rPr>
              <a:t>Tiếng</a:t>
            </a:r>
            <a:r>
              <a:rPr lang="en-US" sz="2800" b="1" dirty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Arial-SGK-TV" pitchFamily="2" charset="0"/>
              </a:rPr>
              <a:t>Việt</a:t>
            </a:r>
            <a:endParaRPr lang="en-US" sz="2800" b="1" dirty="0">
              <a:latin typeface="HP001 4 hàng" pitchFamily="34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149001-C9F6-B3BB-2B9E-C82C221CA063}"/>
              </a:ext>
            </a:extLst>
          </p:cNvPr>
          <p:cNvSpPr txBox="1"/>
          <p:nvPr/>
        </p:nvSpPr>
        <p:spPr>
          <a:xfrm>
            <a:off x="1880469" y="1276150"/>
            <a:ext cx="6692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 đến trường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08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084CB-66D7-B92B-249B-881911458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F09F83-0F26-37F4-F98F-F54A7A69E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9" y="1883495"/>
            <a:ext cx="714375" cy="714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261D7C-38E5-509B-7980-123C93E38EE9}"/>
              </a:ext>
            </a:extLst>
          </p:cNvPr>
          <p:cNvSpPr txBox="1"/>
          <p:nvPr/>
        </p:nvSpPr>
        <p:spPr>
          <a:xfrm>
            <a:off x="845444" y="2240682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C94601-A5D5-C7CE-E7D7-347D5F1352F4}"/>
              </a:ext>
            </a:extLst>
          </p:cNvPr>
          <p:cNvSpPr txBox="1"/>
          <p:nvPr/>
        </p:nvSpPr>
        <p:spPr>
          <a:xfrm>
            <a:off x="1589876" y="3354049"/>
            <a:ext cx="62244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>
                <a:latin typeface="Arial-SGK-TV" pitchFamily="2" charset="0"/>
                <a:cs typeface="Arial-SGK-TV" pitchFamily="2" charset="0"/>
              </a:rPr>
              <a:t>qua </a:t>
            </a:r>
            <a:r>
              <a:rPr lang="vi-VN" sz="400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000">
                <a:latin typeface="Arial-SGK-TV" pitchFamily="2" charset="0"/>
                <a:cs typeface="Arial-SGK-TV" pitchFamily="2" charset="0"/>
              </a:rPr>
              <a:t>em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trường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dắt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err="1">
                <a:latin typeface="Arial-SGK-TV" pitchFamily="2" charset="0"/>
                <a:cs typeface="Arial-SGK-TV" pitchFamily="2" charset="0"/>
              </a:rPr>
              <a:t>tay</a:t>
            </a:r>
            <a:r>
              <a:rPr lang="en-US" sz="400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00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>
                <a:latin typeface="Arial-SGK-TV" pitchFamily="2" charset="0"/>
                <a:cs typeface="Arial-SGK-TV" pitchFamily="2" charset="0"/>
              </a:rPr>
              <a:t>từng bước</a:t>
            </a:r>
          </a:p>
          <a:p>
            <a:r>
              <a:rPr lang="en-US" sz="4000">
                <a:latin typeface="Arial-SGK-TV" pitchFamily="2" charset="0"/>
                <a:cs typeface="Arial-SGK-TV" pitchFamily="2" charset="0"/>
              </a:rPr>
              <a:t>Hôm nay </a:t>
            </a:r>
            <a:r>
              <a:rPr lang="vi-VN" sz="400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000">
                <a:latin typeface="Arial-SGK-TV" pitchFamily="2" charset="0"/>
                <a:cs typeface="Arial-SGK-TV" pitchFamily="2" charset="0"/>
              </a:rPr>
              <a:t>mẹ lên nương</a:t>
            </a:r>
          </a:p>
          <a:p>
            <a:r>
              <a:rPr lang="en-US" sz="4000">
                <a:latin typeface="Arial-SGK-TV" pitchFamily="2" charset="0"/>
                <a:cs typeface="Arial-SGK-TV" pitchFamily="2" charset="0"/>
              </a:rPr>
              <a:t>Một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mình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400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00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000">
                <a:latin typeface="Arial-SGK-TV" pitchFamily="2" charset="0"/>
                <a:cs typeface="Arial-SGK-TV" pitchFamily="2" charset="0"/>
              </a:rPr>
              <a:t>tới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D6ADB85-D84E-987A-25A6-1D10A9A58D9F}"/>
              </a:ext>
            </a:extLst>
          </p:cNvPr>
          <p:cNvCxnSpPr>
            <a:cxnSpLocks/>
          </p:cNvCxnSpPr>
          <p:nvPr/>
        </p:nvCxnSpPr>
        <p:spPr>
          <a:xfrm flipH="1">
            <a:off x="3856701" y="3536574"/>
            <a:ext cx="191729" cy="3948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485209B-9929-E970-F941-117ED5613B18}"/>
              </a:ext>
            </a:extLst>
          </p:cNvPr>
          <p:cNvCxnSpPr>
            <a:cxnSpLocks/>
          </p:cNvCxnSpPr>
          <p:nvPr/>
        </p:nvCxnSpPr>
        <p:spPr>
          <a:xfrm flipH="1">
            <a:off x="4041054" y="4154356"/>
            <a:ext cx="191729" cy="3948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B475CF-DD61-B4DD-185F-419F3FD1105D}"/>
              </a:ext>
            </a:extLst>
          </p:cNvPr>
          <p:cNvCxnSpPr>
            <a:cxnSpLocks/>
          </p:cNvCxnSpPr>
          <p:nvPr/>
        </p:nvCxnSpPr>
        <p:spPr>
          <a:xfrm flipH="1">
            <a:off x="3787876" y="4820745"/>
            <a:ext cx="191729" cy="3948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B16260-E77A-EB80-5D6F-019078385F4E}"/>
              </a:ext>
            </a:extLst>
          </p:cNvPr>
          <p:cNvCxnSpPr>
            <a:cxnSpLocks/>
          </p:cNvCxnSpPr>
          <p:nvPr/>
        </p:nvCxnSpPr>
        <p:spPr>
          <a:xfrm flipH="1">
            <a:off x="4724234" y="5322384"/>
            <a:ext cx="191729" cy="3948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BEF358C-53DA-DB4B-F806-CADB0B55E081}"/>
              </a:ext>
            </a:extLst>
          </p:cNvPr>
          <p:cNvSpPr txBox="1"/>
          <p:nvPr/>
        </p:nvSpPr>
        <p:spPr>
          <a:xfrm>
            <a:off x="1629899" y="375467"/>
            <a:ext cx="5983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HP001 4 hàng" pitchFamily="34" charset="0"/>
                <a:cs typeface="Arial-SGK-TV" pitchFamily="2" charset="0"/>
              </a:rPr>
              <a:t>Thứ</a:t>
            </a:r>
            <a:r>
              <a:rPr lang="en-US" sz="2800" b="1" dirty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Arial-SGK-TV" pitchFamily="2" charset="0"/>
              </a:rPr>
              <a:t>tư</a:t>
            </a:r>
            <a:r>
              <a:rPr lang="en-US" sz="2800" b="1" dirty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2800" b="1" err="1">
                <a:latin typeface="HP001 4 hàng" pitchFamily="34" charset="0"/>
                <a:cs typeface="Arial-SGK-TV" pitchFamily="2" charset="0"/>
              </a:rPr>
              <a:t>ngày</a:t>
            </a:r>
            <a:r>
              <a:rPr lang="en-US" sz="2800" b="1">
                <a:latin typeface="HP001 4 hàng" pitchFamily="34" charset="0"/>
                <a:cs typeface="Arial-SGK-TV" pitchFamily="2" charset="0"/>
              </a:rPr>
              <a:t> </a:t>
            </a:r>
            <a:r>
              <a:rPr lang="vi-VN" sz="2800" b="1">
                <a:latin typeface="HP001 4 hàng" pitchFamily="34" charset="0"/>
                <a:cs typeface="Arial-SGK-TV" pitchFamily="2" charset="0"/>
              </a:rPr>
              <a:t>15</a:t>
            </a:r>
            <a:r>
              <a:rPr lang="en-US" sz="2800" b="1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2800" b="1" err="1">
                <a:latin typeface="HP001 4 hàng" pitchFamily="34" charset="0"/>
                <a:cs typeface="Arial-SGK-TV" pitchFamily="2" charset="0"/>
              </a:rPr>
              <a:t>tháng</a:t>
            </a:r>
            <a:r>
              <a:rPr lang="en-US" sz="2800" b="1">
                <a:latin typeface="HP001 4 hàng" pitchFamily="34" charset="0"/>
                <a:cs typeface="Arial-SGK-TV" pitchFamily="2" charset="0"/>
              </a:rPr>
              <a:t> 1 </a:t>
            </a:r>
            <a:r>
              <a:rPr lang="en-US" sz="2800" b="1" err="1">
                <a:latin typeface="HP001 4 hàng" pitchFamily="34" charset="0"/>
                <a:cs typeface="Arial-SGK-TV" pitchFamily="2" charset="0"/>
              </a:rPr>
              <a:t>năm</a:t>
            </a:r>
            <a:r>
              <a:rPr lang="en-US" sz="2800" b="1">
                <a:latin typeface="HP001 4 hàng" pitchFamily="34" charset="0"/>
                <a:cs typeface="Arial-SGK-TV" pitchFamily="2" charset="0"/>
              </a:rPr>
              <a:t> </a:t>
            </a:r>
            <a:r>
              <a:rPr lang="vi-VN" sz="2800" b="1">
                <a:latin typeface="HP001 4 hàng" pitchFamily="34" charset="0"/>
                <a:cs typeface="Arial-SGK-TV" pitchFamily="2" charset="0"/>
              </a:rPr>
              <a:t>2025</a:t>
            </a:r>
            <a:endParaRPr lang="en-US" sz="2800" b="1" dirty="0">
              <a:latin typeface="HP001 4 hàng" pitchFamily="34" charset="0"/>
              <a:cs typeface="Arial-SGK-TV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E4E97D-487D-1F03-1BF1-8ABE42020956}"/>
              </a:ext>
            </a:extLst>
          </p:cNvPr>
          <p:cNvSpPr txBox="1"/>
          <p:nvPr/>
        </p:nvSpPr>
        <p:spPr>
          <a:xfrm>
            <a:off x="3379605" y="919623"/>
            <a:ext cx="1847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HP001 4 hàng" pitchFamily="34" charset="0"/>
                <a:cs typeface="Arial-SGK-TV" pitchFamily="2" charset="0"/>
              </a:rPr>
              <a:t>Tiếng</a:t>
            </a:r>
            <a:r>
              <a:rPr lang="en-US" sz="2800" b="1" dirty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Arial-SGK-TV" pitchFamily="2" charset="0"/>
              </a:rPr>
              <a:t>Việt</a:t>
            </a:r>
            <a:endParaRPr lang="en-US" sz="2800" b="1" dirty="0">
              <a:latin typeface="HP001 4 hàng" pitchFamily="34" charset="0"/>
              <a:cs typeface="Arial-SGK-TV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922561-D12D-7B15-FEF4-03F730B77F41}"/>
              </a:ext>
            </a:extLst>
          </p:cNvPr>
          <p:cNvSpPr txBox="1"/>
          <p:nvPr/>
        </p:nvSpPr>
        <p:spPr>
          <a:xfrm>
            <a:off x="1880469" y="1276150"/>
            <a:ext cx="6692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 đến trường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80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1474</TotalTime>
  <Words>645</Words>
  <Application>Microsoft Office PowerPoint</Application>
  <PresentationFormat>On-screen Show (4:3)</PresentationFormat>
  <Paragraphs>138</Paragraphs>
  <Slides>22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Arial-SGK-TV</vt:lpstr>
      <vt:lpstr>Calibri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HuyenTT</dc:creator>
  <cp:lastModifiedBy>Windows</cp:lastModifiedBy>
  <cp:revision>90</cp:revision>
  <dcterms:created xsi:type="dcterms:W3CDTF">2019-11-27T07:37:57Z</dcterms:created>
  <dcterms:modified xsi:type="dcterms:W3CDTF">2025-01-14T03:19:32Z</dcterms:modified>
</cp:coreProperties>
</file>