
<file path=[Content_Types].xml><?xml version="1.0" encoding="utf-8"?>
<Types xmlns="http://schemas.openxmlformats.org/package/2006/content-types">
  <Default Extension="jfif" ContentType="image/jpeg"/>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8" r:id="rId3"/>
    <p:sldId id="257" r:id="rId4"/>
    <p:sldId id="259" r:id="rId5"/>
    <p:sldId id="260" r:id="rId6"/>
    <p:sldId id="261" r:id="rId7"/>
    <p:sldId id="262" r:id="rId8"/>
    <p:sldId id="263" r:id="rId9"/>
    <p:sldId id="264" r:id="rId10"/>
    <p:sldId id="272" r:id="rId11"/>
    <p:sldId id="265" r:id="rId12"/>
    <p:sldId id="266" r:id="rId13"/>
    <p:sldId id="273" r:id="rId14"/>
    <p:sldId id="274" r:id="rId15"/>
    <p:sldId id="267" r:id="rId16"/>
    <p:sldId id="268" r:id="rId17"/>
    <p:sldId id="269" r:id="rId18"/>
    <p:sldId id="270" r:id="rId19"/>
  </p:sldIdLst>
  <p:sldSz cx="12192000" cy="68580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976" autoAdjust="0"/>
    <p:restoredTop sz="94660"/>
  </p:normalViewPr>
  <p:slideViewPr>
    <p:cSldViewPr snapToGrid="0">
      <p:cViewPr varScale="1">
        <p:scale>
          <a:sx n="109" d="100"/>
          <a:sy n="109" d="100"/>
        </p:scale>
        <p:origin x="376" y="192"/>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8E404276-120D-473F-B214-B93F60F34409}" type="datetimeFigureOut">
              <a:rPr lang="en-US" smtClean="0"/>
              <a:t>1/12/26</a:t>
            </a:fld>
            <a:endParaRPr lang="en-US"/>
          </a:p>
        </p:txBody>
      </p:sp>
      <p:sp>
        <p:nvSpPr>
          <p:cNvPr id="4" name="Slide Image Placeholder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433747EF-0B7C-4E44-AB50-B959C143C551}" type="slidenum">
              <a:rPr lang="en-US" smtClean="0"/>
              <a:t>‹#›</a:t>
            </a:fld>
            <a:endParaRPr lang="en-US"/>
          </a:p>
        </p:txBody>
      </p:sp>
    </p:spTree>
    <p:extLst>
      <p:ext uri="{BB962C8B-B14F-4D97-AF65-F5344CB8AC3E}">
        <p14:creationId xmlns:p14="http://schemas.microsoft.com/office/powerpoint/2010/main" val="2055404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E0B0A91-C451-40E7-918F-70C98D56A1AD}" type="datetime1">
              <a:rPr lang="en-US" smtClean="0"/>
              <a:t>1/12/26</a:t>
            </a:fld>
            <a:endParaRPr lang="en-US"/>
          </a:p>
        </p:txBody>
      </p:sp>
      <p:sp>
        <p:nvSpPr>
          <p:cNvPr id="5" name="Footer Placeholder 4"/>
          <p:cNvSpPr>
            <a:spLocks noGrp="1"/>
          </p:cNvSpPr>
          <p:nvPr>
            <p:ph type="ftr" sz="quarter" idx="11"/>
          </p:nvPr>
        </p:nvSpPr>
        <p:spPr/>
        <p:txBody>
          <a:bodyPr/>
          <a:lstStyle/>
          <a:p>
            <a:r>
              <a:rPr lang="en-US"/>
              <a:t>Sản phẩm của nhóm Zalo: NGỮ VĂN THPT (Nhóm cô Thu Huyền) – DỰ ÁN CỘNG ĐỒNG</a:t>
            </a:r>
          </a:p>
        </p:txBody>
      </p:sp>
      <p:sp>
        <p:nvSpPr>
          <p:cNvPr id="6" name="Slide Number Placeholder 5"/>
          <p:cNvSpPr>
            <a:spLocks noGrp="1"/>
          </p:cNvSpPr>
          <p:nvPr>
            <p:ph type="sldNum" sz="quarter" idx="12"/>
          </p:nvPr>
        </p:nvSpPr>
        <p:spPr/>
        <p:txBody>
          <a:bodyPr/>
          <a:lstStyle/>
          <a:p>
            <a:fld id="{ABC8A5CF-6291-4C31-A8AE-0402A4A9BA19}" type="slidenum">
              <a:rPr lang="en-US" smtClean="0"/>
              <a:t>‹#›</a:t>
            </a:fld>
            <a:endParaRPr lang="en-US"/>
          </a:p>
        </p:txBody>
      </p:sp>
    </p:spTree>
    <p:extLst>
      <p:ext uri="{BB962C8B-B14F-4D97-AF65-F5344CB8AC3E}">
        <p14:creationId xmlns:p14="http://schemas.microsoft.com/office/powerpoint/2010/main" val="2230908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70B3DD-F9DA-4151-A3FC-B7D138580106}" type="datetime1">
              <a:rPr lang="en-US" smtClean="0"/>
              <a:t>1/12/26</a:t>
            </a:fld>
            <a:endParaRPr lang="en-US"/>
          </a:p>
        </p:txBody>
      </p:sp>
      <p:sp>
        <p:nvSpPr>
          <p:cNvPr id="5" name="Footer Placeholder 4"/>
          <p:cNvSpPr>
            <a:spLocks noGrp="1"/>
          </p:cNvSpPr>
          <p:nvPr>
            <p:ph type="ftr" sz="quarter" idx="11"/>
          </p:nvPr>
        </p:nvSpPr>
        <p:spPr/>
        <p:txBody>
          <a:bodyPr/>
          <a:lstStyle/>
          <a:p>
            <a:r>
              <a:rPr lang="en-US"/>
              <a:t>Sản phẩm của nhóm Zalo: NGỮ VĂN THPT (Nhóm cô Thu Huyền) – DỰ ÁN CỘNG ĐỒNG</a:t>
            </a:r>
          </a:p>
        </p:txBody>
      </p:sp>
      <p:sp>
        <p:nvSpPr>
          <p:cNvPr id="6" name="Slide Number Placeholder 5"/>
          <p:cNvSpPr>
            <a:spLocks noGrp="1"/>
          </p:cNvSpPr>
          <p:nvPr>
            <p:ph type="sldNum" sz="quarter" idx="12"/>
          </p:nvPr>
        </p:nvSpPr>
        <p:spPr/>
        <p:txBody>
          <a:bodyPr/>
          <a:lstStyle/>
          <a:p>
            <a:fld id="{ABC8A5CF-6291-4C31-A8AE-0402A4A9BA19}" type="slidenum">
              <a:rPr lang="en-US" smtClean="0"/>
              <a:t>‹#›</a:t>
            </a:fld>
            <a:endParaRPr lang="en-US"/>
          </a:p>
        </p:txBody>
      </p:sp>
    </p:spTree>
    <p:extLst>
      <p:ext uri="{BB962C8B-B14F-4D97-AF65-F5344CB8AC3E}">
        <p14:creationId xmlns:p14="http://schemas.microsoft.com/office/powerpoint/2010/main" val="4110900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ED6FC6-0F43-4E05-A2A0-DDA22225ECAE}" type="datetime1">
              <a:rPr lang="en-US" smtClean="0"/>
              <a:t>1/12/26</a:t>
            </a:fld>
            <a:endParaRPr lang="en-US"/>
          </a:p>
        </p:txBody>
      </p:sp>
      <p:sp>
        <p:nvSpPr>
          <p:cNvPr id="5" name="Footer Placeholder 4"/>
          <p:cNvSpPr>
            <a:spLocks noGrp="1"/>
          </p:cNvSpPr>
          <p:nvPr>
            <p:ph type="ftr" sz="quarter" idx="11"/>
          </p:nvPr>
        </p:nvSpPr>
        <p:spPr/>
        <p:txBody>
          <a:bodyPr/>
          <a:lstStyle/>
          <a:p>
            <a:r>
              <a:rPr lang="en-US"/>
              <a:t>Sản phẩm của nhóm Zalo: NGỮ VĂN THPT (Nhóm cô Thu Huyền) – DỰ ÁN CỘNG ĐỒNG</a:t>
            </a:r>
          </a:p>
        </p:txBody>
      </p:sp>
      <p:sp>
        <p:nvSpPr>
          <p:cNvPr id="6" name="Slide Number Placeholder 5"/>
          <p:cNvSpPr>
            <a:spLocks noGrp="1"/>
          </p:cNvSpPr>
          <p:nvPr>
            <p:ph type="sldNum" sz="quarter" idx="12"/>
          </p:nvPr>
        </p:nvSpPr>
        <p:spPr/>
        <p:txBody>
          <a:bodyPr/>
          <a:lstStyle/>
          <a:p>
            <a:fld id="{ABC8A5CF-6291-4C31-A8AE-0402A4A9BA19}" type="slidenum">
              <a:rPr lang="en-US" smtClean="0"/>
              <a:t>‹#›</a:t>
            </a:fld>
            <a:endParaRPr lang="en-US"/>
          </a:p>
        </p:txBody>
      </p:sp>
    </p:spTree>
    <p:extLst>
      <p:ext uri="{BB962C8B-B14F-4D97-AF65-F5344CB8AC3E}">
        <p14:creationId xmlns:p14="http://schemas.microsoft.com/office/powerpoint/2010/main" val="2535353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76B167-85DA-4C2F-97AC-2CDC8C4CE8FA}" type="datetime1">
              <a:rPr lang="en-US" smtClean="0"/>
              <a:t>1/12/26</a:t>
            </a:fld>
            <a:endParaRPr lang="en-US"/>
          </a:p>
        </p:txBody>
      </p:sp>
      <p:sp>
        <p:nvSpPr>
          <p:cNvPr id="5" name="Footer Placeholder 4"/>
          <p:cNvSpPr>
            <a:spLocks noGrp="1"/>
          </p:cNvSpPr>
          <p:nvPr>
            <p:ph type="ftr" sz="quarter" idx="11"/>
          </p:nvPr>
        </p:nvSpPr>
        <p:spPr/>
        <p:txBody>
          <a:bodyPr/>
          <a:lstStyle/>
          <a:p>
            <a:r>
              <a:rPr lang="en-US"/>
              <a:t>Sản phẩm của nhóm Zalo: NGỮ VĂN THPT (Nhóm cô Thu Huyền) – DỰ ÁN CỘNG ĐỒNG</a:t>
            </a:r>
          </a:p>
        </p:txBody>
      </p:sp>
      <p:sp>
        <p:nvSpPr>
          <p:cNvPr id="6" name="Slide Number Placeholder 5"/>
          <p:cNvSpPr>
            <a:spLocks noGrp="1"/>
          </p:cNvSpPr>
          <p:nvPr>
            <p:ph type="sldNum" sz="quarter" idx="12"/>
          </p:nvPr>
        </p:nvSpPr>
        <p:spPr/>
        <p:txBody>
          <a:bodyPr/>
          <a:lstStyle/>
          <a:p>
            <a:fld id="{ABC8A5CF-6291-4C31-A8AE-0402A4A9BA19}" type="slidenum">
              <a:rPr lang="en-US" smtClean="0"/>
              <a:t>‹#›</a:t>
            </a:fld>
            <a:endParaRPr lang="en-US"/>
          </a:p>
        </p:txBody>
      </p:sp>
    </p:spTree>
    <p:extLst>
      <p:ext uri="{BB962C8B-B14F-4D97-AF65-F5344CB8AC3E}">
        <p14:creationId xmlns:p14="http://schemas.microsoft.com/office/powerpoint/2010/main" val="745631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EE3EB1A-2C9A-4518-9239-C1C562F8A275}" type="datetime1">
              <a:rPr lang="en-US" smtClean="0"/>
              <a:t>1/12/26</a:t>
            </a:fld>
            <a:endParaRPr lang="en-US"/>
          </a:p>
        </p:txBody>
      </p:sp>
      <p:sp>
        <p:nvSpPr>
          <p:cNvPr id="5" name="Footer Placeholder 4"/>
          <p:cNvSpPr>
            <a:spLocks noGrp="1"/>
          </p:cNvSpPr>
          <p:nvPr>
            <p:ph type="ftr" sz="quarter" idx="11"/>
          </p:nvPr>
        </p:nvSpPr>
        <p:spPr/>
        <p:txBody>
          <a:bodyPr/>
          <a:lstStyle/>
          <a:p>
            <a:r>
              <a:rPr lang="en-US"/>
              <a:t>Sản phẩm của nhóm Zalo: NGỮ VĂN THPT (Nhóm cô Thu Huyền) – DỰ ÁN CỘNG ĐỒNG</a:t>
            </a:r>
          </a:p>
        </p:txBody>
      </p:sp>
      <p:sp>
        <p:nvSpPr>
          <p:cNvPr id="6" name="Slide Number Placeholder 5"/>
          <p:cNvSpPr>
            <a:spLocks noGrp="1"/>
          </p:cNvSpPr>
          <p:nvPr>
            <p:ph type="sldNum" sz="quarter" idx="12"/>
          </p:nvPr>
        </p:nvSpPr>
        <p:spPr/>
        <p:txBody>
          <a:bodyPr/>
          <a:lstStyle/>
          <a:p>
            <a:fld id="{ABC8A5CF-6291-4C31-A8AE-0402A4A9BA19}" type="slidenum">
              <a:rPr lang="en-US" smtClean="0"/>
              <a:t>‹#›</a:t>
            </a:fld>
            <a:endParaRPr lang="en-US"/>
          </a:p>
        </p:txBody>
      </p:sp>
    </p:spTree>
    <p:extLst>
      <p:ext uri="{BB962C8B-B14F-4D97-AF65-F5344CB8AC3E}">
        <p14:creationId xmlns:p14="http://schemas.microsoft.com/office/powerpoint/2010/main" val="3657235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8288AE9-4D1B-47B3-8EEA-819EB1DEC970}" type="datetime1">
              <a:rPr lang="en-US" smtClean="0"/>
              <a:t>1/12/26</a:t>
            </a:fld>
            <a:endParaRPr lang="en-US"/>
          </a:p>
        </p:txBody>
      </p:sp>
      <p:sp>
        <p:nvSpPr>
          <p:cNvPr id="6" name="Footer Placeholder 5"/>
          <p:cNvSpPr>
            <a:spLocks noGrp="1"/>
          </p:cNvSpPr>
          <p:nvPr>
            <p:ph type="ftr" sz="quarter" idx="11"/>
          </p:nvPr>
        </p:nvSpPr>
        <p:spPr/>
        <p:txBody>
          <a:bodyPr/>
          <a:lstStyle/>
          <a:p>
            <a:r>
              <a:rPr lang="en-US"/>
              <a:t>Sản phẩm của nhóm Zalo: NGỮ VĂN THPT (Nhóm cô Thu Huyền) – DỰ ÁN CỘNG ĐỒNG</a:t>
            </a:r>
          </a:p>
        </p:txBody>
      </p:sp>
      <p:sp>
        <p:nvSpPr>
          <p:cNvPr id="7" name="Slide Number Placeholder 6"/>
          <p:cNvSpPr>
            <a:spLocks noGrp="1"/>
          </p:cNvSpPr>
          <p:nvPr>
            <p:ph type="sldNum" sz="quarter" idx="12"/>
          </p:nvPr>
        </p:nvSpPr>
        <p:spPr/>
        <p:txBody>
          <a:bodyPr/>
          <a:lstStyle/>
          <a:p>
            <a:fld id="{ABC8A5CF-6291-4C31-A8AE-0402A4A9BA19}" type="slidenum">
              <a:rPr lang="en-US" smtClean="0"/>
              <a:t>‹#›</a:t>
            </a:fld>
            <a:endParaRPr lang="en-US"/>
          </a:p>
        </p:txBody>
      </p:sp>
    </p:spTree>
    <p:extLst>
      <p:ext uri="{BB962C8B-B14F-4D97-AF65-F5344CB8AC3E}">
        <p14:creationId xmlns:p14="http://schemas.microsoft.com/office/powerpoint/2010/main" val="849890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BB4C8D5-A9C6-4A79-A5F3-61878E41C5FD}" type="datetime1">
              <a:rPr lang="en-US" smtClean="0"/>
              <a:t>1/12/26</a:t>
            </a:fld>
            <a:endParaRPr lang="en-US"/>
          </a:p>
        </p:txBody>
      </p:sp>
      <p:sp>
        <p:nvSpPr>
          <p:cNvPr id="8" name="Footer Placeholder 7"/>
          <p:cNvSpPr>
            <a:spLocks noGrp="1"/>
          </p:cNvSpPr>
          <p:nvPr>
            <p:ph type="ftr" sz="quarter" idx="11"/>
          </p:nvPr>
        </p:nvSpPr>
        <p:spPr/>
        <p:txBody>
          <a:bodyPr/>
          <a:lstStyle/>
          <a:p>
            <a:r>
              <a:rPr lang="en-US"/>
              <a:t>Sản phẩm của nhóm Zalo: NGỮ VĂN THPT (Nhóm cô Thu Huyền) – DỰ ÁN CỘNG ĐỒNG</a:t>
            </a:r>
          </a:p>
        </p:txBody>
      </p:sp>
      <p:sp>
        <p:nvSpPr>
          <p:cNvPr id="9" name="Slide Number Placeholder 8"/>
          <p:cNvSpPr>
            <a:spLocks noGrp="1"/>
          </p:cNvSpPr>
          <p:nvPr>
            <p:ph type="sldNum" sz="quarter" idx="12"/>
          </p:nvPr>
        </p:nvSpPr>
        <p:spPr/>
        <p:txBody>
          <a:bodyPr/>
          <a:lstStyle/>
          <a:p>
            <a:fld id="{ABC8A5CF-6291-4C31-A8AE-0402A4A9BA19}" type="slidenum">
              <a:rPr lang="en-US" smtClean="0"/>
              <a:t>‹#›</a:t>
            </a:fld>
            <a:endParaRPr lang="en-US"/>
          </a:p>
        </p:txBody>
      </p:sp>
    </p:spTree>
    <p:extLst>
      <p:ext uri="{BB962C8B-B14F-4D97-AF65-F5344CB8AC3E}">
        <p14:creationId xmlns:p14="http://schemas.microsoft.com/office/powerpoint/2010/main" val="3238573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CE24D95-151D-447B-8D24-52B8F84FB986}" type="datetime1">
              <a:rPr lang="en-US" smtClean="0"/>
              <a:t>1/12/26</a:t>
            </a:fld>
            <a:endParaRPr lang="en-US"/>
          </a:p>
        </p:txBody>
      </p:sp>
      <p:sp>
        <p:nvSpPr>
          <p:cNvPr id="4" name="Footer Placeholder 3"/>
          <p:cNvSpPr>
            <a:spLocks noGrp="1"/>
          </p:cNvSpPr>
          <p:nvPr>
            <p:ph type="ftr" sz="quarter" idx="11"/>
          </p:nvPr>
        </p:nvSpPr>
        <p:spPr/>
        <p:txBody>
          <a:bodyPr/>
          <a:lstStyle/>
          <a:p>
            <a:r>
              <a:rPr lang="en-US"/>
              <a:t>Sản phẩm của nhóm Zalo: NGỮ VĂN THPT (Nhóm cô Thu Huyền) – DỰ ÁN CỘNG ĐỒNG</a:t>
            </a:r>
          </a:p>
        </p:txBody>
      </p:sp>
      <p:sp>
        <p:nvSpPr>
          <p:cNvPr id="5" name="Slide Number Placeholder 4"/>
          <p:cNvSpPr>
            <a:spLocks noGrp="1"/>
          </p:cNvSpPr>
          <p:nvPr>
            <p:ph type="sldNum" sz="quarter" idx="12"/>
          </p:nvPr>
        </p:nvSpPr>
        <p:spPr/>
        <p:txBody>
          <a:bodyPr/>
          <a:lstStyle/>
          <a:p>
            <a:fld id="{ABC8A5CF-6291-4C31-A8AE-0402A4A9BA19}" type="slidenum">
              <a:rPr lang="en-US" smtClean="0"/>
              <a:t>‹#›</a:t>
            </a:fld>
            <a:endParaRPr lang="en-US"/>
          </a:p>
        </p:txBody>
      </p:sp>
    </p:spTree>
    <p:extLst>
      <p:ext uri="{BB962C8B-B14F-4D97-AF65-F5344CB8AC3E}">
        <p14:creationId xmlns:p14="http://schemas.microsoft.com/office/powerpoint/2010/main" val="1848538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C3B32-82A9-43F1-9DBC-9133A1C2070A}" type="datetime1">
              <a:rPr lang="en-US" smtClean="0"/>
              <a:t>1/12/26</a:t>
            </a:fld>
            <a:endParaRPr lang="en-US"/>
          </a:p>
        </p:txBody>
      </p:sp>
      <p:sp>
        <p:nvSpPr>
          <p:cNvPr id="3" name="Footer Placeholder 2"/>
          <p:cNvSpPr>
            <a:spLocks noGrp="1"/>
          </p:cNvSpPr>
          <p:nvPr>
            <p:ph type="ftr" sz="quarter" idx="11"/>
          </p:nvPr>
        </p:nvSpPr>
        <p:spPr/>
        <p:txBody>
          <a:bodyPr/>
          <a:lstStyle/>
          <a:p>
            <a:r>
              <a:rPr lang="en-US"/>
              <a:t>Sản phẩm của nhóm Zalo: NGỮ VĂN THPT (Nhóm cô Thu Huyền) – DỰ ÁN CỘNG ĐỒNG</a:t>
            </a:r>
          </a:p>
        </p:txBody>
      </p:sp>
      <p:sp>
        <p:nvSpPr>
          <p:cNvPr id="4" name="Slide Number Placeholder 3"/>
          <p:cNvSpPr>
            <a:spLocks noGrp="1"/>
          </p:cNvSpPr>
          <p:nvPr>
            <p:ph type="sldNum" sz="quarter" idx="12"/>
          </p:nvPr>
        </p:nvSpPr>
        <p:spPr/>
        <p:txBody>
          <a:bodyPr/>
          <a:lstStyle/>
          <a:p>
            <a:fld id="{ABC8A5CF-6291-4C31-A8AE-0402A4A9BA19}" type="slidenum">
              <a:rPr lang="en-US" smtClean="0"/>
              <a:t>‹#›</a:t>
            </a:fld>
            <a:endParaRPr lang="en-US"/>
          </a:p>
        </p:txBody>
      </p:sp>
    </p:spTree>
    <p:extLst>
      <p:ext uri="{BB962C8B-B14F-4D97-AF65-F5344CB8AC3E}">
        <p14:creationId xmlns:p14="http://schemas.microsoft.com/office/powerpoint/2010/main" val="1959616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4B71417-F2BB-4493-9E52-8D185067BCDD}" type="datetime1">
              <a:rPr lang="en-US" smtClean="0"/>
              <a:t>1/12/26</a:t>
            </a:fld>
            <a:endParaRPr lang="en-US"/>
          </a:p>
        </p:txBody>
      </p:sp>
      <p:sp>
        <p:nvSpPr>
          <p:cNvPr id="6" name="Footer Placeholder 5"/>
          <p:cNvSpPr>
            <a:spLocks noGrp="1"/>
          </p:cNvSpPr>
          <p:nvPr>
            <p:ph type="ftr" sz="quarter" idx="11"/>
          </p:nvPr>
        </p:nvSpPr>
        <p:spPr/>
        <p:txBody>
          <a:bodyPr/>
          <a:lstStyle/>
          <a:p>
            <a:r>
              <a:rPr lang="en-US"/>
              <a:t>Sản phẩm của nhóm Zalo: NGỮ VĂN THPT (Nhóm cô Thu Huyền) – DỰ ÁN CỘNG ĐỒNG</a:t>
            </a:r>
          </a:p>
        </p:txBody>
      </p:sp>
      <p:sp>
        <p:nvSpPr>
          <p:cNvPr id="7" name="Slide Number Placeholder 6"/>
          <p:cNvSpPr>
            <a:spLocks noGrp="1"/>
          </p:cNvSpPr>
          <p:nvPr>
            <p:ph type="sldNum" sz="quarter" idx="12"/>
          </p:nvPr>
        </p:nvSpPr>
        <p:spPr/>
        <p:txBody>
          <a:bodyPr/>
          <a:lstStyle/>
          <a:p>
            <a:fld id="{ABC8A5CF-6291-4C31-A8AE-0402A4A9BA19}" type="slidenum">
              <a:rPr lang="en-US" smtClean="0"/>
              <a:t>‹#›</a:t>
            </a:fld>
            <a:endParaRPr lang="en-US"/>
          </a:p>
        </p:txBody>
      </p:sp>
    </p:spTree>
    <p:extLst>
      <p:ext uri="{BB962C8B-B14F-4D97-AF65-F5344CB8AC3E}">
        <p14:creationId xmlns:p14="http://schemas.microsoft.com/office/powerpoint/2010/main" val="2970133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4B5504-9B63-406D-93E7-813E8A462A7D}" type="datetime1">
              <a:rPr lang="en-US" smtClean="0"/>
              <a:t>1/12/26</a:t>
            </a:fld>
            <a:endParaRPr lang="en-US"/>
          </a:p>
        </p:txBody>
      </p:sp>
      <p:sp>
        <p:nvSpPr>
          <p:cNvPr id="6" name="Footer Placeholder 5"/>
          <p:cNvSpPr>
            <a:spLocks noGrp="1"/>
          </p:cNvSpPr>
          <p:nvPr>
            <p:ph type="ftr" sz="quarter" idx="11"/>
          </p:nvPr>
        </p:nvSpPr>
        <p:spPr/>
        <p:txBody>
          <a:bodyPr/>
          <a:lstStyle/>
          <a:p>
            <a:r>
              <a:rPr lang="en-US"/>
              <a:t>Sản phẩm của nhóm Zalo: NGỮ VĂN THPT (Nhóm cô Thu Huyền) – DỰ ÁN CỘNG ĐỒNG</a:t>
            </a:r>
          </a:p>
        </p:txBody>
      </p:sp>
      <p:sp>
        <p:nvSpPr>
          <p:cNvPr id="7" name="Slide Number Placeholder 6"/>
          <p:cNvSpPr>
            <a:spLocks noGrp="1"/>
          </p:cNvSpPr>
          <p:nvPr>
            <p:ph type="sldNum" sz="quarter" idx="12"/>
          </p:nvPr>
        </p:nvSpPr>
        <p:spPr/>
        <p:txBody>
          <a:bodyPr/>
          <a:lstStyle/>
          <a:p>
            <a:fld id="{ABC8A5CF-6291-4C31-A8AE-0402A4A9BA19}" type="slidenum">
              <a:rPr lang="en-US" smtClean="0"/>
              <a:t>‹#›</a:t>
            </a:fld>
            <a:endParaRPr lang="en-US"/>
          </a:p>
        </p:txBody>
      </p:sp>
    </p:spTree>
    <p:extLst>
      <p:ext uri="{BB962C8B-B14F-4D97-AF65-F5344CB8AC3E}">
        <p14:creationId xmlns:p14="http://schemas.microsoft.com/office/powerpoint/2010/main" val="1498260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C4091E-E74C-4E98-868C-E9F569033D53}" type="datetime1">
              <a:rPr lang="en-US" smtClean="0"/>
              <a:t>1/12/26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Sản phẩm của nhóm Zalo: NGỮ VĂN THPT (Nhóm cô Thu Huyền) – DỰ ÁN CỘNG ĐỒNG</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C8A5CF-6291-4C31-A8AE-0402A4A9BA19}" type="slidenum">
              <a:rPr lang="en-US" smtClean="0"/>
              <a:t>‹#›</a:t>
            </a:fld>
            <a:endParaRPr lang="en-US"/>
          </a:p>
        </p:txBody>
      </p:sp>
    </p:spTree>
    <p:extLst>
      <p:ext uri="{BB962C8B-B14F-4D97-AF65-F5344CB8AC3E}">
        <p14:creationId xmlns:p14="http://schemas.microsoft.com/office/powerpoint/2010/main" val="42147479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fif"/><Relationship Id="rId5" Type="http://schemas.openxmlformats.org/officeDocument/2006/relationships/image" Target="../media/image4.jfif"/><Relationship Id="rId4" Type="http://schemas.openxmlformats.org/officeDocument/2006/relationships/image" Target="../media/image3.jfif"/></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76532" y="846666"/>
            <a:ext cx="10868802" cy="2381955"/>
          </a:xfrm>
        </p:spPr>
        <p:txBody>
          <a:bodyPr>
            <a:noAutofit/>
          </a:bodyPr>
          <a:lstStyle/>
          <a:p>
            <a:pPr algn="l">
              <a:lnSpc>
                <a:spcPct val="130000"/>
              </a:lnSpc>
            </a:pPr>
            <a:r>
              <a:rPr lang="en-US" sz="3600" b="1" dirty="0" err="1">
                <a:solidFill>
                  <a:schemeClr val="accent2">
                    <a:lumMod val="50000"/>
                  </a:schemeClr>
                </a:solidFill>
                <a:latin typeface="Times New Roman" panose="02020603050405020304" pitchFamily="18" charset="0"/>
                <a:cs typeface="Times New Roman" panose="02020603050405020304" pitchFamily="18" charset="0"/>
              </a:rPr>
              <a:t>Tiết</a:t>
            </a:r>
            <a:r>
              <a:rPr lang="en-US" sz="3600" b="1" dirty="0">
                <a:solidFill>
                  <a:schemeClr val="accent2">
                    <a:lumMod val="50000"/>
                  </a:schemeClr>
                </a:solidFill>
                <a:latin typeface="Times New Roman" panose="02020603050405020304" pitchFamily="18" charset="0"/>
                <a:cs typeface="Times New Roman" panose="02020603050405020304" pitchFamily="18" charset="0"/>
              </a:rPr>
              <a:t> 59 – Văn </a:t>
            </a:r>
            <a:r>
              <a:rPr lang="en-US" sz="3600" b="1" dirty="0" err="1">
                <a:solidFill>
                  <a:schemeClr val="accent2">
                    <a:lumMod val="50000"/>
                  </a:schemeClr>
                </a:solidFill>
                <a:latin typeface="Times New Roman" panose="02020603050405020304" pitchFamily="18" charset="0"/>
                <a:cs typeface="Times New Roman" panose="02020603050405020304" pitchFamily="18" charset="0"/>
              </a:rPr>
              <a:t>bản</a:t>
            </a:r>
            <a:r>
              <a:rPr lang="en-US" sz="3600" b="1" dirty="0">
                <a:solidFill>
                  <a:schemeClr val="accent2">
                    <a:lumMod val="50000"/>
                  </a:schemeClr>
                </a:solidFill>
                <a:latin typeface="Times New Roman" panose="02020603050405020304" pitchFamily="18" charset="0"/>
                <a:cs typeface="Times New Roman" panose="02020603050405020304" pitchFamily="18" charset="0"/>
              </a:rPr>
              <a:t> 3:</a:t>
            </a:r>
          </a:p>
          <a:p>
            <a:pPr>
              <a:lnSpc>
                <a:spcPct val="130000"/>
              </a:lnSpc>
            </a:pPr>
            <a:r>
              <a:rPr lang="en-US" sz="6000" b="1" dirty="0">
                <a:solidFill>
                  <a:schemeClr val="accent2">
                    <a:lumMod val="50000"/>
                  </a:schemeClr>
                </a:solidFill>
                <a:latin typeface="Times New Roman" panose="02020603050405020304" pitchFamily="18" charset="0"/>
                <a:cs typeface="Times New Roman" panose="02020603050405020304" pitchFamily="18" charset="0"/>
              </a:rPr>
              <a:t>MỘ </a:t>
            </a:r>
          </a:p>
          <a:p>
            <a:pPr>
              <a:lnSpc>
                <a:spcPct val="130000"/>
              </a:lnSpc>
            </a:pPr>
            <a:r>
              <a:rPr lang="en-US" sz="6000" b="1" dirty="0">
                <a:solidFill>
                  <a:schemeClr val="accent2">
                    <a:lumMod val="50000"/>
                  </a:schemeClr>
                </a:solidFill>
                <a:latin typeface="Times New Roman" panose="02020603050405020304" pitchFamily="18" charset="0"/>
                <a:cs typeface="Times New Roman" panose="02020603050405020304" pitchFamily="18" charset="0"/>
              </a:rPr>
              <a:t>(CHIỀU TỐI)</a:t>
            </a:r>
          </a:p>
          <a:p>
            <a:pPr>
              <a:lnSpc>
                <a:spcPct val="130000"/>
              </a:lnSpc>
            </a:pPr>
            <a:r>
              <a:rPr lang="en-US" sz="3600" b="1" dirty="0">
                <a:solidFill>
                  <a:schemeClr val="accent2">
                    <a:lumMod val="50000"/>
                  </a:schemeClr>
                </a:solidFill>
                <a:latin typeface="Times New Roman" panose="02020603050405020304" pitchFamily="18" charset="0"/>
                <a:cs typeface="Times New Roman" panose="02020603050405020304" pitchFamily="18" charset="0"/>
              </a:rPr>
              <a:t>				- HỒ CHÍ MINH -</a:t>
            </a:r>
          </a:p>
        </p:txBody>
      </p:sp>
    </p:spTree>
    <p:extLst>
      <p:ext uri="{BB962C8B-B14F-4D97-AF65-F5344CB8AC3E}">
        <p14:creationId xmlns:p14="http://schemas.microsoft.com/office/powerpoint/2010/main" val="2971543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405A6D-F501-64F3-DEF9-69B441CAACDC}"/>
            </a:ext>
          </a:extLst>
        </p:cNvPr>
        <p:cNvGrpSpPr/>
        <p:nvPr/>
      </p:nvGrpSpPr>
      <p:grpSpPr>
        <a:xfrm>
          <a:off x="0" y="0"/>
          <a:ext cx="0" cy="0"/>
          <a:chOff x="0" y="0"/>
          <a:chExt cx="0" cy="0"/>
        </a:xfrm>
      </p:grpSpPr>
      <p:sp>
        <p:nvSpPr>
          <p:cNvPr id="3" name="Subtitle 4">
            <a:extLst>
              <a:ext uri="{FF2B5EF4-FFF2-40B4-BE49-F238E27FC236}">
                <a16:creationId xmlns:a16="http://schemas.microsoft.com/office/drawing/2014/main" id="{AEFA2210-D0A5-1076-005A-982AD59D48CB}"/>
              </a:ext>
            </a:extLst>
          </p:cNvPr>
          <p:cNvSpPr txBox="1">
            <a:spLocks/>
          </p:cNvSpPr>
          <p:nvPr/>
        </p:nvSpPr>
        <p:spPr>
          <a:xfrm>
            <a:off x="3523129" y="119250"/>
            <a:ext cx="5620871" cy="647233"/>
          </a:xfrm>
          <a:prstGeom prst="rect">
            <a:avLst/>
          </a:prstGeom>
          <a:solidFill>
            <a:schemeClr val="accent6">
              <a:lumMod val="20000"/>
              <a:lumOff val="8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3600" dirty="0">
                <a:solidFill>
                  <a:srgbClr val="FF0000"/>
                </a:solidFill>
                <a:latin typeface="Times New Roman" panose="02020603050405020304" pitchFamily="18" charset="0"/>
                <a:cs typeface="Times New Roman" panose="02020603050405020304" pitchFamily="18" charset="0"/>
              </a:rPr>
              <a:t>II. KHÁM PHÁ VĂN BẢN</a:t>
            </a:r>
          </a:p>
        </p:txBody>
      </p:sp>
      <p:sp>
        <p:nvSpPr>
          <p:cNvPr id="5" name="TextBox 4">
            <a:extLst>
              <a:ext uri="{FF2B5EF4-FFF2-40B4-BE49-F238E27FC236}">
                <a16:creationId xmlns:a16="http://schemas.microsoft.com/office/drawing/2014/main" id="{F32E504A-FC9A-6252-3CCB-5F778A6AC932}"/>
              </a:ext>
            </a:extLst>
          </p:cNvPr>
          <p:cNvSpPr txBox="1"/>
          <p:nvPr/>
        </p:nvSpPr>
        <p:spPr>
          <a:xfrm>
            <a:off x="689907" y="840270"/>
            <a:ext cx="3792152" cy="2410916"/>
          </a:xfrm>
          <a:prstGeom prst="rect">
            <a:avLst/>
          </a:prstGeom>
          <a:solidFill>
            <a:schemeClr val="accent4">
              <a:lumMod val="60000"/>
              <a:lumOff val="40000"/>
            </a:schemeClr>
          </a:solidFill>
        </p:spPr>
        <p:txBody>
          <a:bodyPr wrap="square" rtlCol="0">
            <a:spAutoFit/>
          </a:bodyPr>
          <a:lstStyle/>
          <a:p>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Hình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ảnh</a:t>
            </a:r>
            <a:r>
              <a:rPr lang="en-US" sz="2400" b="1" dirty="0">
                <a:latin typeface="Times New Roman" panose="02020603050405020304" pitchFamily="18" charset="0"/>
                <a:cs typeface="Times New Roman" panose="02020603050405020304" pitchFamily="18" charset="0"/>
              </a:rPr>
              <a:t>:</a:t>
            </a:r>
          </a:p>
          <a:p>
            <a:pPr algn="just" fontAlgn="base">
              <a:lnSpc>
                <a:spcPct val="107000"/>
              </a:lnSpc>
              <a:spcAft>
                <a:spcPts val="0"/>
              </a:spcAft>
            </a:pPr>
            <a:r>
              <a:rPr lang="en-US" sz="2400" dirty="0">
                <a:latin typeface="Times New Roman" panose="02020603050405020304" pitchFamily="18" charset="0"/>
                <a:cs typeface="Times New Roman" panose="02020603050405020304" pitchFamily="18" charset="0"/>
              </a:rPr>
              <a:t>+ </a:t>
            </a:r>
            <a:r>
              <a:rPr lang="vi-VN" sz="2400" i="1" dirty="0">
                <a:latin typeface="Times New Roman" panose="02020603050405020304" pitchFamily="18" charset="0"/>
                <a:cs typeface="Times New Roman" panose="02020603050405020304" pitchFamily="18" charset="0"/>
              </a:rPr>
              <a:t>cánh chim mỏi mệt</a:t>
            </a:r>
            <a:r>
              <a:rPr lang="vi-VN" sz="2400" dirty="0">
                <a:latin typeface="Times New Roman" panose="02020603050405020304" pitchFamily="18" charset="0"/>
                <a:cs typeface="Times New Roman" panose="02020603050405020304" pitchFamily="18" charset="0"/>
              </a:rPr>
              <a:t> bay về tổ</a:t>
            </a:r>
            <a:r>
              <a:rPr lang="en-US" sz="2400" dirty="0">
                <a:latin typeface="Times New Roman" panose="02020603050405020304" pitchFamily="18" charset="0"/>
                <a:cs typeface="Times New Roman" panose="02020603050405020304" pitchFamily="18" charset="0"/>
              </a:rPr>
              <a:t>.</a:t>
            </a:r>
          </a:p>
          <a:p>
            <a:pPr algn="just" fontAlgn="base">
              <a:lnSpc>
                <a:spcPct val="107000"/>
              </a:lnSpc>
              <a:spcAft>
                <a:spcPts val="0"/>
              </a:spcAft>
            </a:pPr>
            <a:r>
              <a:rPr lang="en-US" sz="2400" dirty="0">
                <a:latin typeface="Times New Roman" panose="02020603050405020304" pitchFamily="18" charset="0"/>
                <a:cs typeface="Times New Roman" panose="02020603050405020304" pitchFamily="18" charset="0"/>
              </a:rPr>
              <a:t>+ </a:t>
            </a:r>
            <a:r>
              <a:rPr lang="vi-VN" sz="2400" i="1" dirty="0">
                <a:latin typeface="Times New Roman" panose="02020603050405020304" pitchFamily="18" charset="0"/>
                <a:cs typeface="Times New Roman" panose="02020603050405020304" pitchFamily="18" charset="0"/>
              </a:rPr>
              <a:t>chòm mây cô lẻ</a:t>
            </a:r>
            <a:r>
              <a:rPr lang="vi-VN" sz="2400" dirty="0">
                <a:latin typeface="Times New Roman" panose="02020603050405020304" pitchFamily="18" charset="0"/>
                <a:cs typeface="Times New Roman" panose="02020603050405020304" pitchFamily="18" charset="0"/>
              </a:rPr>
              <a:t> chầm chậm trôi qua bầu trời rộng lớn</a:t>
            </a:r>
            <a:r>
              <a:rPr lang="en-US" sz="2400" b="1"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7C639D7A-8238-AF43-E3B1-CDF67EE51370}"/>
              </a:ext>
            </a:extLst>
          </p:cNvPr>
          <p:cNvSpPr txBox="1"/>
          <p:nvPr/>
        </p:nvSpPr>
        <p:spPr>
          <a:xfrm>
            <a:off x="632265" y="3917442"/>
            <a:ext cx="7224900" cy="1251240"/>
          </a:xfrm>
          <a:prstGeom prst="rect">
            <a:avLst/>
          </a:prstGeom>
          <a:solidFill>
            <a:schemeClr val="accent2">
              <a:lumMod val="20000"/>
              <a:lumOff val="80000"/>
            </a:schemeClr>
          </a:solidFill>
        </p:spPr>
        <p:txBody>
          <a:bodyPr wrap="square" rtlCol="0">
            <a:spAutoFit/>
          </a:bodyPr>
          <a:lstStyle/>
          <a:p>
            <a:pPr algn="just" fontAlgn="base">
              <a:lnSpc>
                <a:spcPct val="107000"/>
              </a:lnSpc>
              <a:spcAft>
                <a:spcPts val="0"/>
              </a:spcAft>
            </a:pPr>
            <a:r>
              <a:rPr lang="en-US" sz="2400" dirty="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Từ ngữ</a:t>
            </a:r>
            <a:r>
              <a:rPr lang="en-US" sz="2400"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quyện</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cô</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mạn</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mạn</a:t>
            </a:r>
            <a:r>
              <a:rPr lang="en-US" sz="2400" i="1" dirty="0">
                <a:latin typeface="Times New Roman" panose="02020603050405020304" pitchFamily="18" charset="0"/>
                <a:cs typeface="Times New Roman" panose="02020603050405020304" pitchFamily="18" charset="0"/>
              </a:rPr>
              <a:t>,…</a:t>
            </a:r>
          </a:p>
          <a:p>
            <a:pPr algn="just" fontAlgn="base">
              <a:lnSpc>
                <a:spcPct val="107000"/>
              </a:lnSpc>
              <a:spcAft>
                <a:spcPts val="0"/>
              </a:spcAft>
            </a:pPr>
            <a:r>
              <a:rPr lang="en-US" sz="2400" dirty="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vốn chỉ trạng thái thể chất, tinh thần của con người </a:t>
            </a:r>
            <a:endParaRPr lang="en-US" sz="2400" dirty="0">
              <a:latin typeface="Times New Roman" panose="02020603050405020304" pitchFamily="18" charset="0"/>
              <a:cs typeface="Times New Roman" panose="02020603050405020304" pitchFamily="18" charset="0"/>
            </a:endParaRPr>
          </a:p>
          <a:p>
            <a:pPr algn="just" fontAlgn="base">
              <a:lnSpc>
                <a:spcPct val="107000"/>
              </a:lnSpc>
              <a:spcAft>
                <a:spcPts val="0"/>
              </a:spcAft>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đặc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gợi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hồn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sự</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vật</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A5D55CCB-64A9-3D3B-DA38-A65D2D863552}"/>
              </a:ext>
            </a:extLst>
          </p:cNvPr>
          <p:cNvSpPr txBox="1"/>
          <p:nvPr/>
        </p:nvSpPr>
        <p:spPr>
          <a:xfrm>
            <a:off x="4639816" y="840270"/>
            <a:ext cx="7455728" cy="2410916"/>
          </a:xfrm>
          <a:prstGeom prst="rect">
            <a:avLst/>
          </a:prstGeom>
          <a:solidFill>
            <a:schemeClr val="accent5">
              <a:lumMod val="20000"/>
              <a:lumOff val="80000"/>
            </a:schemeClr>
          </a:solidFill>
        </p:spPr>
        <p:txBody>
          <a:bodyPr wrap="square" rtlCol="0">
            <a:spAutoFit/>
          </a:bodyPr>
          <a:lstStyle/>
          <a:p>
            <a:pPr algn="just"/>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Nhận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xét</a:t>
            </a:r>
            <a:r>
              <a:rPr lang="en-US" sz="2400" b="1" dirty="0">
                <a:solidFill>
                  <a:srgbClr val="FF0000"/>
                </a:solidFill>
                <a:latin typeface="Times New Roman" panose="02020603050405020304" pitchFamily="18" charset="0"/>
                <a:cs typeface="Times New Roman" panose="02020603050405020304" pitchFamily="18" charset="0"/>
              </a:rPr>
              <a:t>:</a:t>
            </a:r>
          </a:p>
          <a:p>
            <a:pPr algn="just" fontAlgn="base">
              <a:lnSpc>
                <a:spcPct val="107000"/>
              </a:lnSpc>
              <a:spcAft>
                <a:spcPts val="0"/>
              </a:spcAft>
            </a:pPr>
            <a:r>
              <a:rPr lang="en-US" sz="2400" dirty="0">
                <a:latin typeface="Times New Roman" panose="02020603050405020304" pitchFamily="18" charset="0"/>
                <a:cs typeface="Times New Roman" panose="02020603050405020304" pitchFamily="18" charset="0"/>
              </a:rPr>
              <a:t> -&gt; </a:t>
            </a:r>
            <a:r>
              <a:rPr lang="vi-VN" sz="2400" dirty="0">
                <a:latin typeface="Times New Roman" panose="02020603050405020304" pitchFamily="18" charset="0"/>
                <a:cs typeface="Times New Roman" panose="02020603050405020304" pitchFamily="18" charset="0"/>
              </a:rPr>
              <a:t>gợi thời gian chiều tối, gợi nhịp điệu của cuộc sống tự nhiên ng</a:t>
            </a:r>
            <a:r>
              <a:rPr lang="en-US" sz="2400" dirty="0" err="1">
                <a:latin typeface="Times New Roman" panose="02020603050405020304" pitchFamily="18" charset="0"/>
                <a:cs typeface="Times New Roman" panose="02020603050405020304" pitchFamily="18" charset="0"/>
              </a:rPr>
              <a:t>ầ</a:t>
            </a:r>
            <a:r>
              <a:rPr lang="vi-VN" sz="2400" dirty="0">
                <a:latin typeface="Times New Roman" panose="02020603050405020304" pitchFamily="18" charset="0"/>
                <a:cs typeface="Times New Roman" panose="02020603050405020304" pitchFamily="18" charset="0"/>
              </a:rPr>
              <a:t>m đối lập với hình ảnh người tù bị giải đi trên con đường vô tận, không biết đâu là điểm dừng.</a:t>
            </a:r>
            <a:endParaRPr lang="en-US" sz="2400" dirty="0">
              <a:latin typeface="Times New Roman" panose="02020603050405020304" pitchFamily="18" charset="0"/>
              <a:cs typeface="Times New Roman" panose="02020603050405020304" pitchFamily="18" charset="0"/>
            </a:endParaRPr>
          </a:p>
          <a:p>
            <a:pPr algn="just" fontAlgn="base">
              <a:lnSpc>
                <a:spcPct val="107000"/>
              </a:lnSpc>
              <a:spcAft>
                <a:spcPts val="0"/>
              </a:spcAft>
            </a:pPr>
            <a:r>
              <a:rPr lang="vi-VN"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-&gt; </a:t>
            </a:r>
            <a:r>
              <a:rPr lang="vi-VN" sz="2400" dirty="0">
                <a:latin typeface="Times New Roman" panose="02020603050405020304" pitchFamily="18" charset="0"/>
                <a:cs typeface="Times New Roman" panose="02020603050405020304" pitchFamily="18" charset="0"/>
              </a:rPr>
              <a:t>Hình ảnh </a:t>
            </a:r>
            <a:r>
              <a:rPr lang="vi-VN" sz="2400" i="1" dirty="0">
                <a:latin typeface="Times New Roman" panose="02020603050405020304" pitchFamily="18" charset="0"/>
                <a:cs typeface="Times New Roman" panose="02020603050405020304" pitchFamily="18" charset="0"/>
              </a:rPr>
              <a:t>chòm mây cô lẻ</a:t>
            </a:r>
            <a:r>
              <a:rPr lang="vi-VN" sz="2400" dirty="0">
                <a:latin typeface="Times New Roman" panose="02020603050405020304" pitchFamily="18" charset="0"/>
                <a:cs typeface="Times New Roman" panose="02020603050405020304" pitchFamily="18" charset="0"/>
              </a:rPr>
              <a:t> chầm chậm trôi qua bầu trời rộng lớn lúc trời chiều gợi cảm giác xa vắng, bâng khuâng.</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FB5CC0C5-BE26-5DF5-7CF8-E8035FAE9289}"/>
              </a:ext>
            </a:extLst>
          </p:cNvPr>
          <p:cNvSpPr txBox="1"/>
          <p:nvPr/>
        </p:nvSpPr>
        <p:spPr>
          <a:xfrm>
            <a:off x="632265" y="5563855"/>
            <a:ext cx="10927470" cy="907749"/>
          </a:xfrm>
          <a:prstGeom prst="rect">
            <a:avLst/>
          </a:prstGeom>
          <a:solidFill>
            <a:schemeClr val="accent5">
              <a:lumMod val="20000"/>
              <a:lumOff val="80000"/>
            </a:schemeClr>
          </a:solidFill>
        </p:spPr>
        <p:txBody>
          <a:bodyPr wrap="square" rtlCol="0">
            <a:spAutoFit/>
          </a:bodyPr>
          <a:lstStyle/>
          <a:p>
            <a:pPr indent="177800" algn="just">
              <a:lnSpc>
                <a:spcPct val="115000"/>
              </a:lnSpc>
              <a:spcAft>
                <a:spcPts val="500"/>
              </a:spcAft>
            </a:pPr>
            <a:r>
              <a:rPr lang="vi-VN" sz="2400" dirty="0">
                <a:latin typeface="Times New Roman" panose="02020603050405020304" pitchFamily="18" charset="0"/>
                <a:cs typeface="Times New Roman" panose="02020603050405020304" pitchFamily="18" charset="0"/>
              </a:rPr>
              <a:t>=&gt; Bút pháp chấm phá, tạo hình: đối ứng và nối tiếp giữa cái hữu hình và cái vô hình, cái hữu hạn và cái vô hạn  </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68662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dissolv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dissolve">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P spid="6"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4"/>
          <p:cNvSpPr txBox="1">
            <a:spLocks/>
          </p:cNvSpPr>
          <p:nvPr/>
        </p:nvSpPr>
        <p:spPr>
          <a:xfrm>
            <a:off x="3523129" y="119250"/>
            <a:ext cx="5620871" cy="647233"/>
          </a:xfrm>
          <a:prstGeom prst="rect">
            <a:avLst/>
          </a:prstGeom>
          <a:solidFill>
            <a:schemeClr val="accent6">
              <a:lumMod val="20000"/>
              <a:lumOff val="8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3600" dirty="0">
                <a:solidFill>
                  <a:srgbClr val="FF0000"/>
                </a:solidFill>
                <a:latin typeface="Times New Roman" panose="02020603050405020304" pitchFamily="18" charset="0"/>
                <a:cs typeface="Times New Roman" panose="02020603050405020304" pitchFamily="18" charset="0"/>
              </a:rPr>
              <a:t>II. KHÁM PHÁ VĂN BẢN</a:t>
            </a:r>
          </a:p>
        </p:txBody>
      </p:sp>
      <p:sp>
        <p:nvSpPr>
          <p:cNvPr id="5" name="TextBox 4"/>
          <p:cNvSpPr txBox="1"/>
          <p:nvPr/>
        </p:nvSpPr>
        <p:spPr>
          <a:xfrm>
            <a:off x="1095021" y="1196622"/>
            <a:ext cx="9358490" cy="830997"/>
          </a:xfrm>
          <a:prstGeom prst="rect">
            <a:avLst/>
          </a:prstGeom>
          <a:solidFill>
            <a:schemeClr val="accent4">
              <a:lumMod val="60000"/>
              <a:lumOff val="40000"/>
            </a:schemeClr>
          </a:solidFill>
        </p:spPr>
        <p:txBody>
          <a:bodyPr wrap="square" rtlCol="0">
            <a:spAutoFit/>
          </a:bodyPr>
          <a:lstStyle/>
          <a:p>
            <a:pPr algn="ct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Mối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liên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hệ</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giữa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hoàn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cảnh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sáng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tác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với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tâm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thế</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tâm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trạng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cảm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xúc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của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nhân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vật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trữ</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tình</a:t>
            </a:r>
            <a:r>
              <a:rPr lang="en-US" sz="2400" b="1"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1333083" y="2412115"/>
            <a:ext cx="3035717" cy="3046988"/>
          </a:xfrm>
          <a:prstGeom prst="rect">
            <a:avLst/>
          </a:prstGeom>
          <a:solidFill>
            <a:schemeClr val="accent2">
              <a:lumMod val="20000"/>
              <a:lumOff val="80000"/>
            </a:schemeClr>
          </a:solidFill>
        </p:spPr>
        <p:txBody>
          <a:bodyPr wrap="square" rtlCol="0">
            <a:spAutoFit/>
          </a:bodyPr>
          <a:lstStyle/>
          <a:p>
            <a:pPr algn="just"/>
            <a:r>
              <a:rPr lang="en-US" sz="2400" dirty="0">
                <a:latin typeface="Times New Roman" panose="02020603050405020304" pitchFamily="18" charset="0"/>
                <a:cs typeface="Times New Roman" panose="02020603050405020304" pitchFamily="18" charset="0"/>
              </a:rPr>
              <a:t>Hoàn </a:t>
            </a:r>
            <a:r>
              <a:rPr lang="en-US" sz="2400" dirty="0" err="1">
                <a:latin typeface="Times New Roman" panose="02020603050405020304" pitchFamily="18" charset="0"/>
                <a:cs typeface="Times New Roman" panose="02020603050405020304" pitchFamily="18" charset="0"/>
              </a:rPr>
              <a:t>cảnh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chiều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tối</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nghỉ</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ngơi</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khép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đọng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tĩnh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tại</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=&gt; </a:t>
            </a:r>
            <a:r>
              <a:rPr lang="en-US" sz="2400" dirty="0" err="1">
                <a:latin typeface="Times New Roman" panose="02020603050405020304" pitchFamily="18" charset="0"/>
                <a:cs typeface="Times New Roman" panose="02020603050405020304" pitchFamily="18" charset="0"/>
              </a:rPr>
              <a:t>quy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luật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chim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tổ</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nhà</a:t>
            </a:r>
            <a:r>
              <a:rPr lang="en-US" sz="2400" dirty="0">
                <a:latin typeface="Times New Roman" panose="02020603050405020304" pitchFamily="18" charset="0"/>
                <a:cs typeface="Times New Roman" panose="02020603050405020304" pitchFamily="18" charset="0"/>
              </a:rPr>
              <a:t>”</a:t>
            </a:r>
          </a:p>
        </p:txBody>
      </p:sp>
      <p:sp>
        <p:nvSpPr>
          <p:cNvPr id="6" name="TextBox 5"/>
          <p:cNvSpPr txBox="1"/>
          <p:nvPr/>
        </p:nvSpPr>
        <p:spPr>
          <a:xfrm>
            <a:off x="6655795" y="2219530"/>
            <a:ext cx="4364152" cy="1569660"/>
          </a:xfrm>
          <a:prstGeom prst="rect">
            <a:avLst/>
          </a:prstGeom>
          <a:solidFill>
            <a:schemeClr val="accent5">
              <a:lumMod val="20000"/>
              <a:lumOff val="80000"/>
            </a:schemeClr>
          </a:solidFill>
        </p:spPr>
        <p:txBody>
          <a:bodyPr wrap="square" rtlCol="0">
            <a:spAutoFit/>
          </a:bodyPr>
          <a:lstStyle/>
          <a:p>
            <a:pPr algn="just"/>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tù</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cùm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dừng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tự</a:t>
            </a:r>
            <a:r>
              <a:rPr lang="en-US" sz="2400" dirty="0">
                <a:latin typeface="Times New Roman" panose="02020603050405020304" pitchFamily="18" charset="0"/>
                <a:cs typeface="Times New Roman" panose="02020603050405020304" pitchFamily="18" charset="0"/>
              </a:rPr>
              <a:t> do -&gt; </a:t>
            </a:r>
            <a:r>
              <a:rPr lang="en-US" sz="2400" dirty="0" err="1">
                <a:latin typeface="Times New Roman" panose="02020603050405020304" pitchFamily="18" charset="0"/>
                <a:cs typeface="Times New Roman" panose="02020603050405020304" pitchFamily="18" charset="0"/>
              </a:rPr>
              <a:t>dễ</a:t>
            </a:r>
            <a:r>
              <a:rPr lang="en-US" sz="2400" dirty="0">
                <a:latin typeface="Times New Roman" panose="02020603050405020304" pitchFamily="18" charset="0"/>
                <a:cs typeface="Times New Roman" panose="02020603050405020304" pitchFamily="18" charset="0"/>
              </a:rPr>
              <a:t> bi </a:t>
            </a:r>
            <a:r>
              <a:rPr lang="en-US" sz="2400" dirty="0" err="1">
                <a:latin typeface="Times New Roman" panose="02020603050405020304" pitchFamily="18" charset="0"/>
                <a:cs typeface="Times New Roman" panose="02020603050405020304" pitchFamily="18" charset="0"/>
              </a:rPr>
              <a:t>quan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tắc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cô</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đơn</a:t>
            </a:r>
            <a:endParaRPr lang="en-US" sz="24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6655795" y="4298621"/>
            <a:ext cx="3881885" cy="1200329"/>
          </a:xfrm>
          <a:prstGeom prst="rect">
            <a:avLst/>
          </a:prstGeom>
          <a:solidFill>
            <a:schemeClr val="accent5">
              <a:lumMod val="20000"/>
              <a:lumOff val="80000"/>
            </a:schemeClr>
          </a:solidFill>
        </p:spPr>
        <p:txBody>
          <a:bodyPr wrap="square" rtlCol="0">
            <a:spAutoFit/>
          </a:bodyPr>
          <a:lstStyle/>
          <a:p>
            <a:pPr algn="just"/>
            <a:r>
              <a:rPr lang="en-US" sz="2400" dirty="0">
                <a:latin typeface="Times New Roman" panose="02020603050405020304" pitchFamily="18" charset="0"/>
                <a:cs typeface="Times New Roman" panose="02020603050405020304" pitchFamily="18" charset="0"/>
              </a:rPr>
              <a:t>- con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phóng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khoáng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mạnh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hồn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mở</a:t>
            </a:r>
            <a:endParaRPr lang="en-US" sz="2400" dirty="0">
              <a:latin typeface="Times New Roman" panose="02020603050405020304" pitchFamily="18" charset="0"/>
              <a:cs typeface="Times New Roman" panose="02020603050405020304" pitchFamily="18" charset="0"/>
            </a:endParaRPr>
          </a:p>
        </p:txBody>
      </p:sp>
      <p:sp>
        <p:nvSpPr>
          <p:cNvPr id="8" name="Left-Right Arrow 7"/>
          <p:cNvSpPr/>
          <p:nvPr/>
        </p:nvSpPr>
        <p:spPr>
          <a:xfrm>
            <a:off x="4368800" y="2810933"/>
            <a:ext cx="2286995" cy="722489"/>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Đối lập</a:t>
            </a:r>
          </a:p>
        </p:txBody>
      </p:sp>
      <p:sp>
        <p:nvSpPr>
          <p:cNvPr id="9" name="Left-Right Arrow 8"/>
          <p:cNvSpPr/>
          <p:nvPr/>
        </p:nvSpPr>
        <p:spPr>
          <a:xfrm>
            <a:off x="4368800" y="4569891"/>
            <a:ext cx="2286995" cy="61170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Gợi liên tưởng</a:t>
            </a:r>
          </a:p>
        </p:txBody>
      </p:sp>
    </p:spTree>
    <p:extLst>
      <p:ext uri="{BB962C8B-B14F-4D97-AF65-F5344CB8AC3E}">
        <p14:creationId xmlns:p14="http://schemas.microsoft.com/office/powerpoint/2010/main" val="1508861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arn(inVertical)">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1196621" y="1106311"/>
            <a:ext cx="7347771" cy="461665"/>
          </a:xfrm>
          <a:prstGeom prst="rect">
            <a:avLst/>
          </a:prstGeom>
          <a:solidFill>
            <a:schemeClr val="accent4">
              <a:lumMod val="60000"/>
              <a:lumOff val="40000"/>
            </a:schemeClr>
          </a:solidFill>
        </p:spPr>
        <p:txBody>
          <a:bodyPr wrap="square" rtlCol="0">
            <a:spAutoFit/>
          </a:bodyPr>
          <a:lstStyle/>
          <a:p>
            <a:pPr algn="ctr"/>
            <a:r>
              <a:rPr lang="en-US" sz="2400" b="1" dirty="0">
                <a:latin typeface="Times New Roman" panose="02020603050405020304" pitchFamily="18" charset="0"/>
                <a:cs typeface="Times New Roman" panose="02020603050405020304" pitchFamily="18" charset="0"/>
              </a:rPr>
              <a:t>3. </a:t>
            </a:r>
            <a:r>
              <a:rPr lang="en-US" sz="2400" b="1" dirty="0" err="1">
                <a:latin typeface="Times New Roman" panose="02020603050405020304" pitchFamily="18" charset="0"/>
                <a:cs typeface="Times New Roman" panose="02020603050405020304" pitchFamily="18" charset="0"/>
              </a:rPr>
              <a:t>Bức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tranh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cuộc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sống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của</a:t>
            </a:r>
            <a:r>
              <a:rPr lang="en-US" sz="2400" b="1" dirty="0">
                <a:latin typeface="Times New Roman" panose="02020603050405020304" pitchFamily="18" charset="0"/>
                <a:cs typeface="Times New Roman" panose="02020603050405020304" pitchFamily="18" charset="0"/>
              </a:rPr>
              <a:t> con </a:t>
            </a:r>
            <a:r>
              <a:rPr lang="en-US" sz="2400" b="1" dirty="0" err="1">
                <a:latin typeface="Times New Roman" panose="02020603050405020304" pitchFamily="18" charset="0"/>
                <a:cs typeface="Times New Roman" panose="02020603050405020304" pitchFamily="18" charset="0"/>
              </a:rPr>
              <a:t>người</a:t>
            </a:r>
            <a:r>
              <a:rPr lang="en-US" sz="2400" b="1" dirty="0">
                <a:latin typeface="Times New Roman" panose="02020603050405020304" pitchFamily="18" charset="0"/>
                <a:cs typeface="Times New Roman" panose="02020603050405020304" pitchFamily="18" charset="0"/>
              </a:rPr>
              <a:t> (2 </a:t>
            </a:r>
            <a:r>
              <a:rPr lang="en-US" sz="2400" b="1" dirty="0" err="1">
                <a:latin typeface="Times New Roman" panose="02020603050405020304" pitchFamily="18" charset="0"/>
                <a:cs typeface="Times New Roman" panose="02020603050405020304" pitchFamily="18" charset="0"/>
              </a:rPr>
              <a:t>câu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cuối</a:t>
            </a:r>
            <a:r>
              <a:rPr lang="en-US" sz="2400" b="1" dirty="0">
                <a:latin typeface="Times New Roman" panose="02020603050405020304" pitchFamily="18" charset="0"/>
                <a:cs typeface="Times New Roman" panose="02020603050405020304" pitchFamily="18" charset="0"/>
              </a:rPr>
              <a:t>)</a:t>
            </a:r>
          </a:p>
        </p:txBody>
      </p:sp>
      <p:sp>
        <p:nvSpPr>
          <p:cNvPr id="10" name="6-Point Star 9"/>
          <p:cNvSpPr/>
          <p:nvPr/>
        </p:nvSpPr>
        <p:spPr>
          <a:xfrm>
            <a:off x="9144000" y="348334"/>
            <a:ext cx="2528710" cy="1371508"/>
          </a:xfrm>
          <a:prstGeom prst="star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Phiếu học tập số 2</a:t>
            </a:r>
          </a:p>
        </p:txBody>
      </p:sp>
      <p:graphicFrame>
        <p:nvGraphicFramePr>
          <p:cNvPr id="12" name="Table 11"/>
          <p:cNvGraphicFramePr>
            <a:graphicFrameLocks noGrp="1"/>
          </p:cNvGraphicFramePr>
          <p:nvPr>
            <p:extLst>
              <p:ext uri="{D42A27DB-BD31-4B8C-83A1-F6EECF244321}">
                <p14:modId xmlns:p14="http://schemas.microsoft.com/office/powerpoint/2010/main" val="1796316774"/>
              </p:ext>
            </p:extLst>
          </p:nvPr>
        </p:nvGraphicFramePr>
        <p:xfrm>
          <a:off x="733777" y="1885362"/>
          <a:ext cx="11458223" cy="4624304"/>
        </p:xfrm>
        <a:graphic>
          <a:graphicData uri="http://schemas.openxmlformats.org/drawingml/2006/table">
            <a:tbl>
              <a:tblPr firstRow="1" firstCol="1" bandRow="1">
                <a:tableStyleId>{5C22544A-7EE6-4342-B048-85BDC9FD1C3A}</a:tableStyleId>
              </a:tblPr>
              <a:tblGrid>
                <a:gridCol w="1320802">
                  <a:extLst>
                    <a:ext uri="{9D8B030D-6E8A-4147-A177-3AD203B41FA5}">
                      <a16:colId xmlns:a16="http://schemas.microsoft.com/office/drawing/2014/main" val="365803481"/>
                    </a:ext>
                  </a:extLst>
                </a:gridCol>
                <a:gridCol w="1772355">
                  <a:extLst>
                    <a:ext uri="{9D8B030D-6E8A-4147-A177-3AD203B41FA5}">
                      <a16:colId xmlns:a16="http://schemas.microsoft.com/office/drawing/2014/main" val="1836545023"/>
                    </a:ext>
                  </a:extLst>
                </a:gridCol>
                <a:gridCol w="1952978">
                  <a:extLst>
                    <a:ext uri="{9D8B030D-6E8A-4147-A177-3AD203B41FA5}">
                      <a16:colId xmlns:a16="http://schemas.microsoft.com/office/drawing/2014/main" val="1750693313"/>
                    </a:ext>
                  </a:extLst>
                </a:gridCol>
                <a:gridCol w="3544711">
                  <a:extLst>
                    <a:ext uri="{9D8B030D-6E8A-4147-A177-3AD203B41FA5}">
                      <a16:colId xmlns:a16="http://schemas.microsoft.com/office/drawing/2014/main" val="3568816637"/>
                    </a:ext>
                  </a:extLst>
                </a:gridCol>
                <a:gridCol w="2867377">
                  <a:extLst>
                    <a:ext uri="{9D8B030D-6E8A-4147-A177-3AD203B41FA5}">
                      <a16:colId xmlns:a16="http://schemas.microsoft.com/office/drawing/2014/main" val="944352329"/>
                    </a:ext>
                  </a:extLst>
                </a:gridCol>
              </a:tblGrid>
              <a:tr h="383942">
                <a:tc>
                  <a:txBody>
                    <a:bodyPr/>
                    <a:lstStyle/>
                    <a:p>
                      <a:pPr algn="ctr">
                        <a:lnSpc>
                          <a:spcPct val="112000"/>
                        </a:lnSpc>
                        <a:spcAft>
                          <a:spcPts val="500"/>
                        </a:spcAft>
                      </a:pPr>
                      <a:r>
                        <a:rPr lang="en-US" sz="2000" dirty="0" err="1">
                          <a:solidFill>
                            <a:schemeClr val="tx1"/>
                          </a:solidFill>
                          <a:effectLst/>
                          <a:latin typeface="Times New Roman" panose="02020603050405020304" pitchFamily="18" charset="0"/>
                          <a:cs typeface="Times New Roman" panose="02020603050405020304" pitchFamily="18" charset="0"/>
                        </a:rPr>
                        <a:t>Hình</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ảnh</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9779" marR="19779" marT="0" marB="0">
                    <a:solidFill>
                      <a:schemeClr val="accent2"/>
                    </a:solidFill>
                  </a:tcPr>
                </a:tc>
                <a:tc>
                  <a:txBody>
                    <a:bodyPr/>
                    <a:lstStyle/>
                    <a:p>
                      <a:pPr algn="ctr">
                        <a:lnSpc>
                          <a:spcPct val="112000"/>
                        </a:lnSpc>
                        <a:spcAft>
                          <a:spcPts val="500"/>
                        </a:spcAft>
                      </a:pPr>
                      <a:r>
                        <a:rPr lang="en-US" sz="2000">
                          <a:solidFill>
                            <a:schemeClr val="tx1"/>
                          </a:solidFill>
                          <a:effectLst/>
                          <a:latin typeface="Times New Roman" panose="02020603050405020304" pitchFamily="18" charset="0"/>
                          <a:cs typeface="Times New Roman" panose="02020603050405020304" pitchFamily="18" charset="0"/>
                        </a:rPr>
                        <a:t>Từ ngữ</a:t>
                      </a:r>
                      <a:endParaRPr lang="en-US" sz="20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9779" marR="19779" marT="0" marB="0">
                    <a:solidFill>
                      <a:schemeClr val="accent1">
                        <a:lumMod val="60000"/>
                        <a:lumOff val="40000"/>
                      </a:schemeClr>
                    </a:solidFill>
                  </a:tcPr>
                </a:tc>
                <a:tc>
                  <a:txBody>
                    <a:bodyPr/>
                    <a:lstStyle/>
                    <a:p>
                      <a:pPr algn="ctr">
                        <a:lnSpc>
                          <a:spcPct val="112000"/>
                        </a:lnSpc>
                        <a:spcAft>
                          <a:spcPts val="500"/>
                        </a:spcAft>
                      </a:pPr>
                      <a:r>
                        <a:rPr lang="en-US" sz="2000">
                          <a:solidFill>
                            <a:schemeClr val="tx1"/>
                          </a:solidFill>
                          <a:effectLst/>
                          <a:latin typeface="Times New Roman" panose="02020603050405020304" pitchFamily="18" charset="0"/>
                          <a:cs typeface="Times New Roman" panose="02020603050405020304" pitchFamily="18" charset="0"/>
                        </a:rPr>
                        <a:t>Biện pháp tu từ</a:t>
                      </a:r>
                      <a:endParaRPr lang="en-US" sz="20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9779" marR="19779" marT="0" marB="0">
                    <a:solidFill>
                      <a:schemeClr val="accent4"/>
                    </a:solidFill>
                  </a:tcPr>
                </a:tc>
                <a:tc>
                  <a:txBody>
                    <a:bodyPr/>
                    <a:lstStyle/>
                    <a:p>
                      <a:pPr algn="ctr">
                        <a:lnSpc>
                          <a:spcPct val="112000"/>
                        </a:lnSpc>
                        <a:spcAft>
                          <a:spcPts val="500"/>
                        </a:spcAft>
                      </a:pPr>
                      <a:r>
                        <a:rPr lang="en-US" sz="2000">
                          <a:solidFill>
                            <a:schemeClr val="tx1"/>
                          </a:solidFill>
                          <a:effectLst/>
                          <a:latin typeface="Times New Roman" panose="02020603050405020304" pitchFamily="18" charset="0"/>
                          <a:cs typeface="Times New Roman" panose="02020603050405020304" pitchFamily="18" charset="0"/>
                        </a:rPr>
                        <a:t>Nhận xét</a:t>
                      </a:r>
                      <a:endParaRPr lang="en-US" sz="20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9779" marR="19779" marT="0" marB="0"/>
                </a:tc>
                <a:tc>
                  <a:txBody>
                    <a:bodyPr/>
                    <a:lstStyle/>
                    <a:p>
                      <a:pPr algn="ctr">
                        <a:lnSpc>
                          <a:spcPct val="112000"/>
                        </a:lnSpc>
                        <a:spcAft>
                          <a:spcPts val="500"/>
                        </a:spcAft>
                      </a:pPr>
                      <a:r>
                        <a:rPr lang="en-US" sz="2000">
                          <a:solidFill>
                            <a:schemeClr val="tx1"/>
                          </a:solidFill>
                          <a:effectLst/>
                          <a:latin typeface="Times New Roman" panose="02020603050405020304" pitchFamily="18" charset="0"/>
                          <a:cs typeface="Times New Roman" panose="02020603050405020304" pitchFamily="18" charset="0"/>
                        </a:rPr>
                        <a:t>Tâm trạng, vẻ đẹp tâm hồn nhà thơ</a:t>
                      </a:r>
                      <a:endParaRPr lang="en-US" sz="20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9779" marR="19779" marT="0" marB="0">
                    <a:solidFill>
                      <a:schemeClr val="accent2">
                        <a:lumMod val="60000"/>
                        <a:lumOff val="40000"/>
                      </a:schemeClr>
                    </a:solidFill>
                  </a:tcPr>
                </a:tc>
                <a:extLst>
                  <a:ext uri="{0D108BD9-81ED-4DB2-BD59-A6C34878D82A}">
                    <a16:rowId xmlns:a16="http://schemas.microsoft.com/office/drawing/2014/main" val="2862240399"/>
                  </a:ext>
                </a:extLst>
              </a:tr>
              <a:tr h="3967396">
                <a:tc>
                  <a:txBody>
                    <a:bodyPr/>
                    <a:lstStyle/>
                    <a:p>
                      <a:endParaRPr lang="en-US" dirty="0"/>
                    </a:p>
                  </a:txBody>
                  <a:tcPr marL="19779" marR="19779" marT="0" marB="0">
                    <a:solidFill>
                      <a:schemeClr val="accent2"/>
                    </a:solidFill>
                  </a:tcPr>
                </a:tc>
                <a:tc>
                  <a:txBody>
                    <a:bodyPr/>
                    <a:lstStyle/>
                    <a:p>
                      <a:endParaRPr lang="en-US" dirty="0"/>
                    </a:p>
                  </a:txBody>
                  <a:tcPr marL="19779" marR="19779" marT="0" marB="0">
                    <a:solidFill>
                      <a:schemeClr val="accent1">
                        <a:lumMod val="60000"/>
                        <a:lumOff val="40000"/>
                      </a:schemeClr>
                    </a:solidFill>
                  </a:tcPr>
                </a:tc>
                <a:tc>
                  <a:txBody>
                    <a:bodyPr/>
                    <a:lstStyle/>
                    <a:p>
                      <a:endParaRPr lang="en-US"/>
                    </a:p>
                  </a:txBody>
                  <a:tcPr marL="19779" marR="19779" marT="0" marB="0">
                    <a:solidFill>
                      <a:schemeClr val="accent4"/>
                    </a:solidFill>
                  </a:tcPr>
                </a:tc>
                <a:tc>
                  <a:txBody>
                    <a:bodyPr/>
                    <a:lstStyle/>
                    <a:p>
                      <a:endParaRPr lang="en-US"/>
                    </a:p>
                  </a:txBody>
                  <a:tcPr marL="19779" marR="19779" marT="0" marB="0"/>
                </a:tc>
                <a:tc>
                  <a:txBody>
                    <a:bodyPr/>
                    <a:lstStyle/>
                    <a:p>
                      <a:endParaRPr lang="en-US" dirty="0"/>
                    </a:p>
                  </a:txBody>
                  <a:tcPr marL="19779" marR="19779" marT="0" marB="0">
                    <a:solidFill>
                      <a:schemeClr val="accent2">
                        <a:lumMod val="60000"/>
                        <a:lumOff val="40000"/>
                      </a:schemeClr>
                    </a:solidFill>
                  </a:tcPr>
                </a:tc>
                <a:extLst>
                  <a:ext uri="{0D108BD9-81ED-4DB2-BD59-A6C34878D82A}">
                    <a16:rowId xmlns:a16="http://schemas.microsoft.com/office/drawing/2014/main" val="533024522"/>
                  </a:ext>
                </a:extLst>
              </a:tr>
            </a:tbl>
          </a:graphicData>
        </a:graphic>
      </p:graphicFrame>
    </p:spTree>
    <p:extLst>
      <p:ext uri="{BB962C8B-B14F-4D97-AF65-F5344CB8AC3E}">
        <p14:creationId xmlns:p14="http://schemas.microsoft.com/office/powerpoint/2010/main" val="166314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1" nodeType="clickEffect">
                                  <p:stCondLst>
                                    <p:cond delay="0"/>
                                  </p:stCondLst>
                                  <p:childTnLst>
                                    <p:animEffect transition="out" filter="fade">
                                      <p:cBhvr>
                                        <p:cTn id="11" dur="500"/>
                                        <p:tgtEl>
                                          <p:spTgt spid="10"/>
                                        </p:tgtEl>
                                      </p:cBhvr>
                                    </p:animEffect>
                                    <p:set>
                                      <p:cBhvr>
                                        <p:cTn id="12" dur="1" fill="hold">
                                          <p:stCondLst>
                                            <p:cond delay="499"/>
                                          </p:stCondLst>
                                        </p:cTn>
                                        <p:tgtEl>
                                          <p:spTgt spid="10"/>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xit" presetSubtype="4" fill="hold" nodeType="clickEffect">
                                  <p:stCondLst>
                                    <p:cond delay="0"/>
                                  </p:stCondLst>
                                  <p:childTnLst>
                                    <p:animEffect transition="out" filter="wipe(down)">
                                      <p:cBhvr>
                                        <p:cTn id="21" dur="500"/>
                                        <p:tgtEl>
                                          <p:spTgt spid="12"/>
                                        </p:tgtEl>
                                      </p:cBhvr>
                                    </p:animEffect>
                                    <p:set>
                                      <p:cBhvr>
                                        <p:cTn id="22"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B8ED31-205B-5238-0ECC-75FF6F8B60F8}"/>
            </a:ext>
          </a:extLst>
        </p:cNvPr>
        <p:cNvGrpSpPr/>
        <p:nvPr/>
      </p:nvGrpSpPr>
      <p:grpSpPr>
        <a:xfrm>
          <a:off x="0" y="0"/>
          <a:ext cx="0" cy="0"/>
          <a:chOff x="0" y="0"/>
          <a:chExt cx="0" cy="0"/>
        </a:xfrm>
      </p:grpSpPr>
      <p:sp>
        <p:nvSpPr>
          <p:cNvPr id="3" name="Subtitle 4">
            <a:extLst>
              <a:ext uri="{FF2B5EF4-FFF2-40B4-BE49-F238E27FC236}">
                <a16:creationId xmlns:a16="http://schemas.microsoft.com/office/drawing/2014/main" id="{CA4F6F73-AAE2-DB29-F9B9-246CE4A3169D}"/>
              </a:ext>
            </a:extLst>
          </p:cNvPr>
          <p:cNvSpPr txBox="1">
            <a:spLocks/>
          </p:cNvSpPr>
          <p:nvPr/>
        </p:nvSpPr>
        <p:spPr>
          <a:xfrm>
            <a:off x="3523129" y="119250"/>
            <a:ext cx="5620871" cy="647233"/>
          </a:xfrm>
          <a:prstGeom prst="rect">
            <a:avLst/>
          </a:prstGeom>
          <a:solidFill>
            <a:schemeClr val="accent6">
              <a:lumMod val="20000"/>
              <a:lumOff val="8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3600">
                <a:solidFill>
                  <a:schemeClr val="accent1">
                    <a:lumMod val="75000"/>
                  </a:schemeClr>
                </a:solidFill>
                <a:latin typeface="Times New Roman" panose="02020603050405020304" pitchFamily="18" charset="0"/>
                <a:cs typeface="Times New Roman" panose="02020603050405020304" pitchFamily="18" charset="0"/>
              </a:rPr>
              <a:t>II. KHÁM PHÁ VĂN BẢN</a:t>
            </a:r>
          </a:p>
        </p:txBody>
      </p:sp>
      <p:sp>
        <p:nvSpPr>
          <p:cNvPr id="10" name="6-Point Star 9">
            <a:extLst>
              <a:ext uri="{FF2B5EF4-FFF2-40B4-BE49-F238E27FC236}">
                <a16:creationId xmlns:a16="http://schemas.microsoft.com/office/drawing/2014/main" id="{1C787D33-D692-B90F-2A26-3C748D44FC0D}"/>
              </a:ext>
            </a:extLst>
          </p:cNvPr>
          <p:cNvSpPr/>
          <p:nvPr/>
        </p:nvSpPr>
        <p:spPr>
          <a:xfrm>
            <a:off x="9144000" y="348334"/>
            <a:ext cx="2528710" cy="1371508"/>
          </a:xfrm>
          <a:prstGeom prst="star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Phiếu học tập số 2</a:t>
            </a:r>
          </a:p>
        </p:txBody>
      </p:sp>
      <p:graphicFrame>
        <p:nvGraphicFramePr>
          <p:cNvPr id="11" name="Table 10">
            <a:extLst>
              <a:ext uri="{FF2B5EF4-FFF2-40B4-BE49-F238E27FC236}">
                <a16:creationId xmlns:a16="http://schemas.microsoft.com/office/drawing/2014/main" id="{30B38D11-5857-2D4A-559C-FC937CC7D530}"/>
              </a:ext>
            </a:extLst>
          </p:cNvPr>
          <p:cNvGraphicFramePr>
            <a:graphicFrameLocks noGrp="1"/>
          </p:cNvGraphicFramePr>
          <p:nvPr/>
        </p:nvGraphicFramePr>
        <p:xfrm>
          <a:off x="604451" y="1883327"/>
          <a:ext cx="11458223" cy="4624304"/>
        </p:xfrm>
        <a:graphic>
          <a:graphicData uri="http://schemas.openxmlformats.org/drawingml/2006/table">
            <a:tbl>
              <a:tblPr firstRow="1" firstCol="1" bandRow="1">
                <a:tableStyleId>{5C22544A-7EE6-4342-B048-85BDC9FD1C3A}</a:tableStyleId>
              </a:tblPr>
              <a:tblGrid>
                <a:gridCol w="1320802">
                  <a:extLst>
                    <a:ext uri="{9D8B030D-6E8A-4147-A177-3AD203B41FA5}">
                      <a16:colId xmlns:a16="http://schemas.microsoft.com/office/drawing/2014/main" val="365803481"/>
                    </a:ext>
                  </a:extLst>
                </a:gridCol>
                <a:gridCol w="1772355">
                  <a:extLst>
                    <a:ext uri="{9D8B030D-6E8A-4147-A177-3AD203B41FA5}">
                      <a16:colId xmlns:a16="http://schemas.microsoft.com/office/drawing/2014/main" val="1836545023"/>
                    </a:ext>
                  </a:extLst>
                </a:gridCol>
                <a:gridCol w="1952978">
                  <a:extLst>
                    <a:ext uri="{9D8B030D-6E8A-4147-A177-3AD203B41FA5}">
                      <a16:colId xmlns:a16="http://schemas.microsoft.com/office/drawing/2014/main" val="1750693313"/>
                    </a:ext>
                  </a:extLst>
                </a:gridCol>
                <a:gridCol w="3544711">
                  <a:extLst>
                    <a:ext uri="{9D8B030D-6E8A-4147-A177-3AD203B41FA5}">
                      <a16:colId xmlns:a16="http://schemas.microsoft.com/office/drawing/2014/main" val="3568816637"/>
                    </a:ext>
                  </a:extLst>
                </a:gridCol>
                <a:gridCol w="2867377">
                  <a:extLst>
                    <a:ext uri="{9D8B030D-6E8A-4147-A177-3AD203B41FA5}">
                      <a16:colId xmlns:a16="http://schemas.microsoft.com/office/drawing/2014/main" val="944352329"/>
                    </a:ext>
                  </a:extLst>
                </a:gridCol>
              </a:tblGrid>
              <a:tr h="383942">
                <a:tc>
                  <a:txBody>
                    <a:bodyPr/>
                    <a:lstStyle/>
                    <a:p>
                      <a:pPr algn="ctr">
                        <a:lnSpc>
                          <a:spcPct val="112000"/>
                        </a:lnSpc>
                        <a:spcAft>
                          <a:spcPts val="500"/>
                        </a:spcAft>
                      </a:pPr>
                      <a:r>
                        <a:rPr lang="en-US" sz="2000">
                          <a:solidFill>
                            <a:schemeClr val="tx1"/>
                          </a:solidFill>
                          <a:effectLst/>
                          <a:latin typeface="Times New Roman" panose="02020603050405020304" pitchFamily="18" charset="0"/>
                          <a:cs typeface="Times New Roman" panose="02020603050405020304" pitchFamily="18" charset="0"/>
                        </a:rPr>
                        <a:t>Hình ảnh</a:t>
                      </a:r>
                      <a:endParaRPr lang="en-US" sz="20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9779" marR="19779" marT="0" marB="0">
                    <a:solidFill>
                      <a:schemeClr val="accent2"/>
                    </a:solidFill>
                  </a:tcPr>
                </a:tc>
                <a:tc>
                  <a:txBody>
                    <a:bodyPr/>
                    <a:lstStyle/>
                    <a:p>
                      <a:pPr algn="ctr">
                        <a:lnSpc>
                          <a:spcPct val="112000"/>
                        </a:lnSpc>
                        <a:spcAft>
                          <a:spcPts val="500"/>
                        </a:spcAft>
                      </a:pPr>
                      <a:r>
                        <a:rPr lang="en-US" sz="2000">
                          <a:solidFill>
                            <a:schemeClr val="tx1"/>
                          </a:solidFill>
                          <a:effectLst/>
                          <a:latin typeface="Times New Roman" panose="02020603050405020304" pitchFamily="18" charset="0"/>
                          <a:cs typeface="Times New Roman" panose="02020603050405020304" pitchFamily="18" charset="0"/>
                        </a:rPr>
                        <a:t>Từ ngữ</a:t>
                      </a:r>
                      <a:endParaRPr lang="en-US" sz="20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9779" marR="19779" marT="0" marB="0">
                    <a:solidFill>
                      <a:schemeClr val="accent1">
                        <a:lumMod val="60000"/>
                        <a:lumOff val="40000"/>
                      </a:schemeClr>
                    </a:solidFill>
                  </a:tcPr>
                </a:tc>
                <a:tc>
                  <a:txBody>
                    <a:bodyPr/>
                    <a:lstStyle/>
                    <a:p>
                      <a:pPr algn="ctr">
                        <a:lnSpc>
                          <a:spcPct val="112000"/>
                        </a:lnSpc>
                        <a:spcAft>
                          <a:spcPts val="500"/>
                        </a:spcAft>
                      </a:pPr>
                      <a:r>
                        <a:rPr lang="en-US" sz="2000">
                          <a:solidFill>
                            <a:schemeClr val="tx1"/>
                          </a:solidFill>
                          <a:effectLst/>
                          <a:latin typeface="Times New Roman" panose="02020603050405020304" pitchFamily="18" charset="0"/>
                          <a:cs typeface="Times New Roman" panose="02020603050405020304" pitchFamily="18" charset="0"/>
                        </a:rPr>
                        <a:t>Biện pháp tu từ</a:t>
                      </a:r>
                      <a:endParaRPr lang="en-US" sz="20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9779" marR="19779" marT="0" marB="0">
                    <a:solidFill>
                      <a:schemeClr val="accent4"/>
                    </a:solidFill>
                  </a:tcPr>
                </a:tc>
                <a:tc>
                  <a:txBody>
                    <a:bodyPr/>
                    <a:lstStyle/>
                    <a:p>
                      <a:pPr algn="ctr">
                        <a:lnSpc>
                          <a:spcPct val="112000"/>
                        </a:lnSpc>
                        <a:spcAft>
                          <a:spcPts val="500"/>
                        </a:spcAft>
                      </a:pPr>
                      <a:r>
                        <a:rPr lang="en-US" sz="2000">
                          <a:solidFill>
                            <a:schemeClr val="tx1"/>
                          </a:solidFill>
                          <a:effectLst/>
                          <a:latin typeface="Times New Roman" panose="02020603050405020304" pitchFamily="18" charset="0"/>
                          <a:cs typeface="Times New Roman" panose="02020603050405020304" pitchFamily="18" charset="0"/>
                        </a:rPr>
                        <a:t>Nhận xét</a:t>
                      </a:r>
                      <a:endParaRPr lang="en-US" sz="20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9779" marR="19779" marT="0" marB="0"/>
                </a:tc>
                <a:tc>
                  <a:txBody>
                    <a:bodyPr/>
                    <a:lstStyle/>
                    <a:p>
                      <a:pPr algn="ctr">
                        <a:lnSpc>
                          <a:spcPct val="112000"/>
                        </a:lnSpc>
                        <a:spcAft>
                          <a:spcPts val="500"/>
                        </a:spcAft>
                      </a:pPr>
                      <a:r>
                        <a:rPr lang="en-US" sz="2000" dirty="0">
                          <a:solidFill>
                            <a:schemeClr val="tx1"/>
                          </a:solidFill>
                          <a:effectLst/>
                          <a:latin typeface="Times New Roman" panose="02020603050405020304" pitchFamily="18" charset="0"/>
                          <a:cs typeface="Times New Roman" panose="02020603050405020304" pitchFamily="18" charset="0"/>
                        </a:rPr>
                        <a:t>Tâm </a:t>
                      </a:r>
                      <a:r>
                        <a:rPr lang="en-US" sz="2000" dirty="0" err="1">
                          <a:solidFill>
                            <a:schemeClr val="tx1"/>
                          </a:solidFill>
                          <a:effectLst/>
                          <a:latin typeface="Times New Roman" panose="02020603050405020304" pitchFamily="18" charset="0"/>
                          <a:cs typeface="Times New Roman" panose="02020603050405020304" pitchFamily="18" charset="0"/>
                        </a:rPr>
                        <a:t>trạng</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vẻ</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đẹp</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tâm</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hồn</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nhà</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thơ</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9779" marR="19779" marT="0" marB="0">
                    <a:solidFill>
                      <a:schemeClr val="accent2">
                        <a:lumMod val="60000"/>
                        <a:lumOff val="40000"/>
                      </a:schemeClr>
                    </a:solidFill>
                  </a:tcPr>
                </a:tc>
                <a:extLst>
                  <a:ext uri="{0D108BD9-81ED-4DB2-BD59-A6C34878D82A}">
                    <a16:rowId xmlns:a16="http://schemas.microsoft.com/office/drawing/2014/main" val="2862240399"/>
                  </a:ext>
                </a:extLst>
              </a:tr>
              <a:tr h="3967396">
                <a:tc>
                  <a:txBody>
                    <a:bodyPr/>
                    <a:lstStyle/>
                    <a:p>
                      <a:pPr algn="just">
                        <a:lnSpc>
                          <a:spcPct val="112000"/>
                        </a:lnSpc>
                        <a:spcAft>
                          <a:spcPts val="500"/>
                        </a:spcAft>
                      </a:pPr>
                      <a:r>
                        <a:rPr lang="en-US" sz="2000" i="1" dirty="0" err="1">
                          <a:effectLst/>
                          <a:latin typeface="Times New Roman" panose="02020603050405020304" pitchFamily="18" charset="0"/>
                          <a:cs typeface="Times New Roman" panose="02020603050405020304" pitchFamily="18" charset="0"/>
                        </a:rPr>
                        <a:t>Thiếu</a:t>
                      </a:r>
                      <a:r>
                        <a:rPr lang="en-US" sz="2000" i="1" dirty="0">
                          <a:effectLst/>
                          <a:latin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cs typeface="Times New Roman" panose="02020603050405020304" pitchFamily="18" charset="0"/>
                        </a:rPr>
                        <a:t>nữ</a:t>
                      </a:r>
                      <a:r>
                        <a:rPr lang="en-US" sz="2000" i="1" dirty="0">
                          <a:effectLst/>
                          <a:latin typeface="Times New Roman" panose="02020603050405020304" pitchFamily="18" charset="0"/>
                          <a:cs typeface="Times New Roman" panose="02020603050405020304" pitchFamily="18" charset="0"/>
                        </a:rPr>
                        <a:t> </a:t>
                      </a:r>
                    </a:p>
                    <a:p>
                      <a:pPr algn="just">
                        <a:lnSpc>
                          <a:spcPct val="112000"/>
                        </a:lnSpc>
                        <a:spcAft>
                          <a:spcPts val="500"/>
                        </a:spcAft>
                      </a:pPr>
                      <a:r>
                        <a:rPr lang="en-US" sz="2000" i="1" dirty="0" err="1">
                          <a:effectLst/>
                          <a:latin typeface="Times New Roman" panose="02020603050405020304" pitchFamily="18" charset="0"/>
                          <a:cs typeface="Times New Roman" panose="02020603050405020304" pitchFamily="18" charset="0"/>
                        </a:rPr>
                        <a:t>Lò</a:t>
                      </a:r>
                      <a:r>
                        <a:rPr lang="en-US" sz="2000" i="1" dirty="0">
                          <a:effectLst/>
                          <a:latin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cs typeface="Times New Roman" panose="02020603050405020304" pitchFamily="18" charset="0"/>
                        </a:rPr>
                        <a:t>lửa</a:t>
                      </a:r>
                      <a:endParaRPr lang="en-US" sz="2000" i="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779" marR="19779" marT="0" marB="0">
                    <a:solidFill>
                      <a:schemeClr val="accent2"/>
                    </a:solidFill>
                  </a:tcPr>
                </a:tc>
                <a:tc>
                  <a:txBody>
                    <a:bodyPr/>
                    <a:lstStyle/>
                    <a:p>
                      <a:pPr algn="just">
                        <a:lnSpc>
                          <a:spcPct val="112000"/>
                        </a:lnSpc>
                        <a:spcAft>
                          <a:spcPts val="500"/>
                        </a:spcAft>
                      </a:pPr>
                      <a:r>
                        <a:rPr lang="en-US" sz="2000" i="1" dirty="0">
                          <a:effectLst/>
                          <a:latin typeface="Times New Roman" panose="02020603050405020304" pitchFamily="18" charset="0"/>
                          <a:cs typeface="Times New Roman" panose="02020603050405020304" pitchFamily="18" charset="0"/>
                        </a:rPr>
                        <a:t>Xay </a:t>
                      </a:r>
                      <a:r>
                        <a:rPr lang="en-US" sz="2000" i="1" dirty="0" err="1">
                          <a:effectLst/>
                          <a:latin typeface="Times New Roman" panose="02020603050405020304" pitchFamily="18" charset="0"/>
                          <a:cs typeface="Times New Roman" panose="02020603050405020304" pitchFamily="18" charset="0"/>
                        </a:rPr>
                        <a:t>ngô</a:t>
                      </a:r>
                      <a:r>
                        <a:rPr lang="en-US" sz="2000" i="1" dirty="0">
                          <a:effectLst/>
                          <a:latin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cs typeface="Times New Roman" panose="02020603050405020304" pitchFamily="18" charset="0"/>
                        </a:rPr>
                        <a:t>hồng</a:t>
                      </a:r>
                      <a:endParaRPr lang="en-US" sz="2000" i="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779" marR="19779" marT="0" marB="0">
                    <a:solidFill>
                      <a:schemeClr val="accent1">
                        <a:lumMod val="60000"/>
                        <a:lumOff val="40000"/>
                      </a:schemeClr>
                    </a:solidFill>
                  </a:tcPr>
                </a:tc>
                <a:tc>
                  <a:txBody>
                    <a:bodyPr/>
                    <a:lstStyle/>
                    <a:p>
                      <a:pPr algn="just">
                        <a:lnSpc>
                          <a:spcPct val="112000"/>
                        </a:lnSpc>
                        <a:spcAft>
                          <a:spcPts val="500"/>
                        </a:spcAft>
                      </a:pPr>
                      <a:r>
                        <a:rPr lang="en-US" sz="2000" dirty="0" err="1">
                          <a:effectLst/>
                          <a:latin typeface="Times New Roman" panose="02020603050405020304" pitchFamily="18" charset="0"/>
                          <a:cs typeface="Times New Roman" panose="02020603050405020304" pitchFamily="18" charset="0"/>
                        </a:rPr>
                        <a:t>Điệp</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vòng</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779" marR="19779" marT="0" marB="0">
                    <a:solidFill>
                      <a:schemeClr val="accent4"/>
                    </a:solidFill>
                  </a:tcPr>
                </a:tc>
                <a:tc>
                  <a:txBody>
                    <a:bodyPr/>
                    <a:lstStyle/>
                    <a:p>
                      <a:pPr marL="0" indent="0" algn="just">
                        <a:lnSpc>
                          <a:spcPct val="112000"/>
                        </a:lnSpc>
                        <a:spcAft>
                          <a:spcPts val="500"/>
                        </a:spcAft>
                        <a:buFontTx/>
                        <a:buNone/>
                      </a:pPr>
                      <a:r>
                        <a:rPr lang="en-US" sz="2000" dirty="0">
                          <a:effectLst/>
                          <a:latin typeface="Times New Roman" panose="02020603050405020304" pitchFamily="18" charset="0"/>
                          <a:cs typeface="Times New Roman" panose="02020603050405020304" pitchFamily="18" charset="0"/>
                        </a:rPr>
                        <a:t>- </a:t>
                      </a:r>
                      <a:r>
                        <a:rPr lang="vi-VN" sz="2000" dirty="0">
                          <a:effectLst/>
                          <a:latin typeface="Times New Roman" panose="02020603050405020304" pitchFamily="18" charset="0"/>
                          <a:cs typeface="Times New Roman" panose="02020603050405020304" pitchFamily="18" charset="0"/>
                        </a:rPr>
                        <a:t>Hình ảnh hết sức cụ thể, chân thực, thân thương: thiếu nữ mải miết với công việc xay ngô, lò lửa cháy rực giữa đêm tối.</a:t>
                      </a:r>
                      <a:endParaRPr lang="en-US" sz="2000" dirty="0">
                        <a:effectLst/>
                        <a:latin typeface="Times New Roman" panose="02020603050405020304" pitchFamily="18" charset="0"/>
                        <a:cs typeface="Times New Roman" panose="02020603050405020304" pitchFamily="18" charset="0"/>
                      </a:endParaRPr>
                    </a:p>
                    <a:p>
                      <a:pPr marL="0" indent="0" algn="just">
                        <a:lnSpc>
                          <a:spcPct val="112000"/>
                        </a:lnSpc>
                        <a:spcAft>
                          <a:spcPts val="500"/>
                        </a:spcAft>
                        <a:buFontTx/>
                        <a:buNone/>
                      </a:pPr>
                      <a:r>
                        <a:rPr lang="en-US" sz="2000" dirty="0">
                          <a:effectLst/>
                          <a:latin typeface="Times New Roman" panose="02020603050405020304" pitchFamily="18" charset="0"/>
                          <a:cs typeface="Times New Roman" panose="02020603050405020304" pitchFamily="18" charset="0"/>
                        </a:rPr>
                        <a:t>-</a:t>
                      </a:r>
                      <a:r>
                        <a:rPr lang="en-US" sz="2000" baseline="0" dirty="0">
                          <a:effectLst/>
                          <a:latin typeface="Times New Roman" panose="02020603050405020304" pitchFamily="18" charset="0"/>
                          <a:cs typeface="Times New Roman" panose="02020603050405020304" pitchFamily="18" charset="0"/>
                        </a:rPr>
                        <a:t> </a:t>
                      </a:r>
                      <a:r>
                        <a:rPr lang="vi-VN" sz="2000" dirty="0">
                          <a:effectLst/>
                          <a:latin typeface="Times New Roman" panose="02020603050405020304" pitchFamily="18" charset="0"/>
                          <a:cs typeface="Times New Roman" panose="02020603050405020304" pitchFamily="18" charset="0"/>
                        </a:rPr>
                        <a:t>Người tù trên đường bị áp giải, mệt mỏi, mất tự do nhưng không ta thán, bi luỵ; toàn bộ thế giới tinh thần dường như hướng hẳn về những cảnh tượng, hình ảnh cuộc sống xung quanh, với tình cảm ấm áp, gần gũi.</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779" marR="19779" marT="0" marB="0"/>
                </a:tc>
                <a:tc>
                  <a:txBody>
                    <a:bodyPr/>
                    <a:lstStyle/>
                    <a:p>
                      <a:pPr marL="0" indent="0" algn="just">
                        <a:lnSpc>
                          <a:spcPct val="112000"/>
                        </a:lnSpc>
                        <a:spcAft>
                          <a:spcPts val="500"/>
                        </a:spcAft>
                        <a:buFontTx/>
                        <a:buNone/>
                      </a:pPr>
                      <a:r>
                        <a:rPr lang="en-US" sz="2000" dirty="0">
                          <a:effectLst/>
                          <a:latin typeface="Times New Roman" panose="02020603050405020304" pitchFamily="18" charset="0"/>
                          <a:cs typeface="Times New Roman" panose="02020603050405020304" pitchFamily="18" charset="0"/>
                        </a:rPr>
                        <a:t> - N</a:t>
                      </a:r>
                      <a:r>
                        <a:rPr lang="vi-VN" sz="2000" dirty="0">
                          <a:effectLst/>
                          <a:latin typeface="Times New Roman" panose="02020603050405020304" pitchFamily="18" charset="0"/>
                          <a:cs typeface="Times New Roman" panose="02020603050405020304" pitchFamily="18" charset="0"/>
                        </a:rPr>
                        <a:t>gười tù cách mạng có tâm hồn thi nhân vẫn thung dung, tự tại, tinh tế. </a:t>
                      </a:r>
                      <a:r>
                        <a:rPr lang="en-US" sz="2000" dirty="0">
                          <a:effectLst/>
                          <a:latin typeface="Times New Roman" panose="02020603050405020304" pitchFamily="18" charset="0"/>
                          <a:cs typeface="Times New Roman" panose="02020603050405020304" pitchFamily="18" charset="0"/>
                        </a:rPr>
                        <a:t> </a:t>
                      </a:r>
                    </a:p>
                    <a:p>
                      <a:pPr marL="0" indent="0" algn="just">
                        <a:lnSpc>
                          <a:spcPct val="112000"/>
                        </a:lnSpc>
                        <a:spcAft>
                          <a:spcPts val="500"/>
                        </a:spcAft>
                        <a:buFontTx/>
                        <a:buNone/>
                      </a:pPr>
                      <a:r>
                        <a:rPr lang="en-US" sz="2000" dirty="0">
                          <a:effectLst/>
                          <a:latin typeface="Times New Roman" panose="02020603050405020304" pitchFamily="18" charset="0"/>
                          <a:cs typeface="Times New Roman" panose="02020603050405020304" pitchFamily="18" charset="0"/>
                        </a:rPr>
                        <a:t> - </a:t>
                      </a:r>
                      <a:r>
                        <a:rPr lang="vi-VN" sz="2000" dirty="0">
                          <a:effectLst/>
                          <a:latin typeface="Times New Roman" panose="02020603050405020304" pitchFamily="18" charset="0"/>
                          <a:cs typeface="Times New Roman" panose="02020603050405020304" pitchFamily="18" charset="0"/>
                        </a:rPr>
                        <a:t>Nhà thơ - chiến sĩ Hồ Chí Minh là con người không chỉ có bản lĩnh mà còn có đời sống tâm hồn hết sức phong phú.</a:t>
                      </a:r>
                      <a:endParaRPr lang="en-US" sz="2000" dirty="0">
                        <a:effectLst/>
                        <a:latin typeface="Times New Roman" panose="02020603050405020304" pitchFamily="18" charset="0"/>
                        <a:cs typeface="Times New Roman" panose="02020603050405020304" pitchFamily="18" charset="0"/>
                      </a:endParaRPr>
                    </a:p>
                    <a:p>
                      <a:pPr algn="just">
                        <a:lnSpc>
                          <a:spcPct val="112000"/>
                        </a:lnSpc>
                        <a:spcAft>
                          <a:spcPts val="500"/>
                        </a:spcAft>
                      </a:pPr>
                      <a:r>
                        <a:rPr lang="vi-VN" sz="2000" dirty="0">
                          <a:effectLst/>
                          <a:latin typeface="Times New Roman" panose="02020603050405020304" pitchFamily="18" charset="0"/>
                          <a:cs typeface="Times New Roman" panose="02020603050405020304" pitchFamily="18" charset="0"/>
                        </a:rPr>
                        <a:t>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779" marR="19779" marT="0" marB="0">
                    <a:solidFill>
                      <a:schemeClr val="accent2">
                        <a:lumMod val="60000"/>
                        <a:lumOff val="40000"/>
                      </a:schemeClr>
                    </a:solidFill>
                  </a:tcPr>
                </a:tc>
                <a:extLst>
                  <a:ext uri="{0D108BD9-81ED-4DB2-BD59-A6C34878D82A}">
                    <a16:rowId xmlns:a16="http://schemas.microsoft.com/office/drawing/2014/main" val="533024522"/>
                  </a:ext>
                </a:extLst>
              </a:tr>
            </a:tbl>
          </a:graphicData>
        </a:graphic>
      </p:graphicFrame>
    </p:spTree>
    <p:extLst>
      <p:ext uri="{BB962C8B-B14F-4D97-AF65-F5344CB8AC3E}">
        <p14:creationId xmlns:p14="http://schemas.microsoft.com/office/powerpoint/2010/main" val="3689970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1" nodeType="clickEffect">
                                  <p:stCondLst>
                                    <p:cond delay="0"/>
                                  </p:stCondLst>
                                  <p:childTnLst>
                                    <p:animEffect transition="out" filter="fade">
                                      <p:cBhvr>
                                        <p:cTn id="11" dur="500"/>
                                        <p:tgtEl>
                                          <p:spTgt spid="10"/>
                                        </p:tgtEl>
                                      </p:cBhvr>
                                    </p:animEffect>
                                    <p:set>
                                      <p:cBhvr>
                                        <p:cTn id="12" dur="1" fill="hold">
                                          <p:stCondLst>
                                            <p:cond delay="499"/>
                                          </p:stCondLst>
                                        </p:cTn>
                                        <p:tgtEl>
                                          <p:spTgt spid="10"/>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arn(inVertical)">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AAD34-073D-AB08-1AB6-A3D6233AF156}"/>
            </a:ext>
          </a:extLst>
        </p:cNvPr>
        <p:cNvGrpSpPr/>
        <p:nvPr/>
      </p:nvGrpSpPr>
      <p:grpSpPr>
        <a:xfrm>
          <a:off x="0" y="0"/>
          <a:ext cx="0" cy="0"/>
          <a:chOff x="0" y="0"/>
          <a:chExt cx="0" cy="0"/>
        </a:xfrm>
      </p:grpSpPr>
      <p:sp>
        <p:nvSpPr>
          <p:cNvPr id="3" name="Subtitle 4">
            <a:extLst>
              <a:ext uri="{FF2B5EF4-FFF2-40B4-BE49-F238E27FC236}">
                <a16:creationId xmlns:a16="http://schemas.microsoft.com/office/drawing/2014/main" id="{27BFF8E4-54DD-F24E-D4F1-DCAE15F1B714}"/>
              </a:ext>
            </a:extLst>
          </p:cNvPr>
          <p:cNvSpPr txBox="1">
            <a:spLocks/>
          </p:cNvSpPr>
          <p:nvPr/>
        </p:nvSpPr>
        <p:spPr>
          <a:xfrm>
            <a:off x="3523129" y="119250"/>
            <a:ext cx="5620871" cy="647233"/>
          </a:xfrm>
          <a:prstGeom prst="rect">
            <a:avLst/>
          </a:prstGeom>
          <a:solidFill>
            <a:schemeClr val="accent6">
              <a:lumMod val="20000"/>
              <a:lumOff val="8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3600" dirty="0">
                <a:solidFill>
                  <a:srgbClr val="FF0000"/>
                </a:solidFill>
                <a:latin typeface="Times New Roman" panose="02020603050405020304" pitchFamily="18" charset="0"/>
                <a:cs typeface="Times New Roman" panose="02020603050405020304" pitchFamily="18" charset="0"/>
              </a:rPr>
              <a:t>II. KHÁM PHÁ VĂN BẢN</a:t>
            </a:r>
          </a:p>
        </p:txBody>
      </p:sp>
      <p:sp>
        <p:nvSpPr>
          <p:cNvPr id="2" name="Rectangle 1">
            <a:extLst>
              <a:ext uri="{FF2B5EF4-FFF2-40B4-BE49-F238E27FC236}">
                <a16:creationId xmlns:a16="http://schemas.microsoft.com/office/drawing/2014/main" id="{D9C53517-E867-F0AA-1A74-6B7BF07BF0F4}"/>
              </a:ext>
            </a:extLst>
          </p:cNvPr>
          <p:cNvSpPr/>
          <p:nvPr/>
        </p:nvSpPr>
        <p:spPr>
          <a:xfrm>
            <a:off x="1181631" y="1482717"/>
            <a:ext cx="1906343" cy="1228606"/>
          </a:xfrm>
          <a:prstGeom prst="rect">
            <a:avLst/>
          </a:prstGeom>
          <a:solidFill>
            <a:schemeClr val="accent3">
              <a:lumMod val="60000"/>
              <a:lumOff val="40000"/>
            </a:schemeClr>
          </a:solidFill>
        </p:spPr>
        <p:txBody>
          <a:bodyPr wrap="square">
            <a:spAutoFit/>
          </a:bodyPr>
          <a:lstStyle/>
          <a:p>
            <a:pPr algn="just">
              <a:lnSpc>
                <a:spcPct val="112000"/>
              </a:lnSpc>
              <a:spcAft>
                <a:spcPts val="500"/>
              </a:spcAft>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ảnh</a:t>
            </a:r>
            <a:r>
              <a:rPr lang="en-US" sz="2000" i="1" dirty="0">
                <a:latin typeface="Times New Roman" panose="02020603050405020304" pitchFamily="18" charset="0"/>
                <a:cs typeface="Times New Roman" panose="02020603050405020304" pitchFamily="18" charset="0"/>
              </a:rPr>
              <a:t>: </a:t>
            </a:r>
          </a:p>
          <a:p>
            <a:pPr algn="just">
              <a:lnSpc>
                <a:spcPct val="112000"/>
              </a:lnSpc>
              <a:spcAft>
                <a:spcPts val="500"/>
              </a:spcAft>
            </a:pP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Thiếu</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nữ</a:t>
            </a:r>
            <a:r>
              <a:rPr lang="en-US" sz="2000" i="1" dirty="0">
                <a:latin typeface="Times New Roman" panose="02020603050405020304" pitchFamily="18" charset="0"/>
                <a:cs typeface="Times New Roman" panose="02020603050405020304" pitchFamily="18" charset="0"/>
              </a:rPr>
              <a:t> </a:t>
            </a:r>
          </a:p>
          <a:p>
            <a:pPr algn="just">
              <a:lnSpc>
                <a:spcPct val="112000"/>
              </a:lnSpc>
              <a:spcAft>
                <a:spcPts val="500"/>
              </a:spcAft>
            </a:pP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Lò</a:t>
            </a:r>
            <a:r>
              <a:rPr lang="en-US" sz="2000" i="1" dirty="0">
                <a:latin typeface="Times New Roman" panose="02020603050405020304" pitchFamily="18" charset="0"/>
                <a:cs typeface="Times New Roman" panose="02020603050405020304" pitchFamily="18" charset="0"/>
              </a:rPr>
              <a:t> than</a:t>
            </a:r>
            <a:endParaRPr lang="en-US" sz="2000" i="1"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56C760F2-AEEF-552F-AFF5-CBB3C0092544}"/>
              </a:ext>
            </a:extLst>
          </p:cNvPr>
          <p:cNvSpPr/>
          <p:nvPr/>
        </p:nvSpPr>
        <p:spPr>
          <a:xfrm>
            <a:off x="1157515" y="2874419"/>
            <a:ext cx="10352098" cy="2262735"/>
          </a:xfrm>
          <a:prstGeom prst="rect">
            <a:avLst/>
          </a:prstGeom>
          <a:solidFill>
            <a:schemeClr val="accent5">
              <a:lumMod val="20000"/>
              <a:lumOff val="80000"/>
            </a:schemeClr>
          </a:solidFill>
        </p:spPr>
        <p:txBody>
          <a:bodyPr wrap="square">
            <a:spAutoFit/>
          </a:bodyPr>
          <a:lstStyle/>
          <a:p>
            <a:pPr algn="just">
              <a:lnSpc>
                <a:spcPct val="112000"/>
              </a:lnSpc>
              <a:spcAft>
                <a:spcPts val="500"/>
              </a:spcAft>
            </a:pPr>
            <a:r>
              <a:rPr lang="en-US" sz="2000" dirty="0" err="1">
                <a:latin typeface="Times New Roman" panose="02020603050405020304" pitchFamily="18" charset="0"/>
                <a:cs typeface="Times New Roman" panose="02020603050405020304" pitchFamily="18" charset="0"/>
              </a:rPr>
              <a:t>Nhận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xét</a:t>
            </a:r>
            <a:r>
              <a:rPr lang="en-US" sz="2000" dirty="0">
                <a:latin typeface="Times New Roman" panose="02020603050405020304" pitchFamily="18" charset="0"/>
                <a:cs typeface="Times New Roman" panose="02020603050405020304" pitchFamily="18" charset="0"/>
              </a:rPr>
              <a:t>:</a:t>
            </a:r>
          </a:p>
          <a:p>
            <a:pPr algn="just">
              <a:lnSpc>
                <a:spcPct val="112000"/>
              </a:lnSpc>
              <a:spcAft>
                <a:spcPts val="500"/>
              </a:spcAft>
            </a:pPr>
            <a:r>
              <a:rPr lang="en-US" sz="2000" dirty="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Hình ảnh hết sức cụ thể, chân thực, thân thương: thiếu nữ mải miết với công việc xay ngô, lò lửa cháy rực giữa đêm tối.</a:t>
            </a:r>
            <a:endParaRPr lang="en-US" sz="2000" dirty="0">
              <a:latin typeface="Times New Roman" panose="02020603050405020304" pitchFamily="18" charset="0"/>
              <a:cs typeface="Times New Roman" panose="02020603050405020304" pitchFamily="18" charset="0"/>
            </a:endParaRPr>
          </a:p>
          <a:p>
            <a:pPr algn="just">
              <a:lnSpc>
                <a:spcPct val="112000"/>
              </a:lnSpc>
              <a:spcAft>
                <a:spcPts val="500"/>
              </a:spcAft>
            </a:pPr>
            <a:r>
              <a:rPr lang="en-US" sz="2000" dirty="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Người tù trên đường bị áp giải, mệt mỏi, mất tự do nhưng không ta thán, bi luỵ; toàn bộ thế giới tinh thần dường như hướng hẳn về những cảnh tượng, hình ảnh cuộc sống xung quanh, với tình cảm ấm áp, gần gũi.</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E7392EEE-1A21-D898-FC23-B6D1549D442B}"/>
              </a:ext>
            </a:extLst>
          </p:cNvPr>
          <p:cNvSpPr/>
          <p:nvPr/>
        </p:nvSpPr>
        <p:spPr>
          <a:xfrm>
            <a:off x="1142718" y="5284684"/>
            <a:ext cx="8573507" cy="1573316"/>
          </a:xfrm>
          <a:prstGeom prst="rect">
            <a:avLst/>
          </a:prstGeom>
          <a:solidFill>
            <a:schemeClr val="accent4">
              <a:lumMod val="60000"/>
              <a:lumOff val="40000"/>
            </a:schemeClr>
          </a:solidFill>
        </p:spPr>
        <p:txBody>
          <a:bodyPr wrap="square">
            <a:spAutoFit/>
          </a:bodyPr>
          <a:lstStyle/>
          <a:p>
            <a:pPr algn="just">
              <a:lnSpc>
                <a:spcPct val="112000"/>
              </a:lnSpc>
              <a:spcAft>
                <a:spcPts val="500"/>
              </a:spcAft>
            </a:pPr>
            <a:r>
              <a:rPr lang="en-US" sz="2000" dirty="0">
                <a:solidFill>
                  <a:srgbClr val="FF0000"/>
                </a:solidFill>
                <a:latin typeface="Times New Roman" panose="02020603050405020304" pitchFamily="18" charset="0"/>
                <a:cs typeface="Times New Roman" panose="02020603050405020304" pitchFamily="18" charset="0"/>
              </a:rPr>
              <a:t>=&gt; Tâm </a:t>
            </a:r>
            <a:r>
              <a:rPr lang="en-US" sz="2000" dirty="0" err="1">
                <a:solidFill>
                  <a:srgbClr val="FF0000"/>
                </a:solidFill>
                <a:latin typeface="Times New Roman" panose="02020603050405020304" pitchFamily="18" charset="0"/>
                <a:cs typeface="Times New Roman" panose="02020603050405020304" pitchFamily="18" charset="0"/>
              </a:rPr>
              <a:t>trạng</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vẻ</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đẹp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tâm</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hồn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nhà</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thơ</a:t>
            </a:r>
            <a:endParaRPr lang="en-US" sz="2000" dirty="0">
              <a:solidFill>
                <a:srgbClr val="FF0000"/>
              </a:solidFill>
              <a:latin typeface="Times New Roman" panose="02020603050405020304" pitchFamily="18" charset="0"/>
              <a:cs typeface="Times New Roman" panose="02020603050405020304" pitchFamily="18" charset="0"/>
            </a:endParaRPr>
          </a:p>
          <a:p>
            <a:pPr algn="just">
              <a:lnSpc>
                <a:spcPct val="112000"/>
              </a:lnSpc>
              <a:spcAft>
                <a:spcPts val="500"/>
              </a:spcAft>
            </a:pPr>
            <a:r>
              <a:rPr lang="en-US" sz="2000" dirty="0">
                <a:solidFill>
                  <a:srgbClr val="FF0000"/>
                </a:solidFill>
                <a:latin typeface="Times New Roman" panose="02020603050405020304" pitchFamily="18" charset="0"/>
                <a:cs typeface="Times New Roman" panose="02020603050405020304" pitchFamily="18" charset="0"/>
              </a:rPr>
              <a:t>- N</a:t>
            </a:r>
            <a:r>
              <a:rPr lang="vi-VN" sz="2000" dirty="0">
                <a:solidFill>
                  <a:srgbClr val="FF0000"/>
                </a:solidFill>
                <a:latin typeface="Times New Roman" panose="02020603050405020304" pitchFamily="18" charset="0"/>
                <a:cs typeface="Times New Roman" panose="02020603050405020304" pitchFamily="18" charset="0"/>
              </a:rPr>
              <a:t>gười tù cách mạng có tâm hồn thi nhân vẫn ung dung, tự tại, tinh tế. </a:t>
            </a:r>
            <a:r>
              <a:rPr lang="en-US" sz="2000" dirty="0">
                <a:solidFill>
                  <a:srgbClr val="FF0000"/>
                </a:solidFill>
                <a:latin typeface="Times New Roman" panose="02020603050405020304" pitchFamily="18" charset="0"/>
                <a:cs typeface="Times New Roman" panose="02020603050405020304" pitchFamily="18" charset="0"/>
              </a:rPr>
              <a:t> </a:t>
            </a:r>
          </a:p>
          <a:p>
            <a:pPr algn="just">
              <a:lnSpc>
                <a:spcPct val="112000"/>
              </a:lnSpc>
              <a:spcAft>
                <a:spcPts val="500"/>
              </a:spcAft>
            </a:pPr>
            <a:r>
              <a:rPr lang="en-US" sz="2000" dirty="0">
                <a:solidFill>
                  <a:srgbClr val="FF0000"/>
                </a:solidFill>
                <a:latin typeface="Times New Roman" panose="02020603050405020304" pitchFamily="18" charset="0"/>
                <a:cs typeface="Times New Roman" panose="02020603050405020304" pitchFamily="18" charset="0"/>
              </a:rPr>
              <a:t> - </a:t>
            </a:r>
            <a:r>
              <a:rPr lang="vi-VN" sz="2000" dirty="0">
                <a:solidFill>
                  <a:srgbClr val="FF0000"/>
                </a:solidFill>
                <a:latin typeface="Times New Roman" panose="02020603050405020304" pitchFamily="18" charset="0"/>
                <a:cs typeface="Times New Roman" panose="02020603050405020304" pitchFamily="18" charset="0"/>
              </a:rPr>
              <a:t>Nhà thơ - chiến sĩ Hồ Chí Minh là con người không chỉ có bản lĩnh mà còn có đời sống tâm hồn hết sức phong phú.</a:t>
            </a:r>
            <a:endParaRPr lang="en-US" sz="2000" dirty="0">
              <a:solidFill>
                <a:srgbClr val="FF0000"/>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019F9A72-8156-E4D8-4D12-73793AE260B6}"/>
              </a:ext>
            </a:extLst>
          </p:cNvPr>
          <p:cNvSpPr txBox="1"/>
          <p:nvPr/>
        </p:nvSpPr>
        <p:spPr>
          <a:xfrm>
            <a:off x="1181631" y="895243"/>
            <a:ext cx="7347771" cy="461665"/>
          </a:xfrm>
          <a:prstGeom prst="rect">
            <a:avLst/>
          </a:prstGeom>
          <a:solidFill>
            <a:schemeClr val="accent4">
              <a:lumMod val="60000"/>
              <a:lumOff val="40000"/>
            </a:schemeClr>
          </a:solidFill>
        </p:spPr>
        <p:txBody>
          <a:bodyPr wrap="square" rtlCol="0">
            <a:spAutoFit/>
          </a:bodyPr>
          <a:lstStyle/>
          <a:p>
            <a:pPr algn="ctr"/>
            <a:r>
              <a:rPr lang="en-US" sz="2400" b="1" dirty="0">
                <a:latin typeface="Times New Roman" panose="02020603050405020304" pitchFamily="18" charset="0"/>
                <a:cs typeface="Times New Roman" panose="02020603050405020304" pitchFamily="18" charset="0"/>
              </a:rPr>
              <a:t>3. </a:t>
            </a:r>
            <a:r>
              <a:rPr lang="en-US" sz="2400" b="1" dirty="0" err="1">
                <a:latin typeface="Times New Roman" panose="02020603050405020304" pitchFamily="18" charset="0"/>
                <a:cs typeface="Times New Roman" panose="02020603050405020304" pitchFamily="18" charset="0"/>
              </a:rPr>
              <a:t>Bức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tranh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cuộc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sống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của</a:t>
            </a:r>
            <a:r>
              <a:rPr lang="en-US" sz="2400" b="1" dirty="0">
                <a:latin typeface="Times New Roman" panose="02020603050405020304" pitchFamily="18" charset="0"/>
                <a:cs typeface="Times New Roman" panose="02020603050405020304" pitchFamily="18" charset="0"/>
              </a:rPr>
              <a:t> con </a:t>
            </a:r>
            <a:r>
              <a:rPr lang="en-US" sz="2400" b="1" dirty="0" err="1">
                <a:latin typeface="Times New Roman" panose="02020603050405020304" pitchFamily="18" charset="0"/>
                <a:cs typeface="Times New Roman" panose="02020603050405020304" pitchFamily="18" charset="0"/>
              </a:rPr>
              <a:t>người</a:t>
            </a:r>
            <a:r>
              <a:rPr lang="en-US" sz="2400" b="1" dirty="0">
                <a:latin typeface="Times New Roman" panose="02020603050405020304" pitchFamily="18" charset="0"/>
                <a:cs typeface="Times New Roman" panose="02020603050405020304" pitchFamily="18" charset="0"/>
              </a:rPr>
              <a:t> (2 </a:t>
            </a:r>
            <a:r>
              <a:rPr lang="en-US" sz="2400" b="1" dirty="0" err="1">
                <a:latin typeface="Times New Roman" panose="02020603050405020304" pitchFamily="18" charset="0"/>
                <a:cs typeface="Times New Roman" panose="02020603050405020304" pitchFamily="18" charset="0"/>
              </a:rPr>
              <a:t>câu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cuối</a:t>
            </a:r>
            <a:r>
              <a:rPr lang="en-US" sz="2400" b="1" dirty="0">
                <a:latin typeface="Times New Roman" panose="02020603050405020304" pitchFamily="18" charset="0"/>
                <a:cs typeface="Times New Roman" panose="02020603050405020304" pitchFamily="18" charset="0"/>
              </a:rPr>
              <a:t>)</a:t>
            </a:r>
          </a:p>
        </p:txBody>
      </p:sp>
      <p:sp>
        <p:nvSpPr>
          <p:cNvPr id="6" name="Rectangle 5">
            <a:extLst>
              <a:ext uri="{FF2B5EF4-FFF2-40B4-BE49-F238E27FC236}">
                <a16:creationId xmlns:a16="http://schemas.microsoft.com/office/drawing/2014/main" id="{15CF04B1-25A0-0093-D3B5-CDE2F4ECB8E9}"/>
              </a:ext>
            </a:extLst>
          </p:cNvPr>
          <p:cNvSpPr/>
          <p:nvPr/>
        </p:nvSpPr>
        <p:spPr>
          <a:xfrm>
            <a:off x="3523129" y="1482717"/>
            <a:ext cx="1906343" cy="1228606"/>
          </a:xfrm>
          <a:prstGeom prst="rect">
            <a:avLst/>
          </a:prstGeom>
          <a:solidFill>
            <a:schemeClr val="accent3">
              <a:lumMod val="60000"/>
              <a:lumOff val="40000"/>
            </a:schemeClr>
          </a:solidFill>
        </p:spPr>
        <p:txBody>
          <a:bodyPr wrap="square">
            <a:spAutoFit/>
          </a:bodyPr>
          <a:lstStyle/>
          <a:p>
            <a:pPr algn="just">
              <a:lnSpc>
                <a:spcPct val="112000"/>
              </a:lnSpc>
              <a:spcAft>
                <a:spcPts val="500"/>
              </a:spcAft>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Từ</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ngữ</a:t>
            </a:r>
            <a:r>
              <a:rPr lang="en-US" sz="2000" dirty="0">
                <a:latin typeface="Times New Roman" panose="02020603050405020304" pitchFamily="18" charset="0"/>
                <a:cs typeface="Times New Roman" panose="02020603050405020304" pitchFamily="18" charset="0"/>
              </a:rPr>
              <a:t>:</a:t>
            </a:r>
          </a:p>
          <a:p>
            <a:pPr algn="just">
              <a:lnSpc>
                <a:spcPct val="112000"/>
              </a:lnSpc>
              <a:spcAft>
                <a:spcPts val="500"/>
              </a:spcAft>
            </a:pPr>
            <a:r>
              <a:rPr lang="en-US" sz="2000" i="1" dirty="0">
                <a:latin typeface="Times New Roman" panose="02020603050405020304" pitchFamily="18" charset="0"/>
                <a:cs typeface="Times New Roman" panose="02020603050405020304" pitchFamily="18" charset="0"/>
              </a:rPr>
              <a:t>+ Xay </a:t>
            </a:r>
            <a:r>
              <a:rPr lang="en-US" sz="2000" i="1" dirty="0" err="1">
                <a:latin typeface="Times New Roman" panose="02020603050405020304" pitchFamily="18" charset="0"/>
                <a:cs typeface="Times New Roman" panose="02020603050405020304" pitchFamily="18" charset="0"/>
              </a:rPr>
              <a:t>ngô</a:t>
            </a:r>
            <a:endParaRPr lang="en-US" sz="2000" i="1" dirty="0">
              <a:latin typeface="Times New Roman" panose="02020603050405020304" pitchFamily="18" charset="0"/>
              <a:cs typeface="Times New Roman" panose="02020603050405020304" pitchFamily="18" charset="0"/>
            </a:endParaRPr>
          </a:p>
          <a:p>
            <a:pPr algn="just">
              <a:lnSpc>
                <a:spcPct val="112000"/>
              </a:lnSpc>
              <a:spcAft>
                <a:spcPts val="500"/>
              </a:spcAft>
            </a:pPr>
            <a:r>
              <a:rPr lang="en-US" sz="2000" i="1"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latin typeface="Times New Roman" panose="02020603050405020304" pitchFamily="18" charset="0"/>
                <a:ea typeface="Calibri" panose="020F0502020204030204" pitchFamily="34" charset="0"/>
                <a:cs typeface="Times New Roman" panose="02020603050405020304" pitchFamily="18" charset="0"/>
              </a:rPr>
              <a:t>hồng</a:t>
            </a:r>
            <a:endParaRPr lang="en-US" sz="2000" i="1"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95FEE718-FE43-8DB5-42E1-A97BF6C75787}"/>
              </a:ext>
            </a:extLst>
          </p:cNvPr>
          <p:cNvSpPr/>
          <p:nvPr/>
        </p:nvSpPr>
        <p:spPr>
          <a:xfrm>
            <a:off x="5864627" y="1482717"/>
            <a:ext cx="3054521" cy="819776"/>
          </a:xfrm>
          <a:prstGeom prst="rect">
            <a:avLst/>
          </a:prstGeom>
          <a:solidFill>
            <a:schemeClr val="accent3">
              <a:lumMod val="60000"/>
              <a:lumOff val="40000"/>
            </a:schemeClr>
          </a:solidFill>
        </p:spPr>
        <p:txBody>
          <a:bodyPr wrap="square">
            <a:spAutoFit/>
          </a:bodyPr>
          <a:lstStyle/>
          <a:p>
            <a:pPr algn="just">
              <a:lnSpc>
                <a:spcPct val="112000"/>
              </a:lnSpc>
              <a:spcAft>
                <a:spcPts val="500"/>
              </a:spcAft>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pháp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từ</a:t>
            </a:r>
            <a:endParaRPr lang="en-US" sz="2000" dirty="0">
              <a:latin typeface="Times New Roman" panose="02020603050405020304" pitchFamily="18" charset="0"/>
              <a:cs typeface="Times New Roman" panose="02020603050405020304" pitchFamily="18" charset="0"/>
            </a:endParaRPr>
          </a:p>
          <a:p>
            <a:pPr algn="just">
              <a:lnSpc>
                <a:spcPct val="112000"/>
              </a:lnSpc>
              <a:spcAft>
                <a:spcPts val="500"/>
              </a:spcAft>
            </a:pP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Phép</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điệp</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vòng</a:t>
            </a:r>
            <a:endParaRPr lang="en-US" sz="2000" i="1"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42535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000"/>
                                        <p:tgtEl>
                                          <p:spTgt spid="7"/>
                                        </p:tgtEl>
                                      </p:cBhvr>
                                    </p:animEffect>
                                    <p:anim calcmode="lin" valueType="num">
                                      <p:cBhvr>
                                        <p:cTn id="23" dur="1000" fill="hold"/>
                                        <p:tgtEl>
                                          <p:spTgt spid="7"/>
                                        </p:tgtEl>
                                        <p:attrNameLst>
                                          <p:attrName>ppt_x</p:attrName>
                                        </p:attrNameLst>
                                      </p:cBhvr>
                                      <p:tavLst>
                                        <p:tav tm="0">
                                          <p:val>
                                            <p:strVal val="#ppt_x"/>
                                          </p:val>
                                        </p:tav>
                                        <p:tav tm="100000">
                                          <p:val>
                                            <p:strVal val="#ppt_x"/>
                                          </p:val>
                                        </p:tav>
                                      </p:tavLst>
                                    </p:anim>
                                    <p:anim calcmode="lin" valueType="num">
                                      <p:cBhvr>
                                        <p:cTn id="2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1" presetClass="entr" presetSubtype="1"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wheel(1)">
                                      <p:cBhvr>
                                        <p:cTn id="29"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P spid="8" grpId="0" animBg="1"/>
      <p:bldP spid="6" grpId="0" animBg="1"/>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4"/>
          <p:cNvSpPr txBox="1">
            <a:spLocks/>
          </p:cNvSpPr>
          <p:nvPr/>
        </p:nvSpPr>
        <p:spPr>
          <a:xfrm>
            <a:off x="3523129" y="119250"/>
            <a:ext cx="5620871" cy="647233"/>
          </a:xfrm>
          <a:prstGeom prst="rect">
            <a:avLst/>
          </a:prstGeom>
          <a:solidFill>
            <a:schemeClr val="accent6">
              <a:lumMod val="20000"/>
              <a:lumOff val="8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3600" dirty="0">
                <a:solidFill>
                  <a:srgbClr val="FF0000"/>
                </a:solidFill>
                <a:latin typeface="Times New Roman" panose="02020603050405020304" pitchFamily="18" charset="0"/>
                <a:cs typeface="Times New Roman" panose="02020603050405020304" pitchFamily="18" charset="0"/>
              </a:rPr>
              <a:t>II. KHÁM PHÁ VĂN BẢN</a:t>
            </a:r>
          </a:p>
        </p:txBody>
      </p:sp>
      <p:sp>
        <p:nvSpPr>
          <p:cNvPr id="5" name="TextBox 4"/>
          <p:cNvSpPr txBox="1"/>
          <p:nvPr/>
        </p:nvSpPr>
        <p:spPr>
          <a:xfrm>
            <a:off x="2351547" y="1057449"/>
            <a:ext cx="7964034" cy="461665"/>
          </a:xfrm>
          <a:prstGeom prst="rect">
            <a:avLst/>
          </a:prstGeom>
          <a:solidFill>
            <a:schemeClr val="accent4">
              <a:lumMod val="60000"/>
              <a:lumOff val="40000"/>
            </a:schemeClr>
          </a:solidFill>
        </p:spPr>
        <p:txBody>
          <a:bodyPr wrap="square" rtlCol="0">
            <a:spAutoFit/>
          </a:bodyPr>
          <a:lstStyle/>
          <a:p>
            <a:pPr algn="ctr"/>
            <a:r>
              <a:rPr lang="en-US" sz="2400" b="1" dirty="0">
                <a:latin typeface="Times New Roman" panose="02020603050405020304" pitchFamily="18" charset="0"/>
                <a:cs typeface="Times New Roman" panose="02020603050405020304" pitchFamily="18" charset="0"/>
              </a:rPr>
              <a:t>4. </a:t>
            </a:r>
            <a:r>
              <a:rPr lang="en-US" sz="2400" b="1" dirty="0" err="1">
                <a:latin typeface="Times New Roman" panose="02020603050405020304" pitchFamily="18" charset="0"/>
                <a:cs typeface="Times New Roman" panose="02020603050405020304" pitchFamily="18" charset="0"/>
              </a:rPr>
              <a:t>Sự</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vận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động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của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thời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gian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hình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tượng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thơ</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bút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pháp</a:t>
            </a:r>
            <a:endParaRPr lang="en-US" sz="2400" b="1" dirty="0">
              <a:latin typeface="Times New Roman" panose="02020603050405020304" pitchFamily="18" charset="0"/>
              <a:cs typeface="Times New Roman" panose="02020603050405020304" pitchFamily="18" charset="0"/>
            </a:endParaRPr>
          </a:p>
        </p:txBody>
      </p:sp>
      <p:sp>
        <p:nvSpPr>
          <p:cNvPr id="2" name="Rectangle 1"/>
          <p:cNvSpPr/>
          <p:nvPr/>
        </p:nvSpPr>
        <p:spPr>
          <a:xfrm>
            <a:off x="1490132" y="1610316"/>
            <a:ext cx="8240890" cy="1631216"/>
          </a:xfrm>
          <a:prstGeom prst="rect">
            <a:avLst/>
          </a:prstGeom>
          <a:solidFill>
            <a:schemeClr val="accent2">
              <a:lumMod val="20000"/>
              <a:lumOff val="80000"/>
            </a:schemeClr>
          </a:solidFill>
        </p:spPr>
        <p:txBody>
          <a:bodyPr wrap="square">
            <a:spAutoFit/>
          </a:bodyPr>
          <a:lstStyle/>
          <a:p>
            <a:pPr indent="177800" algn="just"/>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Thời</a:t>
            </a:r>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gian</a:t>
            </a:r>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nghệ</a:t>
            </a:r>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thuật</a:t>
            </a:r>
            <a:endParaRPr lang="en-US" sz="2500" dirty="0">
              <a:latin typeface="Times New Roman" panose="02020603050405020304" pitchFamily="18" charset="0"/>
              <a:ea typeface="Quattrocento Sans"/>
              <a:cs typeface="Times New Roman" panose="02020603050405020304" pitchFamily="18" charset="0"/>
            </a:endParaRPr>
          </a:p>
          <a:p>
            <a:pPr indent="177800" algn="just"/>
            <a:r>
              <a:rPr lang="en-US" sz="2500" dirty="0" err="1">
                <a:latin typeface="Times New Roman" panose="02020603050405020304" pitchFamily="18" charset="0"/>
                <a:cs typeface="Times New Roman" panose="02020603050405020304" pitchFamily="18" charset="0"/>
              </a:rPr>
              <a:t>Thời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gian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khách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quan</a:t>
            </a:r>
            <a:r>
              <a:rPr lang="en-US" sz="2500" dirty="0">
                <a:latin typeface="Times New Roman" panose="02020603050405020304" pitchFamily="18" charset="0"/>
                <a:cs typeface="Times New Roman" panose="02020603050405020304" pitchFamily="18" charset="0"/>
              </a:rPr>
              <a:t>      &gt; &lt;        		</a:t>
            </a:r>
            <a:r>
              <a:rPr lang="en-US" sz="2500" dirty="0" err="1">
                <a:latin typeface="Times New Roman" panose="02020603050405020304" pitchFamily="18" charset="0"/>
                <a:cs typeface="Times New Roman" panose="02020603050405020304" pitchFamily="18" charset="0"/>
              </a:rPr>
              <a:t>thời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gian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tâm</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trạng</a:t>
            </a:r>
            <a:endParaRPr lang="en-US" sz="2500" dirty="0">
              <a:latin typeface="Times New Roman" panose="02020603050405020304" pitchFamily="18" charset="0"/>
              <a:cs typeface="Times New Roman" panose="02020603050405020304" pitchFamily="18" charset="0"/>
            </a:endParaRPr>
          </a:p>
          <a:p>
            <a:pPr indent="177800" algn="just"/>
            <a:r>
              <a:rPr lang="en-US" sz="2500" dirty="0" err="1">
                <a:latin typeface="Times New Roman" panose="02020603050405020304" pitchFamily="18" charset="0"/>
                <a:cs typeface="Times New Roman" panose="02020603050405020304" pitchFamily="18" charset="0"/>
              </a:rPr>
              <a:t>Chiều</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tối</a:t>
            </a:r>
            <a:r>
              <a:rPr lang="en-US" sz="2500" dirty="0">
                <a:latin typeface="Times New Roman" panose="02020603050405020304" pitchFamily="18" charset="0"/>
                <a:cs typeface="Times New Roman" panose="02020603050405020304" pitchFamily="18" charset="0"/>
              </a:rPr>
              <a:t> -&gt; </a:t>
            </a:r>
            <a:r>
              <a:rPr lang="en-US" sz="2500" dirty="0" err="1">
                <a:latin typeface="Times New Roman" panose="02020603050405020304" pitchFamily="18" charset="0"/>
                <a:cs typeface="Times New Roman" panose="02020603050405020304" pitchFamily="18" charset="0"/>
              </a:rPr>
              <a:t>đêm</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khuya</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bóng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tối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vắng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lặng</a:t>
            </a:r>
            <a:r>
              <a:rPr lang="en-US" sz="2500" dirty="0">
                <a:latin typeface="Times New Roman" panose="02020603050405020304" pitchFamily="18" charset="0"/>
                <a:cs typeface="Times New Roman" panose="02020603050405020304" pitchFamily="18" charset="0"/>
              </a:rPr>
              <a:t> -&gt; </a:t>
            </a:r>
            <a:r>
              <a:rPr lang="en-US" sz="2500" dirty="0" err="1">
                <a:latin typeface="Times New Roman" panose="02020603050405020304" pitchFamily="18" charset="0"/>
                <a:cs typeface="Times New Roman" panose="02020603050405020304" pitchFamily="18" charset="0"/>
              </a:rPr>
              <a:t>ánh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sáng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sự</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sống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thân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thương</a:t>
            </a:r>
            <a:endParaRPr lang="en-US" sz="2500" dirty="0"/>
          </a:p>
        </p:txBody>
      </p:sp>
      <p:sp>
        <p:nvSpPr>
          <p:cNvPr id="7" name="Rectangle 6"/>
          <p:cNvSpPr/>
          <p:nvPr/>
        </p:nvSpPr>
        <p:spPr>
          <a:xfrm>
            <a:off x="1490131" y="3427557"/>
            <a:ext cx="9377737" cy="1246495"/>
          </a:xfrm>
          <a:prstGeom prst="rect">
            <a:avLst/>
          </a:prstGeom>
          <a:solidFill>
            <a:schemeClr val="accent5">
              <a:lumMod val="20000"/>
              <a:lumOff val="80000"/>
            </a:schemeClr>
          </a:solidFill>
        </p:spPr>
        <p:txBody>
          <a:bodyPr wrap="square">
            <a:spAutoFit/>
          </a:bodyPr>
          <a:lstStyle/>
          <a:p>
            <a:pPr indent="177800" algn="just"/>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Hình</a:t>
            </a:r>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tượng</a:t>
            </a:r>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thơ</a:t>
            </a:r>
            <a:endParaRPr lang="en-US" sz="2500" dirty="0">
              <a:latin typeface="Times New Roman" panose="02020603050405020304" pitchFamily="18" charset="0"/>
              <a:ea typeface="Quattrocento Sans"/>
              <a:cs typeface="Times New Roman" panose="02020603050405020304" pitchFamily="18" charset="0"/>
            </a:endParaRPr>
          </a:p>
          <a:p>
            <a:pPr indent="177800" algn="just"/>
            <a:r>
              <a:rPr lang="en-US" sz="2500" dirty="0" err="1">
                <a:latin typeface="Times New Roman" panose="02020603050405020304" pitchFamily="18" charset="0"/>
                <a:cs typeface="Times New Roman" panose="02020603050405020304" pitchFamily="18" charset="0"/>
              </a:rPr>
              <a:t>Thiên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nhiên</a:t>
            </a:r>
            <a:r>
              <a:rPr lang="en-US" sz="2500" dirty="0">
                <a:latin typeface="Times New Roman" panose="02020603050405020304" pitchFamily="18" charset="0"/>
                <a:cs typeface="Times New Roman" panose="02020603050405020304" pitchFamily="18" charset="0"/>
              </a:rPr>
              <a:t>                   &gt; &lt;              </a:t>
            </a:r>
            <a:r>
              <a:rPr lang="en-US" sz="2500" dirty="0" err="1">
                <a:latin typeface="Times New Roman" panose="02020603050405020304" pitchFamily="18" charset="0"/>
                <a:cs typeface="Times New Roman" panose="02020603050405020304" pitchFamily="18" charset="0"/>
              </a:rPr>
              <a:t>khung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cảnh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sinh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hoạt</a:t>
            </a:r>
            <a:endParaRPr lang="en-US" sz="2500" dirty="0">
              <a:latin typeface="Times New Roman" panose="02020603050405020304" pitchFamily="18" charset="0"/>
              <a:cs typeface="Times New Roman" panose="02020603050405020304" pitchFamily="18" charset="0"/>
            </a:endParaRPr>
          </a:p>
          <a:p>
            <a:pPr indent="177800" algn="just"/>
            <a:r>
              <a:rPr lang="en-US" sz="2500" i="1" dirty="0" err="1">
                <a:latin typeface="Times New Roman" panose="02020603050405020304" pitchFamily="18" charset="0"/>
                <a:cs typeface="Times New Roman" panose="02020603050405020304" pitchFamily="18" charset="0"/>
              </a:rPr>
              <a:t>Cánh</a:t>
            </a:r>
            <a:r>
              <a:rPr lang="en-US" sz="2500" i="1" dirty="0">
                <a:latin typeface="Times New Roman" panose="02020603050405020304" pitchFamily="18" charset="0"/>
                <a:cs typeface="Times New Roman" panose="02020603050405020304" pitchFamily="18" charset="0"/>
              </a:rPr>
              <a:t> </a:t>
            </a:r>
            <a:r>
              <a:rPr lang="en-US" sz="2500" i="1" dirty="0" err="1">
                <a:latin typeface="Times New Roman" panose="02020603050405020304" pitchFamily="18" charset="0"/>
                <a:cs typeface="Times New Roman" panose="02020603050405020304" pitchFamily="18" charset="0"/>
              </a:rPr>
              <a:t>chim</a:t>
            </a:r>
            <a:r>
              <a:rPr lang="en-US" sz="2500" i="1" dirty="0">
                <a:latin typeface="Times New Roman" panose="02020603050405020304" pitchFamily="18" charset="0"/>
                <a:cs typeface="Times New Roman" panose="02020603050405020304" pitchFamily="18" charset="0"/>
              </a:rPr>
              <a:t>, </a:t>
            </a:r>
            <a:r>
              <a:rPr lang="en-US" sz="2500" i="1" dirty="0" err="1">
                <a:latin typeface="Times New Roman" panose="02020603050405020304" pitchFamily="18" charset="0"/>
                <a:cs typeface="Times New Roman" panose="02020603050405020304" pitchFamily="18" charset="0"/>
              </a:rPr>
              <a:t>chòm</a:t>
            </a:r>
            <a:r>
              <a:rPr lang="en-US" sz="2500" i="1" dirty="0">
                <a:latin typeface="Times New Roman" panose="02020603050405020304" pitchFamily="18" charset="0"/>
                <a:cs typeface="Times New Roman" panose="02020603050405020304" pitchFamily="18" charset="0"/>
              </a:rPr>
              <a:t> </a:t>
            </a:r>
            <a:r>
              <a:rPr lang="en-US" sz="2500" i="1" dirty="0" err="1">
                <a:latin typeface="Times New Roman" panose="02020603050405020304" pitchFamily="18" charset="0"/>
                <a:cs typeface="Times New Roman" panose="02020603050405020304" pitchFamily="18" charset="0"/>
              </a:rPr>
              <a:t>mây</a:t>
            </a:r>
            <a:r>
              <a:rPr lang="en-US" sz="2500" i="1" dirty="0">
                <a:latin typeface="Times New Roman" panose="02020603050405020304" pitchFamily="18" charset="0"/>
                <a:cs typeface="Times New Roman" panose="02020603050405020304" pitchFamily="18" charset="0"/>
              </a:rPr>
              <a:t>                      </a:t>
            </a:r>
            <a:r>
              <a:rPr lang="en-US" sz="2500" i="1" dirty="0" err="1">
                <a:latin typeface="Times New Roman" panose="02020603050405020304" pitchFamily="18" charset="0"/>
                <a:cs typeface="Times New Roman" panose="02020603050405020304" pitchFamily="18" charset="0"/>
              </a:rPr>
              <a:t>thiếu</a:t>
            </a:r>
            <a:r>
              <a:rPr lang="en-US" sz="2500" i="1" dirty="0">
                <a:latin typeface="Times New Roman" panose="02020603050405020304" pitchFamily="18" charset="0"/>
                <a:cs typeface="Times New Roman" panose="02020603050405020304" pitchFamily="18" charset="0"/>
              </a:rPr>
              <a:t> </a:t>
            </a:r>
            <a:r>
              <a:rPr lang="en-US" sz="2500" i="1" dirty="0" err="1">
                <a:latin typeface="Times New Roman" panose="02020603050405020304" pitchFamily="18" charset="0"/>
                <a:cs typeface="Times New Roman" panose="02020603050405020304" pitchFamily="18" charset="0"/>
              </a:rPr>
              <a:t>nữ</a:t>
            </a:r>
            <a:r>
              <a:rPr lang="en-US" sz="2500" i="1" dirty="0">
                <a:latin typeface="Times New Roman" panose="02020603050405020304" pitchFamily="18" charset="0"/>
                <a:cs typeface="Times New Roman" panose="02020603050405020304" pitchFamily="18" charset="0"/>
              </a:rPr>
              <a:t> </a:t>
            </a:r>
            <a:r>
              <a:rPr lang="en-US" sz="2500" i="1" dirty="0" err="1">
                <a:latin typeface="Times New Roman" panose="02020603050405020304" pitchFamily="18" charset="0"/>
                <a:cs typeface="Times New Roman" panose="02020603050405020304" pitchFamily="18" charset="0"/>
              </a:rPr>
              <a:t>xay</a:t>
            </a:r>
            <a:r>
              <a:rPr lang="en-US" sz="2500" i="1" dirty="0">
                <a:latin typeface="Times New Roman" panose="02020603050405020304" pitchFamily="18" charset="0"/>
                <a:cs typeface="Times New Roman" panose="02020603050405020304" pitchFamily="18" charset="0"/>
              </a:rPr>
              <a:t> </a:t>
            </a:r>
            <a:r>
              <a:rPr lang="en-US" sz="2500" i="1" dirty="0" err="1">
                <a:latin typeface="Times New Roman" panose="02020603050405020304" pitchFamily="18" charset="0"/>
                <a:cs typeface="Times New Roman" panose="02020603050405020304" pitchFamily="18" charset="0"/>
              </a:rPr>
              <a:t>ngô</a:t>
            </a:r>
            <a:r>
              <a:rPr lang="en-US" sz="2500" i="1" dirty="0">
                <a:latin typeface="Times New Roman" panose="02020603050405020304" pitchFamily="18" charset="0"/>
                <a:cs typeface="Times New Roman" panose="02020603050405020304" pitchFamily="18" charset="0"/>
              </a:rPr>
              <a:t>, </a:t>
            </a:r>
            <a:r>
              <a:rPr lang="en-US" sz="2500" i="1" dirty="0" err="1">
                <a:latin typeface="Times New Roman" panose="02020603050405020304" pitchFamily="18" charset="0"/>
                <a:cs typeface="Times New Roman" panose="02020603050405020304" pitchFamily="18" charset="0"/>
              </a:rPr>
              <a:t>lò</a:t>
            </a:r>
            <a:r>
              <a:rPr lang="en-US" sz="2500" i="1" dirty="0">
                <a:latin typeface="Times New Roman" panose="02020603050405020304" pitchFamily="18" charset="0"/>
                <a:cs typeface="Times New Roman" panose="02020603050405020304" pitchFamily="18" charset="0"/>
              </a:rPr>
              <a:t> than </a:t>
            </a:r>
            <a:r>
              <a:rPr lang="en-US" sz="2500" i="1" dirty="0" err="1">
                <a:latin typeface="Times New Roman" panose="02020603050405020304" pitchFamily="18" charset="0"/>
                <a:cs typeface="Times New Roman" panose="02020603050405020304" pitchFamily="18" charset="0"/>
              </a:rPr>
              <a:t>rực</a:t>
            </a:r>
            <a:r>
              <a:rPr lang="en-US" sz="2500" i="1" dirty="0">
                <a:latin typeface="Times New Roman" panose="02020603050405020304" pitchFamily="18" charset="0"/>
                <a:cs typeface="Times New Roman" panose="02020603050405020304" pitchFamily="18" charset="0"/>
              </a:rPr>
              <a:t> </a:t>
            </a:r>
            <a:r>
              <a:rPr lang="en-US" sz="2500" i="1" dirty="0" err="1">
                <a:latin typeface="Times New Roman" panose="02020603050405020304" pitchFamily="18" charset="0"/>
                <a:cs typeface="Times New Roman" panose="02020603050405020304" pitchFamily="18" charset="0"/>
              </a:rPr>
              <a:t>cháy</a:t>
            </a:r>
            <a:endParaRPr lang="en-US" sz="2500" i="1" dirty="0"/>
          </a:p>
        </p:txBody>
      </p:sp>
      <p:sp>
        <p:nvSpPr>
          <p:cNvPr id="8" name="Rectangle 7"/>
          <p:cNvSpPr/>
          <p:nvPr/>
        </p:nvSpPr>
        <p:spPr>
          <a:xfrm>
            <a:off x="1274164" y="4837997"/>
            <a:ext cx="9878518" cy="1631216"/>
          </a:xfrm>
          <a:prstGeom prst="rect">
            <a:avLst/>
          </a:prstGeom>
          <a:solidFill>
            <a:schemeClr val="accent6">
              <a:lumMod val="40000"/>
              <a:lumOff val="60000"/>
            </a:schemeClr>
          </a:solidFill>
        </p:spPr>
        <p:txBody>
          <a:bodyPr wrap="square">
            <a:spAutoFit/>
          </a:bodyPr>
          <a:lstStyle/>
          <a:p>
            <a:pPr indent="177800" algn="just"/>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Bút</a:t>
            </a:r>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pháp</a:t>
            </a:r>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hội</a:t>
            </a:r>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họa</a:t>
            </a:r>
            <a:r>
              <a:rPr lang="en-US" sz="2500" dirty="0">
                <a:latin typeface="Times New Roman" panose="02020603050405020304" pitchFamily="18" charset="0"/>
                <a:ea typeface="Quattrocento Sans"/>
                <a:cs typeface="Times New Roman" panose="02020603050405020304" pitchFamily="18" charset="0"/>
              </a:rPr>
              <a:t>: </a:t>
            </a:r>
          </a:p>
          <a:p>
            <a:pPr indent="177800" algn="just"/>
            <a:r>
              <a:rPr lang="en-US" sz="2500" dirty="0">
                <a:latin typeface="Times New Roman" panose="02020603050405020304" pitchFamily="18" charset="0"/>
                <a:ea typeface="Quattrocento Sans"/>
                <a:cs typeface="Times New Roman" panose="02020603050405020304" pitchFamily="18" charset="0"/>
              </a:rPr>
              <a:t>         -  </a:t>
            </a:r>
            <a:r>
              <a:rPr lang="en-US" sz="2500" dirty="0" err="1">
                <a:latin typeface="Times New Roman" panose="02020603050405020304" pitchFamily="18" charset="0"/>
                <a:ea typeface="Quattrocento Sans"/>
                <a:cs typeface="Times New Roman" panose="02020603050405020304" pitchFamily="18" charset="0"/>
              </a:rPr>
              <a:t>hữu</a:t>
            </a:r>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hạn</a:t>
            </a:r>
            <a:r>
              <a:rPr lang="en-US" sz="2500" dirty="0">
                <a:latin typeface="Times New Roman" panose="02020603050405020304" pitchFamily="18" charset="0"/>
                <a:ea typeface="Quattrocento Sans"/>
                <a:cs typeface="Times New Roman" panose="02020603050405020304" pitchFamily="18" charset="0"/>
              </a:rPr>
              <a:t>                   &gt; &lt;            </a:t>
            </a:r>
            <a:r>
              <a:rPr lang="en-US" sz="2500" dirty="0" err="1">
                <a:latin typeface="Times New Roman" panose="02020603050405020304" pitchFamily="18" charset="0"/>
                <a:ea typeface="Quattrocento Sans"/>
                <a:cs typeface="Times New Roman" panose="02020603050405020304" pitchFamily="18" charset="0"/>
              </a:rPr>
              <a:t>vô</a:t>
            </a:r>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hạn</a:t>
            </a:r>
            <a:endParaRPr lang="en-US" sz="2500" dirty="0">
              <a:latin typeface="Times New Roman" panose="02020603050405020304" pitchFamily="18" charset="0"/>
              <a:ea typeface="Quattrocento Sans"/>
              <a:cs typeface="Times New Roman" panose="02020603050405020304" pitchFamily="18" charset="0"/>
            </a:endParaRPr>
          </a:p>
          <a:p>
            <a:pPr indent="177800" algn="just"/>
            <a:r>
              <a:rPr lang="en-US" sz="2500" dirty="0">
                <a:latin typeface="Times New Roman" panose="02020603050405020304" pitchFamily="18" charset="0"/>
                <a:ea typeface="Quattrocento Sans"/>
                <a:cs typeface="Times New Roman" panose="02020603050405020304" pitchFamily="18" charset="0"/>
              </a:rPr>
              <a:t>(</a:t>
            </a:r>
            <a:r>
              <a:rPr lang="en-US" sz="2500" i="1" dirty="0" err="1">
                <a:latin typeface="Times New Roman" panose="02020603050405020304" pitchFamily="18" charset="0"/>
                <a:ea typeface="Quattrocento Sans"/>
                <a:cs typeface="Times New Roman" panose="02020603050405020304" pitchFamily="18" charset="0"/>
              </a:rPr>
              <a:t>cánh</a:t>
            </a:r>
            <a:r>
              <a:rPr lang="en-US" sz="2500" i="1" dirty="0">
                <a:latin typeface="Times New Roman" panose="02020603050405020304" pitchFamily="18" charset="0"/>
                <a:ea typeface="Quattrocento Sans"/>
                <a:cs typeface="Times New Roman" panose="02020603050405020304" pitchFamily="18" charset="0"/>
              </a:rPr>
              <a:t> </a:t>
            </a:r>
            <a:r>
              <a:rPr lang="en-US" sz="2500" i="1" dirty="0" err="1">
                <a:latin typeface="Times New Roman" panose="02020603050405020304" pitchFamily="18" charset="0"/>
                <a:ea typeface="Quattrocento Sans"/>
                <a:cs typeface="Times New Roman" panose="02020603050405020304" pitchFamily="18" charset="0"/>
              </a:rPr>
              <a:t>chim</a:t>
            </a:r>
            <a:r>
              <a:rPr lang="en-US" sz="2500" i="1" dirty="0">
                <a:latin typeface="Times New Roman" panose="02020603050405020304" pitchFamily="18" charset="0"/>
                <a:ea typeface="Quattrocento Sans"/>
                <a:cs typeface="Times New Roman" panose="02020603050405020304" pitchFamily="18" charset="0"/>
              </a:rPr>
              <a:t>, </a:t>
            </a:r>
            <a:r>
              <a:rPr lang="en-US" sz="2500" i="1" dirty="0" err="1">
                <a:latin typeface="Times New Roman" panose="02020603050405020304" pitchFamily="18" charset="0"/>
                <a:ea typeface="Quattrocento Sans"/>
                <a:cs typeface="Times New Roman" panose="02020603050405020304" pitchFamily="18" charset="0"/>
              </a:rPr>
              <a:t>chòm</a:t>
            </a:r>
            <a:r>
              <a:rPr lang="en-US" sz="2500" i="1" dirty="0">
                <a:latin typeface="Times New Roman" panose="02020603050405020304" pitchFamily="18" charset="0"/>
                <a:ea typeface="Quattrocento Sans"/>
                <a:cs typeface="Times New Roman" panose="02020603050405020304" pitchFamily="18" charset="0"/>
              </a:rPr>
              <a:t> </a:t>
            </a:r>
            <a:r>
              <a:rPr lang="en-US" sz="2500" i="1" dirty="0" err="1">
                <a:latin typeface="Times New Roman" panose="02020603050405020304" pitchFamily="18" charset="0"/>
                <a:ea typeface="Quattrocento Sans"/>
                <a:cs typeface="Times New Roman" panose="02020603050405020304" pitchFamily="18" charset="0"/>
              </a:rPr>
              <a:t>mây</a:t>
            </a:r>
            <a:r>
              <a:rPr lang="en-US" sz="2500" dirty="0">
                <a:latin typeface="Times New Roman" panose="02020603050405020304" pitchFamily="18" charset="0"/>
                <a:ea typeface="Quattrocento Sans"/>
                <a:cs typeface="Times New Roman" panose="02020603050405020304" pitchFamily="18" charset="0"/>
              </a:rPr>
              <a:t>)                 (</a:t>
            </a:r>
            <a:r>
              <a:rPr lang="en-US" sz="2500" i="1" dirty="0" err="1">
                <a:latin typeface="Times New Roman" panose="02020603050405020304" pitchFamily="18" charset="0"/>
                <a:ea typeface="Quattrocento Sans"/>
                <a:cs typeface="Times New Roman" panose="02020603050405020304" pitchFamily="18" charset="0"/>
              </a:rPr>
              <a:t>cảnh</a:t>
            </a:r>
            <a:r>
              <a:rPr lang="en-US" sz="2500" i="1" dirty="0">
                <a:latin typeface="Times New Roman" panose="02020603050405020304" pitchFamily="18" charset="0"/>
                <a:ea typeface="Quattrocento Sans"/>
                <a:cs typeface="Times New Roman" panose="02020603050405020304" pitchFamily="18" charset="0"/>
              </a:rPr>
              <a:t> </a:t>
            </a:r>
            <a:r>
              <a:rPr lang="en-US" sz="2500" i="1" dirty="0" err="1">
                <a:latin typeface="Times New Roman" panose="02020603050405020304" pitchFamily="18" charset="0"/>
                <a:ea typeface="Quattrocento Sans"/>
                <a:cs typeface="Times New Roman" panose="02020603050405020304" pitchFamily="18" charset="0"/>
              </a:rPr>
              <a:t>trời</a:t>
            </a:r>
            <a:r>
              <a:rPr lang="en-US" sz="2500" i="1" dirty="0">
                <a:latin typeface="Times New Roman" panose="02020603050405020304" pitchFamily="18" charset="0"/>
                <a:ea typeface="Quattrocento Sans"/>
                <a:cs typeface="Times New Roman" panose="02020603050405020304" pitchFamily="18" charset="0"/>
              </a:rPr>
              <a:t> </a:t>
            </a:r>
            <a:r>
              <a:rPr lang="en-US" sz="2500" i="1" dirty="0" err="1">
                <a:latin typeface="Times New Roman" panose="02020603050405020304" pitchFamily="18" charset="0"/>
                <a:ea typeface="Quattrocento Sans"/>
                <a:cs typeface="Times New Roman" panose="02020603050405020304" pitchFamily="18" charset="0"/>
              </a:rPr>
              <a:t>chiều</a:t>
            </a:r>
            <a:r>
              <a:rPr lang="en-US" sz="2500" i="1" dirty="0">
                <a:latin typeface="Times New Roman" panose="02020603050405020304" pitchFamily="18" charset="0"/>
                <a:ea typeface="Quattrocento Sans"/>
                <a:cs typeface="Times New Roman" panose="02020603050405020304" pitchFamily="18" charset="0"/>
              </a:rPr>
              <a:t>, </a:t>
            </a:r>
            <a:r>
              <a:rPr lang="en-US" sz="2500" i="1" dirty="0" err="1">
                <a:latin typeface="Times New Roman" panose="02020603050405020304" pitchFamily="18" charset="0"/>
                <a:ea typeface="Quattrocento Sans"/>
                <a:cs typeface="Times New Roman" panose="02020603050405020304" pitchFamily="18" charset="0"/>
              </a:rPr>
              <a:t>tầng</a:t>
            </a:r>
            <a:r>
              <a:rPr lang="en-US" sz="2500" i="1" dirty="0">
                <a:latin typeface="Times New Roman" panose="02020603050405020304" pitchFamily="18" charset="0"/>
                <a:ea typeface="Quattrocento Sans"/>
                <a:cs typeface="Times New Roman" panose="02020603050405020304" pitchFamily="18" charset="0"/>
              </a:rPr>
              <a:t> </a:t>
            </a:r>
            <a:r>
              <a:rPr lang="en-US" sz="2500" i="1" dirty="0" err="1">
                <a:latin typeface="Times New Roman" panose="02020603050405020304" pitchFamily="18" charset="0"/>
                <a:ea typeface="Quattrocento Sans"/>
                <a:cs typeface="Times New Roman" panose="02020603050405020304" pitchFamily="18" charset="0"/>
              </a:rPr>
              <a:t>không</a:t>
            </a:r>
            <a:r>
              <a:rPr lang="en-US" sz="2500" i="1" dirty="0">
                <a:latin typeface="Times New Roman" panose="02020603050405020304" pitchFamily="18" charset="0"/>
                <a:ea typeface="Quattrocento Sans"/>
                <a:cs typeface="Times New Roman" panose="02020603050405020304" pitchFamily="18" charset="0"/>
              </a:rPr>
              <a:t> bao la</a:t>
            </a:r>
            <a:r>
              <a:rPr lang="en-US" sz="2500" dirty="0">
                <a:latin typeface="Times New Roman" panose="02020603050405020304" pitchFamily="18" charset="0"/>
                <a:ea typeface="Quattrocento Sans"/>
                <a:cs typeface="Times New Roman" panose="02020603050405020304" pitchFamily="18" charset="0"/>
              </a:rPr>
              <a:t>)</a:t>
            </a:r>
          </a:p>
          <a:p>
            <a:pPr indent="177800" algn="just"/>
            <a:r>
              <a:rPr lang="en-US" sz="2500" dirty="0">
                <a:latin typeface="Times New Roman" panose="02020603050405020304" pitchFamily="18" charset="0"/>
                <a:ea typeface="Quattrocento Sans"/>
                <a:cs typeface="Times New Roman" panose="02020603050405020304" pitchFamily="18" charset="0"/>
              </a:rPr>
              <a:t>         - </a:t>
            </a:r>
            <a:r>
              <a:rPr lang="en-US" sz="2500" dirty="0" err="1">
                <a:latin typeface="Times New Roman" panose="02020603050405020304" pitchFamily="18" charset="0"/>
                <a:ea typeface="Quattrocento Sans"/>
                <a:cs typeface="Times New Roman" panose="02020603050405020304" pitchFamily="18" charset="0"/>
              </a:rPr>
              <a:t>điểm</a:t>
            </a:r>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nhấn</a:t>
            </a:r>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hình</a:t>
            </a:r>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ảnh</a:t>
            </a:r>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thiếu</a:t>
            </a:r>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nữ</a:t>
            </a:r>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xay</a:t>
            </a:r>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ngô</a:t>
            </a:r>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lò</a:t>
            </a:r>
            <a:r>
              <a:rPr lang="en-US" sz="2500" dirty="0">
                <a:latin typeface="Times New Roman" panose="02020603050405020304" pitchFamily="18" charset="0"/>
                <a:ea typeface="Quattrocento Sans"/>
                <a:cs typeface="Times New Roman" panose="02020603050405020304" pitchFamily="18" charset="0"/>
              </a:rPr>
              <a:t> than </a:t>
            </a:r>
            <a:r>
              <a:rPr lang="en-US" sz="2500" dirty="0" err="1">
                <a:latin typeface="Times New Roman" panose="02020603050405020304" pitchFamily="18" charset="0"/>
                <a:ea typeface="Quattrocento Sans"/>
                <a:cs typeface="Times New Roman" panose="02020603050405020304" pitchFamily="18" charset="0"/>
              </a:rPr>
              <a:t>rực</a:t>
            </a:r>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cháy</a:t>
            </a:r>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trong</a:t>
            </a:r>
            <a:r>
              <a:rPr lang="en-US" sz="2500" dirty="0">
                <a:latin typeface="Times New Roman" panose="02020603050405020304" pitchFamily="18" charset="0"/>
                <a:ea typeface="Quattrocento Sans"/>
                <a:cs typeface="Times New Roman" panose="02020603050405020304" pitchFamily="18" charset="0"/>
              </a:rPr>
              <a:t> </a:t>
            </a:r>
            <a:r>
              <a:rPr lang="en-US" sz="2500" dirty="0" err="1">
                <a:latin typeface="Times New Roman" panose="02020603050405020304" pitchFamily="18" charset="0"/>
                <a:ea typeface="Quattrocento Sans"/>
                <a:cs typeface="Times New Roman" panose="02020603050405020304" pitchFamily="18" charset="0"/>
              </a:rPr>
              <a:t>đêm</a:t>
            </a:r>
            <a:endParaRPr lang="en-US" sz="2500" dirty="0">
              <a:latin typeface="Times New Roman" panose="02020603050405020304" pitchFamily="18" charset="0"/>
              <a:ea typeface="Quattrocento Sans"/>
              <a:cs typeface="Times New Roman" panose="02020603050405020304" pitchFamily="18" charset="0"/>
            </a:endParaRPr>
          </a:p>
        </p:txBody>
      </p:sp>
    </p:spTree>
    <p:extLst>
      <p:ext uri="{BB962C8B-B14F-4D97-AF65-F5344CB8AC3E}">
        <p14:creationId xmlns:p14="http://schemas.microsoft.com/office/powerpoint/2010/main" val="1018466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heel(1)">
                                      <p:cBhvr>
                                        <p:cTn id="19"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4"/>
          <p:cNvSpPr txBox="1">
            <a:spLocks/>
          </p:cNvSpPr>
          <p:nvPr/>
        </p:nvSpPr>
        <p:spPr>
          <a:xfrm>
            <a:off x="3523129" y="119250"/>
            <a:ext cx="5620871" cy="647233"/>
          </a:xfrm>
          <a:prstGeom prst="rect">
            <a:avLst/>
          </a:prstGeom>
          <a:solidFill>
            <a:schemeClr val="accent6">
              <a:lumMod val="20000"/>
              <a:lumOff val="8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3600" dirty="0">
                <a:solidFill>
                  <a:srgbClr val="FF0000"/>
                </a:solidFill>
                <a:latin typeface="Times New Roman" panose="02020603050405020304" pitchFamily="18" charset="0"/>
                <a:cs typeface="Times New Roman" panose="02020603050405020304" pitchFamily="18" charset="0"/>
              </a:rPr>
              <a:t>II. KHÁM PHÁ VĂN BẢN</a:t>
            </a:r>
          </a:p>
        </p:txBody>
      </p:sp>
      <p:sp>
        <p:nvSpPr>
          <p:cNvPr id="5" name="TextBox 4"/>
          <p:cNvSpPr txBox="1"/>
          <p:nvPr/>
        </p:nvSpPr>
        <p:spPr>
          <a:xfrm>
            <a:off x="2551288" y="891839"/>
            <a:ext cx="7766756" cy="461665"/>
          </a:xfrm>
          <a:prstGeom prst="rect">
            <a:avLst/>
          </a:prstGeom>
          <a:solidFill>
            <a:schemeClr val="accent4">
              <a:lumMod val="60000"/>
              <a:lumOff val="40000"/>
            </a:schemeClr>
          </a:solidFill>
        </p:spPr>
        <p:txBody>
          <a:bodyPr wrap="square" rtlCol="0">
            <a:spAutoFit/>
          </a:bodyPr>
          <a:lstStyle/>
          <a:p>
            <a:pPr algn="ctr"/>
            <a:r>
              <a:rPr lang="en-US" sz="2400" b="1" dirty="0">
                <a:latin typeface="Times New Roman" panose="02020603050405020304" pitchFamily="18" charset="0"/>
                <a:cs typeface="Times New Roman" panose="02020603050405020304" pitchFamily="18" charset="0"/>
              </a:rPr>
              <a:t>4. </a:t>
            </a:r>
            <a:r>
              <a:rPr lang="en-US" sz="2400" b="1" dirty="0" err="1">
                <a:latin typeface="Times New Roman" panose="02020603050405020304" pitchFamily="18" charset="0"/>
                <a:cs typeface="Times New Roman" panose="02020603050405020304" pitchFamily="18" charset="0"/>
              </a:rPr>
              <a:t>Sự</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vận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động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của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thời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gian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hình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tượng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thơ</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bút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pháp</a:t>
            </a:r>
            <a:endParaRPr lang="en-US" sz="2400" b="1" dirty="0">
              <a:latin typeface="Times New Roman" panose="02020603050405020304" pitchFamily="18" charset="0"/>
              <a:cs typeface="Times New Roman" panose="02020603050405020304" pitchFamily="18" charset="0"/>
            </a:endParaRPr>
          </a:p>
        </p:txBody>
      </p:sp>
      <p:sp>
        <p:nvSpPr>
          <p:cNvPr id="4" name="Flowchart: Sequential Access Storage 3"/>
          <p:cNvSpPr/>
          <p:nvPr/>
        </p:nvSpPr>
        <p:spPr>
          <a:xfrm>
            <a:off x="1354666" y="1693335"/>
            <a:ext cx="8760178" cy="1049866"/>
          </a:xfrm>
          <a:prstGeom prst="flowChartMagneticTap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n>
                <a:solidFill>
                  <a:srgbClr val="0432FF"/>
                </a:solidFill>
              </a:ln>
              <a:latin typeface="Times New Roman" panose="02020603050405020304" pitchFamily="18" charset="0"/>
              <a:ea typeface="Quattrocento Sans"/>
              <a:cs typeface="Times New Roman" panose="02020603050405020304" pitchFamily="18" charset="0"/>
            </a:endParaRPr>
          </a:p>
          <a:p>
            <a:pPr algn="ctr"/>
            <a:r>
              <a:rPr lang="en-US" sz="2400" dirty="0" err="1">
                <a:ln>
                  <a:solidFill>
                    <a:srgbClr val="0432FF"/>
                  </a:solidFill>
                </a:ln>
                <a:latin typeface="Times New Roman" panose="02020603050405020304" pitchFamily="18" charset="0"/>
                <a:ea typeface="Quattrocento Sans"/>
                <a:cs typeface="Times New Roman" panose="02020603050405020304" pitchFamily="18" charset="0"/>
              </a:rPr>
              <a:t>Nhận</a:t>
            </a:r>
            <a:r>
              <a:rPr lang="en-US" sz="2400" dirty="0">
                <a:ln>
                  <a:solidFill>
                    <a:srgbClr val="0432FF"/>
                  </a:solidFill>
                </a:ln>
                <a:latin typeface="Times New Roman" panose="02020603050405020304" pitchFamily="18" charset="0"/>
                <a:ea typeface="Quattrocento Sans"/>
                <a:cs typeface="Times New Roman" panose="02020603050405020304" pitchFamily="18" charset="0"/>
              </a:rPr>
              <a:t> </a:t>
            </a:r>
            <a:r>
              <a:rPr lang="en-US" sz="2400" dirty="0" err="1">
                <a:ln>
                  <a:solidFill>
                    <a:srgbClr val="0432FF"/>
                  </a:solidFill>
                </a:ln>
                <a:latin typeface="Times New Roman" panose="02020603050405020304" pitchFamily="18" charset="0"/>
                <a:ea typeface="Quattrocento Sans"/>
                <a:cs typeface="Times New Roman" panose="02020603050405020304" pitchFamily="18" charset="0"/>
              </a:rPr>
              <a:t>xét</a:t>
            </a:r>
            <a:r>
              <a:rPr lang="en-US" sz="2400" dirty="0">
                <a:ln>
                  <a:solidFill>
                    <a:srgbClr val="0432FF"/>
                  </a:solidFill>
                </a:ln>
                <a:latin typeface="Times New Roman" panose="02020603050405020304" pitchFamily="18" charset="0"/>
                <a:ea typeface="Quattrocento Sans"/>
                <a:cs typeface="Times New Roman" panose="02020603050405020304" pitchFamily="18" charset="0"/>
              </a:rPr>
              <a:t> </a:t>
            </a:r>
            <a:r>
              <a:rPr lang="en-US" sz="2400" dirty="0" err="1">
                <a:ln>
                  <a:solidFill>
                    <a:srgbClr val="0432FF"/>
                  </a:solidFill>
                </a:ln>
                <a:latin typeface="Times New Roman" panose="02020603050405020304" pitchFamily="18" charset="0"/>
                <a:ea typeface="Quattrocento Sans"/>
                <a:cs typeface="Times New Roman" panose="02020603050405020304" pitchFamily="18" charset="0"/>
              </a:rPr>
              <a:t>về</a:t>
            </a:r>
            <a:r>
              <a:rPr lang="en-US" sz="2400" dirty="0">
                <a:ln>
                  <a:solidFill>
                    <a:srgbClr val="0432FF"/>
                  </a:solidFill>
                </a:ln>
                <a:latin typeface="Times New Roman" panose="02020603050405020304" pitchFamily="18" charset="0"/>
                <a:ea typeface="Quattrocento Sans"/>
                <a:cs typeface="Times New Roman" panose="02020603050405020304" pitchFamily="18" charset="0"/>
              </a:rPr>
              <a:t> </a:t>
            </a:r>
            <a:r>
              <a:rPr lang="en-US" sz="2400" dirty="0" err="1">
                <a:ln>
                  <a:solidFill>
                    <a:srgbClr val="0432FF"/>
                  </a:solidFill>
                </a:ln>
                <a:latin typeface="Times New Roman" panose="02020603050405020304" pitchFamily="18" charset="0"/>
                <a:ea typeface="Quattrocento Sans"/>
                <a:cs typeface="Times New Roman" panose="02020603050405020304" pitchFamily="18" charset="0"/>
              </a:rPr>
              <a:t>cách</a:t>
            </a:r>
            <a:r>
              <a:rPr lang="en-US" sz="2400" dirty="0">
                <a:ln>
                  <a:solidFill>
                    <a:srgbClr val="0432FF"/>
                  </a:solidFill>
                </a:ln>
                <a:latin typeface="Times New Roman" panose="02020603050405020304" pitchFamily="18" charset="0"/>
                <a:ea typeface="Quattrocento Sans"/>
                <a:cs typeface="Times New Roman" panose="02020603050405020304" pitchFamily="18" charset="0"/>
              </a:rPr>
              <a:t> </a:t>
            </a:r>
            <a:r>
              <a:rPr lang="en-US" sz="2400" dirty="0" err="1">
                <a:ln>
                  <a:solidFill>
                    <a:srgbClr val="0432FF"/>
                  </a:solidFill>
                </a:ln>
                <a:latin typeface="Times New Roman" panose="02020603050405020304" pitchFamily="18" charset="0"/>
                <a:ea typeface="Quattrocento Sans"/>
                <a:cs typeface="Times New Roman" panose="02020603050405020304" pitchFamily="18" charset="0"/>
              </a:rPr>
              <a:t>nhìn</a:t>
            </a:r>
            <a:r>
              <a:rPr lang="en-US" sz="2400" dirty="0">
                <a:ln>
                  <a:solidFill>
                    <a:srgbClr val="0432FF"/>
                  </a:solidFill>
                </a:ln>
                <a:latin typeface="Times New Roman" panose="02020603050405020304" pitchFamily="18" charset="0"/>
                <a:ea typeface="Quattrocento Sans"/>
                <a:cs typeface="Times New Roman" panose="02020603050405020304" pitchFamily="18" charset="0"/>
              </a:rPr>
              <a:t> </a:t>
            </a:r>
            <a:r>
              <a:rPr lang="en-US" sz="2400" dirty="0" err="1">
                <a:ln>
                  <a:solidFill>
                    <a:srgbClr val="0432FF"/>
                  </a:solidFill>
                </a:ln>
                <a:latin typeface="Times New Roman" panose="02020603050405020304" pitchFamily="18" charset="0"/>
                <a:ea typeface="Quattrocento Sans"/>
                <a:cs typeface="Times New Roman" panose="02020603050405020304" pitchFamily="18" charset="0"/>
              </a:rPr>
              <a:t>của</a:t>
            </a:r>
            <a:r>
              <a:rPr lang="en-US" sz="2400" dirty="0">
                <a:ln>
                  <a:solidFill>
                    <a:srgbClr val="0432FF"/>
                  </a:solidFill>
                </a:ln>
                <a:latin typeface="Times New Roman" panose="02020603050405020304" pitchFamily="18" charset="0"/>
                <a:ea typeface="Quattrocento Sans"/>
                <a:cs typeface="Times New Roman" panose="02020603050405020304" pitchFamily="18" charset="0"/>
              </a:rPr>
              <a:t> </a:t>
            </a:r>
            <a:r>
              <a:rPr lang="en-US" sz="2400" dirty="0" err="1">
                <a:ln>
                  <a:solidFill>
                    <a:srgbClr val="0432FF"/>
                  </a:solidFill>
                </a:ln>
                <a:latin typeface="Times New Roman" panose="02020603050405020304" pitchFamily="18" charset="0"/>
                <a:ea typeface="Quattrocento Sans"/>
                <a:cs typeface="Times New Roman" panose="02020603050405020304" pitchFamily="18" charset="0"/>
              </a:rPr>
              <a:t>tác</a:t>
            </a:r>
            <a:r>
              <a:rPr lang="en-US" sz="2400" dirty="0">
                <a:ln>
                  <a:solidFill>
                    <a:srgbClr val="0432FF"/>
                  </a:solidFill>
                </a:ln>
                <a:latin typeface="Times New Roman" panose="02020603050405020304" pitchFamily="18" charset="0"/>
                <a:ea typeface="Quattrocento Sans"/>
                <a:cs typeface="Times New Roman" panose="02020603050405020304" pitchFamily="18" charset="0"/>
              </a:rPr>
              <a:t> </a:t>
            </a:r>
            <a:r>
              <a:rPr lang="en-US" sz="2400" dirty="0" err="1">
                <a:ln>
                  <a:solidFill>
                    <a:srgbClr val="0432FF"/>
                  </a:solidFill>
                </a:ln>
                <a:latin typeface="Times New Roman" panose="02020603050405020304" pitchFamily="18" charset="0"/>
                <a:ea typeface="Quattrocento Sans"/>
                <a:cs typeface="Times New Roman" panose="02020603050405020304" pitchFamily="18" charset="0"/>
              </a:rPr>
              <a:t>giả</a:t>
            </a:r>
            <a:r>
              <a:rPr lang="en-US" sz="2400" dirty="0">
                <a:ln>
                  <a:solidFill>
                    <a:srgbClr val="0432FF"/>
                  </a:solidFill>
                </a:ln>
                <a:latin typeface="Times New Roman" panose="02020603050405020304" pitchFamily="18" charset="0"/>
                <a:ea typeface="Quattrocento Sans"/>
                <a:cs typeface="Times New Roman" panose="02020603050405020304" pitchFamily="18" charset="0"/>
              </a:rPr>
              <a:t> </a:t>
            </a:r>
            <a:r>
              <a:rPr lang="en-US" sz="2400" dirty="0" err="1">
                <a:ln>
                  <a:solidFill>
                    <a:srgbClr val="0432FF"/>
                  </a:solidFill>
                </a:ln>
                <a:latin typeface="Times New Roman" panose="02020603050405020304" pitchFamily="18" charset="0"/>
                <a:ea typeface="Quattrocento Sans"/>
                <a:cs typeface="Times New Roman" panose="02020603050405020304" pitchFamily="18" charset="0"/>
              </a:rPr>
              <a:t>với</a:t>
            </a:r>
            <a:r>
              <a:rPr lang="en-US" sz="2400" dirty="0">
                <a:ln>
                  <a:solidFill>
                    <a:srgbClr val="0432FF"/>
                  </a:solidFill>
                </a:ln>
                <a:latin typeface="Times New Roman" panose="02020603050405020304" pitchFamily="18" charset="0"/>
                <a:ea typeface="Quattrocento Sans"/>
                <a:cs typeface="Times New Roman" panose="02020603050405020304" pitchFamily="18" charset="0"/>
              </a:rPr>
              <a:t> </a:t>
            </a:r>
            <a:r>
              <a:rPr lang="en-US" sz="2400" dirty="0" err="1">
                <a:ln>
                  <a:solidFill>
                    <a:srgbClr val="0432FF"/>
                  </a:solidFill>
                </a:ln>
                <a:latin typeface="Times New Roman" panose="02020603050405020304" pitchFamily="18" charset="0"/>
                <a:ea typeface="Quattrocento Sans"/>
                <a:cs typeface="Times New Roman" panose="02020603050405020304" pitchFamily="18" charset="0"/>
              </a:rPr>
              <a:t>chiều</a:t>
            </a:r>
            <a:r>
              <a:rPr lang="en-US" sz="2400" dirty="0">
                <a:ln>
                  <a:solidFill>
                    <a:srgbClr val="0432FF"/>
                  </a:solidFill>
                </a:ln>
                <a:latin typeface="Times New Roman" panose="02020603050405020304" pitchFamily="18" charset="0"/>
                <a:ea typeface="Quattrocento Sans"/>
                <a:cs typeface="Times New Roman" panose="02020603050405020304" pitchFamily="18" charset="0"/>
              </a:rPr>
              <a:t> </a:t>
            </a:r>
            <a:r>
              <a:rPr lang="en-US" sz="2400" dirty="0" err="1">
                <a:ln>
                  <a:solidFill>
                    <a:srgbClr val="0432FF"/>
                  </a:solidFill>
                </a:ln>
                <a:latin typeface="Times New Roman" panose="02020603050405020304" pitchFamily="18" charset="0"/>
                <a:ea typeface="Quattrocento Sans"/>
                <a:cs typeface="Times New Roman" panose="02020603050405020304" pitchFamily="18" charset="0"/>
              </a:rPr>
              <a:t>hướng</a:t>
            </a:r>
            <a:r>
              <a:rPr lang="en-US" sz="2400" dirty="0">
                <a:ln>
                  <a:solidFill>
                    <a:srgbClr val="0432FF"/>
                  </a:solidFill>
                </a:ln>
                <a:latin typeface="Times New Roman" panose="02020603050405020304" pitchFamily="18" charset="0"/>
                <a:ea typeface="Quattrocento Sans"/>
                <a:cs typeface="Times New Roman" panose="02020603050405020304" pitchFamily="18" charset="0"/>
              </a:rPr>
              <a:t> </a:t>
            </a:r>
            <a:r>
              <a:rPr lang="en-US" sz="2400" dirty="0" err="1">
                <a:ln>
                  <a:solidFill>
                    <a:srgbClr val="0432FF"/>
                  </a:solidFill>
                </a:ln>
                <a:latin typeface="Times New Roman" panose="02020603050405020304" pitchFamily="18" charset="0"/>
                <a:ea typeface="Quattrocento Sans"/>
                <a:cs typeface="Times New Roman" panose="02020603050405020304" pitchFamily="18" charset="0"/>
              </a:rPr>
              <a:t>vận</a:t>
            </a:r>
            <a:r>
              <a:rPr lang="en-US" sz="2400" dirty="0">
                <a:ln>
                  <a:solidFill>
                    <a:srgbClr val="0432FF"/>
                  </a:solidFill>
                </a:ln>
                <a:latin typeface="Times New Roman" panose="02020603050405020304" pitchFamily="18" charset="0"/>
                <a:ea typeface="Quattrocento Sans"/>
                <a:cs typeface="Times New Roman" panose="02020603050405020304" pitchFamily="18" charset="0"/>
              </a:rPr>
              <a:t> </a:t>
            </a:r>
            <a:r>
              <a:rPr lang="en-US" sz="2400" dirty="0" err="1">
                <a:ln>
                  <a:solidFill>
                    <a:srgbClr val="0432FF"/>
                  </a:solidFill>
                </a:ln>
                <a:latin typeface="Times New Roman" panose="02020603050405020304" pitchFamily="18" charset="0"/>
                <a:ea typeface="Quattrocento Sans"/>
                <a:cs typeface="Times New Roman" panose="02020603050405020304" pitchFamily="18" charset="0"/>
              </a:rPr>
              <a:t>động</a:t>
            </a:r>
            <a:r>
              <a:rPr lang="en-US" sz="2400" dirty="0">
                <a:ln>
                  <a:solidFill>
                    <a:srgbClr val="0432FF"/>
                  </a:solidFill>
                </a:ln>
                <a:latin typeface="Times New Roman" panose="02020603050405020304" pitchFamily="18" charset="0"/>
                <a:ea typeface="Quattrocento Sans"/>
                <a:cs typeface="Times New Roman" panose="02020603050405020304" pitchFamily="18" charset="0"/>
              </a:rPr>
              <a:t> </a:t>
            </a:r>
            <a:r>
              <a:rPr lang="en-US" sz="2400" dirty="0" err="1">
                <a:ln>
                  <a:solidFill>
                    <a:srgbClr val="0432FF"/>
                  </a:solidFill>
                </a:ln>
                <a:latin typeface="Times New Roman" panose="02020603050405020304" pitchFamily="18" charset="0"/>
                <a:ea typeface="Quattrocento Sans"/>
                <a:cs typeface="Times New Roman" panose="02020603050405020304" pitchFamily="18" charset="0"/>
              </a:rPr>
              <a:t>của</a:t>
            </a:r>
            <a:r>
              <a:rPr lang="en-US" sz="2400" dirty="0">
                <a:ln>
                  <a:solidFill>
                    <a:srgbClr val="0432FF"/>
                  </a:solidFill>
                </a:ln>
                <a:latin typeface="Times New Roman" panose="02020603050405020304" pitchFamily="18" charset="0"/>
                <a:ea typeface="Quattrocento Sans"/>
                <a:cs typeface="Times New Roman" panose="02020603050405020304" pitchFamily="18" charset="0"/>
              </a:rPr>
              <a:t> </a:t>
            </a:r>
            <a:r>
              <a:rPr lang="en-US" sz="2400" dirty="0" err="1">
                <a:ln>
                  <a:solidFill>
                    <a:srgbClr val="0432FF"/>
                  </a:solidFill>
                </a:ln>
                <a:latin typeface="Times New Roman" panose="02020603050405020304" pitchFamily="18" charset="0"/>
                <a:ea typeface="Quattrocento Sans"/>
                <a:cs typeface="Times New Roman" panose="02020603050405020304" pitchFamily="18" charset="0"/>
              </a:rPr>
              <a:t>sự</a:t>
            </a:r>
            <a:r>
              <a:rPr lang="en-US" sz="2400" dirty="0">
                <a:ln>
                  <a:solidFill>
                    <a:srgbClr val="0432FF"/>
                  </a:solidFill>
                </a:ln>
                <a:latin typeface="Times New Roman" panose="02020603050405020304" pitchFamily="18" charset="0"/>
                <a:ea typeface="Quattrocento Sans"/>
                <a:cs typeface="Times New Roman" panose="02020603050405020304" pitchFamily="18" charset="0"/>
              </a:rPr>
              <a:t> </a:t>
            </a:r>
            <a:r>
              <a:rPr lang="en-US" sz="2400" dirty="0" err="1">
                <a:ln>
                  <a:solidFill>
                    <a:srgbClr val="0432FF"/>
                  </a:solidFill>
                </a:ln>
                <a:latin typeface="Times New Roman" panose="02020603050405020304" pitchFamily="18" charset="0"/>
                <a:ea typeface="Quattrocento Sans"/>
                <a:cs typeface="Times New Roman" panose="02020603050405020304" pitchFamily="18" charset="0"/>
              </a:rPr>
              <a:t>vật</a:t>
            </a:r>
            <a:r>
              <a:rPr lang="en-US" sz="2400" dirty="0">
                <a:ln>
                  <a:solidFill>
                    <a:srgbClr val="0432FF"/>
                  </a:solidFill>
                </a:ln>
                <a:latin typeface="Times New Roman" panose="02020603050405020304" pitchFamily="18" charset="0"/>
                <a:ea typeface="Quattrocento Sans"/>
                <a:cs typeface="Times New Roman" panose="02020603050405020304" pitchFamily="18" charset="0"/>
              </a:rPr>
              <a:t>?</a:t>
            </a:r>
            <a:endParaRPr lang="en-US" sz="2400" dirty="0">
              <a:ln>
                <a:solidFill>
                  <a:srgbClr val="0432FF"/>
                </a:solidFill>
              </a:ln>
              <a:latin typeface="Times New Roman" panose="02020603050405020304" pitchFamily="18" charset="0"/>
              <a:cs typeface="Times New Roman" panose="02020603050405020304" pitchFamily="18" charset="0"/>
            </a:endParaRPr>
          </a:p>
          <a:p>
            <a:pPr algn="ctr"/>
            <a:endParaRPr lang="en-US" sz="2400" dirty="0">
              <a:ln>
                <a:solidFill>
                  <a:srgbClr val="0432FF"/>
                </a:solidFill>
              </a:ln>
              <a:latin typeface="Times New Roman" panose="02020603050405020304" pitchFamily="18" charset="0"/>
              <a:cs typeface="Times New Roman" panose="02020603050405020304" pitchFamily="18" charset="0"/>
            </a:endParaRPr>
          </a:p>
        </p:txBody>
      </p:sp>
      <p:sp>
        <p:nvSpPr>
          <p:cNvPr id="9" name="Horizontal Scroll 8"/>
          <p:cNvSpPr/>
          <p:nvPr/>
        </p:nvSpPr>
        <p:spPr>
          <a:xfrm>
            <a:off x="541867" y="2302933"/>
            <a:ext cx="10984089" cy="3420534"/>
          </a:xfrm>
          <a:prstGeom prst="horizontalScroll">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=&gt;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Cách</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nhìn</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của</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tác</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giả</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về</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chiều</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hướng</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vận</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động</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của</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sự</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vật</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từ</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thiên</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nhiên</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đến</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cuộc</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sống</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con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người</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từ</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viễn</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cảnh</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đến</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cận</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cảnh</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từ</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ngoại</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cảnh</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đến</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tâm</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cảnh</a:t>
            </a:r>
            <a:endPar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endParaRPr>
          </a:p>
          <a:p>
            <a:pPr algn="ct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=&gt;</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Thế</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giới</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tâm</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hồn</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của</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con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người</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luôn</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hướng</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về</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ánh</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sáng</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cuộc</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sống</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dẫu</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trong</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hoàn</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cảnh</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gian</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khổ</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 </a:t>
            </a:r>
            <a:r>
              <a:rPr lang="en-US" sz="2800" b="1" i="1" dirty="0" err="1">
                <a:ln>
                  <a:solidFill>
                    <a:schemeClr val="tx1"/>
                  </a:solidFill>
                </a:ln>
                <a:solidFill>
                  <a:schemeClr val="tx1"/>
                </a:solidFill>
                <a:latin typeface="Times New Roman" panose="02020603050405020304" pitchFamily="18" charset="0"/>
                <a:cs typeface="Times New Roman" panose="02020603050405020304" pitchFamily="18" charset="0"/>
              </a:rPr>
              <a:t>nhất</a:t>
            </a:r>
            <a:r>
              <a:rPr lang="en-US" sz="2800" b="1" i="1" dirty="0">
                <a:ln>
                  <a:solidFill>
                    <a:schemeClr val="tx1"/>
                  </a:solidFill>
                </a:ln>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138721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xit" presetSubtype="10" fill="hold" grpId="1" nodeType="clickEffect">
                                  <p:stCondLst>
                                    <p:cond delay="0"/>
                                  </p:stCondLst>
                                  <p:childTnLst>
                                    <p:animEffect transition="out" filter="randombar(horizontal)">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4"/>
          <p:cNvSpPr txBox="1">
            <a:spLocks/>
          </p:cNvSpPr>
          <p:nvPr/>
        </p:nvSpPr>
        <p:spPr>
          <a:xfrm>
            <a:off x="3523129" y="119250"/>
            <a:ext cx="5620871" cy="647233"/>
          </a:xfrm>
          <a:prstGeom prst="rect">
            <a:avLst/>
          </a:prstGeom>
          <a:solidFill>
            <a:schemeClr val="accent6">
              <a:lumMod val="20000"/>
              <a:lumOff val="8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3600">
                <a:solidFill>
                  <a:schemeClr val="accent1">
                    <a:lumMod val="75000"/>
                  </a:schemeClr>
                </a:solidFill>
                <a:latin typeface="Times New Roman" panose="02020603050405020304" pitchFamily="18" charset="0"/>
                <a:cs typeface="Times New Roman" panose="02020603050405020304" pitchFamily="18" charset="0"/>
              </a:rPr>
              <a:t>III. TỔNG KẾT</a:t>
            </a:r>
          </a:p>
        </p:txBody>
      </p:sp>
      <p:sp>
        <p:nvSpPr>
          <p:cNvPr id="2" name="TextBox 1"/>
          <p:cNvSpPr txBox="1"/>
          <p:nvPr/>
        </p:nvSpPr>
        <p:spPr>
          <a:xfrm>
            <a:off x="4218889" y="1242964"/>
            <a:ext cx="1821662" cy="369332"/>
          </a:xfrm>
          <a:prstGeom prst="rect">
            <a:avLst/>
          </a:prstGeom>
          <a:solidFill>
            <a:schemeClr val="accent4"/>
          </a:solidFill>
        </p:spPr>
        <p:txBody>
          <a:bodyPr wrap="square" rtlCol="0">
            <a:spAutoFit/>
          </a:bodyPr>
          <a:lstStyle/>
          <a:p>
            <a:r>
              <a:rPr lang="en-US"/>
              <a:t>Thể thơ tứ tuyệt</a:t>
            </a:r>
          </a:p>
        </p:txBody>
      </p:sp>
      <p:sp>
        <p:nvSpPr>
          <p:cNvPr id="6" name="Oval 5"/>
          <p:cNvSpPr/>
          <p:nvPr/>
        </p:nvSpPr>
        <p:spPr>
          <a:xfrm>
            <a:off x="5148729" y="2566732"/>
            <a:ext cx="1783645" cy="13659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Dấu</a:t>
            </a:r>
            <a:r>
              <a:rPr lang="en-US" dirty="0"/>
              <a:t> </a:t>
            </a:r>
            <a:r>
              <a:rPr lang="en-US" dirty="0" err="1"/>
              <a:t>ấn</a:t>
            </a:r>
            <a:r>
              <a:rPr lang="en-US" dirty="0"/>
              <a:t> </a:t>
            </a:r>
            <a:r>
              <a:rPr lang="en-US" dirty="0" err="1"/>
              <a:t>phong</a:t>
            </a:r>
            <a:r>
              <a:rPr lang="en-US" dirty="0"/>
              <a:t> </a:t>
            </a:r>
            <a:r>
              <a:rPr lang="en-US" dirty="0" err="1"/>
              <a:t>cách</a:t>
            </a:r>
            <a:r>
              <a:rPr lang="en-US" dirty="0"/>
              <a:t> </a:t>
            </a:r>
            <a:r>
              <a:rPr lang="en-US" dirty="0" err="1"/>
              <a:t>cổ</a:t>
            </a:r>
            <a:r>
              <a:rPr lang="en-US" dirty="0"/>
              <a:t> </a:t>
            </a:r>
            <a:r>
              <a:rPr lang="en-US" dirty="0" err="1"/>
              <a:t>điển</a:t>
            </a:r>
            <a:endParaRPr lang="en-US" dirty="0"/>
          </a:p>
        </p:txBody>
      </p:sp>
      <p:sp>
        <p:nvSpPr>
          <p:cNvPr id="10" name="TextBox 9"/>
          <p:cNvSpPr txBox="1"/>
          <p:nvPr/>
        </p:nvSpPr>
        <p:spPr>
          <a:xfrm>
            <a:off x="7322338" y="1242964"/>
            <a:ext cx="1821662" cy="646331"/>
          </a:xfrm>
          <a:prstGeom prst="rect">
            <a:avLst/>
          </a:prstGeom>
          <a:solidFill>
            <a:schemeClr val="accent4"/>
          </a:solidFill>
        </p:spPr>
        <p:txBody>
          <a:bodyPr wrap="square" rtlCol="0">
            <a:spAutoFit/>
          </a:bodyPr>
          <a:lstStyle/>
          <a:p>
            <a:r>
              <a:rPr lang="en-US"/>
              <a:t>Ngôn ngữ cô đọng, hàm súc</a:t>
            </a:r>
          </a:p>
        </p:txBody>
      </p:sp>
      <p:sp>
        <p:nvSpPr>
          <p:cNvPr id="11" name="TextBox 10"/>
          <p:cNvSpPr txBox="1"/>
          <p:nvPr/>
        </p:nvSpPr>
        <p:spPr>
          <a:xfrm>
            <a:off x="5265683" y="4701941"/>
            <a:ext cx="2143301" cy="923330"/>
          </a:xfrm>
          <a:prstGeom prst="rect">
            <a:avLst/>
          </a:prstGeom>
          <a:solidFill>
            <a:schemeClr val="accent4"/>
          </a:solidFill>
        </p:spPr>
        <p:txBody>
          <a:bodyPr wrap="square" rtlCol="0">
            <a:spAutoFit/>
          </a:bodyPr>
          <a:lstStyle/>
          <a:p>
            <a:r>
              <a:rPr lang="en-US" dirty="0" err="1"/>
              <a:t>Bút</a:t>
            </a:r>
            <a:r>
              <a:rPr lang="en-US" dirty="0"/>
              <a:t> </a:t>
            </a:r>
            <a:r>
              <a:rPr lang="en-US" dirty="0" err="1"/>
              <a:t>pháp</a:t>
            </a:r>
            <a:r>
              <a:rPr lang="en-US" dirty="0"/>
              <a:t> </a:t>
            </a:r>
            <a:r>
              <a:rPr lang="en-US" dirty="0" err="1"/>
              <a:t>đối</a:t>
            </a:r>
            <a:r>
              <a:rPr lang="en-US" dirty="0"/>
              <a:t> </a:t>
            </a:r>
            <a:r>
              <a:rPr lang="en-US" dirty="0" err="1"/>
              <a:t>lập</a:t>
            </a:r>
            <a:r>
              <a:rPr lang="en-US" dirty="0"/>
              <a:t> (</a:t>
            </a:r>
            <a:r>
              <a:rPr lang="en-US" dirty="0" err="1"/>
              <a:t>hữu</a:t>
            </a:r>
            <a:r>
              <a:rPr lang="en-US" dirty="0"/>
              <a:t> </a:t>
            </a:r>
            <a:r>
              <a:rPr lang="en-US" dirty="0" err="1"/>
              <a:t>hạn</a:t>
            </a:r>
            <a:r>
              <a:rPr lang="en-US" dirty="0"/>
              <a:t> – </a:t>
            </a:r>
            <a:r>
              <a:rPr lang="en-US" dirty="0" err="1"/>
              <a:t>vô</a:t>
            </a:r>
            <a:r>
              <a:rPr lang="en-US" dirty="0"/>
              <a:t> </a:t>
            </a:r>
            <a:r>
              <a:rPr lang="en-US" dirty="0" err="1"/>
              <a:t>hạn</a:t>
            </a:r>
            <a:r>
              <a:rPr lang="en-US" dirty="0"/>
              <a:t>; </a:t>
            </a:r>
            <a:r>
              <a:rPr lang="en-US" dirty="0" err="1"/>
              <a:t>tối</a:t>
            </a:r>
            <a:r>
              <a:rPr lang="en-US" dirty="0"/>
              <a:t> – </a:t>
            </a:r>
            <a:r>
              <a:rPr lang="en-US" dirty="0" err="1"/>
              <a:t>sáng</a:t>
            </a:r>
            <a:r>
              <a:rPr lang="en-US" dirty="0"/>
              <a:t>,…)</a:t>
            </a:r>
          </a:p>
        </p:txBody>
      </p:sp>
      <p:sp>
        <p:nvSpPr>
          <p:cNvPr id="12" name="TextBox 11"/>
          <p:cNvSpPr txBox="1"/>
          <p:nvPr/>
        </p:nvSpPr>
        <p:spPr>
          <a:xfrm>
            <a:off x="2397227" y="2455360"/>
            <a:ext cx="1821662" cy="1477328"/>
          </a:xfrm>
          <a:prstGeom prst="rect">
            <a:avLst/>
          </a:prstGeom>
          <a:solidFill>
            <a:schemeClr val="accent4"/>
          </a:solidFill>
        </p:spPr>
        <p:txBody>
          <a:bodyPr wrap="square" rtlCol="0">
            <a:spAutoFit/>
          </a:bodyPr>
          <a:lstStyle/>
          <a:p>
            <a:r>
              <a:rPr lang="en-US"/>
              <a:t>Thi liệu mang tính ước lệ (thời gian chiều tối; hình ảnh cánh chim, chòm mây</a:t>
            </a:r>
          </a:p>
        </p:txBody>
      </p:sp>
      <p:sp>
        <p:nvSpPr>
          <p:cNvPr id="13" name="TextBox 12"/>
          <p:cNvSpPr txBox="1"/>
          <p:nvPr/>
        </p:nvSpPr>
        <p:spPr>
          <a:xfrm>
            <a:off x="8233169" y="3194024"/>
            <a:ext cx="1821662" cy="369332"/>
          </a:xfrm>
          <a:prstGeom prst="rect">
            <a:avLst/>
          </a:prstGeom>
          <a:solidFill>
            <a:schemeClr val="accent4"/>
          </a:solidFill>
        </p:spPr>
        <p:txBody>
          <a:bodyPr wrap="square" rtlCol="0">
            <a:spAutoFit/>
          </a:bodyPr>
          <a:lstStyle/>
          <a:p>
            <a:r>
              <a:rPr lang="en-US"/>
              <a:t>Đặc tả nội tâm</a:t>
            </a:r>
          </a:p>
        </p:txBody>
      </p:sp>
      <p:cxnSp>
        <p:nvCxnSpPr>
          <p:cNvPr id="15" name="Straight Arrow Connector 14"/>
          <p:cNvCxnSpPr>
            <a:stCxn id="6" idx="7"/>
          </p:cNvCxnSpPr>
          <p:nvPr/>
        </p:nvCxnSpPr>
        <p:spPr>
          <a:xfrm flipV="1">
            <a:off x="6671165" y="1889295"/>
            <a:ext cx="651173" cy="8774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6" idx="6"/>
            <a:endCxn id="13" idx="1"/>
          </p:cNvCxnSpPr>
          <p:nvPr/>
        </p:nvCxnSpPr>
        <p:spPr>
          <a:xfrm>
            <a:off x="6932374" y="3249710"/>
            <a:ext cx="1300795" cy="1289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6" idx="4"/>
          </p:cNvCxnSpPr>
          <p:nvPr/>
        </p:nvCxnSpPr>
        <p:spPr>
          <a:xfrm flipH="1">
            <a:off x="6040551" y="3932688"/>
            <a:ext cx="1" cy="7692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flipV="1">
            <a:off x="5500676" y="1630749"/>
            <a:ext cx="250730" cy="9359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6" idx="2"/>
          </p:cNvCxnSpPr>
          <p:nvPr/>
        </p:nvCxnSpPr>
        <p:spPr>
          <a:xfrm flipH="1">
            <a:off x="4255328" y="3249710"/>
            <a:ext cx="893401" cy="644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0422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heel(1)">
                                      <p:cBhvr>
                                        <p:cTn id="7" dur="2000"/>
                                        <p:tgtEl>
                                          <p:spTgt spid="21"/>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heel(1)">
                                      <p:cBhvr>
                                        <p:cTn id="10" dur="2000"/>
                                        <p:tgtEl>
                                          <p:spTgt spid="2"/>
                                        </p:tgtEl>
                                      </p:cBhvr>
                                    </p:animEffect>
                                  </p:childTnLst>
                                </p:cTn>
                              </p:par>
                              <p:par>
                                <p:cTn id="11" presetID="21" presetClass="entr" presetSubtype="1"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wheel(1)">
                                      <p:cBhvr>
                                        <p:cTn id="13" dur="2000"/>
                                        <p:tgtEl>
                                          <p:spTgt spid="15"/>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wheel(1)">
                                      <p:cBhvr>
                                        <p:cTn id="16" dur="2000"/>
                                        <p:tgtEl>
                                          <p:spTgt spid="10"/>
                                        </p:tgtEl>
                                      </p:cBhvr>
                                    </p:animEffect>
                                  </p:childTnLst>
                                </p:cTn>
                              </p:par>
                              <p:par>
                                <p:cTn id="17" presetID="21" presetClass="entr" presetSubtype="1" fill="hold" nodeType="with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wheel(1)">
                                      <p:cBhvr>
                                        <p:cTn id="19" dur="2000"/>
                                        <p:tgtEl>
                                          <p:spTgt spid="17"/>
                                        </p:tgtEl>
                                      </p:cBhvr>
                                    </p:animEffect>
                                  </p:childTnLst>
                                </p:cTn>
                              </p:par>
                              <p:par>
                                <p:cTn id="20" presetID="21" presetClass="entr" presetSubtype="1" fill="hold" grpId="0" nodeType="with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heel(1)">
                                      <p:cBhvr>
                                        <p:cTn id="22" dur="2000"/>
                                        <p:tgtEl>
                                          <p:spTgt spid="13"/>
                                        </p:tgtEl>
                                      </p:cBhvr>
                                    </p:animEffect>
                                  </p:childTnLst>
                                </p:cTn>
                              </p:par>
                              <p:par>
                                <p:cTn id="23" presetID="21" presetClass="entr" presetSubtype="1" fill="hold"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wheel(1)">
                                      <p:cBhvr>
                                        <p:cTn id="25" dur="2000"/>
                                        <p:tgtEl>
                                          <p:spTgt spid="19"/>
                                        </p:tgtEl>
                                      </p:cBhvr>
                                    </p:animEffect>
                                  </p:childTnLst>
                                </p:cTn>
                              </p:par>
                              <p:par>
                                <p:cTn id="26" presetID="21" presetClass="entr" presetSubtype="1"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wheel(1)">
                                      <p:cBhvr>
                                        <p:cTn id="28" dur="2000"/>
                                        <p:tgtEl>
                                          <p:spTgt spid="11"/>
                                        </p:tgtEl>
                                      </p:cBhvr>
                                    </p:animEffect>
                                  </p:childTnLst>
                                </p:cTn>
                              </p:par>
                              <p:par>
                                <p:cTn id="29" presetID="21" presetClass="entr" presetSubtype="1" fill="hold" nodeType="with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wheel(1)">
                                      <p:cBhvr>
                                        <p:cTn id="31" dur="2000"/>
                                        <p:tgtEl>
                                          <p:spTgt spid="23"/>
                                        </p:tgtEl>
                                      </p:cBhvr>
                                    </p:animEffect>
                                  </p:childTnLst>
                                </p:cTn>
                              </p:par>
                              <p:par>
                                <p:cTn id="32" presetID="21" presetClass="entr" presetSubtype="1" fill="hold" grpId="0" nodeType="with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wheel(1)">
                                      <p:cBhvr>
                                        <p:cTn id="34"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0" grpId="0" animBg="1"/>
      <p:bldP spid="11" grpId="0" animBg="1"/>
      <p:bldP spid="12" grpId="0" animBg="1"/>
      <p:bldP spid="1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4"/>
          <p:cNvSpPr txBox="1">
            <a:spLocks/>
          </p:cNvSpPr>
          <p:nvPr/>
        </p:nvSpPr>
        <p:spPr>
          <a:xfrm>
            <a:off x="3556995" y="1207911"/>
            <a:ext cx="4379093" cy="959556"/>
          </a:xfrm>
          <a:prstGeom prst="rect">
            <a:avLst/>
          </a:prstGeom>
          <a:solidFill>
            <a:schemeClr val="bg1"/>
          </a:solidFill>
        </p:spPr>
        <p:txBody>
          <a:bodyPr vert="horz" lIns="91440" tIns="45720" rIns="91440" bIns="45720" rtlCol="0">
            <a:normAutofit fontScale="5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5800">
                <a:solidFill>
                  <a:srgbClr val="FF0000"/>
                </a:solidFill>
                <a:latin typeface="Times New Roman" panose="02020603050405020304" pitchFamily="18" charset="0"/>
                <a:cs typeface="Times New Roman" panose="02020603050405020304" pitchFamily="18" charset="0"/>
              </a:rPr>
              <a:t>LUYỆN TẬP</a:t>
            </a:r>
          </a:p>
          <a:p>
            <a:r>
              <a:rPr lang="en-US" sz="6000">
                <a:solidFill>
                  <a:srgbClr val="FF0000"/>
                </a:solidFill>
                <a:latin typeface="Times New Roman" panose="02020603050405020304" pitchFamily="18" charset="0"/>
                <a:cs typeface="Times New Roman" panose="02020603050405020304" pitchFamily="18" charset="0"/>
              </a:rPr>
              <a:t>(Về nhà)</a:t>
            </a:r>
          </a:p>
        </p:txBody>
      </p:sp>
      <p:sp>
        <p:nvSpPr>
          <p:cNvPr id="2" name="TextBox 1"/>
          <p:cNvSpPr txBox="1"/>
          <p:nvPr/>
        </p:nvSpPr>
        <p:spPr>
          <a:xfrm>
            <a:off x="1335656" y="2641601"/>
            <a:ext cx="8821770" cy="954107"/>
          </a:xfrm>
          <a:prstGeom prst="rect">
            <a:avLst/>
          </a:prstGeom>
          <a:noFill/>
        </p:spPr>
        <p:txBody>
          <a:bodyPr wrap="square" rtlCol="0">
            <a:spAutoFit/>
          </a:bodyPr>
          <a:lstStyle/>
          <a:p>
            <a:pPr algn="ctr"/>
            <a:r>
              <a:rPr lang="en-US" sz="2800" b="1" i="1" dirty="0" err="1">
                <a:latin typeface="Times New Roman" panose="02020603050405020304" pitchFamily="18" charset="0"/>
                <a:cs typeface="Times New Roman" panose="02020603050405020304" pitchFamily="18" charset="0"/>
              </a:rPr>
              <a:t>Viết</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đoạn</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văn</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khoảng</a:t>
            </a:r>
            <a:r>
              <a:rPr lang="en-US" sz="2800" b="1" i="1" dirty="0">
                <a:latin typeface="Times New Roman" panose="02020603050405020304" pitchFamily="18" charset="0"/>
                <a:cs typeface="Times New Roman" panose="02020603050405020304" pitchFamily="18" charset="0"/>
              </a:rPr>
              <a:t> 150 </a:t>
            </a:r>
            <a:r>
              <a:rPr lang="en-US" sz="2800" b="1" i="1" dirty="0" err="1">
                <a:latin typeface="Times New Roman" panose="02020603050405020304" pitchFamily="18" charset="0"/>
                <a:cs typeface="Times New Roman" panose="02020603050405020304" pitchFamily="18" charset="0"/>
              </a:rPr>
              <a:t>chữ</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phân</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tích</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giá</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trị</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của</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hình</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ảnh</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lò</a:t>
            </a:r>
            <a:r>
              <a:rPr lang="en-US" sz="2800" b="1" i="1" dirty="0">
                <a:latin typeface="Times New Roman" panose="02020603050405020304" pitchFamily="18" charset="0"/>
                <a:cs typeface="Times New Roman" panose="02020603050405020304" pitchFamily="18" charset="0"/>
              </a:rPr>
              <a:t> than </a:t>
            </a:r>
            <a:r>
              <a:rPr lang="en-US" sz="2800" b="1" i="1" dirty="0" err="1">
                <a:latin typeface="Times New Roman" panose="02020603050405020304" pitchFamily="18" charset="0"/>
                <a:cs typeface="Times New Roman" panose="02020603050405020304" pitchFamily="18" charset="0"/>
              </a:rPr>
              <a:t>rực</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hồng</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trong</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bài</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thơ</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Chiều</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tối</a:t>
            </a:r>
            <a:r>
              <a:rPr lang="en-US" sz="2800" b="1" i="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15894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17" name="Group 16"/>
          <p:cNvGrpSpPr/>
          <p:nvPr/>
        </p:nvGrpSpPr>
        <p:grpSpPr>
          <a:xfrm>
            <a:off x="743743" y="937858"/>
            <a:ext cx="1657350" cy="5059262"/>
            <a:chOff x="743743" y="937858"/>
            <a:chExt cx="1657350" cy="5059262"/>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743" y="937858"/>
              <a:ext cx="1657350" cy="2762250"/>
            </a:xfrm>
            <a:prstGeom prst="rect">
              <a:avLst/>
            </a:prstGeom>
          </p:spPr>
        </p:pic>
        <p:sp>
          <p:nvSpPr>
            <p:cNvPr id="11" name="TextBox 10"/>
            <p:cNvSpPr txBox="1"/>
            <p:nvPr/>
          </p:nvSpPr>
          <p:spPr>
            <a:xfrm>
              <a:off x="1148375" y="3750351"/>
              <a:ext cx="951357" cy="2246769"/>
            </a:xfrm>
            <a:prstGeom prst="rect">
              <a:avLst/>
            </a:prstGeom>
            <a:noFill/>
          </p:spPr>
          <p:txBody>
            <a:bodyPr wrap="square" rtlCol="0">
              <a:spAutoFit/>
            </a:bodyPr>
            <a:lstStyle/>
            <a:p>
              <a:r>
                <a:rPr lang="en-US" sz="2000">
                  <a:latin typeface="Times New Roman" panose="02020603050405020304" pitchFamily="18" charset="0"/>
                  <a:cs typeface="Times New Roman" panose="02020603050405020304" pitchFamily="18" charset="0"/>
                </a:rPr>
                <a:t>Vào nhà ngục Quảng Đông cảm tác</a:t>
              </a:r>
            </a:p>
          </p:txBody>
        </p:sp>
      </p:grpSp>
      <p:grpSp>
        <p:nvGrpSpPr>
          <p:cNvPr id="18" name="Group 17"/>
          <p:cNvGrpSpPr/>
          <p:nvPr/>
        </p:nvGrpSpPr>
        <p:grpSpPr>
          <a:xfrm>
            <a:off x="3648427" y="3005667"/>
            <a:ext cx="2552878" cy="2928632"/>
            <a:chOff x="3648427" y="3005667"/>
            <a:chExt cx="2552878" cy="2928632"/>
          </a:xfrm>
        </p:grpSpPr>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48427" y="3005667"/>
              <a:ext cx="2552878" cy="2343856"/>
            </a:xfrm>
            <a:prstGeom prst="rect">
              <a:avLst/>
            </a:prstGeom>
          </p:spPr>
        </p:pic>
        <p:sp>
          <p:nvSpPr>
            <p:cNvPr id="12" name="TextBox 11"/>
            <p:cNvSpPr txBox="1"/>
            <p:nvPr/>
          </p:nvSpPr>
          <p:spPr>
            <a:xfrm>
              <a:off x="3870325" y="5534189"/>
              <a:ext cx="2330980" cy="400110"/>
            </a:xfrm>
            <a:prstGeom prst="rect">
              <a:avLst/>
            </a:prstGeom>
            <a:noFill/>
          </p:spPr>
          <p:txBody>
            <a:bodyPr wrap="square" rtlCol="0">
              <a:spAutoFit/>
            </a:bodyPr>
            <a:lstStyle/>
            <a:p>
              <a:r>
                <a:rPr lang="en-US" sz="2000">
                  <a:latin typeface="Times New Roman" panose="02020603050405020304" pitchFamily="18" charset="0"/>
                  <a:cs typeface="Times New Roman" panose="02020603050405020304" pitchFamily="18" charset="0"/>
                </a:rPr>
                <a:t>Đập đá ở Côn Lôn</a:t>
              </a:r>
            </a:p>
          </p:txBody>
        </p:sp>
      </p:grpSp>
      <p:grpSp>
        <p:nvGrpSpPr>
          <p:cNvPr id="19" name="Group 18"/>
          <p:cNvGrpSpPr/>
          <p:nvPr/>
        </p:nvGrpSpPr>
        <p:grpSpPr>
          <a:xfrm>
            <a:off x="8325556" y="2533650"/>
            <a:ext cx="1851378" cy="3215983"/>
            <a:chOff x="8325556" y="2533650"/>
            <a:chExt cx="1851378" cy="3215983"/>
          </a:xfrm>
        </p:grpSpPr>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325556" y="2533650"/>
              <a:ext cx="1828800" cy="2505075"/>
            </a:xfrm>
            <a:prstGeom prst="rect">
              <a:avLst/>
            </a:prstGeom>
          </p:spPr>
        </p:pic>
        <p:sp>
          <p:nvSpPr>
            <p:cNvPr id="14" name="TextBox 13"/>
            <p:cNvSpPr txBox="1"/>
            <p:nvPr/>
          </p:nvSpPr>
          <p:spPr>
            <a:xfrm>
              <a:off x="8325556" y="5349523"/>
              <a:ext cx="1851378" cy="400110"/>
            </a:xfrm>
            <a:prstGeom prst="rect">
              <a:avLst/>
            </a:prstGeom>
            <a:noFill/>
          </p:spPr>
          <p:txBody>
            <a:bodyPr wrap="square" rtlCol="0">
              <a:spAutoFit/>
            </a:bodyPr>
            <a:lstStyle/>
            <a:p>
              <a:r>
                <a:rPr lang="en-US" sz="2000">
                  <a:latin typeface="Times New Roman" panose="02020603050405020304" pitchFamily="18" charset="0"/>
                  <a:cs typeface="Times New Roman" panose="02020603050405020304" pitchFamily="18" charset="0"/>
                </a:rPr>
                <a:t>Khi con tu hú</a:t>
              </a:r>
            </a:p>
          </p:txBody>
        </p:sp>
      </p:grpSp>
      <p:grpSp>
        <p:nvGrpSpPr>
          <p:cNvPr id="20" name="Group 19"/>
          <p:cNvGrpSpPr/>
          <p:nvPr/>
        </p:nvGrpSpPr>
        <p:grpSpPr>
          <a:xfrm>
            <a:off x="4615391" y="0"/>
            <a:ext cx="4499946" cy="2533650"/>
            <a:chOff x="4796014" y="0"/>
            <a:chExt cx="4499946" cy="2533650"/>
          </a:xfrm>
        </p:grpSpPr>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796014" y="0"/>
              <a:ext cx="1809750" cy="2533650"/>
            </a:xfrm>
            <a:prstGeom prst="rect">
              <a:avLst/>
            </a:prstGeom>
          </p:spPr>
        </p:pic>
        <p:sp>
          <p:nvSpPr>
            <p:cNvPr id="15" name="TextBox 14"/>
            <p:cNvSpPr txBox="1"/>
            <p:nvPr/>
          </p:nvSpPr>
          <p:spPr>
            <a:xfrm>
              <a:off x="6665649" y="1266825"/>
              <a:ext cx="2630311" cy="461665"/>
            </a:xfrm>
            <a:prstGeom prst="rect">
              <a:avLst/>
            </a:prstGeom>
            <a:noFill/>
          </p:spPr>
          <p:txBody>
            <a:bodyPr wrap="square" rtlCol="0">
              <a:spAutoFit/>
            </a:bodyPr>
            <a:lstStyle/>
            <a:p>
              <a:r>
                <a:rPr lang="en-US" sz="2400">
                  <a:latin typeface="Times New Roman" panose="02020603050405020304" pitchFamily="18" charset="0"/>
                  <a:cs typeface="Times New Roman" panose="02020603050405020304" pitchFamily="18" charset="0"/>
                </a:rPr>
                <a:t>Nhật kí trong tù</a:t>
              </a:r>
            </a:p>
          </p:txBody>
        </p:sp>
      </p:grpSp>
      <p:sp>
        <p:nvSpPr>
          <p:cNvPr id="21" name="Subtitle 1"/>
          <p:cNvSpPr>
            <a:spLocks noGrp="1"/>
          </p:cNvSpPr>
          <p:nvPr>
            <p:ph type="subTitle" idx="1"/>
          </p:nvPr>
        </p:nvSpPr>
        <p:spPr>
          <a:xfrm>
            <a:off x="3317169" y="1893591"/>
            <a:ext cx="3771901" cy="713140"/>
          </a:xfrm>
          <a:solidFill>
            <a:schemeClr val="accent4">
              <a:lumMod val="40000"/>
              <a:lumOff val="60000"/>
            </a:schemeClr>
          </a:solidFill>
        </p:spPr>
        <p:txBody>
          <a:bodyPr>
            <a:normAutofit/>
          </a:bodyPr>
          <a:lstStyle/>
          <a:p>
            <a:r>
              <a:rPr lang="en-US" sz="4400">
                <a:solidFill>
                  <a:srgbClr val="FF0000"/>
                </a:solidFill>
                <a:latin typeface="Times New Roman" panose="02020603050405020304" pitchFamily="18" charset="0"/>
                <a:cs typeface="Times New Roman" panose="02020603050405020304" pitchFamily="18" charset="0"/>
              </a:rPr>
              <a:t>KHỞI ĐỘNG</a:t>
            </a:r>
          </a:p>
        </p:txBody>
      </p:sp>
      <p:sp>
        <p:nvSpPr>
          <p:cNvPr id="22" name="TextBox 21"/>
          <p:cNvSpPr txBox="1"/>
          <p:nvPr/>
        </p:nvSpPr>
        <p:spPr>
          <a:xfrm>
            <a:off x="1230489" y="3072112"/>
            <a:ext cx="9663289" cy="1384995"/>
          </a:xfrm>
          <a:prstGeom prst="rect">
            <a:avLst/>
          </a:prstGeom>
          <a:noFill/>
        </p:spPr>
        <p:txBody>
          <a:bodyPr wrap="square" rtlCol="0">
            <a:spAutoFit/>
          </a:bodyPr>
          <a:lstStyle/>
          <a:p>
            <a:r>
              <a:rPr lang="en-US" sz="2800">
                <a:latin typeface="Times New Roman" panose="02020603050405020304" pitchFamily="18" charset="0"/>
                <a:cs typeface="Times New Roman" panose="02020603050405020304" pitchFamily="18" charset="0"/>
              </a:rPr>
              <a:t>Trong lịch sử Việt Nam thời kì kháng chiến chống Pháp, có nhiều chiến sĩ  cách mạng đồng thời là nhà thơ bị bắt bớ, giam cầm. Em hãy kể tên một số tác giả và các sáng tác trong tù của họ?</a:t>
            </a:r>
          </a:p>
        </p:txBody>
      </p:sp>
    </p:spTree>
    <p:extLst>
      <p:ext uri="{BB962C8B-B14F-4D97-AF65-F5344CB8AC3E}">
        <p14:creationId xmlns:p14="http://schemas.microsoft.com/office/powerpoint/2010/main" val="4260073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barn(inVertical)">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xit" presetSubtype="0" fill="hold" grpId="0" nodeType="clickEffect">
                                  <p:stCondLst>
                                    <p:cond delay="0"/>
                                  </p:stCondLst>
                                  <p:childTnLst>
                                    <p:animEffect transition="out" filter="fade">
                                      <p:cBhvr>
                                        <p:cTn id="11" dur="1000"/>
                                        <p:tgtEl>
                                          <p:spTgt spid="21">
                                            <p:txEl>
                                              <p:pRg st="0" end="0"/>
                                            </p:txEl>
                                          </p:spTgt>
                                        </p:tgtEl>
                                      </p:cBhvr>
                                    </p:animEffect>
                                    <p:anim calcmode="lin" valueType="num">
                                      <p:cBhvr>
                                        <p:cTn id="12" dur="1000"/>
                                        <p:tgtEl>
                                          <p:spTgt spid="21">
                                            <p:txEl>
                                              <p:pRg st="0" end="0"/>
                                            </p:txEl>
                                          </p:spTgt>
                                        </p:tgtEl>
                                        <p:attrNameLst>
                                          <p:attrName>ppt_x</p:attrName>
                                        </p:attrNameLst>
                                      </p:cBhvr>
                                      <p:tavLst>
                                        <p:tav tm="0">
                                          <p:val>
                                            <p:strVal val="ppt_x"/>
                                          </p:val>
                                        </p:tav>
                                        <p:tav tm="100000">
                                          <p:val>
                                            <p:strVal val="ppt_x"/>
                                          </p:val>
                                        </p:tav>
                                      </p:tavLst>
                                    </p:anim>
                                    <p:anim calcmode="lin" valueType="num">
                                      <p:cBhvr>
                                        <p:cTn id="13" dur="1000"/>
                                        <p:tgtEl>
                                          <p:spTgt spid="21">
                                            <p:txEl>
                                              <p:pRg st="0" end="0"/>
                                            </p:txEl>
                                          </p:spTgt>
                                        </p:tgtEl>
                                        <p:attrNameLst>
                                          <p:attrName>ppt_y</p:attrName>
                                        </p:attrNameLst>
                                      </p:cBhvr>
                                      <p:tavLst>
                                        <p:tav tm="0">
                                          <p:val>
                                            <p:strVal val="ppt_y"/>
                                          </p:val>
                                        </p:tav>
                                        <p:tav tm="100000">
                                          <p:val>
                                            <p:strVal val="ppt_y+.1"/>
                                          </p:val>
                                        </p:tav>
                                      </p:tavLst>
                                    </p:anim>
                                    <p:set>
                                      <p:cBhvr>
                                        <p:cTn id="14" dur="1" fill="hold">
                                          <p:stCondLst>
                                            <p:cond delay="999"/>
                                          </p:stCondLst>
                                        </p:cTn>
                                        <p:tgtEl>
                                          <p:spTgt spid="21">
                                            <p:txEl>
                                              <p:pRg st="0" end="0"/>
                                            </p:txEl>
                                          </p:spTgt>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42" presetClass="exit" presetSubtype="0" fill="hold" grpId="0" nodeType="clickEffect">
                                  <p:stCondLst>
                                    <p:cond delay="0"/>
                                  </p:stCondLst>
                                  <p:childTnLst>
                                    <p:animEffect transition="out" filter="fade">
                                      <p:cBhvr>
                                        <p:cTn id="18" dur="1000"/>
                                        <p:tgtEl>
                                          <p:spTgt spid="21">
                                            <p:bg/>
                                          </p:spTgt>
                                        </p:tgtEl>
                                      </p:cBhvr>
                                    </p:animEffect>
                                    <p:anim calcmode="lin" valueType="num">
                                      <p:cBhvr>
                                        <p:cTn id="19" dur="1000"/>
                                        <p:tgtEl>
                                          <p:spTgt spid="21">
                                            <p:bg/>
                                          </p:spTgt>
                                        </p:tgtEl>
                                        <p:attrNameLst>
                                          <p:attrName>ppt_x</p:attrName>
                                        </p:attrNameLst>
                                      </p:cBhvr>
                                      <p:tavLst>
                                        <p:tav tm="0">
                                          <p:val>
                                            <p:strVal val="ppt_x"/>
                                          </p:val>
                                        </p:tav>
                                        <p:tav tm="100000">
                                          <p:val>
                                            <p:strVal val="ppt_x"/>
                                          </p:val>
                                        </p:tav>
                                      </p:tavLst>
                                    </p:anim>
                                    <p:anim calcmode="lin" valueType="num">
                                      <p:cBhvr>
                                        <p:cTn id="20" dur="1000"/>
                                        <p:tgtEl>
                                          <p:spTgt spid="21">
                                            <p:bg/>
                                          </p:spTgt>
                                        </p:tgtEl>
                                        <p:attrNameLst>
                                          <p:attrName>ppt_y</p:attrName>
                                        </p:attrNameLst>
                                      </p:cBhvr>
                                      <p:tavLst>
                                        <p:tav tm="0">
                                          <p:val>
                                            <p:strVal val="ppt_y"/>
                                          </p:val>
                                        </p:tav>
                                        <p:tav tm="100000">
                                          <p:val>
                                            <p:strVal val="ppt_y+.1"/>
                                          </p:val>
                                        </p:tav>
                                      </p:tavLst>
                                    </p:anim>
                                    <p:set>
                                      <p:cBhvr>
                                        <p:cTn id="21" dur="1" fill="hold">
                                          <p:stCondLst>
                                            <p:cond delay="999"/>
                                          </p:stCondLst>
                                        </p:cTn>
                                        <p:tgtEl>
                                          <p:spTgt spid="21">
                                            <p:bg/>
                                          </p:spTgt>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4" presetClass="exit" presetSubtype="10" fill="hold" grpId="1" nodeType="clickEffect">
                                  <p:stCondLst>
                                    <p:cond delay="0"/>
                                  </p:stCondLst>
                                  <p:childTnLst>
                                    <p:animEffect transition="out" filter="randombar(horizontal)">
                                      <p:cBhvr>
                                        <p:cTn id="25" dur="500"/>
                                        <p:tgtEl>
                                          <p:spTgt spid="22"/>
                                        </p:tgtEl>
                                      </p:cBhvr>
                                    </p:animEffect>
                                    <p:set>
                                      <p:cBhvr>
                                        <p:cTn id="26" dur="1" fill="hold">
                                          <p:stCondLst>
                                            <p:cond delay="499"/>
                                          </p:stCondLst>
                                        </p:cTn>
                                        <p:tgtEl>
                                          <p:spTgt spid="22"/>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nodeType="click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circle(in)">
                                      <p:cBhvr>
                                        <p:cTn id="31" dur="2000"/>
                                        <p:tgtEl>
                                          <p:spTgt spid="17"/>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barn(inVertical)">
                                      <p:cBhvr>
                                        <p:cTn id="36" dur="500"/>
                                        <p:tgtEl>
                                          <p:spTgt spid="18"/>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19"/>
                                        </p:tgtEl>
                                        <p:attrNameLst>
                                          <p:attrName>style.visibility</p:attrName>
                                        </p:attrNameLst>
                                      </p:cBhvr>
                                      <p:to>
                                        <p:strVal val="visible"/>
                                      </p:to>
                                    </p:set>
                                    <p:animEffect transition="in" filter="fade">
                                      <p:cBhvr>
                                        <p:cTn id="41" dur="500"/>
                                        <p:tgtEl>
                                          <p:spTgt spid="19"/>
                                        </p:tgtEl>
                                      </p:cBhvr>
                                    </p:animEffect>
                                  </p:childTnLst>
                                </p:cTn>
                              </p:par>
                            </p:childTnLst>
                          </p:cTn>
                        </p:par>
                      </p:childTnLst>
                    </p:cTn>
                  </p:par>
                  <p:par>
                    <p:cTn id="42" fill="hold">
                      <p:stCondLst>
                        <p:cond delay="indefinite"/>
                      </p:stCondLst>
                      <p:childTnLst>
                        <p:par>
                          <p:cTn id="43" fill="hold">
                            <p:stCondLst>
                              <p:cond delay="0"/>
                            </p:stCondLst>
                            <p:childTnLst>
                              <p:par>
                                <p:cTn id="44" presetID="21" presetClass="entr" presetSubtype="1" fill="hold" nodeType="click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wheel(1)">
                                      <p:cBhvr>
                                        <p:cTn id="46"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uild="p" animBg="1"/>
      <p:bldP spid="22" grpId="0"/>
      <p:bldP spid="22" grpId="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591235" y="2216991"/>
            <a:ext cx="9144000" cy="1655762"/>
          </a:xfrm>
        </p:spPr>
        <p:txBody>
          <a:bodyPr>
            <a:normAutofit/>
          </a:bodyPr>
          <a:lstStyle/>
          <a:p>
            <a:endParaRPr lang="en-US" sz="3600">
              <a:solidFill>
                <a:srgbClr val="C00000"/>
              </a:solidFill>
              <a:latin typeface="Times New Roman" panose="02020603050405020304" pitchFamily="18" charset="0"/>
              <a:cs typeface="Times New Roman" panose="02020603050405020304" pitchFamily="18" charset="0"/>
            </a:endParaRPr>
          </a:p>
          <a:p>
            <a:r>
              <a:rPr lang="en-US" sz="3600">
                <a:solidFill>
                  <a:srgbClr val="C00000"/>
                </a:solidFill>
                <a:latin typeface="Times New Roman" panose="02020603050405020304" pitchFamily="18" charset="0"/>
                <a:cs typeface="Times New Roman" panose="02020603050405020304" pitchFamily="18" charset="0"/>
              </a:rPr>
              <a:t>HÌNH THÀNH KIẾN THỨC</a:t>
            </a:r>
          </a:p>
        </p:txBody>
      </p:sp>
    </p:spTree>
    <p:extLst>
      <p:ext uri="{BB962C8B-B14F-4D97-AF65-F5344CB8AC3E}">
        <p14:creationId xmlns:p14="http://schemas.microsoft.com/office/powerpoint/2010/main" val="965285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ubtitle 4"/>
          <p:cNvSpPr>
            <a:spLocks noGrp="1"/>
          </p:cNvSpPr>
          <p:nvPr>
            <p:ph type="subTitle" idx="1"/>
          </p:nvPr>
        </p:nvSpPr>
        <p:spPr>
          <a:xfrm>
            <a:off x="3523129" y="119250"/>
            <a:ext cx="5620871" cy="647233"/>
          </a:xfrm>
          <a:solidFill>
            <a:schemeClr val="accent6">
              <a:lumMod val="20000"/>
              <a:lumOff val="80000"/>
            </a:schemeClr>
          </a:solidFill>
        </p:spPr>
        <p:txBody>
          <a:bodyPr>
            <a:normAutofit/>
          </a:bodyPr>
          <a:lstStyle/>
          <a:p>
            <a:r>
              <a:rPr lang="en-US" sz="3600" dirty="0">
                <a:solidFill>
                  <a:schemeClr val="accent1">
                    <a:lumMod val="75000"/>
                  </a:schemeClr>
                </a:solidFill>
                <a:latin typeface="Times New Roman" panose="02020603050405020304" pitchFamily="18" charset="0"/>
                <a:cs typeface="Times New Roman" panose="02020603050405020304" pitchFamily="18" charset="0"/>
              </a:rPr>
              <a:t>I.TÌM HIỂU CHUNG</a:t>
            </a:r>
          </a:p>
        </p:txBody>
      </p:sp>
      <p:sp>
        <p:nvSpPr>
          <p:cNvPr id="2" name="Cloud 1"/>
          <p:cNvSpPr/>
          <p:nvPr/>
        </p:nvSpPr>
        <p:spPr>
          <a:xfrm>
            <a:off x="7839635" y="632012"/>
            <a:ext cx="3832412" cy="1694329"/>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latin typeface="Times New Roman" panose="02020603050405020304" pitchFamily="18" charset="0"/>
                <a:cs typeface="Times New Roman" panose="02020603050405020304" pitchFamily="18" charset="0"/>
              </a:rPr>
              <a:t>Câu hỏi trắc nghiệm</a:t>
            </a:r>
          </a:p>
        </p:txBody>
      </p:sp>
      <p:sp>
        <p:nvSpPr>
          <p:cNvPr id="3" name="TextBox 2"/>
          <p:cNvSpPr txBox="1"/>
          <p:nvPr/>
        </p:nvSpPr>
        <p:spPr>
          <a:xfrm>
            <a:off x="1186329" y="1759236"/>
            <a:ext cx="9660965" cy="830997"/>
          </a:xfrm>
          <a:prstGeom prst="rect">
            <a:avLst/>
          </a:prstGeom>
          <a:noFill/>
        </p:spPr>
        <p:txBody>
          <a:bodyPr wrap="square" rtlCol="0">
            <a:spAutoFit/>
          </a:bodyPr>
          <a:lstStyle/>
          <a:p>
            <a:r>
              <a:rPr lang="en-US" sz="2400" b="1" dirty="0" err="1">
                <a:latin typeface="Times New Roman" panose="02020603050405020304" pitchFamily="18" charset="0"/>
                <a:cs typeface="Times New Roman" panose="02020603050405020304" pitchFamily="18" charset="0"/>
              </a:rPr>
              <a:t>Câu</a:t>
            </a:r>
            <a:r>
              <a:rPr lang="en-US" sz="2400" b="1" dirty="0">
                <a:latin typeface="Times New Roman" panose="02020603050405020304" pitchFamily="18" charset="0"/>
                <a:cs typeface="Times New Roman" panose="02020603050405020304" pitchFamily="18" charset="0"/>
              </a:rPr>
              <a:t> 1: </a:t>
            </a:r>
            <a:r>
              <a:rPr lang="en-US" sz="2400" b="1" dirty="0" err="1">
                <a:latin typeface="Times New Roman" panose="02020603050405020304" pitchFamily="18" charset="0"/>
                <a:cs typeface="Times New Roman" panose="02020603050405020304" pitchFamily="18" charset="0"/>
              </a:rPr>
              <a:t>Cụm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từ</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nào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sau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đây</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diễn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tả</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đúng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nhất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phong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cách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thơ</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chữ</a:t>
            </a:r>
            <a:r>
              <a:rPr lang="en-US" sz="2400" b="1" dirty="0">
                <a:latin typeface="Times New Roman" panose="02020603050405020304" pitchFamily="18" charset="0"/>
                <a:cs typeface="Times New Roman" panose="02020603050405020304" pitchFamily="18" charset="0"/>
              </a:rPr>
              <a:t> Hán </a:t>
            </a:r>
            <a:r>
              <a:rPr lang="en-US" sz="2400" b="1" dirty="0" err="1">
                <a:latin typeface="Times New Roman" panose="02020603050405020304" pitchFamily="18" charset="0"/>
                <a:cs typeface="Times New Roman" panose="02020603050405020304" pitchFamily="18" charset="0"/>
              </a:rPr>
              <a:t>của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Hồ</a:t>
            </a:r>
            <a:r>
              <a:rPr lang="en-US" sz="2400" b="1" dirty="0">
                <a:latin typeface="Times New Roman" panose="02020603050405020304" pitchFamily="18" charset="0"/>
                <a:cs typeface="Times New Roman" panose="02020603050405020304" pitchFamily="18" charset="0"/>
              </a:rPr>
              <a:t> Chí Minh?</a:t>
            </a:r>
          </a:p>
        </p:txBody>
      </p:sp>
      <p:sp>
        <p:nvSpPr>
          <p:cNvPr id="4" name="TextBox 3"/>
          <p:cNvSpPr txBox="1"/>
          <p:nvPr/>
        </p:nvSpPr>
        <p:spPr>
          <a:xfrm>
            <a:off x="1344706" y="2765354"/>
            <a:ext cx="3186953"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A. </a:t>
            </a:r>
            <a:r>
              <a:rPr lang="en-US" sz="2400" dirty="0" err="1">
                <a:latin typeface="Times New Roman" panose="02020603050405020304" pitchFamily="18" charset="0"/>
                <a:cs typeface="Times New Roman" panose="02020603050405020304" pitchFamily="18" charset="0"/>
              </a:rPr>
              <a:t>Mẫu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ước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lệ</a:t>
            </a:r>
            <a:endParaRPr lang="en-US" sz="24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1344706" y="3446929"/>
            <a:ext cx="3186953" cy="461665"/>
          </a:xfrm>
          <a:prstGeom prst="rect">
            <a:avLst/>
          </a:prstGeom>
          <a:noFill/>
        </p:spPr>
        <p:txBody>
          <a:bodyPr wrap="square" rtlCol="0">
            <a:spAutoFit/>
          </a:bodyPr>
          <a:lstStyle/>
          <a:p>
            <a:r>
              <a:rPr lang="en-US" sz="2400">
                <a:latin typeface="Times New Roman" panose="02020603050405020304" pitchFamily="18" charset="0"/>
                <a:cs typeface="Times New Roman" panose="02020603050405020304" pitchFamily="18" charset="0"/>
              </a:rPr>
              <a:t>B. Đậm màu sắc cổ điển</a:t>
            </a:r>
          </a:p>
        </p:txBody>
      </p:sp>
      <p:sp>
        <p:nvSpPr>
          <p:cNvPr id="8" name="TextBox 7"/>
          <p:cNvSpPr txBox="1"/>
          <p:nvPr/>
        </p:nvSpPr>
        <p:spPr>
          <a:xfrm>
            <a:off x="1317812" y="4325470"/>
            <a:ext cx="3186953" cy="461665"/>
          </a:xfrm>
          <a:prstGeom prst="rect">
            <a:avLst/>
          </a:prstGeom>
          <a:noFill/>
        </p:spPr>
        <p:txBody>
          <a:bodyPr wrap="square" rtlCol="0">
            <a:spAutoFit/>
          </a:bodyPr>
          <a:lstStyle/>
          <a:p>
            <a:r>
              <a:rPr lang="en-US" sz="2400">
                <a:latin typeface="Times New Roman" panose="02020603050405020304" pitchFamily="18" charset="0"/>
                <a:cs typeface="Times New Roman" panose="02020603050405020304" pitchFamily="18" charset="0"/>
              </a:rPr>
              <a:t>C. Cổ điển mà hiện đại</a:t>
            </a:r>
          </a:p>
        </p:txBody>
      </p:sp>
      <p:sp>
        <p:nvSpPr>
          <p:cNvPr id="9" name="TextBox 8"/>
          <p:cNvSpPr txBox="1"/>
          <p:nvPr/>
        </p:nvSpPr>
        <p:spPr>
          <a:xfrm>
            <a:off x="1317812" y="5099138"/>
            <a:ext cx="4087906" cy="461665"/>
          </a:xfrm>
          <a:prstGeom prst="rect">
            <a:avLst/>
          </a:prstGeom>
          <a:noFill/>
        </p:spPr>
        <p:txBody>
          <a:bodyPr wrap="square" rtlCol="0">
            <a:spAutoFit/>
          </a:bodyPr>
          <a:lstStyle/>
          <a:p>
            <a:r>
              <a:rPr lang="en-US" sz="2400">
                <a:latin typeface="Times New Roman" panose="02020603050405020304" pitchFamily="18" charset="0"/>
                <a:cs typeface="Times New Roman" panose="02020603050405020304" pitchFamily="18" charset="0"/>
              </a:rPr>
              <a:t>D. Mang màu sắc hiện đại</a:t>
            </a:r>
          </a:p>
        </p:txBody>
      </p:sp>
    </p:spTree>
    <p:extLst>
      <p:ext uri="{BB962C8B-B14F-4D97-AF65-F5344CB8AC3E}">
        <p14:creationId xmlns:p14="http://schemas.microsoft.com/office/powerpoint/2010/main" val="3866172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xit" presetSubtype="10" fill="hold" grpId="1" nodeType="clickEffect">
                                  <p:stCondLst>
                                    <p:cond delay="0"/>
                                  </p:stCondLst>
                                  <p:childTnLst>
                                    <p:animEffect transition="out" filter="randombar(horizontal)">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arn(inVertic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arn(inVertical)">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arn(inVertical)">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mph" presetSubtype="2" fill="hold" grpId="1" nodeType="clickEffect">
                                  <p:stCondLst>
                                    <p:cond delay="0"/>
                                  </p:stCondLst>
                                  <p:childTnLst>
                                    <p:animClr clrSpc="rgb" dir="cw">
                                      <p:cBhvr override="childStyle">
                                        <p:cTn id="41" dur="2000" fill="hold"/>
                                        <p:tgtEl>
                                          <p:spTgt spid="8"/>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p:bldP spid="4" grpId="0"/>
      <p:bldP spid="7" grpId="0"/>
      <p:bldP spid="8" grpId="0"/>
      <p:bldP spid="8" grpId="1"/>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ubtitle 4"/>
          <p:cNvSpPr>
            <a:spLocks noGrp="1"/>
          </p:cNvSpPr>
          <p:nvPr>
            <p:ph type="subTitle" idx="1"/>
          </p:nvPr>
        </p:nvSpPr>
        <p:spPr>
          <a:xfrm>
            <a:off x="3523129" y="119250"/>
            <a:ext cx="5620871" cy="647233"/>
          </a:xfrm>
          <a:solidFill>
            <a:schemeClr val="accent6">
              <a:lumMod val="20000"/>
              <a:lumOff val="80000"/>
            </a:schemeClr>
          </a:solidFill>
        </p:spPr>
        <p:txBody>
          <a:bodyPr>
            <a:normAutofit/>
          </a:bodyPr>
          <a:lstStyle/>
          <a:p>
            <a:r>
              <a:rPr lang="en-US" sz="3600" dirty="0">
                <a:solidFill>
                  <a:schemeClr val="accent1">
                    <a:lumMod val="75000"/>
                  </a:schemeClr>
                </a:solidFill>
                <a:latin typeface="Times New Roman" panose="02020603050405020304" pitchFamily="18" charset="0"/>
                <a:cs typeface="Times New Roman" panose="02020603050405020304" pitchFamily="18" charset="0"/>
              </a:rPr>
              <a:t>I.TÌM HIỂU CHUNG</a:t>
            </a:r>
          </a:p>
        </p:txBody>
      </p:sp>
      <p:sp>
        <p:nvSpPr>
          <p:cNvPr id="3" name="TextBox 2"/>
          <p:cNvSpPr txBox="1"/>
          <p:nvPr/>
        </p:nvSpPr>
        <p:spPr>
          <a:xfrm>
            <a:off x="1317812" y="1425388"/>
            <a:ext cx="9359153" cy="461665"/>
          </a:xfrm>
          <a:prstGeom prst="rect">
            <a:avLst/>
          </a:prstGeom>
          <a:noFill/>
        </p:spPr>
        <p:txBody>
          <a:bodyPr wrap="square" rtlCol="0">
            <a:spAutoFit/>
          </a:bodyPr>
          <a:lstStyle/>
          <a:p>
            <a:r>
              <a:rPr lang="en-US" sz="2400" b="1">
                <a:latin typeface="Times New Roman" panose="02020603050405020304" pitchFamily="18" charset="0"/>
                <a:cs typeface="Times New Roman" panose="02020603050405020304" pitchFamily="18" charset="0"/>
              </a:rPr>
              <a:t>Câu 2: Bài thơ Mộ (Chiều tối) sáng tác trong hoàn cảnh cụ thể nào?</a:t>
            </a:r>
          </a:p>
        </p:txBody>
      </p:sp>
      <p:sp>
        <p:nvSpPr>
          <p:cNvPr id="4" name="TextBox 3"/>
          <p:cNvSpPr txBox="1"/>
          <p:nvPr/>
        </p:nvSpPr>
        <p:spPr>
          <a:xfrm>
            <a:off x="1344705" y="2568388"/>
            <a:ext cx="9816353" cy="461665"/>
          </a:xfrm>
          <a:prstGeom prst="rect">
            <a:avLst/>
          </a:prstGeom>
          <a:noFill/>
        </p:spPr>
        <p:txBody>
          <a:bodyPr wrap="square" rtlCol="0">
            <a:spAutoFit/>
          </a:bodyPr>
          <a:lstStyle/>
          <a:p>
            <a:r>
              <a:rPr lang="en-US" sz="2400">
                <a:latin typeface="Times New Roman" panose="02020603050405020304" pitchFamily="18" charset="0"/>
                <a:cs typeface="Times New Roman" panose="02020603050405020304" pitchFamily="18" charset="0"/>
              </a:rPr>
              <a:t>A. Khi Bác Hồ tìm đường sang Trung Quốc tranh thủ viện trợ cho cách mạng</a:t>
            </a:r>
          </a:p>
        </p:txBody>
      </p:sp>
      <p:sp>
        <p:nvSpPr>
          <p:cNvPr id="7" name="TextBox 6"/>
          <p:cNvSpPr txBox="1"/>
          <p:nvPr/>
        </p:nvSpPr>
        <p:spPr>
          <a:xfrm>
            <a:off x="1344706" y="3446929"/>
            <a:ext cx="8969187" cy="461665"/>
          </a:xfrm>
          <a:prstGeom prst="rect">
            <a:avLst/>
          </a:prstGeom>
          <a:noFill/>
        </p:spPr>
        <p:txBody>
          <a:bodyPr wrap="square" rtlCol="0">
            <a:spAutoFit/>
          </a:bodyPr>
          <a:lstStyle/>
          <a:p>
            <a:r>
              <a:rPr lang="en-US" sz="2400">
                <a:latin typeface="Times New Roman" panose="02020603050405020304" pitchFamily="18" charset="0"/>
                <a:cs typeface="Times New Roman" panose="02020603050405020304" pitchFamily="18" charset="0"/>
              </a:rPr>
              <a:t>B. Khi Bác bị bắt giam và đày đi từ nhà lao Tĩnh Tây đến Thiên Bảo</a:t>
            </a:r>
          </a:p>
        </p:txBody>
      </p:sp>
      <p:sp>
        <p:nvSpPr>
          <p:cNvPr id="8" name="TextBox 7"/>
          <p:cNvSpPr txBox="1"/>
          <p:nvPr/>
        </p:nvSpPr>
        <p:spPr>
          <a:xfrm>
            <a:off x="1317812" y="4325470"/>
            <a:ext cx="7113494" cy="461665"/>
          </a:xfrm>
          <a:prstGeom prst="rect">
            <a:avLst/>
          </a:prstGeom>
          <a:noFill/>
        </p:spPr>
        <p:txBody>
          <a:bodyPr wrap="square" rtlCol="0">
            <a:spAutoFit/>
          </a:bodyPr>
          <a:lstStyle/>
          <a:p>
            <a:r>
              <a:rPr lang="en-US" sz="2400">
                <a:latin typeface="Times New Roman" panose="02020603050405020304" pitchFamily="18" charset="0"/>
                <a:cs typeface="Times New Roman" panose="02020603050405020304" pitchFamily="18" charset="0"/>
              </a:rPr>
              <a:t>C. Khi nhà thơ bị bắt xuống nhà lao Ung Ninh</a:t>
            </a:r>
          </a:p>
        </p:txBody>
      </p:sp>
      <p:sp>
        <p:nvSpPr>
          <p:cNvPr id="9" name="TextBox 8"/>
          <p:cNvSpPr txBox="1"/>
          <p:nvPr/>
        </p:nvSpPr>
        <p:spPr>
          <a:xfrm>
            <a:off x="1317811" y="5099138"/>
            <a:ext cx="9466730" cy="461665"/>
          </a:xfrm>
          <a:prstGeom prst="rect">
            <a:avLst/>
          </a:prstGeom>
          <a:noFill/>
        </p:spPr>
        <p:txBody>
          <a:bodyPr wrap="square" rtlCol="0">
            <a:spAutoFit/>
          </a:bodyPr>
          <a:lstStyle/>
          <a:p>
            <a:r>
              <a:rPr lang="en-US" sz="2400">
                <a:latin typeface="Times New Roman" panose="02020603050405020304" pitchFamily="18" charset="0"/>
                <a:cs typeface="Times New Roman" panose="02020603050405020304" pitchFamily="18" charset="0"/>
              </a:rPr>
              <a:t>D. Khi nhà thơ bị bắt giam lần thứ hai trong nhà tù Tưởng Giới Thạch</a:t>
            </a:r>
          </a:p>
        </p:txBody>
      </p:sp>
    </p:spTree>
    <p:extLst>
      <p:ext uri="{BB962C8B-B14F-4D97-AF65-F5344CB8AC3E}">
        <p14:creationId xmlns:p14="http://schemas.microsoft.com/office/powerpoint/2010/main" val="547946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arn(inVertic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mph" presetSubtype="2" fill="hold" nodeType="clickEffect">
                                  <p:stCondLst>
                                    <p:cond delay="0"/>
                                  </p:stCondLst>
                                  <p:childTnLst>
                                    <p:animClr clrSpc="rgb" dir="cw">
                                      <p:cBhvr>
                                        <p:cTn id="31" dur="2000" fill="hold"/>
                                        <p:tgtEl>
                                          <p:spTgt spid="7"/>
                                        </p:tgtEl>
                                        <p:attrNameLst>
                                          <p:attrName>fillcolor</p:attrName>
                                        </p:attrNameLst>
                                      </p:cBhvr>
                                      <p:to>
                                        <a:schemeClr val="accent2"/>
                                      </p:to>
                                    </p:animClr>
                                    <p:set>
                                      <p:cBhvr>
                                        <p:cTn id="32" dur="2000" fill="hold"/>
                                        <p:tgtEl>
                                          <p:spTgt spid="7"/>
                                        </p:tgtEl>
                                        <p:attrNameLst>
                                          <p:attrName>fill.type</p:attrName>
                                        </p:attrNameLst>
                                      </p:cBhvr>
                                      <p:to>
                                        <p:strVal val="solid"/>
                                      </p:to>
                                    </p:set>
                                    <p:set>
                                      <p:cBhvr>
                                        <p:cTn id="33" dur="2000" fill="hold"/>
                                        <p:tgtEl>
                                          <p:spTgt spid="7"/>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ubtitle 4"/>
          <p:cNvSpPr>
            <a:spLocks noGrp="1"/>
          </p:cNvSpPr>
          <p:nvPr>
            <p:ph type="subTitle" idx="1"/>
          </p:nvPr>
        </p:nvSpPr>
        <p:spPr>
          <a:xfrm>
            <a:off x="3523129" y="119250"/>
            <a:ext cx="5620871" cy="647233"/>
          </a:xfrm>
          <a:solidFill>
            <a:schemeClr val="accent6">
              <a:lumMod val="20000"/>
              <a:lumOff val="80000"/>
            </a:schemeClr>
          </a:solidFill>
        </p:spPr>
        <p:txBody>
          <a:bodyPr>
            <a:normAutofit/>
          </a:bodyPr>
          <a:lstStyle/>
          <a:p>
            <a:r>
              <a:rPr lang="en-US" sz="3600" dirty="0">
                <a:solidFill>
                  <a:schemeClr val="accent1">
                    <a:lumMod val="75000"/>
                  </a:schemeClr>
                </a:solidFill>
                <a:latin typeface="Times New Roman" panose="02020603050405020304" pitchFamily="18" charset="0"/>
                <a:cs typeface="Times New Roman" panose="02020603050405020304" pitchFamily="18" charset="0"/>
              </a:rPr>
              <a:t>I.TÌM HIỂU CHUNG</a:t>
            </a:r>
          </a:p>
        </p:txBody>
      </p:sp>
      <p:sp>
        <p:nvSpPr>
          <p:cNvPr id="3" name="TextBox 2"/>
          <p:cNvSpPr txBox="1"/>
          <p:nvPr/>
        </p:nvSpPr>
        <p:spPr>
          <a:xfrm>
            <a:off x="1317812" y="1425388"/>
            <a:ext cx="9359153" cy="461665"/>
          </a:xfrm>
          <a:prstGeom prst="rect">
            <a:avLst/>
          </a:prstGeom>
          <a:noFill/>
        </p:spPr>
        <p:txBody>
          <a:bodyPr wrap="square" rtlCol="0">
            <a:spAutoFit/>
          </a:bodyPr>
          <a:lstStyle/>
          <a:p>
            <a:r>
              <a:rPr lang="en-US" sz="2400" b="1">
                <a:latin typeface="Times New Roman" panose="02020603050405020304" pitchFamily="18" charset="0"/>
                <a:cs typeface="Times New Roman" panose="02020603050405020304" pitchFamily="18" charset="0"/>
              </a:rPr>
              <a:t>Câu 3: Cảm hứng chủ đạo của bài thơ là gì?</a:t>
            </a:r>
          </a:p>
        </p:txBody>
      </p:sp>
      <p:sp>
        <p:nvSpPr>
          <p:cNvPr id="4" name="TextBox 3"/>
          <p:cNvSpPr txBox="1"/>
          <p:nvPr/>
        </p:nvSpPr>
        <p:spPr>
          <a:xfrm>
            <a:off x="1344705" y="2568388"/>
            <a:ext cx="9816353" cy="461665"/>
          </a:xfrm>
          <a:prstGeom prst="rect">
            <a:avLst/>
          </a:prstGeom>
          <a:noFill/>
        </p:spPr>
        <p:txBody>
          <a:bodyPr wrap="square" rtlCol="0">
            <a:spAutoFit/>
          </a:bodyPr>
          <a:lstStyle/>
          <a:p>
            <a:r>
              <a:rPr lang="en-US" sz="2400">
                <a:latin typeface="Times New Roman" panose="02020603050405020304" pitchFamily="18" charset="0"/>
                <a:cs typeface="Times New Roman" panose="02020603050405020304" pitchFamily="18" charset="0"/>
              </a:rPr>
              <a:t>A. Vẻ đẹp của thiên nhiên trong buổi chiều hôm</a:t>
            </a:r>
          </a:p>
        </p:txBody>
      </p:sp>
      <p:sp>
        <p:nvSpPr>
          <p:cNvPr id="7" name="TextBox 6"/>
          <p:cNvSpPr txBox="1"/>
          <p:nvPr/>
        </p:nvSpPr>
        <p:spPr>
          <a:xfrm>
            <a:off x="1344706" y="3446929"/>
            <a:ext cx="8969187" cy="830997"/>
          </a:xfrm>
          <a:prstGeom prst="rect">
            <a:avLst/>
          </a:prstGeom>
          <a:noFill/>
        </p:spPr>
        <p:txBody>
          <a:bodyPr wrap="square" rtlCol="0">
            <a:spAutoFit/>
          </a:bodyPr>
          <a:lstStyle/>
          <a:p>
            <a:r>
              <a:rPr lang="en-US" sz="2400">
                <a:latin typeface="Times New Roman" panose="02020603050405020304" pitchFamily="18" charset="0"/>
                <a:cs typeface="Times New Roman" panose="02020603050405020304" pitchFamily="18" charset="0"/>
              </a:rPr>
              <a:t>B. Vẻ đẹp của thiên nhiên miền sơn cước và cuộc sống sinh hoạt của người lao động xóm núi</a:t>
            </a:r>
          </a:p>
        </p:txBody>
      </p:sp>
      <p:sp>
        <p:nvSpPr>
          <p:cNvPr id="8" name="TextBox 7"/>
          <p:cNvSpPr txBox="1"/>
          <p:nvPr/>
        </p:nvSpPr>
        <p:spPr>
          <a:xfrm>
            <a:off x="1317812" y="4325470"/>
            <a:ext cx="8538882" cy="461665"/>
          </a:xfrm>
          <a:prstGeom prst="rect">
            <a:avLst/>
          </a:prstGeom>
          <a:noFill/>
        </p:spPr>
        <p:txBody>
          <a:bodyPr wrap="square" rtlCol="0">
            <a:spAutoFit/>
          </a:bodyPr>
          <a:lstStyle/>
          <a:p>
            <a:r>
              <a:rPr lang="en-US" sz="2400">
                <a:latin typeface="Times New Roman" panose="02020603050405020304" pitchFamily="18" charset="0"/>
                <a:cs typeface="Times New Roman" panose="02020603050405020304" pitchFamily="18" charset="0"/>
              </a:rPr>
              <a:t>C. Cuộc sống tuy nghèo mà vẫn ấm áp của người lao động</a:t>
            </a:r>
          </a:p>
        </p:txBody>
      </p:sp>
      <p:sp>
        <p:nvSpPr>
          <p:cNvPr id="9" name="TextBox 8"/>
          <p:cNvSpPr txBox="1"/>
          <p:nvPr/>
        </p:nvSpPr>
        <p:spPr>
          <a:xfrm>
            <a:off x="1317811" y="5099138"/>
            <a:ext cx="9466730" cy="461665"/>
          </a:xfrm>
          <a:prstGeom prst="rect">
            <a:avLst/>
          </a:prstGeom>
          <a:noFill/>
        </p:spPr>
        <p:txBody>
          <a:bodyPr wrap="square" rtlCol="0">
            <a:spAutoFit/>
          </a:bodyPr>
          <a:lstStyle/>
          <a:p>
            <a:r>
              <a:rPr lang="en-US" sz="2400">
                <a:latin typeface="Times New Roman" panose="02020603050405020304" pitchFamily="18" charset="0"/>
                <a:cs typeface="Times New Roman" panose="02020603050405020304" pitchFamily="18" charset="0"/>
              </a:rPr>
              <a:t>D. Nỗi buồn rầu về hoàn cảnh thân phận bị tù đày</a:t>
            </a:r>
          </a:p>
        </p:txBody>
      </p:sp>
    </p:spTree>
    <p:extLst>
      <p:ext uri="{BB962C8B-B14F-4D97-AF65-F5344CB8AC3E}">
        <p14:creationId xmlns:p14="http://schemas.microsoft.com/office/powerpoint/2010/main" val="2092603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iterate type="lt">
                                    <p:tmPct val="0"/>
                                  </p:iterate>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mph" presetSubtype="2" fill="hold" grpId="1" nodeType="clickEffect">
                                  <p:stCondLst>
                                    <p:cond delay="0"/>
                                  </p:stCondLst>
                                  <p:iterate type="lt">
                                    <p:tmPct val="0"/>
                                  </p:iterate>
                                  <p:childTnLst>
                                    <p:animClr clrSpc="rgb" dir="cw">
                                      <p:cBhvr override="childStyle">
                                        <p:cTn id="26" dur="2000" fill="hold"/>
                                        <p:tgtEl>
                                          <p:spTgt spid="7"/>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7" grpId="1"/>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4"/>
          <p:cNvSpPr txBox="1">
            <a:spLocks/>
          </p:cNvSpPr>
          <p:nvPr/>
        </p:nvSpPr>
        <p:spPr>
          <a:xfrm>
            <a:off x="3523129" y="119250"/>
            <a:ext cx="5620871" cy="647233"/>
          </a:xfrm>
          <a:prstGeom prst="rect">
            <a:avLst/>
          </a:prstGeom>
          <a:solidFill>
            <a:schemeClr val="accent6">
              <a:lumMod val="20000"/>
              <a:lumOff val="8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3600" dirty="0">
                <a:solidFill>
                  <a:srgbClr val="FF0000"/>
                </a:solidFill>
                <a:latin typeface="Times New Roman" panose="02020603050405020304" pitchFamily="18" charset="0"/>
                <a:cs typeface="Times New Roman" panose="02020603050405020304" pitchFamily="18" charset="0"/>
              </a:rPr>
              <a:t>I.TÌM HIỂU CHUNG</a:t>
            </a:r>
          </a:p>
        </p:txBody>
      </p:sp>
      <p:sp>
        <p:nvSpPr>
          <p:cNvPr id="2" name="Horizontal Scroll 1"/>
          <p:cNvSpPr/>
          <p:nvPr/>
        </p:nvSpPr>
        <p:spPr>
          <a:xfrm>
            <a:off x="756356" y="1219200"/>
            <a:ext cx="4086578" cy="3014133"/>
          </a:xfrm>
          <a:prstGeom prst="horizontalScroll">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rgbClr val="FF0000"/>
                </a:solidFill>
                <a:latin typeface="Times New Roman" panose="02020603050405020304" pitchFamily="18" charset="0"/>
                <a:cs typeface="Times New Roman" panose="02020603050405020304" pitchFamily="18" charset="0"/>
              </a:rPr>
              <a:t>1. Phong </a:t>
            </a:r>
            <a:r>
              <a:rPr lang="en-US" sz="2400" b="1" dirty="0" err="1">
                <a:solidFill>
                  <a:srgbClr val="FF0000"/>
                </a:solidFill>
                <a:latin typeface="Times New Roman" panose="02020603050405020304" pitchFamily="18" charset="0"/>
                <a:cs typeface="Times New Roman" panose="02020603050405020304" pitchFamily="18" charset="0"/>
              </a:rPr>
              <a:t>cách</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thơ</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chữ</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Hán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của</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Hồ</a:t>
            </a:r>
            <a:r>
              <a:rPr lang="en-US" sz="2400" b="1" dirty="0">
                <a:solidFill>
                  <a:srgbClr val="FF0000"/>
                </a:solidFill>
                <a:latin typeface="Times New Roman" panose="02020603050405020304" pitchFamily="18" charset="0"/>
                <a:cs typeface="Times New Roman" panose="02020603050405020304" pitchFamily="18" charset="0"/>
              </a:rPr>
              <a:t> Chí Minh</a:t>
            </a:r>
          </a:p>
          <a:p>
            <a:pPr algn="just"/>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sự</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hài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hòa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giữa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chất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cổ</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điển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màu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sắc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hiện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đại</a:t>
            </a:r>
            <a:endParaRPr lang="en-US" sz="2400" dirty="0">
              <a:solidFill>
                <a:schemeClr val="tx1"/>
              </a:solidFill>
              <a:latin typeface="Times New Roman" panose="02020603050405020304" pitchFamily="18" charset="0"/>
              <a:cs typeface="Times New Roman" panose="02020603050405020304" pitchFamily="18" charset="0"/>
            </a:endParaRPr>
          </a:p>
        </p:txBody>
      </p:sp>
      <p:sp>
        <p:nvSpPr>
          <p:cNvPr id="4" name="Vertical Scroll 3"/>
          <p:cNvSpPr/>
          <p:nvPr/>
        </p:nvSpPr>
        <p:spPr>
          <a:xfrm>
            <a:off x="5937955" y="1027290"/>
            <a:ext cx="5170311" cy="4831644"/>
          </a:xfrm>
          <a:prstGeom prst="verticalScroll">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rgbClr val="FF0000"/>
                </a:solidFill>
                <a:latin typeface="Times New Roman" panose="02020603050405020304" pitchFamily="18" charset="0"/>
                <a:cs typeface="Times New Roman" panose="02020603050405020304" pitchFamily="18" charset="0"/>
              </a:rPr>
              <a:t>2. </a:t>
            </a:r>
            <a:r>
              <a:rPr lang="en-US" sz="2400" b="1" dirty="0" err="1">
                <a:solidFill>
                  <a:srgbClr val="FF0000"/>
                </a:solidFill>
                <a:latin typeface="Times New Roman" panose="02020603050405020304" pitchFamily="18" charset="0"/>
                <a:cs typeface="Times New Roman" panose="02020603050405020304" pitchFamily="18" charset="0"/>
              </a:rPr>
              <a:t>Bài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thơ</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Chiều</a:t>
            </a:r>
            <a:r>
              <a:rPr lang="en-US" sz="2400" b="1" i="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tối</a:t>
            </a:r>
            <a:endParaRPr lang="en-US" sz="2400" b="1" i="1" dirty="0">
              <a:solidFill>
                <a:srgbClr val="FF0000"/>
              </a:solidFill>
              <a:latin typeface="Times New Roman" panose="02020603050405020304" pitchFamily="18" charset="0"/>
              <a:cs typeface="Times New Roman" panose="02020603050405020304" pitchFamily="18" charset="0"/>
            </a:endParaRPr>
          </a:p>
          <a:p>
            <a:pPr algn="just"/>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bài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số</a:t>
            </a:r>
            <a:r>
              <a:rPr lang="en-US" sz="2400" dirty="0">
                <a:solidFill>
                  <a:schemeClr val="tx1"/>
                </a:solidFill>
                <a:latin typeface="Times New Roman" panose="02020603050405020304" pitchFamily="18" charset="0"/>
                <a:cs typeface="Times New Roman" panose="02020603050405020304" pitchFamily="18" charset="0"/>
              </a:rPr>
              <a:t> 30 </a:t>
            </a:r>
            <a:r>
              <a:rPr lang="en-US" sz="2400" dirty="0" err="1">
                <a:solidFill>
                  <a:schemeClr val="tx1"/>
                </a:solidFill>
                <a:latin typeface="Times New Roman" panose="02020603050405020304" pitchFamily="18" charset="0"/>
                <a:cs typeface="Times New Roman" panose="02020603050405020304" pitchFamily="18" charset="0"/>
              </a:rPr>
              <a:t>trong</a:t>
            </a:r>
            <a:r>
              <a:rPr lang="en-US" sz="2400"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Nhật</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kí</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trong</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tù</a:t>
            </a:r>
            <a:endParaRPr lang="en-US" sz="2400" i="1" dirty="0">
              <a:solidFill>
                <a:schemeClr val="tx1"/>
              </a:solidFill>
              <a:latin typeface="Times New Roman" panose="02020603050405020304" pitchFamily="18" charset="0"/>
              <a:cs typeface="Times New Roman" panose="02020603050405020304" pitchFamily="18" charset="0"/>
            </a:endParaRPr>
          </a:p>
          <a:p>
            <a:pPr algn="just"/>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Sáng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tác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khoảng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những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tháng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đầu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bị</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chính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quyền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Tưởng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Giới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Thạch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bắt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giam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khi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bị</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đày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từ</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Tĩnh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Tây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đến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Thiên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Bảo</a:t>
            </a:r>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0286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4"/>
          <p:cNvSpPr txBox="1">
            <a:spLocks/>
          </p:cNvSpPr>
          <p:nvPr/>
        </p:nvSpPr>
        <p:spPr>
          <a:xfrm>
            <a:off x="3523129" y="119250"/>
            <a:ext cx="5620871" cy="647233"/>
          </a:xfrm>
          <a:prstGeom prst="rect">
            <a:avLst/>
          </a:prstGeom>
          <a:solidFill>
            <a:schemeClr val="accent6">
              <a:lumMod val="20000"/>
              <a:lumOff val="8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3600" dirty="0">
                <a:solidFill>
                  <a:srgbClr val="FF0000"/>
                </a:solidFill>
                <a:latin typeface="Times New Roman" panose="02020603050405020304" pitchFamily="18" charset="0"/>
                <a:cs typeface="Times New Roman" panose="02020603050405020304" pitchFamily="18" charset="0"/>
              </a:rPr>
              <a:t>II. KHÁM PHÁ VĂN BẢN</a:t>
            </a:r>
          </a:p>
        </p:txBody>
      </p:sp>
      <p:sp>
        <p:nvSpPr>
          <p:cNvPr id="5" name="TextBox 4"/>
          <p:cNvSpPr txBox="1"/>
          <p:nvPr/>
        </p:nvSpPr>
        <p:spPr>
          <a:xfrm>
            <a:off x="1095021" y="1196622"/>
            <a:ext cx="5746045" cy="523220"/>
          </a:xfrm>
          <a:prstGeom prst="rect">
            <a:avLst/>
          </a:prstGeom>
          <a:solidFill>
            <a:schemeClr val="accent4">
              <a:lumMod val="60000"/>
              <a:lumOff val="40000"/>
            </a:schemeClr>
          </a:solidFill>
        </p:spPr>
        <p:txBody>
          <a:bodyPr wrap="square" rtlCol="0">
            <a:spAutoFit/>
          </a:bodyPr>
          <a:lstStyle/>
          <a:p>
            <a:r>
              <a:rPr lang="en-US" sz="2800" b="1">
                <a:latin typeface="Times New Roman" panose="02020603050405020304" pitchFamily="18" charset="0"/>
                <a:cs typeface="Times New Roman" panose="02020603050405020304" pitchFamily="18" charset="0"/>
              </a:rPr>
              <a:t>1.Đối chiếu dịch thơ và phiên âm</a:t>
            </a:r>
          </a:p>
        </p:txBody>
      </p:sp>
      <p:graphicFrame>
        <p:nvGraphicFramePr>
          <p:cNvPr id="6" name="Table 5"/>
          <p:cNvGraphicFramePr>
            <a:graphicFrameLocks noGrp="1"/>
          </p:cNvGraphicFramePr>
          <p:nvPr>
            <p:extLst>
              <p:ext uri="{D42A27DB-BD31-4B8C-83A1-F6EECF244321}">
                <p14:modId xmlns:p14="http://schemas.microsoft.com/office/powerpoint/2010/main" val="3784688415"/>
              </p:ext>
            </p:extLst>
          </p:nvPr>
        </p:nvGraphicFramePr>
        <p:xfrm>
          <a:off x="1095021" y="1719842"/>
          <a:ext cx="9877776" cy="4021669"/>
        </p:xfrm>
        <a:graphic>
          <a:graphicData uri="http://schemas.openxmlformats.org/drawingml/2006/table">
            <a:tbl>
              <a:tblPr firstRow="1" bandRow="1">
                <a:tableStyleId>{5C22544A-7EE6-4342-B048-85BDC9FD1C3A}</a:tableStyleId>
              </a:tblPr>
              <a:tblGrid>
                <a:gridCol w="2469982">
                  <a:extLst>
                    <a:ext uri="{9D8B030D-6E8A-4147-A177-3AD203B41FA5}">
                      <a16:colId xmlns:a16="http://schemas.microsoft.com/office/drawing/2014/main" val="1712219953"/>
                    </a:ext>
                  </a:extLst>
                </a:gridCol>
                <a:gridCol w="2349660">
                  <a:extLst>
                    <a:ext uri="{9D8B030D-6E8A-4147-A177-3AD203B41FA5}">
                      <a16:colId xmlns:a16="http://schemas.microsoft.com/office/drawing/2014/main" val="604733297"/>
                    </a:ext>
                  </a:extLst>
                </a:gridCol>
                <a:gridCol w="5058134">
                  <a:extLst>
                    <a:ext uri="{9D8B030D-6E8A-4147-A177-3AD203B41FA5}">
                      <a16:colId xmlns:a16="http://schemas.microsoft.com/office/drawing/2014/main" val="3515791071"/>
                    </a:ext>
                  </a:extLst>
                </a:gridCol>
              </a:tblGrid>
              <a:tr h="440153">
                <a:tc>
                  <a:txBody>
                    <a:bodyPr/>
                    <a:lstStyle/>
                    <a:p>
                      <a:pPr algn="ctr"/>
                      <a:r>
                        <a:rPr lang="en-US" sz="2000" dirty="0" err="1">
                          <a:solidFill>
                            <a:srgbClr val="0432FF"/>
                          </a:solidFill>
                          <a:latin typeface="Times New Roman" panose="02020603050405020304" pitchFamily="18" charset="0"/>
                          <a:cs typeface="Times New Roman" panose="02020603050405020304" pitchFamily="18" charset="0"/>
                        </a:rPr>
                        <a:t>Phiên</a:t>
                      </a:r>
                      <a:r>
                        <a:rPr lang="en-US" sz="2000" baseline="0" dirty="0">
                          <a:solidFill>
                            <a:srgbClr val="0432FF"/>
                          </a:solidFill>
                          <a:latin typeface="Times New Roman" panose="02020603050405020304" pitchFamily="18" charset="0"/>
                          <a:cs typeface="Times New Roman" panose="02020603050405020304" pitchFamily="18" charset="0"/>
                        </a:rPr>
                        <a:t> </a:t>
                      </a:r>
                      <a:r>
                        <a:rPr lang="en-US" sz="2000" baseline="0" dirty="0" err="1">
                          <a:solidFill>
                            <a:srgbClr val="0432FF"/>
                          </a:solidFill>
                          <a:latin typeface="Times New Roman" panose="02020603050405020304" pitchFamily="18" charset="0"/>
                          <a:cs typeface="Times New Roman" panose="02020603050405020304" pitchFamily="18" charset="0"/>
                        </a:rPr>
                        <a:t>âm</a:t>
                      </a:r>
                      <a:endParaRPr lang="en-US" sz="2000" dirty="0">
                        <a:solidFill>
                          <a:srgbClr val="0432FF"/>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lstStyle/>
                    <a:p>
                      <a:pPr algn="ctr"/>
                      <a:r>
                        <a:rPr lang="en-US" sz="2000" dirty="0" err="1">
                          <a:solidFill>
                            <a:srgbClr val="0432FF"/>
                          </a:solidFill>
                          <a:latin typeface="Times New Roman" panose="02020603050405020304" pitchFamily="18" charset="0"/>
                          <a:cs typeface="Times New Roman" panose="02020603050405020304" pitchFamily="18" charset="0"/>
                        </a:rPr>
                        <a:t>Dịch</a:t>
                      </a:r>
                      <a:r>
                        <a:rPr lang="en-US" sz="2000" baseline="0" dirty="0">
                          <a:solidFill>
                            <a:srgbClr val="0432FF"/>
                          </a:solidFill>
                          <a:latin typeface="Times New Roman" panose="02020603050405020304" pitchFamily="18" charset="0"/>
                          <a:cs typeface="Times New Roman" panose="02020603050405020304" pitchFamily="18" charset="0"/>
                        </a:rPr>
                        <a:t> </a:t>
                      </a:r>
                      <a:r>
                        <a:rPr lang="en-US" sz="2000" baseline="0" dirty="0" err="1">
                          <a:solidFill>
                            <a:srgbClr val="0432FF"/>
                          </a:solidFill>
                          <a:latin typeface="Times New Roman" panose="02020603050405020304" pitchFamily="18" charset="0"/>
                          <a:cs typeface="Times New Roman" panose="02020603050405020304" pitchFamily="18" charset="0"/>
                        </a:rPr>
                        <a:t>thơ</a:t>
                      </a:r>
                      <a:endParaRPr lang="en-US" sz="2000" dirty="0">
                        <a:solidFill>
                          <a:srgbClr val="0432FF"/>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lstStyle/>
                    <a:p>
                      <a:pPr algn="ctr"/>
                      <a:r>
                        <a:rPr lang="en-US" sz="2000" dirty="0" err="1">
                          <a:solidFill>
                            <a:srgbClr val="0432FF"/>
                          </a:solidFill>
                          <a:latin typeface="Times New Roman" panose="02020603050405020304" pitchFamily="18" charset="0"/>
                          <a:cs typeface="Times New Roman" panose="02020603050405020304" pitchFamily="18" charset="0"/>
                        </a:rPr>
                        <a:t>Nhận</a:t>
                      </a:r>
                      <a:r>
                        <a:rPr lang="en-US" sz="2000" baseline="0" dirty="0">
                          <a:solidFill>
                            <a:srgbClr val="0432FF"/>
                          </a:solidFill>
                          <a:latin typeface="Times New Roman" panose="02020603050405020304" pitchFamily="18" charset="0"/>
                          <a:cs typeface="Times New Roman" panose="02020603050405020304" pitchFamily="18" charset="0"/>
                        </a:rPr>
                        <a:t> </a:t>
                      </a:r>
                      <a:r>
                        <a:rPr lang="en-US" sz="2000" baseline="0" dirty="0" err="1">
                          <a:solidFill>
                            <a:srgbClr val="0432FF"/>
                          </a:solidFill>
                          <a:latin typeface="Times New Roman" panose="02020603050405020304" pitchFamily="18" charset="0"/>
                          <a:cs typeface="Times New Roman" panose="02020603050405020304" pitchFamily="18" charset="0"/>
                        </a:rPr>
                        <a:t>xét</a:t>
                      </a:r>
                      <a:endParaRPr lang="en-US" sz="2000" dirty="0">
                        <a:solidFill>
                          <a:srgbClr val="0432FF"/>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extLst>
                  <a:ext uri="{0D108BD9-81ED-4DB2-BD59-A6C34878D82A}">
                    <a16:rowId xmlns:a16="http://schemas.microsoft.com/office/drawing/2014/main" val="1333002118"/>
                  </a:ext>
                </a:extLst>
              </a:tr>
              <a:tr h="1410900">
                <a:tc>
                  <a:txBody>
                    <a:bodyPr/>
                    <a:lstStyle/>
                    <a:p>
                      <a:r>
                        <a:rPr lang="en-US" sz="2000" i="1" dirty="0">
                          <a:solidFill>
                            <a:srgbClr val="0432FF"/>
                          </a:solidFill>
                          <a:latin typeface="Times New Roman" panose="02020603050405020304" pitchFamily="18" charset="0"/>
                          <a:cs typeface="Times New Roman" panose="02020603050405020304" pitchFamily="18" charset="0"/>
                        </a:rPr>
                        <a:t>- </a:t>
                      </a:r>
                      <a:r>
                        <a:rPr lang="en-US" sz="2000" i="1" dirty="0" err="1">
                          <a:solidFill>
                            <a:srgbClr val="0432FF"/>
                          </a:solidFill>
                          <a:latin typeface="Times New Roman" panose="02020603050405020304" pitchFamily="18" charset="0"/>
                          <a:cs typeface="Times New Roman" panose="02020603050405020304" pitchFamily="18" charset="0"/>
                        </a:rPr>
                        <a:t>Quyện</a:t>
                      </a:r>
                      <a:r>
                        <a:rPr lang="en-US" sz="2000" i="1" baseline="0" dirty="0">
                          <a:solidFill>
                            <a:srgbClr val="0432FF"/>
                          </a:solidFill>
                          <a:latin typeface="Times New Roman" panose="02020603050405020304" pitchFamily="18" charset="0"/>
                          <a:cs typeface="Times New Roman" panose="02020603050405020304" pitchFamily="18" charset="0"/>
                        </a:rPr>
                        <a:t> </a:t>
                      </a:r>
                      <a:r>
                        <a:rPr lang="en-US" sz="2000" i="1" baseline="0" dirty="0" err="1">
                          <a:solidFill>
                            <a:srgbClr val="0432FF"/>
                          </a:solidFill>
                          <a:latin typeface="Times New Roman" panose="02020603050405020304" pitchFamily="18" charset="0"/>
                          <a:cs typeface="Times New Roman" panose="02020603050405020304" pitchFamily="18" charset="0"/>
                        </a:rPr>
                        <a:t>điểu</a:t>
                      </a:r>
                      <a:endParaRPr lang="en-US" sz="2000" i="1" baseline="0" dirty="0">
                        <a:solidFill>
                          <a:srgbClr val="0432FF"/>
                        </a:solidFill>
                        <a:latin typeface="Times New Roman" panose="02020603050405020304" pitchFamily="18" charset="0"/>
                        <a:cs typeface="Times New Roman" panose="02020603050405020304" pitchFamily="18" charset="0"/>
                      </a:endParaRPr>
                    </a:p>
                    <a:p>
                      <a:r>
                        <a:rPr lang="en-US" sz="2000" i="1" baseline="0" dirty="0">
                          <a:solidFill>
                            <a:srgbClr val="0432FF"/>
                          </a:solidFill>
                          <a:latin typeface="Times New Roman" panose="02020603050405020304" pitchFamily="18" charset="0"/>
                          <a:cs typeface="Times New Roman" panose="02020603050405020304" pitchFamily="18" charset="0"/>
                        </a:rPr>
                        <a:t>- </a:t>
                      </a:r>
                      <a:r>
                        <a:rPr lang="en-US" sz="2000" i="1" baseline="0" dirty="0" err="1">
                          <a:solidFill>
                            <a:srgbClr val="0432FF"/>
                          </a:solidFill>
                          <a:latin typeface="Times New Roman" panose="02020603050405020304" pitchFamily="18" charset="0"/>
                          <a:cs typeface="Times New Roman" panose="02020603050405020304" pitchFamily="18" charset="0"/>
                        </a:rPr>
                        <a:t>Cô</a:t>
                      </a:r>
                      <a:r>
                        <a:rPr lang="en-US" sz="2000" i="1" baseline="0" dirty="0">
                          <a:solidFill>
                            <a:srgbClr val="0432FF"/>
                          </a:solidFill>
                          <a:latin typeface="Times New Roman" panose="02020603050405020304" pitchFamily="18" charset="0"/>
                          <a:cs typeface="Times New Roman" panose="02020603050405020304" pitchFamily="18" charset="0"/>
                        </a:rPr>
                        <a:t> </a:t>
                      </a:r>
                      <a:r>
                        <a:rPr lang="en-US" sz="2000" i="1" baseline="0" dirty="0" err="1">
                          <a:solidFill>
                            <a:srgbClr val="0432FF"/>
                          </a:solidFill>
                          <a:latin typeface="Times New Roman" panose="02020603050405020304" pitchFamily="18" charset="0"/>
                          <a:cs typeface="Times New Roman" panose="02020603050405020304" pitchFamily="18" charset="0"/>
                        </a:rPr>
                        <a:t>vân</a:t>
                      </a:r>
                      <a:endParaRPr lang="en-US" sz="2000" i="1" dirty="0">
                        <a:solidFill>
                          <a:srgbClr val="0432FF"/>
                        </a:solidFill>
                        <a:latin typeface="Times New Roman" panose="02020603050405020304" pitchFamily="18" charset="0"/>
                        <a:cs typeface="Times New Roman" panose="02020603050405020304" pitchFamily="18" charset="0"/>
                      </a:endParaRPr>
                    </a:p>
                  </a:txBody>
                  <a:tcPr/>
                </a:tc>
                <a:tc>
                  <a:txBody>
                    <a:bodyPr/>
                    <a:lstStyle/>
                    <a:p>
                      <a:r>
                        <a:rPr lang="en-US" sz="2000" i="1" dirty="0">
                          <a:solidFill>
                            <a:srgbClr val="0432FF"/>
                          </a:solidFill>
                          <a:latin typeface="Times New Roman" panose="02020603050405020304" pitchFamily="18" charset="0"/>
                          <a:cs typeface="Times New Roman" panose="02020603050405020304" pitchFamily="18" charset="0"/>
                        </a:rPr>
                        <a:t>- </a:t>
                      </a:r>
                      <a:r>
                        <a:rPr lang="en-US" sz="2000" i="1" dirty="0" err="1">
                          <a:solidFill>
                            <a:srgbClr val="0432FF"/>
                          </a:solidFill>
                          <a:latin typeface="Times New Roman" panose="02020603050405020304" pitchFamily="18" charset="0"/>
                          <a:cs typeface="Times New Roman" panose="02020603050405020304" pitchFamily="18" charset="0"/>
                        </a:rPr>
                        <a:t>Chim</a:t>
                      </a:r>
                      <a:r>
                        <a:rPr lang="en-US" sz="2000" i="1" baseline="0" dirty="0">
                          <a:solidFill>
                            <a:srgbClr val="0432FF"/>
                          </a:solidFill>
                          <a:latin typeface="Times New Roman" panose="02020603050405020304" pitchFamily="18" charset="0"/>
                          <a:cs typeface="Times New Roman" panose="02020603050405020304" pitchFamily="18" charset="0"/>
                        </a:rPr>
                        <a:t> </a:t>
                      </a:r>
                      <a:r>
                        <a:rPr lang="en-US" sz="2000" i="1" baseline="0" dirty="0" err="1">
                          <a:solidFill>
                            <a:srgbClr val="0432FF"/>
                          </a:solidFill>
                          <a:latin typeface="Times New Roman" panose="02020603050405020304" pitchFamily="18" charset="0"/>
                          <a:cs typeface="Times New Roman" panose="02020603050405020304" pitchFamily="18" charset="0"/>
                        </a:rPr>
                        <a:t>mỏi</a:t>
                      </a:r>
                      <a:endParaRPr lang="en-US" sz="2000" i="1" baseline="0" dirty="0">
                        <a:solidFill>
                          <a:srgbClr val="0432FF"/>
                        </a:solidFill>
                        <a:latin typeface="Times New Roman" panose="02020603050405020304" pitchFamily="18" charset="0"/>
                        <a:cs typeface="Times New Roman" panose="02020603050405020304" pitchFamily="18" charset="0"/>
                      </a:endParaRPr>
                    </a:p>
                    <a:p>
                      <a:r>
                        <a:rPr lang="en-US" sz="2000" i="1" baseline="0" dirty="0">
                          <a:solidFill>
                            <a:srgbClr val="0432FF"/>
                          </a:solidFill>
                          <a:latin typeface="Times New Roman" panose="02020603050405020304" pitchFamily="18" charset="0"/>
                          <a:cs typeface="Times New Roman" panose="02020603050405020304" pitchFamily="18" charset="0"/>
                        </a:rPr>
                        <a:t>- </a:t>
                      </a:r>
                      <a:r>
                        <a:rPr lang="en-US" sz="2000" i="1" baseline="0" dirty="0" err="1">
                          <a:solidFill>
                            <a:srgbClr val="0432FF"/>
                          </a:solidFill>
                          <a:latin typeface="Times New Roman" panose="02020603050405020304" pitchFamily="18" charset="0"/>
                          <a:cs typeface="Times New Roman" panose="02020603050405020304" pitchFamily="18" charset="0"/>
                        </a:rPr>
                        <a:t>Chòm</a:t>
                      </a:r>
                      <a:r>
                        <a:rPr lang="en-US" sz="2000" i="1" baseline="0" dirty="0">
                          <a:solidFill>
                            <a:srgbClr val="0432FF"/>
                          </a:solidFill>
                          <a:latin typeface="Times New Roman" panose="02020603050405020304" pitchFamily="18" charset="0"/>
                          <a:cs typeface="Times New Roman" panose="02020603050405020304" pitchFamily="18" charset="0"/>
                        </a:rPr>
                        <a:t> </a:t>
                      </a:r>
                      <a:r>
                        <a:rPr lang="en-US" sz="2000" i="1" baseline="0" dirty="0" err="1">
                          <a:solidFill>
                            <a:srgbClr val="0432FF"/>
                          </a:solidFill>
                          <a:latin typeface="Times New Roman" panose="02020603050405020304" pitchFamily="18" charset="0"/>
                          <a:cs typeface="Times New Roman" panose="02020603050405020304" pitchFamily="18" charset="0"/>
                        </a:rPr>
                        <a:t>mây</a:t>
                      </a:r>
                      <a:endParaRPr lang="en-US" sz="2000" i="1" dirty="0">
                        <a:solidFill>
                          <a:srgbClr val="0432FF"/>
                        </a:solidFill>
                        <a:latin typeface="Times New Roman" panose="02020603050405020304" pitchFamily="18" charset="0"/>
                        <a:cs typeface="Times New Roman" panose="02020603050405020304" pitchFamily="18" charset="0"/>
                      </a:endParaRPr>
                    </a:p>
                  </a:txBody>
                  <a:tcPr/>
                </a:tc>
                <a:tc>
                  <a:txBody>
                    <a:bodyPr/>
                    <a:lstStyle/>
                    <a:p>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Bản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dịch</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chưa</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thể</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hiện</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hết</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ý</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nghĩa</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đặc</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tả</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của</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từ</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i="1" baseline="0" dirty="0" err="1">
                          <a:solidFill>
                            <a:srgbClr val="FF0000"/>
                          </a:solidFill>
                          <a:latin typeface="Times New Roman" panose="02020603050405020304" pitchFamily="18" charset="0"/>
                          <a:cs typeface="Times New Roman" panose="02020603050405020304" pitchFamily="18" charset="0"/>
                        </a:rPr>
                        <a:t>quyện</a:t>
                      </a:r>
                      <a:r>
                        <a:rPr lang="en-US" sz="2000" i="1" baseline="0" dirty="0">
                          <a:solidFill>
                            <a:srgbClr val="FF0000"/>
                          </a:solidFill>
                          <a:latin typeface="Times New Roman" panose="02020603050405020304" pitchFamily="18" charset="0"/>
                          <a:cs typeface="Times New Roman" panose="02020603050405020304" pitchFamily="18" charset="0"/>
                        </a:rPr>
                        <a:t>, </a:t>
                      </a:r>
                      <a:r>
                        <a:rPr lang="en-US" sz="2000" i="1" baseline="0" dirty="0" err="1">
                          <a:solidFill>
                            <a:srgbClr val="FF0000"/>
                          </a:solidFill>
                          <a:latin typeface="Times New Roman" panose="02020603050405020304" pitchFamily="18" charset="0"/>
                          <a:cs typeface="Times New Roman" panose="02020603050405020304" pitchFamily="18" charset="0"/>
                        </a:rPr>
                        <a:t>cô</a:t>
                      </a:r>
                      <a:r>
                        <a:rPr lang="en-US" sz="2000" i="1" baseline="0" dirty="0">
                          <a:solidFill>
                            <a:srgbClr val="FF0000"/>
                          </a:solidFill>
                          <a:latin typeface="Times New Roman" panose="02020603050405020304" pitchFamily="18" charset="0"/>
                          <a:cs typeface="Times New Roman" panose="02020603050405020304" pitchFamily="18" charset="0"/>
                        </a:rPr>
                        <a:t> </a:t>
                      </a:r>
                    </a:p>
                    <a:p>
                      <a:r>
                        <a:rPr lang="en-US" sz="2000" baseline="0" dirty="0">
                          <a:solidFill>
                            <a:srgbClr val="FF0000"/>
                          </a:solidFill>
                          <a:latin typeface="Times New Roman" panose="02020603050405020304" pitchFamily="18" charset="0"/>
                          <a:cs typeface="Times New Roman" panose="02020603050405020304" pitchFamily="18" charset="0"/>
                        </a:rPr>
                        <a:t>-&gt; </a:t>
                      </a:r>
                      <a:r>
                        <a:rPr lang="en-US" sz="2000" baseline="0" dirty="0" err="1">
                          <a:solidFill>
                            <a:srgbClr val="FF0000"/>
                          </a:solidFill>
                          <a:latin typeface="Times New Roman" panose="02020603050405020304" pitchFamily="18" charset="0"/>
                          <a:cs typeface="Times New Roman" panose="02020603050405020304" pitchFamily="18" charset="0"/>
                        </a:rPr>
                        <a:t>chưa</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chuyển</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tải</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hết</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ý</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thơ</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và</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tâm</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trạng</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của</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nhà</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thơ</a:t>
                      </a:r>
                      <a:endParaRPr lang="en-US" sz="20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275183477"/>
                  </a:ext>
                </a:extLst>
              </a:tr>
              <a:tr h="1085308">
                <a:tc>
                  <a:txBody>
                    <a:bodyPr/>
                    <a:lstStyle/>
                    <a:p>
                      <a:r>
                        <a:rPr lang="en-US" sz="2000" i="1" dirty="0">
                          <a:solidFill>
                            <a:srgbClr val="0432FF"/>
                          </a:solidFill>
                          <a:latin typeface="Times New Roman" panose="02020603050405020304" pitchFamily="18" charset="0"/>
                          <a:cs typeface="Times New Roman" panose="02020603050405020304" pitchFamily="18" charset="0"/>
                        </a:rPr>
                        <a:t>- </a:t>
                      </a:r>
                      <a:r>
                        <a:rPr lang="en-US" sz="2000" i="1" dirty="0" err="1">
                          <a:solidFill>
                            <a:srgbClr val="0432FF"/>
                          </a:solidFill>
                          <a:latin typeface="Times New Roman" panose="02020603050405020304" pitchFamily="18" charset="0"/>
                          <a:cs typeface="Times New Roman" panose="02020603050405020304" pitchFamily="18" charset="0"/>
                        </a:rPr>
                        <a:t>Sơn</a:t>
                      </a:r>
                      <a:r>
                        <a:rPr lang="en-US" sz="2000" i="1" baseline="0" dirty="0">
                          <a:solidFill>
                            <a:srgbClr val="0432FF"/>
                          </a:solidFill>
                          <a:latin typeface="Times New Roman" panose="02020603050405020304" pitchFamily="18" charset="0"/>
                          <a:cs typeface="Times New Roman" panose="02020603050405020304" pitchFamily="18" charset="0"/>
                        </a:rPr>
                        <a:t> </a:t>
                      </a:r>
                      <a:r>
                        <a:rPr lang="en-US" sz="2000" i="1" baseline="0" dirty="0" err="1">
                          <a:solidFill>
                            <a:srgbClr val="0432FF"/>
                          </a:solidFill>
                          <a:latin typeface="Times New Roman" panose="02020603050405020304" pitchFamily="18" charset="0"/>
                          <a:cs typeface="Times New Roman" panose="02020603050405020304" pitchFamily="18" charset="0"/>
                        </a:rPr>
                        <a:t>thôn</a:t>
                      </a:r>
                      <a:r>
                        <a:rPr lang="en-US" sz="2000" i="1" baseline="0" dirty="0">
                          <a:solidFill>
                            <a:srgbClr val="0432FF"/>
                          </a:solidFill>
                          <a:latin typeface="Times New Roman" panose="02020603050405020304" pitchFamily="18" charset="0"/>
                          <a:cs typeface="Times New Roman" panose="02020603050405020304" pitchFamily="18" charset="0"/>
                        </a:rPr>
                        <a:t> </a:t>
                      </a:r>
                      <a:r>
                        <a:rPr lang="en-US" sz="2000" i="1" baseline="0" dirty="0" err="1">
                          <a:solidFill>
                            <a:srgbClr val="0432FF"/>
                          </a:solidFill>
                          <a:latin typeface="Times New Roman" panose="02020603050405020304" pitchFamily="18" charset="0"/>
                          <a:cs typeface="Times New Roman" panose="02020603050405020304" pitchFamily="18" charset="0"/>
                        </a:rPr>
                        <a:t>thiếu</a:t>
                      </a:r>
                      <a:r>
                        <a:rPr lang="en-US" sz="2000" i="1" baseline="0" dirty="0">
                          <a:solidFill>
                            <a:srgbClr val="0432FF"/>
                          </a:solidFill>
                          <a:latin typeface="Times New Roman" panose="02020603050405020304" pitchFamily="18" charset="0"/>
                          <a:cs typeface="Times New Roman" panose="02020603050405020304" pitchFamily="18" charset="0"/>
                        </a:rPr>
                        <a:t> </a:t>
                      </a:r>
                      <a:r>
                        <a:rPr lang="en-US" sz="2000" i="1" baseline="0" dirty="0" err="1">
                          <a:solidFill>
                            <a:srgbClr val="0432FF"/>
                          </a:solidFill>
                          <a:latin typeface="Times New Roman" panose="02020603050405020304" pitchFamily="18" charset="0"/>
                          <a:cs typeface="Times New Roman" panose="02020603050405020304" pitchFamily="18" charset="0"/>
                        </a:rPr>
                        <a:t>nữ</a:t>
                      </a:r>
                      <a:r>
                        <a:rPr lang="en-US" sz="2000" i="1" baseline="0" dirty="0">
                          <a:solidFill>
                            <a:srgbClr val="0432FF"/>
                          </a:solidFill>
                          <a:latin typeface="Times New Roman" panose="02020603050405020304" pitchFamily="18" charset="0"/>
                          <a:cs typeface="Times New Roman" panose="02020603050405020304" pitchFamily="18" charset="0"/>
                        </a:rPr>
                        <a:t> ma bao </a:t>
                      </a:r>
                      <a:r>
                        <a:rPr lang="en-US" sz="2000" i="1" baseline="0" dirty="0" err="1">
                          <a:solidFill>
                            <a:srgbClr val="0432FF"/>
                          </a:solidFill>
                          <a:latin typeface="Times New Roman" panose="02020603050405020304" pitchFamily="18" charset="0"/>
                          <a:cs typeface="Times New Roman" panose="02020603050405020304" pitchFamily="18" charset="0"/>
                        </a:rPr>
                        <a:t>túc</a:t>
                      </a:r>
                      <a:endParaRPr lang="en-US" sz="2000" i="1" dirty="0">
                        <a:solidFill>
                          <a:srgbClr val="0432FF"/>
                        </a:solidFill>
                        <a:latin typeface="Times New Roman" panose="02020603050405020304" pitchFamily="18" charset="0"/>
                        <a:cs typeface="Times New Roman" panose="02020603050405020304" pitchFamily="18" charset="0"/>
                      </a:endParaRPr>
                    </a:p>
                  </a:txBody>
                  <a:tcPr/>
                </a:tc>
                <a:tc>
                  <a:txBody>
                    <a:bodyPr/>
                    <a:lstStyle/>
                    <a:p>
                      <a:r>
                        <a:rPr lang="en-US" sz="2000" i="1" dirty="0">
                          <a:solidFill>
                            <a:srgbClr val="0432FF"/>
                          </a:solidFill>
                          <a:latin typeface="Times New Roman" panose="02020603050405020304" pitchFamily="18" charset="0"/>
                          <a:cs typeface="Times New Roman" panose="02020603050405020304" pitchFamily="18" charset="0"/>
                        </a:rPr>
                        <a:t>- </a:t>
                      </a:r>
                      <a:r>
                        <a:rPr lang="en-US" sz="2000" i="1" dirty="0" err="1">
                          <a:solidFill>
                            <a:srgbClr val="0432FF"/>
                          </a:solidFill>
                          <a:latin typeface="Times New Roman" panose="02020603050405020304" pitchFamily="18" charset="0"/>
                          <a:cs typeface="Times New Roman" panose="02020603050405020304" pitchFamily="18" charset="0"/>
                        </a:rPr>
                        <a:t>Cô</a:t>
                      </a:r>
                      <a:r>
                        <a:rPr lang="en-US" sz="2000" i="1" baseline="0" dirty="0">
                          <a:solidFill>
                            <a:srgbClr val="0432FF"/>
                          </a:solidFill>
                          <a:latin typeface="Times New Roman" panose="02020603050405020304" pitchFamily="18" charset="0"/>
                          <a:cs typeface="Times New Roman" panose="02020603050405020304" pitchFamily="18" charset="0"/>
                        </a:rPr>
                        <a:t> </a:t>
                      </a:r>
                      <a:r>
                        <a:rPr lang="en-US" sz="2000" i="1" baseline="0" dirty="0" err="1">
                          <a:solidFill>
                            <a:srgbClr val="0432FF"/>
                          </a:solidFill>
                          <a:latin typeface="Times New Roman" panose="02020603050405020304" pitchFamily="18" charset="0"/>
                          <a:cs typeface="Times New Roman" panose="02020603050405020304" pitchFamily="18" charset="0"/>
                        </a:rPr>
                        <a:t>em</a:t>
                      </a:r>
                      <a:r>
                        <a:rPr lang="en-US" sz="2000" i="1" baseline="0" dirty="0">
                          <a:solidFill>
                            <a:srgbClr val="0432FF"/>
                          </a:solidFill>
                          <a:latin typeface="Times New Roman" panose="02020603050405020304" pitchFamily="18" charset="0"/>
                          <a:cs typeface="Times New Roman" panose="02020603050405020304" pitchFamily="18" charset="0"/>
                        </a:rPr>
                        <a:t> </a:t>
                      </a:r>
                      <a:r>
                        <a:rPr lang="en-US" sz="2000" i="1" baseline="0" dirty="0" err="1">
                          <a:solidFill>
                            <a:srgbClr val="0432FF"/>
                          </a:solidFill>
                          <a:latin typeface="Times New Roman" panose="02020603050405020304" pitchFamily="18" charset="0"/>
                          <a:cs typeface="Times New Roman" panose="02020603050405020304" pitchFamily="18" charset="0"/>
                        </a:rPr>
                        <a:t>xóm</a:t>
                      </a:r>
                      <a:r>
                        <a:rPr lang="en-US" sz="2000" i="1" baseline="0" dirty="0">
                          <a:solidFill>
                            <a:srgbClr val="0432FF"/>
                          </a:solidFill>
                          <a:latin typeface="Times New Roman" panose="02020603050405020304" pitchFamily="18" charset="0"/>
                          <a:cs typeface="Times New Roman" panose="02020603050405020304" pitchFamily="18" charset="0"/>
                        </a:rPr>
                        <a:t> </a:t>
                      </a:r>
                      <a:r>
                        <a:rPr lang="en-US" sz="2000" i="1" baseline="0" dirty="0" err="1">
                          <a:solidFill>
                            <a:srgbClr val="0432FF"/>
                          </a:solidFill>
                          <a:latin typeface="Times New Roman" panose="02020603050405020304" pitchFamily="18" charset="0"/>
                          <a:cs typeface="Times New Roman" panose="02020603050405020304" pitchFamily="18" charset="0"/>
                        </a:rPr>
                        <a:t>núi</a:t>
                      </a:r>
                      <a:endParaRPr lang="en-US" sz="2000" i="1" baseline="0" dirty="0">
                        <a:solidFill>
                          <a:srgbClr val="0432FF"/>
                        </a:solidFill>
                        <a:latin typeface="Times New Roman" panose="02020603050405020304" pitchFamily="18" charset="0"/>
                        <a:cs typeface="Times New Roman" panose="02020603050405020304" pitchFamily="18" charset="0"/>
                      </a:endParaRPr>
                    </a:p>
                    <a:p>
                      <a:r>
                        <a:rPr lang="en-US" sz="2000" baseline="0" dirty="0">
                          <a:solidFill>
                            <a:srgbClr val="0432FF"/>
                          </a:solidFill>
                          <a:latin typeface="Times New Roman" panose="02020603050405020304" pitchFamily="18" charset="0"/>
                          <a:cs typeface="Times New Roman" panose="02020603050405020304" pitchFamily="18" charset="0"/>
                        </a:rPr>
                        <a:t>- </a:t>
                      </a:r>
                      <a:r>
                        <a:rPr lang="en-US" sz="2000" baseline="0" dirty="0" err="1">
                          <a:solidFill>
                            <a:srgbClr val="0432FF"/>
                          </a:solidFill>
                          <a:latin typeface="Times New Roman" panose="02020603050405020304" pitchFamily="18" charset="0"/>
                          <a:cs typeface="Times New Roman" panose="02020603050405020304" pitchFamily="18" charset="0"/>
                        </a:rPr>
                        <a:t>thêm</a:t>
                      </a:r>
                      <a:r>
                        <a:rPr lang="en-US" sz="2000" baseline="0" dirty="0">
                          <a:solidFill>
                            <a:srgbClr val="0432FF"/>
                          </a:solidFill>
                          <a:latin typeface="Times New Roman" panose="02020603050405020304" pitchFamily="18" charset="0"/>
                          <a:cs typeface="Times New Roman" panose="02020603050405020304" pitchFamily="18" charset="0"/>
                        </a:rPr>
                        <a:t> </a:t>
                      </a:r>
                      <a:r>
                        <a:rPr lang="en-US" sz="2000" baseline="0" dirty="0" err="1">
                          <a:solidFill>
                            <a:srgbClr val="0432FF"/>
                          </a:solidFill>
                          <a:latin typeface="Times New Roman" panose="02020603050405020304" pitchFamily="18" charset="0"/>
                          <a:cs typeface="Times New Roman" panose="02020603050405020304" pitchFamily="18" charset="0"/>
                        </a:rPr>
                        <a:t>chữ</a:t>
                      </a:r>
                      <a:r>
                        <a:rPr lang="en-US" sz="2000" baseline="0" dirty="0">
                          <a:solidFill>
                            <a:srgbClr val="0432FF"/>
                          </a:solidFill>
                          <a:latin typeface="Times New Roman" panose="02020603050405020304" pitchFamily="18" charset="0"/>
                          <a:cs typeface="Times New Roman" panose="02020603050405020304" pitchFamily="18" charset="0"/>
                        </a:rPr>
                        <a:t> “</a:t>
                      </a:r>
                      <a:r>
                        <a:rPr lang="en-US" sz="2000" baseline="0" dirty="0" err="1">
                          <a:solidFill>
                            <a:srgbClr val="0432FF"/>
                          </a:solidFill>
                          <a:latin typeface="Times New Roman" panose="02020603050405020304" pitchFamily="18" charset="0"/>
                          <a:cs typeface="Times New Roman" panose="02020603050405020304" pitchFamily="18" charset="0"/>
                        </a:rPr>
                        <a:t>tối</a:t>
                      </a:r>
                      <a:r>
                        <a:rPr lang="en-US" sz="2000" baseline="0" dirty="0">
                          <a:solidFill>
                            <a:srgbClr val="0432FF"/>
                          </a:solidFill>
                          <a:latin typeface="Times New Roman" panose="02020603050405020304" pitchFamily="18" charset="0"/>
                          <a:cs typeface="Times New Roman" panose="02020603050405020304" pitchFamily="18" charset="0"/>
                        </a:rPr>
                        <a:t>”</a:t>
                      </a:r>
                      <a:endParaRPr lang="en-US" sz="2000" dirty="0">
                        <a:solidFill>
                          <a:srgbClr val="0432FF"/>
                        </a:solidFill>
                        <a:latin typeface="Times New Roman" panose="02020603050405020304" pitchFamily="18" charset="0"/>
                        <a:cs typeface="Times New Roman" panose="02020603050405020304" pitchFamily="18" charset="0"/>
                      </a:endParaRPr>
                    </a:p>
                  </a:txBody>
                  <a:tcPr/>
                </a:tc>
                <a:tc>
                  <a:txBody>
                    <a:bodyPr/>
                    <a:lstStyle/>
                    <a:p>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Thêm</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chữ</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i="1" baseline="0" dirty="0" err="1">
                          <a:solidFill>
                            <a:srgbClr val="FF0000"/>
                          </a:solidFill>
                          <a:latin typeface="Times New Roman" panose="02020603050405020304" pitchFamily="18" charset="0"/>
                          <a:cs typeface="Times New Roman" panose="02020603050405020304" pitchFamily="18" charset="0"/>
                        </a:rPr>
                        <a:t>tối</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vào</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bản</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dịch</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làm</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giảm</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tính</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hàm</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súc</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của</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hình</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ảnh</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thơ</a:t>
                      </a:r>
                      <a:endParaRPr lang="en-US" sz="20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751867966"/>
                  </a:ext>
                </a:extLst>
              </a:tr>
              <a:tr h="1085308">
                <a:tc>
                  <a:txBody>
                    <a:bodyPr/>
                    <a:lstStyle/>
                    <a:p>
                      <a:r>
                        <a:rPr lang="en-US" sz="2000" i="1" dirty="0">
                          <a:solidFill>
                            <a:srgbClr val="0432FF"/>
                          </a:solidFill>
                          <a:latin typeface="Times New Roman" panose="02020603050405020304" pitchFamily="18" charset="0"/>
                          <a:cs typeface="Times New Roman" panose="02020603050405020304" pitchFamily="18" charset="0"/>
                        </a:rPr>
                        <a:t>- </a:t>
                      </a:r>
                      <a:r>
                        <a:rPr lang="en-US" sz="2000" i="1" dirty="0" err="1">
                          <a:solidFill>
                            <a:srgbClr val="0432FF"/>
                          </a:solidFill>
                          <a:latin typeface="Times New Roman" panose="02020603050405020304" pitchFamily="18" charset="0"/>
                          <a:cs typeface="Times New Roman" panose="02020603050405020304" pitchFamily="18" charset="0"/>
                        </a:rPr>
                        <a:t>lô</a:t>
                      </a:r>
                      <a:r>
                        <a:rPr lang="en-US" sz="2000" i="1" baseline="0" dirty="0">
                          <a:solidFill>
                            <a:srgbClr val="0432FF"/>
                          </a:solidFill>
                          <a:latin typeface="Times New Roman" panose="02020603050405020304" pitchFamily="18" charset="0"/>
                          <a:cs typeface="Times New Roman" panose="02020603050405020304" pitchFamily="18" charset="0"/>
                        </a:rPr>
                        <a:t> </a:t>
                      </a:r>
                      <a:r>
                        <a:rPr lang="en-US" sz="2000" i="1" baseline="0" dirty="0" err="1">
                          <a:solidFill>
                            <a:srgbClr val="0432FF"/>
                          </a:solidFill>
                          <a:latin typeface="Times New Roman" panose="02020603050405020304" pitchFamily="18" charset="0"/>
                          <a:cs typeface="Times New Roman" panose="02020603050405020304" pitchFamily="18" charset="0"/>
                        </a:rPr>
                        <a:t>dĩ</a:t>
                      </a:r>
                      <a:r>
                        <a:rPr lang="en-US" sz="2000" i="1" baseline="0" dirty="0">
                          <a:solidFill>
                            <a:srgbClr val="0432FF"/>
                          </a:solidFill>
                          <a:latin typeface="Times New Roman" panose="02020603050405020304" pitchFamily="18" charset="0"/>
                          <a:cs typeface="Times New Roman" panose="02020603050405020304" pitchFamily="18" charset="0"/>
                        </a:rPr>
                        <a:t> </a:t>
                      </a:r>
                      <a:r>
                        <a:rPr lang="en-US" sz="2000" i="1" baseline="0" dirty="0" err="1">
                          <a:solidFill>
                            <a:srgbClr val="0432FF"/>
                          </a:solidFill>
                          <a:latin typeface="Times New Roman" panose="02020603050405020304" pitchFamily="18" charset="0"/>
                          <a:cs typeface="Times New Roman" panose="02020603050405020304" pitchFamily="18" charset="0"/>
                        </a:rPr>
                        <a:t>hồng</a:t>
                      </a:r>
                      <a:endParaRPr lang="en-US" sz="2000" i="1" dirty="0">
                        <a:solidFill>
                          <a:srgbClr val="0432FF"/>
                        </a:solidFill>
                        <a:latin typeface="Times New Roman" panose="02020603050405020304" pitchFamily="18" charset="0"/>
                        <a:cs typeface="Times New Roman" panose="02020603050405020304" pitchFamily="18" charset="0"/>
                      </a:endParaRPr>
                    </a:p>
                  </a:txBody>
                  <a:tcPr/>
                </a:tc>
                <a:tc>
                  <a:txBody>
                    <a:bodyPr/>
                    <a:lstStyle/>
                    <a:p>
                      <a:r>
                        <a:rPr lang="en-US" sz="2000" i="1" dirty="0">
                          <a:solidFill>
                            <a:srgbClr val="0432FF"/>
                          </a:solidFill>
                          <a:latin typeface="Times New Roman" panose="02020603050405020304" pitchFamily="18" charset="0"/>
                          <a:cs typeface="Times New Roman" panose="02020603050405020304" pitchFamily="18" charset="0"/>
                        </a:rPr>
                        <a:t>- </a:t>
                      </a:r>
                      <a:r>
                        <a:rPr lang="en-US" sz="2000" i="1" dirty="0" err="1">
                          <a:solidFill>
                            <a:srgbClr val="0432FF"/>
                          </a:solidFill>
                          <a:latin typeface="Times New Roman" panose="02020603050405020304" pitchFamily="18" charset="0"/>
                          <a:cs typeface="Times New Roman" panose="02020603050405020304" pitchFamily="18" charset="0"/>
                        </a:rPr>
                        <a:t>lò</a:t>
                      </a:r>
                      <a:r>
                        <a:rPr lang="en-US" sz="2000" i="1" baseline="0" dirty="0">
                          <a:solidFill>
                            <a:srgbClr val="0432FF"/>
                          </a:solidFill>
                          <a:latin typeface="Times New Roman" panose="02020603050405020304" pitchFamily="18" charset="0"/>
                          <a:cs typeface="Times New Roman" panose="02020603050405020304" pitchFamily="18" charset="0"/>
                        </a:rPr>
                        <a:t> than </a:t>
                      </a:r>
                      <a:r>
                        <a:rPr lang="en-US" sz="2000" i="1" baseline="0" dirty="0" err="1">
                          <a:solidFill>
                            <a:srgbClr val="0432FF"/>
                          </a:solidFill>
                          <a:latin typeface="Times New Roman" panose="02020603050405020304" pitchFamily="18" charset="0"/>
                          <a:cs typeface="Times New Roman" panose="02020603050405020304" pitchFamily="18" charset="0"/>
                        </a:rPr>
                        <a:t>đã</a:t>
                      </a:r>
                      <a:r>
                        <a:rPr lang="en-US" sz="2000" i="1" baseline="0" dirty="0">
                          <a:solidFill>
                            <a:srgbClr val="0432FF"/>
                          </a:solidFill>
                          <a:latin typeface="Times New Roman" panose="02020603050405020304" pitchFamily="18" charset="0"/>
                          <a:cs typeface="Times New Roman" panose="02020603050405020304" pitchFamily="18" charset="0"/>
                        </a:rPr>
                        <a:t> </a:t>
                      </a:r>
                      <a:r>
                        <a:rPr lang="en-US" sz="2000" i="1" dirty="0" err="1">
                          <a:solidFill>
                            <a:srgbClr val="0432FF"/>
                          </a:solidFill>
                          <a:latin typeface="Times New Roman" panose="02020603050405020304" pitchFamily="18" charset="0"/>
                          <a:cs typeface="Times New Roman" panose="02020603050405020304" pitchFamily="18" charset="0"/>
                        </a:rPr>
                        <a:t>rực</a:t>
                      </a:r>
                      <a:r>
                        <a:rPr lang="en-US" sz="2000" i="1" baseline="0" dirty="0">
                          <a:solidFill>
                            <a:srgbClr val="0432FF"/>
                          </a:solidFill>
                          <a:latin typeface="Times New Roman" panose="02020603050405020304" pitchFamily="18" charset="0"/>
                          <a:cs typeface="Times New Roman" panose="02020603050405020304" pitchFamily="18" charset="0"/>
                        </a:rPr>
                        <a:t> </a:t>
                      </a:r>
                      <a:r>
                        <a:rPr lang="en-US" sz="2000" i="1" baseline="0" dirty="0" err="1">
                          <a:solidFill>
                            <a:srgbClr val="0432FF"/>
                          </a:solidFill>
                          <a:latin typeface="Times New Roman" panose="02020603050405020304" pitchFamily="18" charset="0"/>
                          <a:cs typeface="Times New Roman" panose="02020603050405020304" pitchFamily="18" charset="0"/>
                        </a:rPr>
                        <a:t>hồng</a:t>
                      </a:r>
                      <a:endParaRPr lang="en-US" sz="2000" i="1" dirty="0">
                        <a:solidFill>
                          <a:srgbClr val="0432FF"/>
                        </a:solidFill>
                        <a:latin typeface="Times New Roman" panose="02020603050405020304" pitchFamily="18" charset="0"/>
                        <a:cs typeface="Times New Roman" panose="02020603050405020304" pitchFamily="18" charset="0"/>
                      </a:endParaRPr>
                    </a:p>
                  </a:txBody>
                  <a:tcPr/>
                </a:tc>
                <a:tc>
                  <a:txBody>
                    <a:bodyPr/>
                    <a:lstStyle/>
                    <a:p>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Bản</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dịch</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làm</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thay</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đổi</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ý</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nghĩa</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của</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từ</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i="1" baseline="0" dirty="0" err="1">
                          <a:solidFill>
                            <a:srgbClr val="FF0000"/>
                          </a:solidFill>
                          <a:latin typeface="Times New Roman" panose="02020603050405020304" pitchFamily="18" charset="0"/>
                          <a:cs typeface="Times New Roman" panose="02020603050405020304" pitchFamily="18" charset="0"/>
                        </a:rPr>
                        <a:t>hồng</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vốn</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là</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đốt</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cháy</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thắp</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lên</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thành</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màu</a:t>
                      </a:r>
                      <a:r>
                        <a:rPr lang="en-US" sz="2000" baseline="0" dirty="0">
                          <a:solidFill>
                            <a:srgbClr val="FF0000"/>
                          </a:solidFill>
                          <a:latin typeface="Times New Roman" panose="02020603050405020304" pitchFamily="18" charset="0"/>
                          <a:cs typeface="Times New Roman" panose="02020603050405020304" pitchFamily="18" charset="0"/>
                        </a:rPr>
                        <a:t> </a:t>
                      </a:r>
                      <a:r>
                        <a:rPr lang="en-US" sz="2000" baseline="0" dirty="0" err="1">
                          <a:solidFill>
                            <a:srgbClr val="FF0000"/>
                          </a:solidFill>
                          <a:latin typeface="Times New Roman" panose="02020603050405020304" pitchFamily="18" charset="0"/>
                          <a:cs typeface="Times New Roman" panose="02020603050405020304" pitchFamily="18" charset="0"/>
                        </a:rPr>
                        <a:t>hồng</a:t>
                      </a:r>
                      <a:endParaRPr lang="en-US" sz="20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76266062"/>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36045795"/>
              </p:ext>
            </p:extLst>
          </p:nvPr>
        </p:nvGraphicFramePr>
        <p:xfrm>
          <a:off x="990852" y="1719841"/>
          <a:ext cx="9877776" cy="4021669"/>
        </p:xfrm>
        <a:graphic>
          <a:graphicData uri="http://schemas.openxmlformats.org/drawingml/2006/table">
            <a:tbl>
              <a:tblPr firstRow="1" bandRow="1">
                <a:tableStyleId>{5C22544A-7EE6-4342-B048-85BDC9FD1C3A}</a:tableStyleId>
              </a:tblPr>
              <a:tblGrid>
                <a:gridCol w="3431821">
                  <a:extLst>
                    <a:ext uri="{9D8B030D-6E8A-4147-A177-3AD203B41FA5}">
                      <a16:colId xmlns:a16="http://schemas.microsoft.com/office/drawing/2014/main" val="1712219953"/>
                    </a:ext>
                  </a:extLst>
                </a:gridCol>
                <a:gridCol w="3153363">
                  <a:extLst>
                    <a:ext uri="{9D8B030D-6E8A-4147-A177-3AD203B41FA5}">
                      <a16:colId xmlns:a16="http://schemas.microsoft.com/office/drawing/2014/main" val="604733297"/>
                    </a:ext>
                  </a:extLst>
                </a:gridCol>
                <a:gridCol w="3292592">
                  <a:extLst>
                    <a:ext uri="{9D8B030D-6E8A-4147-A177-3AD203B41FA5}">
                      <a16:colId xmlns:a16="http://schemas.microsoft.com/office/drawing/2014/main" val="3515791071"/>
                    </a:ext>
                  </a:extLst>
                </a:gridCol>
              </a:tblGrid>
              <a:tr h="440153">
                <a:tc>
                  <a:txBody>
                    <a:bodyPr/>
                    <a:lstStyle/>
                    <a:p>
                      <a:pPr algn="ctr"/>
                      <a:r>
                        <a:rPr lang="en-US" sz="2000">
                          <a:solidFill>
                            <a:schemeClr val="tx1"/>
                          </a:solidFill>
                          <a:latin typeface="Times New Roman" panose="02020603050405020304" pitchFamily="18" charset="0"/>
                          <a:cs typeface="Times New Roman" panose="02020603050405020304" pitchFamily="18" charset="0"/>
                        </a:rPr>
                        <a:t>Phiên</a:t>
                      </a:r>
                      <a:r>
                        <a:rPr lang="en-US" sz="2000" baseline="0">
                          <a:solidFill>
                            <a:schemeClr val="tx1"/>
                          </a:solidFill>
                          <a:latin typeface="Times New Roman" panose="02020603050405020304" pitchFamily="18" charset="0"/>
                          <a:cs typeface="Times New Roman" panose="02020603050405020304" pitchFamily="18" charset="0"/>
                        </a:rPr>
                        <a:t> âm</a:t>
                      </a:r>
                      <a:endParaRPr lang="en-US" sz="200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en-US" sz="2000">
                          <a:solidFill>
                            <a:schemeClr val="tx1"/>
                          </a:solidFill>
                          <a:latin typeface="Times New Roman" panose="02020603050405020304" pitchFamily="18" charset="0"/>
                          <a:cs typeface="Times New Roman" panose="02020603050405020304" pitchFamily="18" charset="0"/>
                        </a:rPr>
                        <a:t>Dịch</a:t>
                      </a:r>
                      <a:r>
                        <a:rPr lang="en-US" sz="2000" baseline="0">
                          <a:solidFill>
                            <a:schemeClr val="tx1"/>
                          </a:solidFill>
                          <a:latin typeface="Times New Roman" panose="02020603050405020304" pitchFamily="18" charset="0"/>
                          <a:cs typeface="Times New Roman" panose="02020603050405020304" pitchFamily="18" charset="0"/>
                        </a:rPr>
                        <a:t> thơ</a:t>
                      </a:r>
                      <a:endParaRPr lang="en-US" sz="200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en-US" sz="2000" dirty="0" err="1">
                          <a:solidFill>
                            <a:schemeClr val="tx1"/>
                          </a:solidFill>
                          <a:latin typeface="Times New Roman" panose="02020603050405020304" pitchFamily="18" charset="0"/>
                          <a:cs typeface="Times New Roman" panose="02020603050405020304" pitchFamily="18" charset="0"/>
                        </a:rPr>
                        <a:t>Nhận</a:t>
                      </a:r>
                      <a:r>
                        <a:rPr lang="en-US" sz="2000" baseline="0" dirty="0">
                          <a:solidFill>
                            <a:schemeClr val="tx1"/>
                          </a:solidFill>
                          <a:latin typeface="Times New Roman" panose="02020603050405020304" pitchFamily="18" charset="0"/>
                          <a:cs typeface="Times New Roman" panose="02020603050405020304" pitchFamily="18" charset="0"/>
                        </a:rPr>
                        <a:t> </a:t>
                      </a:r>
                      <a:r>
                        <a:rPr lang="en-US" sz="2000" baseline="0" dirty="0" err="1">
                          <a:solidFill>
                            <a:schemeClr val="tx1"/>
                          </a:solidFill>
                          <a:latin typeface="Times New Roman" panose="02020603050405020304" pitchFamily="18" charset="0"/>
                          <a:cs typeface="Times New Roman" panose="02020603050405020304" pitchFamily="18" charset="0"/>
                        </a:rPr>
                        <a:t>xét</a:t>
                      </a:r>
                      <a:endParaRPr lang="en-US" sz="20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333002118"/>
                  </a:ext>
                </a:extLst>
              </a:tr>
              <a:tr h="1410900">
                <a:tc>
                  <a:txBody>
                    <a:bodyPr/>
                    <a:lstStyle/>
                    <a:p>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275183477"/>
                  </a:ext>
                </a:extLst>
              </a:tr>
              <a:tr h="1085308">
                <a:tc>
                  <a:txBody>
                    <a:bodyPr/>
                    <a:lstStyle/>
                    <a:p>
                      <a:endParaRPr lang="en-US"/>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1751867966"/>
                  </a:ext>
                </a:extLst>
              </a:tr>
              <a:tr h="1085308">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776266062"/>
                  </a:ext>
                </a:extLst>
              </a:tr>
            </a:tbl>
          </a:graphicData>
        </a:graphic>
      </p:graphicFrame>
    </p:spTree>
    <p:extLst>
      <p:ext uri="{BB962C8B-B14F-4D97-AF65-F5344CB8AC3E}">
        <p14:creationId xmlns:p14="http://schemas.microsoft.com/office/powerpoint/2010/main" val="2316936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ircle(in)">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4"/>
          <p:cNvSpPr txBox="1">
            <a:spLocks/>
          </p:cNvSpPr>
          <p:nvPr/>
        </p:nvSpPr>
        <p:spPr>
          <a:xfrm>
            <a:off x="3523129" y="119250"/>
            <a:ext cx="5620871" cy="647233"/>
          </a:xfrm>
          <a:prstGeom prst="rect">
            <a:avLst/>
          </a:prstGeom>
          <a:solidFill>
            <a:schemeClr val="accent6">
              <a:lumMod val="20000"/>
              <a:lumOff val="8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3600" dirty="0">
                <a:solidFill>
                  <a:srgbClr val="FF0000"/>
                </a:solidFill>
                <a:latin typeface="Times New Roman" panose="02020603050405020304" pitchFamily="18" charset="0"/>
                <a:cs typeface="Times New Roman" panose="02020603050405020304" pitchFamily="18" charset="0"/>
              </a:rPr>
              <a:t>II. KHÁM PHÁ VĂN BẢN</a:t>
            </a:r>
          </a:p>
        </p:txBody>
      </p:sp>
      <p:sp>
        <p:nvSpPr>
          <p:cNvPr id="5" name="TextBox 4"/>
          <p:cNvSpPr txBox="1"/>
          <p:nvPr/>
        </p:nvSpPr>
        <p:spPr>
          <a:xfrm>
            <a:off x="1095021" y="1196622"/>
            <a:ext cx="7540979" cy="523220"/>
          </a:xfrm>
          <a:prstGeom prst="rect">
            <a:avLst/>
          </a:prstGeom>
          <a:solidFill>
            <a:schemeClr val="accent4">
              <a:lumMod val="60000"/>
              <a:lumOff val="40000"/>
            </a:schemeClr>
          </a:solidFill>
        </p:spPr>
        <p:txBody>
          <a:bodyPr wrap="square" rtlCol="0">
            <a:spAutoFit/>
          </a:bodyPr>
          <a:lstStyle/>
          <a:p>
            <a:r>
              <a:rPr lang="en-US" sz="2800" b="1" dirty="0">
                <a:latin typeface="Times New Roman" panose="02020603050405020304" pitchFamily="18" charset="0"/>
                <a:cs typeface="Times New Roman" panose="02020603050405020304" pitchFamily="18" charset="0"/>
              </a:rPr>
              <a:t>2. </a:t>
            </a:r>
            <a:r>
              <a:rPr lang="en-US" sz="2800" b="1" dirty="0" err="1">
                <a:latin typeface="Times New Roman" panose="02020603050405020304" pitchFamily="18" charset="0"/>
                <a:cs typeface="Times New Roman" panose="02020603050405020304" pitchFamily="18" charset="0"/>
              </a:rPr>
              <a:t>Bức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tranh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thiên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nhiên</a:t>
            </a:r>
            <a:r>
              <a:rPr lang="en-US" sz="2800" b="1" dirty="0">
                <a:latin typeface="Times New Roman" panose="02020603050405020304" pitchFamily="18" charset="0"/>
                <a:cs typeface="Times New Roman" panose="02020603050405020304" pitchFamily="18" charset="0"/>
              </a:rPr>
              <a:t> (2 </a:t>
            </a:r>
            <a:r>
              <a:rPr lang="en-US" sz="2800" b="1" dirty="0" err="1">
                <a:latin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đầu</a:t>
            </a:r>
            <a:r>
              <a:rPr lang="en-US" sz="2800" b="1" dirty="0">
                <a:latin typeface="Times New Roman" panose="02020603050405020304" pitchFamily="18" charset="0"/>
                <a:cs typeface="Times New Roman" panose="02020603050405020304" pitchFamily="18" charset="0"/>
              </a:rPr>
              <a:t>)</a:t>
            </a:r>
          </a:p>
        </p:txBody>
      </p:sp>
      <p:graphicFrame>
        <p:nvGraphicFramePr>
          <p:cNvPr id="7" name="Table 6"/>
          <p:cNvGraphicFramePr>
            <a:graphicFrameLocks noGrp="1"/>
          </p:cNvGraphicFramePr>
          <p:nvPr>
            <p:extLst>
              <p:ext uri="{D42A27DB-BD31-4B8C-83A1-F6EECF244321}">
                <p14:modId xmlns:p14="http://schemas.microsoft.com/office/powerpoint/2010/main" val="1395087150"/>
              </p:ext>
            </p:extLst>
          </p:nvPr>
        </p:nvGraphicFramePr>
        <p:xfrm>
          <a:off x="914897" y="1948926"/>
          <a:ext cx="10837333" cy="4421865"/>
        </p:xfrm>
        <a:graphic>
          <a:graphicData uri="http://schemas.openxmlformats.org/drawingml/2006/table">
            <a:tbl>
              <a:tblPr firstRow="1" firstCol="1" bandRow="1">
                <a:tableStyleId>{5C22544A-7EE6-4342-B048-85BDC9FD1C3A}</a:tableStyleId>
              </a:tblPr>
              <a:tblGrid>
                <a:gridCol w="2228742">
                  <a:extLst>
                    <a:ext uri="{9D8B030D-6E8A-4147-A177-3AD203B41FA5}">
                      <a16:colId xmlns:a16="http://schemas.microsoft.com/office/drawing/2014/main" val="1820980854"/>
                    </a:ext>
                  </a:extLst>
                </a:gridCol>
                <a:gridCol w="2228742">
                  <a:extLst>
                    <a:ext uri="{9D8B030D-6E8A-4147-A177-3AD203B41FA5}">
                      <a16:colId xmlns:a16="http://schemas.microsoft.com/office/drawing/2014/main" val="3462292560"/>
                    </a:ext>
                  </a:extLst>
                </a:gridCol>
                <a:gridCol w="2228742">
                  <a:extLst>
                    <a:ext uri="{9D8B030D-6E8A-4147-A177-3AD203B41FA5}">
                      <a16:colId xmlns:a16="http://schemas.microsoft.com/office/drawing/2014/main" val="2758065961"/>
                    </a:ext>
                  </a:extLst>
                </a:gridCol>
                <a:gridCol w="4151107">
                  <a:extLst>
                    <a:ext uri="{9D8B030D-6E8A-4147-A177-3AD203B41FA5}">
                      <a16:colId xmlns:a16="http://schemas.microsoft.com/office/drawing/2014/main" val="1737540452"/>
                    </a:ext>
                  </a:extLst>
                </a:gridCol>
              </a:tblGrid>
              <a:tr h="559710">
                <a:tc>
                  <a:txBody>
                    <a:bodyPr/>
                    <a:lstStyle/>
                    <a:p>
                      <a:pPr algn="ctr" fontAlgn="base">
                        <a:lnSpc>
                          <a:spcPct val="107000"/>
                        </a:lnSpc>
                        <a:spcAft>
                          <a:spcPts val="0"/>
                        </a:spcAft>
                      </a:pPr>
                      <a:r>
                        <a:rPr lang="en-US" sz="2000" b="1" dirty="0" err="1">
                          <a:solidFill>
                            <a:schemeClr val="tx1"/>
                          </a:solidFill>
                          <a:effectLst/>
                          <a:latin typeface="Times New Roman" panose="02020603050405020304" pitchFamily="18" charset="0"/>
                          <a:cs typeface="Times New Roman" panose="02020603050405020304" pitchFamily="18" charset="0"/>
                        </a:rPr>
                        <a:t>Hình</a:t>
                      </a:r>
                      <a:r>
                        <a:rPr lang="en-US" sz="2000" b="1" dirty="0">
                          <a:solidFill>
                            <a:schemeClr val="tx1"/>
                          </a:solidFill>
                          <a:effectLst/>
                          <a:latin typeface="Times New Roman" panose="02020603050405020304" pitchFamily="18" charset="0"/>
                          <a:cs typeface="Times New Roman" panose="02020603050405020304" pitchFamily="18" charset="0"/>
                        </a:rPr>
                        <a:t> </a:t>
                      </a:r>
                      <a:r>
                        <a:rPr lang="en-US" sz="2000" b="1" dirty="0" err="1">
                          <a:solidFill>
                            <a:schemeClr val="tx1"/>
                          </a:solidFill>
                          <a:effectLst/>
                          <a:latin typeface="Times New Roman" panose="02020603050405020304" pitchFamily="18" charset="0"/>
                          <a:cs typeface="Times New Roman" panose="02020603050405020304" pitchFamily="18" charset="0"/>
                        </a:rPr>
                        <a:t>ảnh</a:t>
                      </a:r>
                      <a:endParaRPr lang="en-US"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273" marR="45273" marT="0" marB="0">
                    <a:solidFill>
                      <a:schemeClr val="bg2">
                        <a:lumMod val="75000"/>
                      </a:schemeClr>
                    </a:solidFill>
                  </a:tcPr>
                </a:tc>
                <a:tc>
                  <a:txBody>
                    <a:bodyPr/>
                    <a:lstStyle/>
                    <a:p>
                      <a:pPr algn="ctr" fontAlgn="base">
                        <a:lnSpc>
                          <a:spcPct val="107000"/>
                        </a:lnSpc>
                        <a:spcAft>
                          <a:spcPts val="0"/>
                        </a:spcAft>
                      </a:pPr>
                      <a:r>
                        <a:rPr lang="en-US" sz="2000" b="1" dirty="0" err="1">
                          <a:solidFill>
                            <a:schemeClr val="tx1"/>
                          </a:solidFill>
                          <a:effectLst/>
                          <a:latin typeface="Times New Roman" panose="02020603050405020304" pitchFamily="18" charset="0"/>
                          <a:cs typeface="Times New Roman" panose="02020603050405020304" pitchFamily="18" charset="0"/>
                        </a:rPr>
                        <a:t>Từ</a:t>
                      </a:r>
                      <a:r>
                        <a:rPr lang="en-US" sz="2000" b="1" dirty="0">
                          <a:solidFill>
                            <a:schemeClr val="tx1"/>
                          </a:solidFill>
                          <a:effectLst/>
                          <a:latin typeface="Times New Roman" panose="02020603050405020304" pitchFamily="18" charset="0"/>
                          <a:cs typeface="Times New Roman" panose="02020603050405020304" pitchFamily="18" charset="0"/>
                        </a:rPr>
                        <a:t> </a:t>
                      </a:r>
                      <a:r>
                        <a:rPr lang="en-US" sz="2000" b="1" dirty="0" err="1">
                          <a:solidFill>
                            <a:schemeClr val="tx1"/>
                          </a:solidFill>
                          <a:effectLst/>
                          <a:latin typeface="Times New Roman" panose="02020603050405020304" pitchFamily="18" charset="0"/>
                          <a:cs typeface="Times New Roman" panose="02020603050405020304" pitchFamily="18" charset="0"/>
                        </a:rPr>
                        <a:t>ngữ</a:t>
                      </a:r>
                      <a:endParaRPr lang="en-US"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273" marR="45273" marT="0" marB="0">
                    <a:solidFill>
                      <a:schemeClr val="accent2">
                        <a:lumMod val="60000"/>
                        <a:lumOff val="40000"/>
                      </a:schemeClr>
                    </a:solidFill>
                  </a:tcPr>
                </a:tc>
                <a:tc>
                  <a:txBody>
                    <a:bodyPr/>
                    <a:lstStyle/>
                    <a:p>
                      <a:pPr algn="ctr" fontAlgn="base">
                        <a:lnSpc>
                          <a:spcPct val="107000"/>
                        </a:lnSpc>
                        <a:spcAft>
                          <a:spcPts val="0"/>
                        </a:spcAft>
                      </a:pPr>
                      <a:r>
                        <a:rPr lang="en-US" sz="2000" b="1">
                          <a:solidFill>
                            <a:schemeClr val="tx1"/>
                          </a:solidFill>
                          <a:effectLst/>
                          <a:latin typeface="Times New Roman" panose="02020603050405020304" pitchFamily="18" charset="0"/>
                          <a:cs typeface="Times New Roman" panose="02020603050405020304" pitchFamily="18" charset="0"/>
                        </a:rPr>
                        <a:t>Bút pháp</a:t>
                      </a:r>
                      <a:endParaRPr lang="en-US" sz="20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273" marR="45273" marT="0" marB="0">
                    <a:solidFill>
                      <a:schemeClr val="accent5">
                        <a:lumMod val="40000"/>
                        <a:lumOff val="60000"/>
                      </a:schemeClr>
                    </a:solidFill>
                  </a:tcPr>
                </a:tc>
                <a:tc>
                  <a:txBody>
                    <a:bodyPr/>
                    <a:lstStyle/>
                    <a:p>
                      <a:pPr algn="ctr" fontAlgn="base">
                        <a:lnSpc>
                          <a:spcPct val="107000"/>
                        </a:lnSpc>
                        <a:spcAft>
                          <a:spcPts val="0"/>
                        </a:spcAft>
                      </a:pPr>
                      <a:r>
                        <a:rPr lang="en-US" sz="2000" b="1">
                          <a:solidFill>
                            <a:schemeClr val="tx1"/>
                          </a:solidFill>
                          <a:effectLst/>
                          <a:latin typeface="Times New Roman" panose="02020603050405020304" pitchFamily="18" charset="0"/>
                          <a:cs typeface="Times New Roman" panose="02020603050405020304" pitchFamily="18" charset="0"/>
                        </a:rPr>
                        <a:t>Nhận xét khả năng khơi gợi, tâm trạng nhân vật trữ tình</a:t>
                      </a:r>
                      <a:endParaRPr lang="en-US" sz="20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273" marR="45273" marT="0" marB="0">
                    <a:solidFill>
                      <a:schemeClr val="accent4">
                        <a:lumMod val="75000"/>
                      </a:schemeClr>
                    </a:solidFill>
                  </a:tcPr>
                </a:tc>
                <a:extLst>
                  <a:ext uri="{0D108BD9-81ED-4DB2-BD59-A6C34878D82A}">
                    <a16:rowId xmlns:a16="http://schemas.microsoft.com/office/drawing/2014/main" val="1092185903"/>
                  </a:ext>
                </a:extLst>
              </a:tr>
              <a:tr h="3791627">
                <a:tc>
                  <a:txBody>
                    <a:bodyPr/>
                    <a:lstStyle/>
                    <a:p>
                      <a:endParaRPr lang="en-US"/>
                    </a:p>
                  </a:txBody>
                  <a:tcPr marL="45273" marR="45273" marT="0" marB="0">
                    <a:solidFill>
                      <a:schemeClr val="bg2">
                        <a:lumMod val="75000"/>
                      </a:schemeClr>
                    </a:solidFill>
                  </a:tcPr>
                </a:tc>
                <a:tc>
                  <a:txBody>
                    <a:bodyPr/>
                    <a:lstStyle/>
                    <a:p>
                      <a:endParaRPr lang="en-US" dirty="0"/>
                    </a:p>
                  </a:txBody>
                  <a:tcPr marL="45273" marR="45273" marT="0" marB="0">
                    <a:solidFill>
                      <a:schemeClr val="accent2">
                        <a:lumMod val="60000"/>
                        <a:lumOff val="40000"/>
                      </a:schemeClr>
                    </a:solidFill>
                  </a:tcPr>
                </a:tc>
                <a:tc>
                  <a:txBody>
                    <a:bodyPr/>
                    <a:lstStyle/>
                    <a:p>
                      <a:endParaRPr lang="en-US" dirty="0"/>
                    </a:p>
                  </a:txBody>
                  <a:tcPr marL="45273" marR="45273" marT="0" marB="0">
                    <a:solidFill>
                      <a:schemeClr val="accent5">
                        <a:lumMod val="40000"/>
                        <a:lumOff val="60000"/>
                      </a:schemeClr>
                    </a:solidFill>
                  </a:tcPr>
                </a:tc>
                <a:tc>
                  <a:txBody>
                    <a:bodyPr/>
                    <a:lstStyle/>
                    <a:p>
                      <a:endParaRPr lang="en-US" dirty="0"/>
                    </a:p>
                  </a:txBody>
                  <a:tcPr marL="45273" marR="45273" marT="0" marB="0">
                    <a:solidFill>
                      <a:schemeClr val="accent4">
                        <a:lumMod val="75000"/>
                      </a:schemeClr>
                    </a:solidFill>
                  </a:tcPr>
                </a:tc>
                <a:extLst>
                  <a:ext uri="{0D108BD9-81ED-4DB2-BD59-A6C34878D82A}">
                    <a16:rowId xmlns:a16="http://schemas.microsoft.com/office/drawing/2014/main" val="2346661182"/>
                  </a:ext>
                </a:extLst>
              </a:tr>
            </a:tbl>
          </a:graphicData>
        </a:graphic>
      </p:graphicFrame>
      <p:sp>
        <p:nvSpPr>
          <p:cNvPr id="8" name="6-Point Star 7"/>
          <p:cNvSpPr/>
          <p:nvPr/>
        </p:nvSpPr>
        <p:spPr>
          <a:xfrm>
            <a:off x="9144000" y="348334"/>
            <a:ext cx="2528710" cy="1371508"/>
          </a:xfrm>
          <a:prstGeom prst="star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Phiếu học tập số 1</a:t>
            </a:r>
          </a:p>
        </p:txBody>
      </p:sp>
    </p:spTree>
    <p:extLst>
      <p:ext uri="{BB962C8B-B14F-4D97-AF65-F5344CB8AC3E}">
        <p14:creationId xmlns:p14="http://schemas.microsoft.com/office/powerpoint/2010/main" val="1505707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par>
                                <p:cTn id="18" presetID="10" presetClass="exit" presetSubtype="0" fill="hold" nodeType="withEffect">
                                  <p:stCondLst>
                                    <p:cond delay="0"/>
                                  </p:stCondLst>
                                  <p:childTnLst>
                                    <p:animEffect transition="out" filter="fade">
                                      <p:cBhvr>
                                        <p:cTn id="19" dur="500"/>
                                        <p:tgtEl>
                                          <p:spTgt spid="7"/>
                                        </p:tgtEl>
                                      </p:cBhvr>
                                    </p:animEffect>
                                    <p:set>
                                      <p:cBhvr>
                                        <p:cTn id="20"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440</TotalTime>
  <Words>1596</Words>
  <Application>Microsoft Macintosh PowerPoint</Application>
  <PresentationFormat>Widescreen</PresentationFormat>
  <Paragraphs>153</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Nguyệt Lục</cp:lastModifiedBy>
  <cp:revision>43</cp:revision>
  <cp:lastPrinted>2026-01-12T01:26:57Z</cp:lastPrinted>
  <dcterms:created xsi:type="dcterms:W3CDTF">2024-07-24T16:44:07Z</dcterms:created>
  <dcterms:modified xsi:type="dcterms:W3CDTF">2026-01-12T03:27:31Z</dcterms:modified>
</cp:coreProperties>
</file>