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79" r:id="rId3"/>
    <p:sldId id="280" r:id="rId4"/>
    <p:sldId id="281" r:id="rId5"/>
    <p:sldId id="283" r:id="rId6"/>
    <p:sldId id="284" r:id="rId7"/>
    <p:sldId id="287" r:id="rId8"/>
    <p:sldId id="288" r:id="rId9"/>
    <p:sldId id="289" r:id="rId10"/>
    <p:sldId id="292" r:id="rId11"/>
    <p:sldId id="291" r:id="rId12"/>
    <p:sldId id="293" r:id="rId13"/>
    <p:sldId id="294" r:id="rId14"/>
    <p:sldId id="295" r:id="rId15"/>
    <p:sldId id="296" r:id="rId16"/>
    <p:sldId id="297" r:id="rId17"/>
    <p:sldId id="298" r:id="rId18"/>
    <p:sldId id="299" r:id="rId19"/>
    <p:sldId id="300" r:id="rId20"/>
    <p:sldId id="278" r:id="rId21"/>
    <p:sldId id="301" r:id="rId22"/>
    <p:sldId id="302" r:id="rId23"/>
    <p:sldId id="308" r:id="rId24"/>
    <p:sldId id="303" r:id="rId25"/>
    <p:sldId id="307" r:id="rId26"/>
    <p:sldId id="310" r:id="rId27"/>
    <p:sldId id="309" r:id="rId28"/>
    <p:sldId id="311" r:id="rId29"/>
    <p:sldId id="306" r:id="rId30"/>
    <p:sldId id="312" r:id="rId31"/>
    <p:sldId id="313" r:id="rId32"/>
    <p:sldId id="314" r:id="rId33"/>
    <p:sldId id="259" r:id="rId34"/>
    <p:sldId id="315" r:id="rId35"/>
    <p:sldId id="316" r:id="rId36"/>
    <p:sldId id="258" r:id="rId37"/>
    <p:sldId id="317" r:id="rId38"/>
    <p:sldId id="318" r:id="rId39"/>
    <p:sldId id="264" r:id="rId40"/>
    <p:sldId id="260" r:id="rId41"/>
    <p:sldId id="262" r:id="rId42"/>
    <p:sldId id="319" r:id="rId43"/>
    <p:sldId id="263" r:id="rId44"/>
    <p:sldId id="320" r:id="rId45"/>
    <p:sldId id="305" r:id="rId46"/>
    <p:sldId id="322" r:id="rId47"/>
    <p:sldId id="321" r:id="rId48"/>
    <p:sldId id="304" r:id="rId49"/>
    <p:sldId id="265" r:id="rId50"/>
    <p:sldId id="271" r:id="rId51"/>
  </p:sldIdLst>
  <p:sldSz cx="18288000" cy="10287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84" autoAdjust="0"/>
    <p:restoredTop sz="94066" autoAdjust="0"/>
  </p:normalViewPr>
  <p:slideViewPr>
    <p:cSldViewPr>
      <p:cViewPr varScale="1">
        <p:scale>
          <a:sx n="68" d="100"/>
          <a:sy n="68" d="100"/>
        </p:scale>
        <p:origin x="2008"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1588EC3-6B09-3D4B-96F2-78409196A99B}" type="datetimeFigureOut">
              <a:rPr lang="en-VN" smtClean="0"/>
              <a:t>15/12/2025</a:t>
            </a:fld>
            <a:endParaRPr lang="en-VN"/>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2725B3F-7F97-1043-AECC-E8719455FB9D}" type="slidenum">
              <a:rPr lang="en-VN" smtClean="0"/>
              <a:t>‹#›</a:t>
            </a:fld>
            <a:endParaRPr lang="en-VN"/>
          </a:p>
        </p:txBody>
      </p:sp>
    </p:spTree>
    <p:extLst>
      <p:ext uri="{BB962C8B-B14F-4D97-AF65-F5344CB8AC3E}">
        <p14:creationId xmlns:p14="http://schemas.microsoft.com/office/powerpoint/2010/main" val="66128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2725B3F-7F97-1043-AECC-E8719455FB9D}" type="slidenum">
              <a:rPr lang="en-VN" smtClean="0"/>
              <a:t>13</a:t>
            </a:fld>
            <a:endParaRPr lang="en-VN"/>
          </a:p>
        </p:txBody>
      </p:sp>
    </p:spTree>
    <p:extLst>
      <p:ext uri="{BB962C8B-B14F-4D97-AF65-F5344CB8AC3E}">
        <p14:creationId xmlns:p14="http://schemas.microsoft.com/office/powerpoint/2010/main" val="109893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432FF"/>
                </a:solidFill>
                <a:latin typeface="Times New Roman" panose="02020603050405020304" pitchFamily="18" charset="0"/>
                <a:cs typeface="Times New Roman" panose="02020603050405020304" pitchFamily="18" charset="0"/>
              </a:rPr>
              <a:t>Khơ-lét-xta-cốp vốn là nhân viên thư kí quèn, từng sống chui lủi để trốn tiền trọ, rời khỏi thủ đô về tỉnh lẻ. Đám quan chức nhận nhầm Khơ-lét-xta-cốp là quan thanh tra, đưa anh ta rời khỏi quán trọ, tới thăm thú, tiệc tùng ở viện tế bần. </a:t>
            </a:r>
            <a:br>
              <a:rPr lang="vi-VN" sz="1200" dirty="0">
                <a:solidFill>
                  <a:srgbClr val="0432FF"/>
                </a:solidFill>
                <a:latin typeface="Times New Roman" panose="02020603050405020304" pitchFamily="18" charset="0"/>
                <a:cs typeface="Times New Roman" panose="02020603050405020304" pitchFamily="18" charset="0"/>
              </a:rPr>
            </a:br>
            <a:r>
              <a:rPr lang="vi-VN" sz="1200" dirty="0">
                <a:solidFill>
                  <a:srgbClr val="0432FF"/>
                </a:solidFill>
                <a:latin typeface="Times New Roman" panose="02020603050405020304" pitchFamily="18" charset="0"/>
                <a:cs typeface="Times New Roman" panose="02020603050405020304" pitchFamily="18" charset="0"/>
              </a:rPr>
              <a:t>Sau đó, họ đưa anh ta chuyển tới ở tại nhà thị trưởng, anh ta tận hưởng mọi sự thết đãi, “khoe mẽ” với vợ và con gái thị trưởng, được đà khoác lác như thể mình thực sự là một nhân vật vô cùng quan trọng từ thủ đô tới. </a:t>
            </a:r>
            <a:endParaRPr lang="en-GB" sz="1200" dirty="0">
              <a:solidFill>
                <a:srgbClr val="0432FF"/>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725B3F-7F97-1043-AECC-E8719455FB9D}" type="slidenum">
              <a:rPr lang="en-VN" smtClean="0"/>
              <a:t>18</a:t>
            </a:fld>
            <a:endParaRPr lang="en-VN"/>
          </a:p>
        </p:txBody>
      </p:sp>
    </p:spTree>
    <p:extLst>
      <p:ext uri="{BB962C8B-B14F-4D97-AF65-F5344CB8AC3E}">
        <p14:creationId xmlns:p14="http://schemas.microsoft.com/office/powerpoint/2010/main" val="344417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2725B3F-7F97-1043-AECC-E8719455FB9D}" type="slidenum">
              <a:rPr lang="en-VN" smtClean="0"/>
              <a:t>29</a:t>
            </a:fld>
            <a:endParaRPr lang="en-VN"/>
          </a:p>
        </p:txBody>
      </p:sp>
    </p:spTree>
    <p:extLst>
      <p:ext uri="{BB962C8B-B14F-4D97-AF65-F5344CB8AC3E}">
        <p14:creationId xmlns:p14="http://schemas.microsoft.com/office/powerpoint/2010/main" val="42851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0.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8.svg"/><Relationship Id="rId4" Type="http://schemas.openxmlformats.org/officeDocument/2006/relationships/image" Target="../media/image6.sv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30.svg"/><Relationship Id="rId4" Type="http://schemas.openxmlformats.org/officeDocument/2006/relationships/image" Target="../media/image6.sv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sv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svg"/><Relationship Id="rId7" Type="http://schemas.openxmlformats.org/officeDocument/2006/relationships/image" Target="../media/image2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20.sv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svg"/><Relationship Id="rId7" Type="http://schemas.openxmlformats.org/officeDocument/2006/relationships/image" Target="../media/image3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34.svg"/></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4.sv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3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6.sv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sv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sv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2.sv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2.sv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20.svg"/></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6.sv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sp>
        <p:nvSpPr>
          <p:cNvPr id="5" name="Freeform 5"/>
          <p:cNvSpPr/>
          <p:nvPr/>
        </p:nvSpPr>
        <p:spPr>
          <a:xfrm flipH="1">
            <a:off x="-1227739" y="-447288"/>
            <a:ext cx="4513421" cy="10287000"/>
          </a:xfrm>
          <a:custGeom>
            <a:avLst/>
            <a:gdLst/>
            <a:ahLst/>
            <a:cxnLst/>
            <a:rect l="l" t="t" r="r" b="b"/>
            <a:pathLst>
              <a:path w="4513421" h="10287000">
                <a:moveTo>
                  <a:pt x="4513421" y="0"/>
                </a:moveTo>
                <a:lnTo>
                  <a:pt x="0" y="0"/>
                </a:lnTo>
                <a:lnTo>
                  <a:pt x="0" y="10287000"/>
                </a:lnTo>
                <a:lnTo>
                  <a:pt x="4513421" y="10287000"/>
                </a:lnTo>
                <a:lnTo>
                  <a:pt x="4513421"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15002318" y="-447288"/>
            <a:ext cx="4513421" cy="10287000"/>
          </a:xfrm>
          <a:custGeom>
            <a:avLst/>
            <a:gdLst/>
            <a:ahLst/>
            <a:cxnLst/>
            <a:rect l="l" t="t" r="r" b="b"/>
            <a:pathLst>
              <a:path w="4513421" h="10287000">
                <a:moveTo>
                  <a:pt x="0" y="0"/>
                </a:moveTo>
                <a:lnTo>
                  <a:pt x="4513421" y="0"/>
                </a:lnTo>
                <a:lnTo>
                  <a:pt x="4513421" y="10287000"/>
                </a:lnTo>
                <a:lnTo>
                  <a:pt x="0" y="1028700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7" name="Freeform 7"/>
          <p:cNvSpPr/>
          <p:nvPr/>
        </p:nvSpPr>
        <p:spPr>
          <a:xfrm>
            <a:off x="4354797" y="-1040019"/>
            <a:ext cx="9578406" cy="1887744"/>
          </a:xfrm>
          <a:custGeom>
            <a:avLst/>
            <a:gdLst/>
            <a:ahLst/>
            <a:cxnLst/>
            <a:rect l="l" t="t" r="r" b="b"/>
            <a:pathLst>
              <a:path w="9578406" h="1887744">
                <a:moveTo>
                  <a:pt x="0" y="0"/>
                </a:moveTo>
                <a:lnTo>
                  <a:pt x="9578406" y="0"/>
                </a:lnTo>
                <a:lnTo>
                  <a:pt x="9578406" y="1887744"/>
                </a:lnTo>
                <a:lnTo>
                  <a:pt x="0" y="1887744"/>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8" name="Freeform 8"/>
          <p:cNvSpPr/>
          <p:nvPr/>
        </p:nvSpPr>
        <p:spPr>
          <a:xfrm>
            <a:off x="2986959" y="-1040019"/>
            <a:ext cx="2840470" cy="1887744"/>
          </a:xfrm>
          <a:custGeom>
            <a:avLst/>
            <a:gdLst/>
            <a:ahLst/>
            <a:cxnLst/>
            <a:rect l="l" t="t" r="r" b="b"/>
            <a:pathLst>
              <a:path w="2840470" h="1887744">
                <a:moveTo>
                  <a:pt x="0" y="0"/>
                </a:moveTo>
                <a:lnTo>
                  <a:pt x="2840469" y="0"/>
                </a:lnTo>
                <a:lnTo>
                  <a:pt x="2840469" y="1887744"/>
                </a:lnTo>
                <a:lnTo>
                  <a:pt x="0" y="1887744"/>
                </a:lnTo>
                <a:lnTo>
                  <a:pt x="0" y="0"/>
                </a:lnTo>
                <a:close/>
              </a:path>
            </a:pathLst>
          </a:custGeom>
          <a:blipFill>
            <a:blip r:embed="rId6">
              <a:alphaModFix amt="80000"/>
              <a:extLst>
                <a:ext uri="{96DAC541-7B7A-43D3-8B79-37D633B846F1}">
                  <asvg:svgBlip xmlns:asvg="http://schemas.microsoft.com/office/drawing/2016/SVG/main" r:embed="rId7"/>
                </a:ext>
              </a:extLst>
            </a:blip>
            <a:stretch>
              <a:fillRect l="-237212"/>
            </a:stretch>
          </a:blipFill>
          <a:ln cap="sq">
            <a:noFill/>
            <a:prstDash val="solid"/>
            <a:miter/>
          </a:ln>
        </p:spPr>
      </p:sp>
      <p:sp>
        <p:nvSpPr>
          <p:cNvPr id="9" name="Freeform 9"/>
          <p:cNvSpPr/>
          <p:nvPr/>
        </p:nvSpPr>
        <p:spPr>
          <a:xfrm flipH="1">
            <a:off x="12474868" y="-1040019"/>
            <a:ext cx="2840470" cy="1887744"/>
          </a:xfrm>
          <a:custGeom>
            <a:avLst/>
            <a:gdLst/>
            <a:ahLst/>
            <a:cxnLst/>
            <a:rect l="l" t="t" r="r" b="b"/>
            <a:pathLst>
              <a:path w="2840470" h="1887744">
                <a:moveTo>
                  <a:pt x="2840470" y="0"/>
                </a:moveTo>
                <a:lnTo>
                  <a:pt x="0" y="0"/>
                </a:lnTo>
                <a:lnTo>
                  <a:pt x="0" y="1887744"/>
                </a:lnTo>
                <a:lnTo>
                  <a:pt x="2840470" y="1887744"/>
                </a:lnTo>
                <a:lnTo>
                  <a:pt x="2840470" y="0"/>
                </a:lnTo>
                <a:close/>
              </a:path>
            </a:pathLst>
          </a:custGeom>
          <a:blipFill>
            <a:blip r:embed="rId6">
              <a:alphaModFix amt="80000"/>
              <a:extLst>
                <a:ext uri="{96DAC541-7B7A-43D3-8B79-37D633B846F1}">
                  <asvg:svgBlip xmlns:asvg="http://schemas.microsoft.com/office/drawing/2016/SVG/main" r:embed="rId7"/>
                </a:ext>
              </a:extLst>
            </a:blip>
            <a:stretch>
              <a:fillRect l="-237212"/>
            </a:stretch>
          </a:blipFill>
          <a:ln cap="sq">
            <a:noFill/>
            <a:prstDash val="solid"/>
            <a:miter/>
          </a:ln>
        </p:spPr>
      </p:sp>
      <p:sp>
        <p:nvSpPr>
          <p:cNvPr id="16" name="Freeform 16"/>
          <p:cNvSpPr/>
          <p:nvPr/>
        </p:nvSpPr>
        <p:spPr>
          <a:xfrm>
            <a:off x="4492918" y="5362338"/>
            <a:ext cx="2963532" cy="6293214"/>
          </a:xfrm>
          <a:custGeom>
            <a:avLst/>
            <a:gdLst/>
            <a:ahLst/>
            <a:cxnLst/>
            <a:rect l="l" t="t" r="r" b="b"/>
            <a:pathLst>
              <a:path w="2963532" h="6293214">
                <a:moveTo>
                  <a:pt x="0" y="0"/>
                </a:moveTo>
                <a:lnTo>
                  <a:pt x="2963532" y="0"/>
                </a:lnTo>
                <a:lnTo>
                  <a:pt x="2963532" y="6293214"/>
                </a:lnTo>
                <a:lnTo>
                  <a:pt x="0" y="62932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flipH="1">
            <a:off x="6212822" y="5143500"/>
            <a:ext cx="6722118" cy="6949558"/>
          </a:xfrm>
          <a:custGeom>
            <a:avLst/>
            <a:gdLst/>
            <a:ahLst/>
            <a:cxnLst/>
            <a:rect l="l" t="t" r="r" b="b"/>
            <a:pathLst>
              <a:path w="6722118" h="6949558">
                <a:moveTo>
                  <a:pt x="6722118" y="0"/>
                </a:moveTo>
                <a:lnTo>
                  <a:pt x="0" y="0"/>
                </a:lnTo>
                <a:lnTo>
                  <a:pt x="0" y="6949558"/>
                </a:lnTo>
                <a:lnTo>
                  <a:pt x="6722118" y="6949558"/>
                </a:lnTo>
                <a:lnTo>
                  <a:pt x="672211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27396" y="5568154"/>
            <a:ext cx="4811779" cy="4983952"/>
          </a:xfrm>
          <a:custGeom>
            <a:avLst/>
            <a:gdLst/>
            <a:ahLst/>
            <a:cxnLst/>
            <a:rect l="l" t="t" r="r" b="b"/>
            <a:pathLst>
              <a:path w="4811779" h="4983952">
                <a:moveTo>
                  <a:pt x="0" y="0"/>
                </a:moveTo>
                <a:lnTo>
                  <a:pt x="4811779" y="0"/>
                </a:lnTo>
                <a:lnTo>
                  <a:pt x="4811779" y="4983952"/>
                </a:lnTo>
                <a:lnTo>
                  <a:pt x="0" y="49839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9" name="Group 19"/>
          <p:cNvGrpSpPr/>
          <p:nvPr/>
        </p:nvGrpSpPr>
        <p:grpSpPr>
          <a:xfrm rot="235339">
            <a:off x="10849887" y="5601269"/>
            <a:ext cx="7216354" cy="6730890"/>
            <a:chOff x="0" y="0"/>
            <a:chExt cx="9621805" cy="8974520"/>
          </a:xfrm>
        </p:grpSpPr>
        <p:sp>
          <p:nvSpPr>
            <p:cNvPr id="20" name="Freeform 20"/>
            <p:cNvSpPr/>
            <p:nvPr/>
          </p:nvSpPr>
          <p:spPr>
            <a:xfrm>
              <a:off x="0" y="0"/>
              <a:ext cx="4165708" cy="8974520"/>
            </a:xfrm>
            <a:custGeom>
              <a:avLst/>
              <a:gdLst/>
              <a:ahLst/>
              <a:cxnLst/>
              <a:rect l="l" t="t" r="r" b="b"/>
              <a:pathLst>
                <a:path w="4165708" h="8974520">
                  <a:moveTo>
                    <a:pt x="0" y="0"/>
                  </a:moveTo>
                  <a:lnTo>
                    <a:pt x="4165708" y="0"/>
                  </a:lnTo>
                  <a:lnTo>
                    <a:pt x="4165708" y="8974520"/>
                  </a:lnTo>
                  <a:lnTo>
                    <a:pt x="0" y="8974520"/>
                  </a:lnTo>
                  <a:lnTo>
                    <a:pt x="0" y="0"/>
                  </a:lnTo>
                  <a:close/>
                </a:path>
              </a:pathLst>
            </a:custGeom>
            <a:blipFill>
              <a:blip r:embed="rId14">
                <a:extLst>
                  <a:ext uri="{96DAC541-7B7A-43D3-8B79-37D633B846F1}">
                    <asvg:svgBlip xmlns:asvg="http://schemas.microsoft.com/office/drawing/2016/SVG/main" r:embed="rId15"/>
                  </a:ext>
                </a:extLst>
              </a:blip>
              <a:stretch>
                <a:fillRect r="-130976"/>
              </a:stretch>
            </a:blipFill>
          </p:spPr>
        </p:sp>
        <p:sp>
          <p:nvSpPr>
            <p:cNvPr id="21" name="Freeform 21"/>
            <p:cNvSpPr/>
            <p:nvPr/>
          </p:nvSpPr>
          <p:spPr>
            <a:xfrm>
              <a:off x="4132121" y="0"/>
              <a:ext cx="5489684" cy="8974520"/>
            </a:xfrm>
            <a:custGeom>
              <a:avLst/>
              <a:gdLst/>
              <a:ahLst/>
              <a:cxnLst/>
              <a:rect l="l" t="t" r="r" b="b"/>
              <a:pathLst>
                <a:path w="5489684" h="8974520">
                  <a:moveTo>
                    <a:pt x="0" y="0"/>
                  </a:moveTo>
                  <a:lnTo>
                    <a:pt x="5489684" y="0"/>
                  </a:lnTo>
                  <a:lnTo>
                    <a:pt x="5489684" y="8974520"/>
                  </a:lnTo>
                  <a:lnTo>
                    <a:pt x="0" y="8974520"/>
                  </a:lnTo>
                  <a:lnTo>
                    <a:pt x="0" y="0"/>
                  </a:lnTo>
                  <a:close/>
                </a:path>
              </a:pathLst>
            </a:custGeom>
            <a:blipFill>
              <a:blip r:embed="rId16">
                <a:extLst>
                  <a:ext uri="{96DAC541-7B7A-43D3-8B79-37D633B846F1}">
                    <asvg:svgBlip xmlns:asvg="http://schemas.microsoft.com/office/drawing/2016/SVG/main" r:embed="rId17"/>
                  </a:ext>
                </a:extLst>
              </a:blip>
              <a:stretch>
                <a:fillRect l="-75270"/>
              </a:stretch>
            </a:blipFill>
          </p:spPr>
        </p:sp>
      </p:grpSp>
      <p:sp>
        <p:nvSpPr>
          <p:cNvPr id="22" name="Rectangle 21"/>
          <p:cNvSpPr/>
          <p:nvPr/>
        </p:nvSpPr>
        <p:spPr>
          <a:xfrm>
            <a:off x="-86904" y="-121938"/>
            <a:ext cx="18516600" cy="1872692"/>
          </a:xfrm>
          <a:prstGeom prst="rect">
            <a:avLst/>
          </a:prstGeom>
        </p:spPr>
        <p:txBody>
          <a:bodyPr wrap="square">
            <a:spAutoFit/>
          </a:bodyPr>
          <a:lstStyle/>
          <a:p>
            <a:pPr algn="ctr">
              <a:lnSpc>
                <a:spcPct val="150000"/>
              </a:lnSpc>
              <a:spcAft>
                <a:spcPts val="0"/>
              </a:spcAft>
            </a:pPr>
            <a:r>
              <a:rPr lang="vi-VN" sz="8800" b="1" dirty="0">
                <a:solidFill>
                  <a:srgbClr val="FFFF00"/>
                </a:solidFill>
                <a:latin typeface="#9Slide05 Aphrodite Pro" panose="02000000000000000000" pitchFamily="2" charset="-93"/>
                <a:ea typeface="Segoe UI" panose="020B0502040204020203" pitchFamily="34" charset="0"/>
                <a:cs typeface="Times New Roman" panose="02020603050405020304" pitchFamily="18" charset="0"/>
              </a:rPr>
              <a:t>Bài 5. Tiếng cười của hài kịch</a:t>
            </a:r>
            <a:endParaRPr lang="en-GB" sz="4400" dirty="0">
              <a:solidFill>
                <a:srgbClr val="FFFF00"/>
              </a:solidFill>
              <a:effectLst/>
              <a:latin typeface="#9Slide05 Aphrodite Pro" panose="02000000000000000000" pitchFamily="2" charset="-93"/>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69664" y="3415825"/>
            <a:ext cx="11499514" cy="4722335"/>
          </a:xfrm>
          <a:prstGeom prst="rect">
            <a:avLst/>
          </a:prstGeom>
        </p:spPr>
      </p:pic>
      <p:sp>
        <p:nvSpPr>
          <p:cNvPr id="11" name="Rectangle 10">
            <a:extLst>
              <a:ext uri="{FF2B5EF4-FFF2-40B4-BE49-F238E27FC236}">
                <a16:creationId xmlns:a16="http://schemas.microsoft.com/office/drawing/2014/main" id="{51D08382-5EF8-CC57-8189-6259A87652DB}"/>
              </a:ext>
            </a:extLst>
          </p:cNvPr>
          <p:cNvSpPr/>
          <p:nvPr/>
        </p:nvSpPr>
        <p:spPr>
          <a:xfrm>
            <a:off x="709903" y="2047274"/>
            <a:ext cx="18516600" cy="1103892"/>
          </a:xfrm>
          <a:prstGeom prst="rect">
            <a:avLst/>
          </a:prstGeom>
        </p:spPr>
        <p:txBody>
          <a:bodyPr wrap="square">
            <a:spAutoFit/>
          </a:bodyPr>
          <a:lstStyle/>
          <a:p>
            <a:pPr>
              <a:lnSpc>
                <a:spcPct val="150000"/>
              </a:lnSpc>
              <a:spcAft>
                <a:spcPts val="0"/>
              </a:spcAft>
            </a:pPr>
            <a:r>
              <a:rPr lang="vi-VN" sz="5000" b="1" dirty="0">
                <a:solidFill>
                  <a:srgbClr val="FFFF00"/>
                </a:solidFill>
                <a:latin typeface="#9Slide05 Aphrodite Pro" panose="02000000000000000000" pitchFamily="2" charset="-93"/>
                <a:ea typeface="Segoe UI" panose="020B0502040204020203" pitchFamily="34" charset="0"/>
                <a:cs typeface="Times New Roman" panose="02020603050405020304" pitchFamily="18" charset="0"/>
              </a:rPr>
              <a:t>Tiết 44+45 – Văn bản 1:</a:t>
            </a:r>
            <a:endParaRPr lang="en-GB" sz="5000" dirty="0">
              <a:solidFill>
                <a:srgbClr val="FFFF00"/>
              </a:solidFill>
              <a:effectLst/>
              <a:latin typeface="#9Slide05 Aphrodite Pro" panose="02000000000000000000" pitchFamily="2" charset="-93"/>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9" name="Freeform 9"/>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Rectangle 34"/>
          <p:cNvSpPr/>
          <p:nvPr/>
        </p:nvSpPr>
        <p:spPr>
          <a:xfrm>
            <a:off x="5240687" y="1079125"/>
            <a:ext cx="7308732" cy="971356"/>
          </a:xfrm>
          <a:prstGeom prst="rect">
            <a:avLst/>
          </a:prstGeom>
        </p:spPr>
        <p:txBody>
          <a:bodyPr wrap="none">
            <a:spAutoFit/>
          </a:bodyPr>
          <a:lstStyle/>
          <a:p>
            <a:pPr algn="just">
              <a:lnSpc>
                <a:spcPct val="115000"/>
              </a:lnSpc>
              <a:spcAft>
                <a:spcPts val="800"/>
              </a:spcAf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TÌM HIỂU CHUNG</a:t>
            </a:r>
            <a:endParaRPr lang="en-GB" sz="5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Rectangle 35"/>
          <p:cNvSpPr/>
          <p:nvPr/>
        </p:nvSpPr>
        <p:spPr>
          <a:xfrm>
            <a:off x="6735114" y="2247900"/>
            <a:ext cx="3211457" cy="971356"/>
          </a:xfrm>
          <a:prstGeom prst="rect">
            <a:avLst/>
          </a:prstGeom>
        </p:spPr>
        <p:txBody>
          <a:bodyPr wrap="none">
            <a:spAutoFit/>
          </a:bodyPr>
          <a:lstStyle/>
          <a:p>
            <a:pPr algn="just">
              <a:lnSpc>
                <a:spcPct val="115000"/>
              </a:lnSpc>
              <a:spcAft>
                <a:spcPts val="800"/>
              </a:spcAf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5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8" name="Video 2 Bài 5.1. QUAN THANH TRA (NIKOLAI GOG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57252" y="3689168"/>
            <a:ext cx="10275603" cy="57800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844731046"/>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arn(inVertic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fade">
                                      <p:cBhvr>
                                        <p:cTn id="12" dur="1000"/>
                                        <p:tgtEl>
                                          <p:spTgt spid="36">
                                            <p:txEl>
                                              <p:pRg st="0" end="0"/>
                                            </p:txEl>
                                          </p:spTgt>
                                        </p:tgtEl>
                                      </p:cBhvr>
                                    </p:animEffect>
                                    <p:anim calcmode="lin" valueType="num">
                                      <p:cBhvr>
                                        <p:cTn id="13"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pic>
        <p:nvPicPr>
          <p:cNvPr id="12" name="Picture 11" descr="Ảnh chụp chân dung duy nhất của Nikolay Gogol do Sergey Levitsky thực hiện tại Roma năm 1845."/>
          <p:cNvPicPr/>
          <p:nvPr/>
        </p:nvPicPr>
        <p:blipFill>
          <a:blip r:embed="rId4">
            <a:extLst>
              <a:ext uri="{28A0092B-C50C-407E-A947-70E740481C1C}">
                <a14:useLocalDpi xmlns:a14="http://schemas.microsoft.com/office/drawing/2010/main" val="0"/>
              </a:ext>
            </a:extLst>
          </a:blip>
          <a:srcRect/>
          <a:stretch>
            <a:fillRect/>
          </a:stretch>
        </p:blipFill>
        <p:spPr bwMode="auto">
          <a:xfrm>
            <a:off x="11388080" y="800100"/>
            <a:ext cx="6097826" cy="7039770"/>
          </a:xfrm>
          <a:prstGeom prst="rect">
            <a:avLst/>
          </a:prstGeom>
          <a:noFill/>
          <a:ln>
            <a:noFill/>
          </a:ln>
        </p:spPr>
      </p:pic>
      <p:sp>
        <p:nvSpPr>
          <p:cNvPr id="11" name="Rectangle 10"/>
          <p:cNvSpPr/>
          <p:nvPr/>
        </p:nvSpPr>
        <p:spPr>
          <a:xfrm>
            <a:off x="12010493" y="8178540"/>
            <a:ext cx="5878532" cy="646331"/>
          </a:xfrm>
          <a:prstGeom prst="rect">
            <a:avLst/>
          </a:prstGeom>
        </p:spPr>
        <p:txBody>
          <a:bodyPr wrap="none">
            <a:spAutoFit/>
          </a:bodyPr>
          <a:lstStyle/>
          <a:p>
            <a:pPr algn="just">
              <a:spcAft>
                <a:spcPts val="800"/>
              </a:spcAft>
            </a:pPr>
            <a:r>
              <a:rPr lang="en-US" sz="3600" b="1">
                <a:latin typeface="Times New Roman" panose="02020603050405020304" pitchFamily="18" charset="0"/>
                <a:ea typeface="Calibri" panose="020F0502020204030204" pitchFamily="34" charset="0"/>
                <a:cs typeface="Times New Roman" panose="02020603050405020304" pitchFamily="18" charset="0"/>
              </a:rPr>
              <a:t>Ni-cô-lai Gô-gôn </a:t>
            </a:r>
            <a:r>
              <a:rPr lang="en-US" sz="3600">
                <a:latin typeface="Times New Roman" panose="02020603050405020304" pitchFamily="18" charset="0"/>
                <a:ea typeface="Calibri" panose="020F0502020204030204" pitchFamily="34" charset="0"/>
                <a:cs typeface="Times New Roman" panose="02020603050405020304" pitchFamily="18" charset="0"/>
              </a:rPr>
              <a:t>(1809-1852)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498169" y="1595357"/>
            <a:ext cx="10474632" cy="1200329"/>
          </a:xfrm>
          <a:prstGeom prst="rect">
            <a:avLst/>
          </a:prstGeom>
        </p:spPr>
        <p:txBody>
          <a:bodyPr wrap="square">
            <a:spAutoFit/>
          </a:bodyPr>
          <a:lstStyle/>
          <a:p>
            <a:pPr algn="just">
              <a:spcAft>
                <a:spcPts val="8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Ni-</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latin typeface="Times New Roman" panose="02020603050405020304" pitchFamily="18" charset="0"/>
                <a:ea typeface="Calibri" panose="020F0502020204030204" pitchFamily="34" charset="0"/>
                <a:cs typeface="Times New Roman" panose="02020603050405020304" pitchFamily="18" charset="0"/>
              </a:rPr>
              <a:t>lai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Gô-gôn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Calibri" panose="020F0502020204030204" pitchFamily="34" charset="0"/>
                <a:cs typeface="Times New Roman" panose="02020603050405020304" pitchFamily="18" charset="0"/>
              </a:rPr>
              <a:t>(1809-1852)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soạn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latin typeface="Times New Roman" panose="02020603050405020304" pitchFamily="18" charset="0"/>
                <a:ea typeface="Calibri" panose="020F0502020204030204" pitchFamily="34" charset="0"/>
                <a:cs typeface="Times New Roman" panose="02020603050405020304" pitchFamily="18" charset="0"/>
              </a:rPr>
              <a:t> Nga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nửa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kỉ</a:t>
            </a:r>
            <a:r>
              <a:rPr lang="en-US" sz="3600" b="1" dirty="0">
                <a:latin typeface="Times New Roman" panose="02020603050405020304" pitchFamily="18" charset="0"/>
                <a:ea typeface="Calibri" panose="020F0502020204030204" pitchFamily="34" charset="0"/>
                <a:cs typeface="Times New Roman" panose="02020603050405020304" pitchFamily="18" charset="0"/>
              </a:rPr>
              <a:t> XIX.</a:t>
            </a:r>
            <a:endParaRPr lang="en-GB"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478901" y="2910791"/>
            <a:ext cx="10493900" cy="3970318"/>
          </a:xfrm>
          <a:prstGeom prst="rect">
            <a:avLst/>
          </a:prstGeom>
        </p:spPr>
        <p:txBody>
          <a:bodyPr wrap="square">
            <a:spAutoFit/>
          </a:bodyPr>
          <a:lstStyle/>
          <a:p>
            <a:pPr algn="just">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Gô-gôn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cơn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mê</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sảng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đương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đồ</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hóa</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thảm</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hại</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trống</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rỗng</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trào</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phúng</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thái</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độ</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phủ</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tại</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nhố</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nhăng</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đương</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đau</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đáu</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niềm</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hi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vọng</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tại</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khác</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xứng</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đáng</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hơn</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a:t>
            </a:r>
            <a:endParaRPr lang="en-GB" sz="3600" b="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398975" y="7070544"/>
            <a:ext cx="10530126" cy="2862322"/>
          </a:xfrm>
          <a:prstGeom prst="rect">
            <a:avLst/>
          </a:prstGeom>
        </p:spPr>
        <p:txBody>
          <a:bodyPr wrap="square">
            <a:spAutoFit/>
          </a:bodyPr>
          <a:lstStyle/>
          <a:p>
            <a:pPr algn="just">
              <a:spcAft>
                <a:spcPts val="800"/>
              </a:spcAft>
            </a:pP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tiêu</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tù</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binh</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Kavkaz</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ngắn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Nhật</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ký</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điên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ngắn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Cái</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mũi</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ngắn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Quan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thanh</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tra</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hài</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kịch</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áo</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khoác</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ngắn</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linh</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hồn</a:t>
            </a:r>
            <a:r>
              <a:rPr lang="en-US"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chết</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tiểu</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a:t>
            </a:r>
            <a:endParaRPr lang="en-GB" sz="36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7568154"/>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a:solidFill>
            <a:schemeClr val="accent2">
              <a:lumMod val="20000"/>
              <a:lumOff val="80000"/>
            </a:schemeClr>
          </a:solidFill>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gr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gr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31" name="Freeform 31"/>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4" name="Freeform 9"/>
          <p:cNvSpPr/>
          <p:nvPr/>
        </p:nvSpPr>
        <p:spPr>
          <a:xfrm>
            <a:off x="14249400" y="4219082"/>
            <a:ext cx="5896870" cy="8701115"/>
          </a:xfrm>
          <a:custGeom>
            <a:avLst/>
            <a:gdLst/>
            <a:ahLst/>
            <a:cxnLst/>
            <a:rect l="l" t="t" r="r" b="b"/>
            <a:pathLst>
              <a:path w="5896870" h="8701115">
                <a:moveTo>
                  <a:pt x="0" y="0"/>
                </a:moveTo>
                <a:lnTo>
                  <a:pt x="5896871" y="0"/>
                </a:lnTo>
                <a:lnTo>
                  <a:pt x="5896871" y="8701115"/>
                </a:lnTo>
                <a:lnTo>
                  <a:pt x="0" y="8701115"/>
                </a:lnTo>
                <a:lnTo>
                  <a:pt x="0" y="0"/>
                </a:lnTo>
                <a:close/>
              </a:path>
            </a:pathLst>
          </a:custGeom>
          <a:blipFill>
            <a:blip r:embed="rId6">
              <a:extLst>
                <a:ext uri="{96DAC541-7B7A-43D3-8B79-37D633B846F1}">
                  <asvg:svgBlip xmlns:asvg="http://schemas.microsoft.com/office/drawing/2016/SVG/main" r:embed="rId7"/>
                </a:ext>
              </a:extLst>
            </a:blip>
            <a:stretch>
              <a:fillRect l="-42725"/>
            </a:stretch>
          </a:blipFill>
        </p:spPr>
      </p:sp>
      <p:sp>
        <p:nvSpPr>
          <p:cNvPr id="35" name="Freeform 10"/>
          <p:cNvSpPr/>
          <p:nvPr/>
        </p:nvSpPr>
        <p:spPr>
          <a:xfrm flipH="1">
            <a:off x="-1352266" y="4457700"/>
            <a:ext cx="5896870" cy="8701115"/>
          </a:xfrm>
          <a:custGeom>
            <a:avLst/>
            <a:gdLst/>
            <a:ahLst/>
            <a:cxnLst/>
            <a:rect l="l" t="t" r="r" b="b"/>
            <a:pathLst>
              <a:path w="5896870" h="8701115">
                <a:moveTo>
                  <a:pt x="5896871" y="0"/>
                </a:moveTo>
                <a:lnTo>
                  <a:pt x="0" y="0"/>
                </a:lnTo>
                <a:lnTo>
                  <a:pt x="0" y="8701115"/>
                </a:lnTo>
                <a:lnTo>
                  <a:pt x="5896871" y="8701115"/>
                </a:lnTo>
                <a:lnTo>
                  <a:pt x="5896871" y="0"/>
                </a:lnTo>
                <a:close/>
              </a:path>
            </a:pathLst>
          </a:custGeom>
          <a:blipFill>
            <a:blip r:embed="rId6">
              <a:extLst>
                <a:ext uri="{96DAC541-7B7A-43D3-8B79-37D633B846F1}">
                  <asvg:svgBlip xmlns:asvg="http://schemas.microsoft.com/office/drawing/2016/SVG/main" r:embed="rId7"/>
                </a:ext>
              </a:extLst>
            </a:blip>
            <a:stretch>
              <a:fillRect l="-42725"/>
            </a:stretch>
          </a:blipFill>
        </p:spPr>
      </p:sp>
      <p:sp>
        <p:nvSpPr>
          <p:cNvPr id="36" name="Rectangle 35"/>
          <p:cNvSpPr/>
          <p:nvPr/>
        </p:nvSpPr>
        <p:spPr>
          <a:xfrm>
            <a:off x="4751269" y="1565348"/>
            <a:ext cx="8679492" cy="1069075"/>
          </a:xfrm>
          <a:prstGeom prst="rect">
            <a:avLst/>
          </a:prstGeom>
        </p:spPr>
        <p:txBody>
          <a:bodyPr wrap="none">
            <a:spAutoFit/>
          </a:bodyPr>
          <a:lstStyle/>
          <a:p>
            <a:pPr algn="just">
              <a:lnSpc>
                <a:spcPct val="115000"/>
              </a:lnSpc>
              <a:spcAft>
                <a:spcPts val="800"/>
              </a:spcAft>
            </a:pP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6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Vở</a:t>
            </a: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kịch</a:t>
            </a: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 </a:t>
            </a:r>
            <a:r>
              <a:rPr lang="en-US" sz="60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6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a:t>
            </a:r>
            <a:endParaRPr lang="en-GB" sz="5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7" name="Table 36"/>
          <p:cNvGraphicFramePr>
            <a:graphicFrameLocks noGrp="1"/>
          </p:cNvGraphicFramePr>
          <p:nvPr>
            <p:extLst>
              <p:ext uri="{D42A27DB-BD31-4B8C-83A1-F6EECF244321}">
                <p14:modId xmlns:p14="http://schemas.microsoft.com/office/powerpoint/2010/main" val="354785700"/>
              </p:ext>
            </p:extLst>
          </p:nvPr>
        </p:nvGraphicFramePr>
        <p:xfrm>
          <a:off x="4696478" y="3314700"/>
          <a:ext cx="8992127" cy="4640964"/>
        </p:xfrm>
        <a:graphic>
          <a:graphicData uri="http://schemas.openxmlformats.org/drawingml/2006/table">
            <a:tbl>
              <a:tblPr firstRow="1" firstCol="1" bandRow="1"/>
              <a:tblGrid>
                <a:gridCol w="5637898">
                  <a:extLst>
                    <a:ext uri="{9D8B030D-6E8A-4147-A177-3AD203B41FA5}">
                      <a16:colId xmlns:a16="http://schemas.microsoft.com/office/drawing/2014/main" val="20000"/>
                    </a:ext>
                  </a:extLst>
                </a:gridCol>
                <a:gridCol w="3354229">
                  <a:extLst>
                    <a:ext uri="{9D8B030D-6E8A-4147-A177-3AD203B41FA5}">
                      <a16:colId xmlns:a16="http://schemas.microsoft.com/office/drawing/2014/main" val="20001"/>
                    </a:ext>
                  </a:extLst>
                </a:gridCol>
              </a:tblGrid>
              <a:tr h="0">
                <a:tc>
                  <a:txBody>
                    <a:bodyPr/>
                    <a:lstStyle/>
                    <a:p>
                      <a:pPr algn="ctr">
                        <a:lnSpc>
                          <a:spcPct val="115000"/>
                        </a:lnSpc>
                        <a:spcAft>
                          <a:spcPts val="0"/>
                        </a:spcAft>
                      </a:pPr>
                      <a:r>
                        <a:rPr lang="vi-VN" sz="4000" b="1">
                          <a:solidFill>
                            <a:srgbClr val="0432FF"/>
                          </a:solidFill>
                          <a:effectLst/>
                          <a:latin typeface="Times New Roman" panose="02020603050405020304" pitchFamily="18" charset="0"/>
                          <a:ea typeface="MS Mincho"/>
                          <a:cs typeface="Times New Roman" panose="02020603050405020304" pitchFamily="18" charset="0"/>
                        </a:rPr>
                        <a:t>Phương diện tìm hiểu</a:t>
                      </a:r>
                      <a:endParaRPr lang="en-GB" sz="40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solidFill>
                            <a:srgbClr val="0432FF"/>
                          </a:solidFill>
                          <a:effectLst/>
                          <a:latin typeface="Times New Roman" panose="02020603050405020304" pitchFamily="18" charset="0"/>
                          <a:ea typeface="MS Mincho"/>
                          <a:cs typeface="Times New Roman" panose="02020603050405020304" pitchFamily="18" charset="0"/>
                        </a:rPr>
                        <a:t>Câu trả lời</a:t>
                      </a:r>
                      <a:endParaRPr lang="en-GB" sz="40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vi-VN" sz="4000" dirty="0">
                          <a:solidFill>
                            <a:srgbClr val="0432FF"/>
                          </a:solidFill>
                          <a:effectLst/>
                          <a:latin typeface="Times New Roman" panose="02020603050405020304" pitchFamily="18" charset="0"/>
                          <a:ea typeface="MS Mincho"/>
                          <a:cs typeface="Times New Roman" panose="02020603050405020304" pitchFamily="18" charset="0"/>
                        </a:rPr>
                        <a:t>Thời gian sáng tác vở kịch</a:t>
                      </a:r>
                      <a:endParaRPr lang="en-GB" sz="40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solidFill>
                            <a:srgbClr val="0432FF"/>
                          </a:solidFill>
                          <a:effectLst/>
                          <a:latin typeface="Times New Roman" panose="02020603050405020304" pitchFamily="18" charset="0"/>
                          <a:ea typeface="MS Mincho"/>
                          <a:cs typeface="Times New Roman" panose="02020603050405020304" pitchFamily="18" charset="0"/>
                        </a:rPr>
                        <a:t> </a:t>
                      </a:r>
                      <a:endParaRPr lang="en-GB" sz="40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vi-VN" sz="4000">
                          <a:solidFill>
                            <a:srgbClr val="0432FF"/>
                          </a:solidFill>
                          <a:effectLst/>
                          <a:latin typeface="Times New Roman" panose="02020603050405020304" pitchFamily="18" charset="0"/>
                          <a:ea typeface="MS Mincho"/>
                          <a:cs typeface="Times New Roman" panose="02020603050405020304" pitchFamily="18" charset="0"/>
                        </a:rPr>
                        <a:t>Vị trí của vở kịch</a:t>
                      </a:r>
                      <a:endParaRPr lang="en-GB" sz="40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solidFill>
                            <a:srgbClr val="0432FF"/>
                          </a:solidFill>
                          <a:effectLst/>
                          <a:latin typeface="Times New Roman" panose="02020603050405020304" pitchFamily="18" charset="0"/>
                          <a:ea typeface="MS Mincho"/>
                          <a:cs typeface="Times New Roman" panose="02020603050405020304" pitchFamily="18" charset="0"/>
                        </a:rPr>
                        <a:t> </a:t>
                      </a:r>
                      <a:endParaRPr lang="en-GB" sz="40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vi-VN" sz="4000">
                          <a:solidFill>
                            <a:srgbClr val="0432FF"/>
                          </a:solidFill>
                          <a:effectLst/>
                          <a:latin typeface="Times New Roman" panose="02020603050405020304" pitchFamily="18" charset="0"/>
                          <a:ea typeface="MS Mincho"/>
                          <a:cs typeface="Times New Roman" panose="02020603050405020304" pitchFamily="18" charset="0"/>
                        </a:rPr>
                        <a:t>Kết cấu của vở kịch</a:t>
                      </a:r>
                      <a:endParaRPr lang="en-GB" sz="40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solidFill>
                            <a:srgbClr val="0432FF"/>
                          </a:solidFill>
                          <a:effectLst/>
                          <a:latin typeface="Times New Roman" panose="02020603050405020304" pitchFamily="18" charset="0"/>
                          <a:ea typeface="MS Mincho"/>
                          <a:cs typeface="Times New Roman" panose="02020603050405020304" pitchFamily="18" charset="0"/>
                        </a:rPr>
                        <a:t> </a:t>
                      </a:r>
                      <a:endParaRPr lang="en-GB" sz="40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vi-VN" sz="4000" dirty="0">
                          <a:solidFill>
                            <a:srgbClr val="0432FF"/>
                          </a:solidFill>
                          <a:effectLst/>
                          <a:latin typeface="Times New Roman" panose="02020603050405020304" pitchFamily="18" charset="0"/>
                          <a:ea typeface="MS Mincho"/>
                          <a:cs typeface="Times New Roman" panose="02020603050405020304" pitchFamily="18" charset="0"/>
                        </a:rPr>
                        <a:t>Xu</a:t>
                      </a:r>
                      <a:r>
                        <a:rPr lang="en-AU" sz="4000" dirty="0">
                          <a:solidFill>
                            <a:srgbClr val="0432FF"/>
                          </a:solidFill>
                          <a:effectLst/>
                          <a:latin typeface="Times New Roman" panose="02020603050405020304" pitchFamily="18" charset="0"/>
                          <a:ea typeface="MS Mincho"/>
                          <a:cs typeface="Times New Roman" panose="02020603050405020304" pitchFamily="18" charset="0"/>
                        </a:rPr>
                        <a:t>n</a:t>
                      </a:r>
                      <a:r>
                        <a:rPr lang="vi-VN" sz="4000" dirty="0">
                          <a:solidFill>
                            <a:srgbClr val="0432FF"/>
                          </a:solidFill>
                          <a:effectLst/>
                          <a:latin typeface="Times New Roman" panose="02020603050405020304" pitchFamily="18" charset="0"/>
                          <a:ea typeface="MS Mincho"/>
                          <a:cs typeface="Times New Roman" panose="02020603050405020304" pitchFamily="18" charset="0"/>
                        </a:rPr>
                        <a:t>g đột kịch</a:t>
                      </a:r>
                      <a:endParaRPr lang="en-GB" sz="40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solidFill>
                            <a:srgbClr val="0432FF"/>
                          </a:solidFill>
                          <a:effectLst/>
                          <a:latin typeface="Times New Roman" panose="02020603050405020304" pitchFamily="18" charset="0"/>
                          <a:ea typeface="MS Mincho"/>
                          <a:cs typeface="Times New Roman" panose="02020603050405020304" pitchFamily="18" charset="0"/>
                        </a:rPr>
                        <a:t> </a:t>
                      </a:r>
                      <a:endParaRPr lang="en-GB" sz="40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a:lnSpc>
                          <a:spcPct val="115000"/>
                        </a:lnSpc>
                        <a:spcAft>
                          <a:spcPts val="0"/>
                        </a:spcAft>
                      </a:pPr>
                      <a:r>
                        <a:rPr lang="vi-VN" sz="4000">
                          <a:solidFill>
                            <a:srgbClr val="0432FF"/>
                          </a:solidFill>
                          <a:effectLst/>
                          <a:latin typeface="Times New Roman" panose="02020603050405020304" pitchFamily="18" charset="0"/>
                          <a:ea typeface="MS Mincho"/>
                          <a:cs typeface="Times New Roman" panose="02020603050405020304" pitchFamily="18" charset="0"/>
                        </a:rPr>
                        <a:t>Vị trí của đoạn trích “Nhân vật quan trọng”</a:t>
                      </a:r>
                      <a:endParaRPr lang="en-GB" sz="40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dirty="0">
                          <a:solidFill>
                            <a:srgbClr val="0432FF"/>
                          </a:solidFill>
                          <a:effectLst/>
                          <a:latin typeface="Times New Roman" panose="02020603050405020304" pitchFamily="18" charset="0"/>
                          <a:ea typeface="MS Mincho"/>
                          <a:cs typeface="Times New Roman" panose="02020603050405020304" pitchFamily="18" charset="0"/>
                        </a:rPr>
                        <a:t> </a:t>
                      </a:r>
                      <a:endParaRPr lang="en-GB" sz="40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45496520"/>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anim calcmode="lin" valueType="num">
                                      <p:cBhvr>
                                        <p:cTn id="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a:solidFill>
            <a:schemeClr val="bg1"/>
          </a:solidFill>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gr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grpFill/>
          </p:spPr>
        </p:sp>
      </p:grpSp>
      <p:sp>
        <p:nvSpPr>
          <p:cNvPr id="5" name="Freeform 5"/>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solidFill>
            <a:schemeClr val="bg1"/>
          </a:solidFill>
        </p:spPr>
      </p:sp>
      <p:sp>
        <p:nvSpPr>
          <p:cNvPr id="7" name="TextBox 7"/>
          <p:cNvSpPr txBox="1"/>
          <p:nvPr/>
        </p:nvSpPr>
        <p:spPr>
          <a:xfrm>
            <a:off x="4097000" y="1395579"/>
            <a:ext cx="6506885" cy="2708434"/>
          </a:xfrm>
          <a:prstGeom prst="rect">
            <a:avLst/>
          </a:prstGeom>
          <a:solidFill>
            <a:schemeClr val="bg1"/>
          </a:solidFill>
        </p:spPr>
        <p:txBody>
          <a:bodyPr wrap="square" lIns="0" tIns="0" rIns="0" bIns="0" rtlCol="0" anchor="t">
            <a:spAutoFit/>
          </a:bodyPr>
          <a:lstStyle/>
          <a:p>
            <a:pPr algn="just"/>
            <a:r>
              <a:rPr lang="en-US" sz="4400" b="1" dirty="0" err="1">
                <a:solidFill>
                  <a:srgbClr val="0432FF"/>
                </a:solidFill>
                <a:latin typeface="Times New Roman" panose="02020603050405020304" pitchFamily="18" charset="0"/>
                <a:cs typeface="Times New Roman" panose="02020603050405020304" pitchFamily="18" charset="0"/>
              </a:rPr>
              <a:t>Thời</a:t>
            </a:r>
            <a:r>
              <a:rPr lang="en-US" sz="4400" b="1" dirty="0">
                <a:solidFill>
                  <a:srgbClr val="0432FF"/>
                </a:solidFill>
                <a:latin typeface="Times New Roman" panose="02020603050405020304" pitchFamily="18" charset="0"/>
                <a:cs typeface="Times New Roman" panose="02020603050405020304" pitchFamily="18" charset="0"/>
              </a:rPr>
              <a:t> </a:t>
            </a:r>
            <a:r>
              <a:rPr lang="en-US" sz="4400" b="1" dirty="0" err="1">
                <a:solidFill>
                  <a:srgbClr val="0432FF"/>
                </a:solidFill>
                <a:latin typeface="Times New Roman" panose="02020603050405020304" pitchFamily="18" charset="0"/>
                <a:cs typeface="Times New Roman" panose="02020603050405020304" pitchFamily="18" charset="0"/>
              </a:rPr>
              <a:t>điểm</a:t>
            </a:r>
            <a:r>
              <a:rPr lang="en-US" sz="4400" b="1" dirty="0">
                <a:solidFill>
                  <a:srgbClr val="0432FF"/>
                </a:solidFill>
                <a:latin typeface="Times New Roman" panose="02020603050405020304" pitchFamily="18" charset="0"/>
                <a:cs typeface="Times New Roman" panose="02020603050405020304" pitchFamily="18" charset="0"/>
              </a:rPr>
              <a:t> </a:t>
            </a:r>
            <a:r>
              <a:rPr lang="en-US" sz="4400" b="1" dirty="0" err="1">
                <a:solidFill>
                  <a:srgbClr val="0432FF"/>
                </a:solidFill>
                <a:latin typeface="Times New Roman" panose="02020603050405020304" pitchFamily="18" charset="0"/>
                <a:cs typeface="Times New Roman" panose="02020603050405020304" pitchFamily="18" charset="0"/>
              </a:rPr>
              <a:t>sáng</a:t>
            </a:r>
            <a:r>
              <a:rPr lang="en-US" sz="4400" b="1" dirty="0">
                <a:solidFill>
                  <a:srgbClr val="0432FF"/>
                </a:solidFill>
                <a:latin typeface="Times New Roman" panose="02020603050405020304" pitchFamily="18" charset="0"/>
                <a:cs typeface="Times New Roman" panose="02020603050405020304" pitchFamily="18" charset="0"/>
              </a:rPr>
              <a:t> </a:t>
            </a:r>
            <a:r>
              <a:rPr lang="en-US" sz="4400" b="1" dirty="0" err="1">
                <a:solidFill>
                  <a:srgbClr val="0432FF"/>
                </a:solidFill>
                <a:latin typeface="Times New Roman" panose="02020603050405020304" pitchFamily="18" charset="0"/>
                <a:cs typeface="Times New Roman" panose="02020603050405020304" pitchFamily="18" charset="0"/>
              </a:rPr>
              <a:t>tác</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Viết</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năm</a:t>
            </a:r>
            <a:r>
              <a:rPr lang="en-US" sz="4400" dirty="0">
                <a:solidFill>
                  <a:srgbClr val="0432FF"/>
                </a:solidFill>
                <a:latin typeface="Times New Roman" panose="02020603050405020304" pitchFamily="18" charset="0"/>
                <a:cs typeface="Times New Roman" panose="02020603050405020304" pitchFamily="18" charset="0"/>
              </a:rPr>
              <a:t> 1835 </a:t>
            </a:r>
            <a:r>
              <a:rPr lang="en-US" sz="4400" dirty="0" err="1">
                <a:solidFill>
                  <a:srgbClr val="0432FF"/>
                </a:solidFill>
                <a:latin typeface="Times New Roman" panose="02020603050405020304" pitchFamily="18" charset="0"/>
                <a:cs typeface="Times New Roman" panose="02020603050405020304" pitchFamily="18" charset="0"/>
              </a:rPr>
              <a:t>và</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xuất</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bản</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năm</a:t>
            </a:r>
            <a:r>
              <a:rPr lang="en-US" sz="4400" dirty="0">
                <a:solidFill>
                  <a:srgbClr val="0432FF"/>
                </a:solidFill>
                <a:latin typeface="Times New Roman" panose="02020603050405020304" pitchFamily="18" charset="0"/>
                <a:cs typeface="Times New Roman" panose="02020603050405020304" pitchFamily="18" charset="0"/>
              </a:rPr>
              <a:t> 1836, </a:t>
            </a:r>
            <a:r>
              <a:rPr lang="en-US" sz="4400" dirty="0" err="1">
                <a:solidFill>
                  <a:srgbClr val="0432FF"/>
                </a:solidFill>
                <a:latin typeface="Times New Roman" panose="02020603050405020304" pitchFamily="18" charset="0"/>
                <a:cs typeface="Times New Roman" panose="02020603050405020304" pitchFamily="18" charset="0"/>
              </a:rPr>
              <a:t>dựa</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trên</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cơ</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sở</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một</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giai</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thoại</a:t>
            </a:r>
            <a:r>
              <a:rPr lang="en-US" sz="4400" dirty="0">
                <a:solidFill>
                  <a:srgbClr val="0432FF"/>
                </a:solidFill>
                <a:latin typeface="Times New Roman" panose="02020603050405020304" pitchFamily="18" charset="0"/>
                <a:cs typeface="Times New Roman" panose="02020603050405020304" pitchFamily="18" charset="0"/>
              </a:rPr>
              <a:t> do Pu-skin </a:t>
            </a:r>
            <a:r>
              <a:rPr lang="en-US" sz="4400" dirty="0" err="1">
                <a:solidFill>
                  <a:srgbClr val="0432FF"/>
                </a:solidFill>
                <a:latin typeface="Times New Roman" panose="02020603050405020304" pitchFamily="18" charset="0"/>
                <a:cs typeface="Times New Roman" panose="02020603050405020304" pitchFamily="18" charset="0"/>
              </a:rPr>
              <a:t>gợi</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ý</a:t>
            </a:r>
            <a:r>
              <a:rPr lang="en-US" sz="4400" dirty="0">
                <a:solidFill>
                  <a:srgbClr val="0432FF"/>
                </a:solidFill>
                <a:latin typeface="Times New Roman" panose="02020603050405020304" pitchFamily="18" charset="0"/>
                <a:cs typeface="Times New Roman" panose="02020603050405020304" pitchFamily="18" charset="0"/>
              </a:rPr>
              <a:t>.</a:t>
            </a:r>
            <a:endParaRPr lang="en-US" sz="4000" dirty="0">
              <a:solidFill>
                <a:srgbClr val="0432FF"/>
              </a:solidFill>
              <a:latin typeface="Times New Roman" panose="02020603050405020304" pitchFamily="18" charset="0"/>
              <a:ea typeface="Telegraf"/>
              <a:cs typeface="Times New Roman" panose="02020603050405020304" pitchFamily="18" charset="0"/>
              <a:sym typeface="Telegraf"/>
            </a:endParaRPr>
          </a:p>
        </p:txBody>
      </p:sp>
      <p:sp>
        <p:nvSpPr>
          <p:cNvPr id="8" name="TextBox 8"/>
          <p:cNvSpPr txBox="1"/>
          <p:nvPr/>
        </p:nvSpPr>
        <p:spPr>
          <a:xfrm>
            <a:off x="2608506" y="1533141"/>
            <a:ext cx="1537912" cy="1252050"/>
          </a:xfrm>
          <a:prstGeom prst="rect">
            <a:avLst/>
          </a:prstGeom>
          <a:solidFill>
            <a:schemeClr val="bg1"/>
          </a:solidFill>
        </p:spPr>
        <p:txBody>
          <a:bodyPr lIns="0" tIns="0" rIns="0" bIns="0" rtlCol="0" anchor="t">
            <a:spAutoFit/>
          </a:bodyPr>
          <a:lstStyle/>
          <a:p>
            <a:pPr>
              <a:lnSpc>
                <a:spcPts val="9536"/>
              </a:lnSpc>
            </a:pPr>
            <a:r>
              <a:rPr lang="en-US" sz="8000" dirty="0">
                <a:solidFill>
                  <a:srgbClr val="0432FF"/>
                </a:solidFill>
                <a:latin typeface="Times New Roman" panose="02020603050405020304" pitchFamily="18" charset="0"/>
                <a:ea typeface="Celandine"/>
                <a:cs typeface="Times New Roman" panose="02020603050405020304" pitchFamily="18" charset="0"/>
                <a:sym typeface="Celandine"/>
              </a:rPr>
              <a:t>01</a:t>
            </a:r>
          </a:p>
        </p:txBody>
      </p:sp>
      <p:sp>
        <p:nvSpPr>
          <p:cNvPr id="9" name="TextBox 9"/>
          <p:cNvSpPr txBox="1"/>
          <p:nvPr/>
        </p:nvSpPr>
        <p:spPr>
          <a:xfrm>
            <a:off x="4129478" y="4679684"/>
            <a:ext cx="7910121" cy="2708434"/>
          </a:xfrm>
          <a:prstGeom prst="rect">
            <a:avLst/>
          </a:prstGeom>
          <a:solidFill>
            <a:schemeClr val="bg1"/>
          </a:solidFill>
        </p:spPr>
        <p:txBody>
          <a:bodyPr wrap="square" lIns="0" tIns="0" rIns="0" bIns="0" rtlCol="0" anchor="t">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Vị</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nghiệp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Gô-gôn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kịch</a:t>
            </a:r>
            <a:r>
              <a:rPr lang="en-US" sz="44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ea typeface="Telegraf"/>
              <a:cs typeface="Times New Roman" panose="02020603050405020304" pitchFamily="18" charset="0"/>
              <a:sym typeface="Telegraf"/>
            </a:endParaRPr>
          </a:p>
        </p:txBody>
      </p:sp>
      <p:sp>
        <p:nvSpPr>
          <p:cNvPr id="10" name="TextBox 10"/>
          <p:cNvSpPr txBox="1"/>
          <p:nvPr/>
        </p:nvSpPr>
        <p:spPr>
          <a:xfrm>
            <a:off x="2640985" y="4817247"/>
            <a:ext cx="1537912" cy="1252050"/>
          </a:xfrm>
          <a:prstGeom prst="rect">
            <a:avLst/>
          </a:prstGeom>
          <a:solidFill>
            <a:schemeClr val="bg1"/>
          </a:solidFill>
        </p:spPr>
        <p:txBody>
          <a:bodyPr lIns="0" tIns="0" rIns="0" bIns="0" rtlCol="0" anchor="t">
            <a:spAutoFit/>
          </a:bodyPr>
          <a:lstStyle/>
          <a:p>
            <a:pPr>
              <a:lnSpc>
                <a:spcPts val="9536"/>
              </a:lnSpc>
            </a:pPr>
            <a:r>
              <a:rPr lang="en-US" sz="8000" dirty="0">
                <a:solidFill>
                  <a:srgbClr val="0432FF"/>
                </a:solidFill>
                <a:latin typeface="Times New Roman" panose="02020603050405020304" pitchFamily="18" charset="0"/>
                <a:ea typeface="Celandine"/>
                <a:cs typeface="Times New Roman" panose="02020603050405020304" pitchFamily="18" charset="0"/>
                <a:sym typeface="Celandine"/>
              </a:rPr>
              <a:t>02</a:t>
            </a:r>
          </a:p>
        </p:txBody>
      </p:sp>
      <p:grpSp>
        <p:nvGrpSpPr>
          <p:cNvPr id="13" name="Group 13"/>
          <p:cNvGrpSpPr/>
          <p:nvPr/>
        </p:nvGrpSpPr>
        <p:grpSpPr>
          <a:xfrm>
            <a:off x="-4438760" y="-859044"/>
            <a:ext cx="27165521" cy="1887744"/>
            <a:chOff x="0" y="0"/>
            <a:chExt cx="36220695" cy="2516992"/>
          </a:xfrm>
          <a:solidFill>
            <a:schemeClr val="bg1"/>
          </a:solidFill>
        </p:grpSpPr>
        <p:sp>
          <p:nvSpPr>
            <p:cNvPr id="14" name="Freeform 14"/>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grpFill/>
            <a:ln cap="sq">
              <a:noFill/>
              <a:prstDash val="solid"/>
              <a:miter/>
            </a:ln>
          </p:spPr>
        </p:sp>
        <p:sp>
          <p:nvSpPr>
            <p:cNvPr id="15" name="Freeform 15"/>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grpFill/>
            <a:ln cap="sq">
              <a:noFill/>
              <a:prstDash val="solid"/>
              <a:miter/>
            </a:ln>
          </p:spPr>
        </p:sp>
        <p:sp>
          <p:nvSpPr>
            <p:cNvPr id="16" name="Freeform 16"/>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grpFill/>
            <a:ln cap="sq">
              <a:noFill/>
              <a:prstDash val="solid"/>
              <a:miter/>
            </a:ln>
          </p:spPr>
        </p:sp>
      </p:grpSp>
      <p:grpSp>
        <p:nvGrpSpPr>
          <p:cNvPr id="17" name="Group 17"/>
          <p:cNvGrpSpPr/>
          <p:nvPr/>
        </p:nvGrpSpPr>
        <p:grpSpPr>
          <a:xfrm>
            <a:off x="12836063" y="1395579"/>
            <a:ext cx="9548260" cy="8905922"/>
            <a:chOff x="0" y="0"/>
            <a:chExt cx="12731013" cy="11874563"/>
          </a:xfrm>
          <a:solidFill>
            <a:schemeClr val="bg1"/>
          </a:solidFill>
        </p:grpSpPr>
        <p:sp>
          <p:nvSpPr>
            <p:cNvPr id="18" name="Freeform 18"/>
            <p:cNvSpPr/>
            <p:nvPr/>
          </p:nvSpPr>
          <p:spPr>
            <a:xfrm>
              <a:off x="0" y="0"/>
              <a:ext cx="5511822" cy="11874563"/>
            </a:xfrm>
            <a:custGeom>
              <a:avLst/>
              <a:gdLst/>
              <a:ahLst/>
              <a:cxnLst/>
              <a:rect l="l" t="t" r="r" b="b"/>
              <a:pathLst>
                <a:path w="5511822" h="11874563">
                  <a:moveTo>
                    <a:pt x="0" y="0"/>
                  </a:moveTo>
                  <a:lnTo>
                    <a:pt x="5511822" y="0"/>
                  </a:lnTo>
                  <a:lnTo>
                    <a:pt x="5511822" y="11874563"/>
                  </a:lnTo>
                  <a:lnTo>
                    <a:pt x="0" y="11874563"/>
                  </a:lnTo>
                  <a:lnTo>
                    <a:pt x="0" y="0"/>
                  </a:lnTo>
                  <a:close/>
                </a:path>
              </a:pathLst>
            </a:custGeom>
            <a:grpFill/>
          </p:spPr>
        </p:sp>
        <p:sp>
          <p:nvSpPr>
            <p:cNvPr id="19" name="Freeform 19"/>
            <p:cNvSpPr/>
            <p:nvPr/>
          </p:nvSpPr>
          <p:spPr>
            <a:xfrm>
              <a:off x="5467382" y="0"/>
              <a:ext cx="7263631" cy="11874563"/>
            </a:xfrm>
            <a:custGeom>
              <a:avLst/>
              <a:gdLst/>
              <a:ahLst/>
              <a:cxnLst/>
              <a:rect l="l" t="t" r="r" b="b"/>
              <a:pathLst>
                <a:path w="7263631" h="11874563">
                  <a:moveTo>
                    <a:pt x="0" y="0"/>
                  </a:moveTo>
                  <a:lnTo>
                    <a:pt x="7263631" y="0"/>
                  </a:lnTo>
                  <a:lnTo>
                    <a:pt x="7263631" y="11874563"/>
                  </a:lnTo>
                  <a:lnTo>
                    <a:pt x="0" y="11874563"/>
                  </a:lnTo>
                  <a:lnTo>
                    <a:pt x="0" y="0"/>
                  </a:lnTo>
                  <a:close/>
                </a:path>
              </a:pathLst>
            </a:custGeom>
            <a:grpFill/>
          </p:spPr>
        </p:sp>
      </p:grpSp>
      <p:sp>
        <p:nvSpPr>
          <p:cNvPr id="6" name="TextBox 11">
            <a:extLst>
              <a:ext uri="{FF2B5EF4-FFF2-40B4-BE49-F238E27FC236}">
                <a16:creationId xmlns:a16="http://schemas.microsoft.com/office/drawing/2014/main" id="{C34BD3B1-738C-13B5-0C4E-0D3ED3FAAF8A}"/>
              </a:ext>
            </a:extLst>
          </p:cNvPr>
          <p:cNvSpPr txBox="1"/>
          <p:nvPr/>
        </p:nvSpPr>
        <p:spPr>
          <a:xfrm>
            <a:off x="41459" y="8534199"/>
            <a:ext cx="13018822" cy="1057982"/>
          </a:xfrm>
          <a:prstGeom prst="rect">
            <a:avLst/>
          </a:prstGeom>
        </p:spPr>
        <p:txBody>
          <a:bodyPr lIns="0" tIns="0" rIns="0" bIns="0" rtlCol="0" anchor="t">
            <a:spAutoFit/>
          </a:bodyPr>
          <a:lstStyle/>
          <a:p>
            <a:pPr algn="ctr">
              <a:lnSpc>
                <a:spcPts val="9536"/>
              </a:lnSpc>
            </a:pPr>
            <a:r>
              <a:rPr lang="en-US" sz="4800" b="1" dirty="0" err="1">
                <a:solidFill>
                  <a:srgbClr val="FF0000"/>
                </a:solidFill>
                <a:latin typeface="Times New Roman" panose="02020603050405020304" pitchFamily="18" charset="0"/>
                <a:cs typeface="Times New Roman" panose="02020603050405020304" pitchFamily="18" charset="0"/>
              </a:rPr>
              <a:t>Kết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cấu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Gồm</a:t>
            </a:r>
            <a:r>
              <a:rPr lang="en-US" sz="4800" b="1" dirty="0">
                <a:latin typeface="Times New Roman" panose="02020603050405020304" pitchFamily="18" charset="0"/>
                <a:cs typeface="Times New Roman" panose="02020603050405020304" pitchFamily="18" charset="0"/>
              </a:rPr>
              <a:t> 5 </a:t>
            </a:r>
            <a:r>
              <a:rPr lang="en-US" sz="4800" b="1" dirty="0" err="1">
                <a:latin typeface="Times New Roman" panose="02020603050405020304" pitchFamily="18" charset="0"/>
                <a:cs typeface="Times New Roman" panose="02020603050405020304" pitchFamily="18" charset="0"/>
              </a:rPr>
              <a:t>hồi</a:t>
            </a:r>
            <a:endParaRPr lang="en-US" sz="4800" b="1" dirty="0">
              <a:latin typeface="Times New Roman" panose="02020603050405020304" pitchFamily="18" charset="0"/>
              <a:ea typeface="Celandine"/>
              <a:cs typeface="Times New Roman" panose="02020603050405020304" pitchFamily="18" charset="0"/>
              <a:sym typeface="Celandine"/>
            </a:endParaRPr>
          </a:p>
        </p:txBody>
      </p:sp>
      <p:sp>
        <p:nvSpPr>
          <p:cNvPr id="11" name="TextBox 10">
            <a:extLst>
              <a:ext uri="{FF2B5EF4-FFF2-40B4-BE49-F238E27FC236}">
                <a16:creationId xmlns:a16="http://schemas.microsoft.com/office/drawing/2014/main" id="{4CDBCA69-8F1B-6177-706D-C02EE18980D1}"/>
              </a:ext>
            </a:extLst>
          </p:cNvPr>
          <p:cNvSpPr txBox="1"/>
          <p:nvPr/>
        </p:nvSpPr>
        <p:spPr>
          <a:xfrm>
            <a:off x="2559088" y="8437165"/>
            <a:ext cx="1537912" cy="1252050"/>
          </a:xfrm>
          <a:prstGeom prst="rect">
            <a:avLst/>
          </a:prstGeom>
          <a:solidFill>
            <a:schemeClr val="bg1"/>
          </a:solidFill>
        </p:spPr>
        <p:txBody>
          <a:bodyPr lIns="0" tIns="0" rIns="0" bIns="0" rtlCol="0" anchor="t">
            <a:spAutoFit/>
          </a:bodyPr>
          <a:lstStyle/>
          <a:p>
            <a:pPr>
              <a:lnSpc>
                <a:spcPts val="9536"/>
              </a:lnSpc>
            </a:pPr>
            <a:r>
              <a:rPr lang="en-US" sz="8000" dirty="0">
                <a:solidFill>
                  <a:srgbClr val="0432FF"/>
                </a:solidFill>
                <a:latin typeface="Times New Roman" panose="02020603050405020304" pitchFamily="18" charset="0"/>
                <a:ea typeface="Celandine"/>
                <a:cs typeface="Times New Roman" panose="02020603050405020304" pitchFamily="18" charset="0"/>
                <a:sym typeface="Celandine"/>
              </a:rPr>
              <a:t>03</a:t>
            </a:r>
          </a:p>
        </p:txBody>
      </p:sp>
    </p:spTree>
    <p:extLst>
      <p:ext uri="{BB962C8B-B14F-4D97-AF65-F5344CB8AC3E}">
        <p14:creationId xmlns:p14="http://schemas.microsoft.com/office/powerpoint/2010/main" val="3232169701"/>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6"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extBox 11"/>
          <p:cNvSpPr txBox="1"/>
          <p:nvPr/>
        </p:nvSpPr>
        <p:spPr>
          <a:xfrm>
            <a:off x="2767337" y="70171"/>
            <a:ext cx="13018822" cy="1057982"/>
          </a:xfrm>
          <a:prstGeom prst="rect">
            <a:avLst/>
          </a:prstGeom>
        </p:spPr>
        <p:txBody>
          <a:bodyPr lIns="0" tIns="0" rIns="0" bIns="0" rtlCol="0" anchor="t">
            <a:spAutoFit/>
          </a:bodyPr>
          <a:lstStyle/>
          <a:p>
            <a:pPr algn="ctr">
              <a:lnSpc>
                <a:spcPts val="9536"/>
              </a:lnSpc>
            </a:pPr>
            <a:r>
              <a:rPr lang="en-US" sz="4800" b="1" dirty="0" err="1">
                <a:solidFill>
                  <a:srgbClr val="7030A0"/>
                </a:solidFill>
                <a:latin typeface="Times New Roman" panose="02020603050405020304" pitchFamily="18" charset="0"/>
                <a:cs typeface="Times New Roman" panose="02020603050405020304" pitchFamily="18" charset="0"/>
              </a:rPr>
              <a:t>Kết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cấu</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Gồm</a:t>
            </a:r>
            <a:r>
              <a:rPr lang="en-US" sz="4800" b="1" dirty="0">
                <a:solidFill>
                  <a:srgbClr val="7030A0"/>
                </a:solidFill>
                <a:latin typeface="Times New Roman" panose="02020603050405020304" pitchFamily="18" charset="0"/>
                <a:cs typeface="Times New Roman" panose="02020603050405020304" pitchFamily="18" charset="0"/>
              </a:rPr>
              <a:t> 5 </a:t>
            </a:r>
            <a:r>
              <a:rPr lang="en-US" sz="4800" b="1" dirty="0" err="1">
                <a:solidFill>
                  <a:srgbClr val="7030A0"/>
                </a:solidFill>
                <a:latin typeface="Times New Roman" panose="02020603050405020304" pitchFamily="18" charset="0"/>
                <a:cs typeface="Times New Roman" panose="02020603050405020304" pitchFamily="18" charset="0"/>
              </a:rPr>
              <a:t>hồi</a:t>
            </a:r>
            <a:endParaRPr lang="en-US" sz="4800" b="1" dirty="0">
              <a:solidFill>
                <a:srgbClr val="7030A0"/>
              </a:solidFill>
              <a:latin typeface="Times New Roman" panose="02020603050405020304" pitchFamily="18" charset="0"/>
              <a:ea typeface="Celandine"/>
              <a:cs typeface="Times New Roman" panose="02020603050405020304" pitchFamily="18" charset="0"/>
              <a:sym typeface="Celandine"/>
            </a:endParaRPr>
          </a:p>
        </p:txBody>
      </p:sp>
      <p:graphicFrame>
        <p:nvGraphicFramePr>
          <p:cNvPr id="9" name="Table 8"/>
          <p:cNvGraphicFramePr>
            <a:graphicFrameLocks noGrp="1"/>
          </p:cNvGraphicFramePr>
          <p:nvPr>
            <p:extLst>
              <p:ext uri="{D42A27DB-BD31-4B8C-83A1-F6EECF244321}">
                <p14:modId xmlns:p14="http://schemas.microsoft.com/office/powerpoint/2010/main" val="2081573324"/>
              </p:ext>
            </p:extLst>
          </p:nvPr>
        </p:nvGraphicFramePr>
        <p:xfrm>
          <a:off x="77953" y="1111795"/>
          <a:ext cx="18057646" cy="9390898"/>
        </p:xfrm>
        <a:graphic>
          <a:graphicData uri="http://schemas.openxmlformats.org/drawingml/2006/table">
            <a:tbl>
              <a:tblPr firstRow="1" firstCol="1" bandRow="1">
                <a:tableStyleId>{0505E3EF-67EA-436B-97B2-0124C06EBD24}</a:tableStyleId>
              </a:tblPr>
              <a:tblGrid>
                <a:gridCol w="2446970">
                  <a:extLst>
                    <a:ext uri="{9D8B030D-6E8A-4147-A177-3AD203B41FA5}">
                      <a16:colId xmlns:a16="http://schemas.microsoft.com/office/drawing/2014/main" val="2572938347"/>
                    </a:ext>
                  </a:extLst>
                </a:gridCol>
                <a:gridCol w="1894677">
                  <a:extLst>
                    <a:ext uri="{9D8B030D-6E8A-4147-A177-3AD203B41FA5}">
                      <a16:colId xmlns:a16="http://schemas.microsoft.com/office/drawing/2014/main" val="3406463215"/>
                    </a:ext>
                  </a:extLst>
                </a:gridCol>
                <a:gridCol w="13715999">
                  <a:extLst>
                    <a:ext uri="{9D8B030D-6E8A-4147-A177-3AD203B41FA5}">
                      <a16:colId xmlns:a16="http://schemas.microsoft.com/office/drawing/2014/main" val="116914597"/>
                    </a:ext>
                  </a:extLst>
                </a:gridCol>
              </a:tblGrid>
              <a:tr h="727693">
                <a:tc gridSpan="3">
                  <a:txBody>
                    <a:bodyPr/>
                    <a:lstStyle/>
                    <a:p>
                      <a:pPr algn="ctr">
                        <a:lnSpc>
                          <a:spcPct val="150000"/>
                        </a:lnSpc>
                        <a:spcAft>
                          <a:spcPts val="0"/>
                        </a:spcAft>
                      </a:pPr>
                      <a:r>
                        <a:rPr lang="en-US" sz="3200" dirty="0" err="1">
                          <a:solidFill>
                            <a:srgbClr val="0432FF"/>
                          </a:solidFill>
                          <a:effectLst/>
                        </a:rPr>
                        <a:t>Kết</a:t>
                      </a:r>
                      <a:r>
                        <a:rPr lang="en-US" sz="3200" dirty="0">
                          <a:solidFill>
                            <a:srgbClr val="0432FF"/>
                          </a:solidFill>
                          <a:effectLst/>
                        </a:rPr>
                        <a:t> </a:t>
                      </a:r>
                      <a:r>
                        <a:rPr lang="en-US" sz="3200" dirty="0" err="1">
                          <a:solidFill>
                            <a:srgbClr val="0432FF"/>
                          </a:solidFill>
                          <a:effectLst/>
                        </a:rPr>
                        <a:t>cấu</a:t>
                      </a:r>
                      <a:r>
                        <a:rPr lang="en-US" sz="3200" dirty="0">
                          <a:solidFill>
                            <a:srgbClr val="0432FF"/>
                          </a:solidFill>
                          <a:effectLst/>
                        </a:rPr>
                        <a:t> </a:t>
                      </a:r>
                      <a:r>
                        <a:rPr lang="en-US" sz="3200" dirty="0" err="1">
                          <a:solidFill>
                            <a:srgbClr val="0432FF"/>
                          </a:solidFill>
                          <a:effectLst/>
                        </a:rPr>
                        <a:t>hài</a:t>
                      </a:r>
                      <a:r>
                        <a:rPr lang="en-US" sz="3200" dirty="0">
                          <a:solidFill>
                            <a:srgbClr val="0432FF"/>
                          </a:solidFill>
                          <a:effectLst/>
                        </a:rPr>
                        <a:t> </a:t>
                      </a:r>
                      <a:r>
                        <a:rPr lang="en-US" sz="3200" dirty="0" err="1">
                          <a:solidFill>
                            <a:srgbClr val="0432FF"/>
                          </a:solidFill>
                          <a:effectLst/>
                        </a:rPr>
                        <a:t>kịch</a:t>
                      </a:r>
                      <a:r>
                        <a:rPr lang="en-US" sz="3200" dirty="0">
                          <a:solidFill>
                            <a:srgbClr val="0432FF"/>
                          </a:solidFill>
                          <a:effectLst/>
                        </a:rPr>
                        <a:t> “</a:t>
                      </a:r>
                      <a:r>
                        <a:rPr lang="en-US" sz="3200" dirty="0" err="1">
                          <a:solidFill>
                            <a:srgbClr val="0432FF"/>
                          </a:solidFill>
                          <a:effectLst/>
                        </a:rPr>
                        <a:t>Quan</a:t>
                      </a:r>
                      <a:r>
                        <a:rPr lang="en-US" sz="3200" dirty="0">
                          <a:solidFill>
                            <a:srgbClr val="0432FF"/>
                          </a:solidFill>
                          <a:effectLst/>
                        </a:rPr>
                        <a:t> </a:t>
                      </a:r>
                      <a:r>
                        <a:rPr lang="en-US" sz="3200" dirty="0" err="1">
                          <a:solidFill>
                            <a:srgbClr val="0432FF"/>
                          </a:solidFill>
                          <a:effectLst/>
                        </a:rPr>
                        <a:t>thanh</a:t>
                      </a:r>
                      <a:r>
                        <a:rPr lang="en-US" sz="3200" dirty="0">
                          <a:solidFill>
                            <a:srgbClr val="0432FF"/>
                          </a:solidFill>
                          <a:effectLst/>
                        </a:rPr>
                        <a:t> </a:t>
                      </a:r>
                      <a:r>
                        <a:rPr lang="en-US" sz="3200" dirty="0" err="1">
                          <a:solidFill>
                            <a:srgbClr val="0432FF"/>
                          </a:solidFill>
                          <a:effectLst/>
                        </a:rPr>
                        <a:t>tra</a:t>
                      </a:r>
                      <a:r>
                        <a:rPr lang="en-US" sz="3200" dirty="0">
                          <a:solidFill>
                            <a:srgbClr val="0432FF"/>
                          </a:solidFill>
                          <a:effectLst/>
                        </a:rPr>
                        <a:t>”</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6004405"/>
                  </a:ext>
                </a:extLst>
              </a:tr>
              <a:tr h="909617">
                <a:tc>
                  <a:txBody>
                    <a:bodyPr/>
                    <a:lstStyle/>
                    <a:p>
                      <a:pPr algn="just">
                        <a:lnSpc>
                          <a:spcPct val="100000"/>
                        </a:lnSpc>
                        <a:spcAft>
                          <a:spcPts val="0"/>
                        </a:spcAft>
                      </a:pPr>
                      <a:r>
                        <a:rPr lang="en-AU" sz="3000" dirty="0" err="1">
                          <a:solidFill>
                            <a:srgbClr val="0432FF"/>
                          </a:solidFill>
                          <a:effectLst/>
                        </a:rPr>
                        <a:t>Tiến</a:t>
                      </a:r>
                      <a:r>
                        <a:rPr lang="en-AU" sz="3000" dirty="0">
                          <a:solidFill>
                            <a:srgbClr val="0432FF"/>
                          </a:solidFill>
                          <a:effectLst/>
                        </a:rPr>
                        <a:t> </a:t>
                      </a:r>
                      <a:r>
                        <a:rPr lang="en-AU" sz="3000" dirty="0" err="1">
                          <a:solidFill>
                            <a:srgbClr val="0432FF"/>
                          </a:solidFill>
                          <a:effectLst/>
                        </a:rPr>
                        <a:t>trình</a:t>
                      </a:r>
                      <a:r>
                        <a:rPr lang="en-AU" sz="3000" dirty="0">
                          <a:solidFill>
                            <a:srgbClr val="0432FF"/>
                          </a:solidFill>
                          <a:effectLst/>
                        </a:rPr>
                        <a:t> </a:t>
                      </a:r>
                      <a:r>
                        <a:rPr lang="en-AU" sz="3000" dirty="0" err="1">
                          <a:solidFill>
                            <a:srgbClr val="0432FF"/>
                          </a:solidFill>
                          <a:effectLst/>
                        </a:rPr>
                        <a:t>vở</a:t>
                      </a:r>
                      <a:r>
                        <a:rPr lang="en-AU" sz="3000" dirty="0">
                          <a:solidFill>
                            <a:srgbClr val="0432FF"/>
                          </a:solidFill>
                          <a:effectLst/>
                        </a:rPr>
                        <a:t> </a:t>
                      </a:r>
                      <a:r>
                        <a:rPr lang="en-AU" sz="3000" dirty="0" err="1">
                          <a:solidFill>
                            <a:srgbClr val="0432FF"/>
                          </a:solidFill>
                          <a:effectLst/>
                        </a:rPr>
                        <a:t>kịch</a:t>
                      </a:r>
                      <a:endParaRPr lang="en-US" sz="30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ctr">
                        <a:lnSpc>
                          <a:spcPct val="100000"/>
                        </a:lnSpc>
                        <a:spcAft>
                          <a:spcPts val="0"/>
                        </a:spcAft>
                      </a:pPr>
                      <a:r>
                        <a:rPr lang="en-AU" sz="3000" b="1" dirty="0" err="1">
                          <a:solidFill>
                            <a:srgbClr val="0432FF"/>
                          </a:solidFill>
                          <a:effectLst/>
                        </a:rPr>
                        <a:t>Kết</a:t>
                      </a:r>
                      <a:r>
                        <a:rPr lang="en-AU" sz="3000" b="1" dirty="0">
                          <a:solidFill>
                            <a:srgbClr val="0432FF"/>
                          </a:solidFill>
                          <a:effectLst/>
                        </a:rPr>
                        <a:t> </a:t>
                      </a:r>
                      <a:r>
                        <a:rPr lang="en-AU" sz="3000" b="1" dirty="0" err="1">
                          <a:solidFill>
                            <a:srgbClr val="0432FF"/>
                          </a:solidFill>
                          <a:effectLst/>
                        </a:rPr>
                        <a:t>cấu</a:t>
                      </a:r>
                      <a:r>
                        <a:rPr lang="en-AU" sz="3000" b="1" dirty="0">
                          <a:solidFill>
                            <a:srgbClr val="0432FF"/>
                          </a:solidFill>
                          <a:effectLst/>
                        </a:rPr>
                        <a:t>/ </a:t>
                      </a:r>
                      <a:r>
                        <a:rPr lang="en-AU" sz="3000" b="1" dirty="0" err="1">
                          <a:solidFill>
                            <a:srgbClr val="0432FF"/>
                          </a:solidFill>
                          <a:effectLst/>
                        </a:rPr>
                        <a:t>Phần</a:t>
                      </a:r>
                      <a:endParaRPr lang="en-US" sz="3000" b="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ctr">
                        <a:lnSpc>
                          <a:spcPct val="100000"/>
                        </a:lnSpc>
                        <a:spcAft>
                          <a:spcPts val="0"/>
                        </a:spcAft>
                      </a:pPr>
                      <a:r>
                        <a:rPr lang="en-AU" sz="3000" b="1" dirty="0" err="1">
                          <a:solidFill>
                            <a:srgbClr val="0432FF"/>
                          </a:solidFill>
                          <a:effectLst/>
                        </a:rPr>
                        <a:t>Nội</a:t>
                      </a:r>
                      <a:r>
                        <a:rPr lang="en-AU" sz="3000" b="1" dirty="0">
                          <a:solidFill>
                            <a:srgbClr val="0432FF"/>
                          </a:solidFill>
                          <a:effectLst/>
                        </a:rPr>
                        <a:t> dung</a:t>
                      </a:r>
                      <a:endParaRPr lang="en-US" sz="3000" b="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extLst>
                  <a:ext uri="{0D108BD9-81ED-4DB2-BD59-A6C34878D82A}">
                    <a16:rowId xmlns:a16="http://schemas.microsoft.com/office/drawing/2014/main" val="3226669437"/>
                  </a:ext>
                </a:extLst>
              </a:tr>
              <a:tr h="970258">
                <a:tc>
                  <a:txBody>
                    <a:bodyPr/>
                    <a:lstStyle/>
                    <a:p>
                      <a:pPr algn="just">
                        <a:lnSpc>
                          <a:spcPct val="100000"/>
                        </a:lnSpc>
                        <a:spcAft>
                          <a:spcPts val="0"/>
                        </a:spcAft>
                      </a:pPr>
                      <a:r>
                        <a:rPr lang="vi-VN" sz="3200" dirty="0">
                          <a:solidFill>
                            <a:srgbClr val="0432FF"/>
                          </a:solidFill>
                          <a:effectLst/>
                        </a:rPr>
                        <a:t>Mở đầu</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just">
                        <a:lnSpc>
                          <a:spcPct val="100000"/>
                        </a:lnSpc>
                        <a:spcAft>
                          <a:spcPts val="0"/>
                        </a:spcAft>
                      </a:pPr>
                      <a:r>
                        <a:rPr lang="en-AU" sz="3200" dirty="0" err="1">
                          <a:solidFill>
                            <a:srgbClr val="0432FF"/>
                          </a:solidFill>
                          <a:effectLst/>
                        </a:rPr>
                        <a:t>Hồi</a:t>
                      </a:r>
                      <a:r>
                        <a:rPr lang="en-AU" sz="3200" dirty="0">
                          <a:solidFill>
                            <a:srgbClr val="0432FF"/>
                          </a:solidFill>
                          <a:effectLst/>
                        </a:rPr>
                        <a:t> I</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just">
                        <a:lnSpc>
                          <a:spcPct val="100000"/>
                        </a:lnSpc>
                        <a:spcAft>
                          <a:spcPts val="0"/>
                        </a:spcAft>
                      </a:pPr>
                      <a:r>
                        <a:rPr lang="vi-VN" sz="3200" dirty="0">
                          <a:solidFill>
                            <a:srgbClr val="0432FF"/>
                          </a:solidFill>
                          <a:effectLst/>
                        </a:rPr>
                        <a:t>Thị trưởng thông báo về việc quan thanh tra có thể đã tới thị trấn</a:t>
                      </a:r>
                      <a:br>
                        <a:rPr lang="vi-VN" sz="3200" dirty="0">
                          <a:solidFill>
                            <a:srgbClr val="0432FF"/>
                          </a:solidFill>
                          <a:effectLst/>
                        </a:rPr>
                      </a:br>
                      <a:r>
                        <a:rPr lang="vi-VN" sz="3200" dirty="0">
                          <a:solidFill>
                            <a:srgbClr val="0432FF"/>
                          </a:solidFill>
                          <a:effectLst/>
                        </a:rPr>
                        <a:t>và nỗi lo sợ của cả đám quan chức trước tin này.</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extLst>
                  <a:ext uri="{0D108BD9-81ED-4DB2-BD59-A6C34878D82A}">
                    <a16:rowId xmlns:a16="http://schemas.microsoft.com/office/drawing/2014/main" val="1050885042"/>
                  </a:ext>
                </a:extLst>
              </a:tr>
              <a:tr h="791579">
                <a:tc>
                  <a:txBody>
                    <a:bodyPr/>
                    <a:lstStyle/>
                    <a:p>
                      <a:pPr algn="just">
                        <a:lnSpc>
                          <a:spcPct val="100000"/>
                        </a:lnSpc>
                        <a:spcAft>
                          <a:spcPts val="0"/>
                        </a:spcAft>
                      </a:pPr>
                      <a:r>
                        <a:rPr lang="vi-VN" sz="3200" dirty="0">
                          <a:solidFill>
                            <a:srgbClr val="0432FF"/>
                          </a:solidFill>
                          <a:effectLst/>
                        </a:rPr>
                        <a:t>Thắt nút</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just">
                        <a:lnSpc>
                          <a:spcPct val="100000"/>
                        </a:lnSpc>
                        <a:spcAft>
                          <a:spcPts val="0"/>
                        </a:spcAft>
                      </a:pPr>
                      <a:r>
                        <a:rPr lang="en-AU" sz="3200" dirty="0">
                          <a:solidFill>
                            <a:srgbClr val="0432FF"/>
                          </a:solidFill>
                          <a:effectLst/>
                        </a:rPr>
                        <a:t>H</a:t>
                      </a:r>
                      <a:r>
                        <a:rPr lang="vi-VN" sz="3200" dirty="0">
                          <a:solidFill>
                            <a:srgbClr val="0432FF"/>
                          </a:solidFill>
                          <a:effectLst/>
                        </a:rPr>
                        <a:t>ồi II</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just">
                        <a:lnSpc>
                          <a:spcPct val="100000"/>
                        </a:lnSpc>
                        <a:spcAft>
                          <a:spcPts val="0"/>
                        </a:spcAft>
                      </a:pPr>
                      <a:r>
                        <a:rPr lang="vi-VN" sz="3200" dirty="0">
                          <a:solidFill>
                            <a:srgbClr val="0432FF"/>
                          </a:solidFill>
                          <a:effectLst/>
                        </a:rPr>
                        <a:t>Đám quan chức nhận lầm Khơ-lét-xta-cốp là quan thanh tra.</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extLst>
                  <a:ext uri="{0D108BD9-81ED-4DB2-BD59-A6C34878D82A}">
                    <a16:rowId xmlns:a16="http://schemas.microsoft.com/office/drawing/2014/main" val="1267046248"/>
                  </a:ext>
                </a:extLst>
              </a:tr>
              <a:tr h="2910773">
                <a:tc>
                  <a:txBody>
                    <a:bodyPr/>
                    <a:lstStyle/>
                    <a:p>
                      <a:pPr algn="just">
                        <a:lnSpc>
                          <a:spcPct val="100000"/>
                        </a:lnSpc>
                        <a:spcAft>
                          <a:spcPts val="0"/>
                        </a:spcAft>
                      </a:pPr>
                      <a:r>
                        <a:rPr lang="vi-VN" sz="3200" dirty="0">
                          <a:solidFill>
                            <a:srgbClr val="0432FF"/>
                          </a:solidFill>
                          <a:effectLst/>
                        </a:rPr>
                        <a:t>Triển khai</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just">
                        <a:lnSpc>
                          <a:spcPct val="100000"/>
                        </a:lnSpc>
                        <a:spcAft>
                          <a:spcPts val="0"/>
                        </a:spcAft>
                      </a:pPr>
                      <a:r>
                        <a:rPr lang="en-AU" sz="3200" dirty="0">
                          <a:solidFill>
                            <a:srgbClr val="FF0000"/>
                          </a:solidFill>
                          <a:effectLst/>
                        </a:rPr>
                        <a:t>H</a:t>
                      </a:r>
                      <a:r>
                        <a:rPr lang="vi-VN" sz="3200" dirty="0">
                          <a:solidFill>
                            <a:srgbClr val="FF0000"/>
                          </a:solidFill>
                          <a:effectLst/>
                        </a:rPr>
                        <a:t>ồi</a:t>
                      </a:r>
                      <a:r>
                        <a:rPr lang="en-AU" sz="3200" dirty="0">
                          <a:solidFill>
                            <a:srgbClr val="FF0000"/>
                          </a:solidFill>
                          <a:effectLst/>
                        </a:rPr>
                        <a:t> III</a:t>
                      </a:r>
                      <a:r>
                        <a:rPr lang="en-AU" sz="3200" dirty="0">
                          <a:solidFill>
                            <a:srgbClr val="0432FF"/>
                          </a:solidFill>
                          <a:effectLst/>
                        </a:rPr>
                        <a:t>, IV</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nSpc>
                          <a:spcPct val="100000"/>
                        </a:lnSpc>
                        <a:spcAft>
                          <a:spcPts val="0"/>
                        </a:spcAft>
                      </a:pPr>
                      <a:r>
                        <a:rPr lang="vi-VN" sz="3200" dirty="0">
                          <a:solidFill>
                            <a:srgbClr val="0432FF"/>
                          </a:solidFill>
                          <a:effectLst/>
                        </a:rPr>
                        <a:t>Khơ-lét-xta-cốp hồn nhiên nhập vai quan thanh tra;</a:t>
                      </a:r>
                      <a:br>
                        <a:rPr lang="vi-VN" sz="3200" dirty="0">
                          <a:solidFill>
                            <a:srgbClr val="0432FF"/>
                          </a:solidFill>
                          <a:effectLst/>
                        </a:rPr>
                      </a:br>
                      <a:r>
                        <a:rPr lang="vi-VN" sz="3200" dirty="0">
                          <a:solidFill>
                            <a:srgbClr val="0432FF"/>
                          </a:solidFill>
                          <a:effectLst/>
                        </a:rPr>
                        <a:t>Khơ-lét-xta-cốp thoạt đầu còn sượng sùng vay tiền đám quan chức, tiến tới đòi hỏi,</a:t>
                      </a:r>
                      <a:br>
                        <a:rPr lang="vi-VN" sz="3200" dirty="0">
                          <a:solidFill>
                            <a:srgbClr val="0432FF"/>
                          </a:solidFill>
                          <a:effectLst/>
                        </a:rPr>
                      </a:br>
                      <a:r>
                        <a:rPr lang="vi-VN" sz="3200" dirty="0">
                          <a:solidFill>
                            <a:srgbClr val="0432FF"/>
                          </a:solidFill>
                          <a:effectLst/>
                        </a:rPr>
                        <a:t>quát nạt để ăn hối lộ công khai cả của người bị hiếp đáp, tận dụng cơ hội để tán tỉnh cả</a:t>
                      </a:r>
                      <a:r>
                        <a:rPr lang="en-AU" sz="3200" dirty="0">
                          <a:solidFill>
                            <a:srgbClr val="0432FF"/>
                          </a:solidFill>
                          <a:effectLst/>
                        </a:rPr>
                        <a:t> </a:t>
                      </a:r>
                      <a:r>
                        <a:rPr lang="vi-VN" sz="3200" dirty="0">
                          <a:solidFill>
                            <a:srgbClr val="0432FF"/>
                          </a:solidFill>
                          <a:effectLst/>
                        </a:rPr>
                        <a:t>vợ lẫn con gái thị trưởng, cầu hôn với con gái thị trưởng, rồi cao chạy xa bay. </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extLst>
                  <a:ext uri="{0D108BD9-81ED-4DB2-BD59-A6C34878D82A}">
                    <a16:rowId xmlns:a16="http://schemas.microsoft.com/office/drawing/2014/main" val="2202847258"/>
                  </a:ext>
                </a:extLst>
              </a:tr>
              <a:tr h="1090997">
                <a:tc>
                  <a:txBody>
                    <a:bodyPr/>
                    <a:lstStyle/>
                    <a:p>
                      <a:pPr algn="just">
                        <a:lnSpc>
                          <a:spcPct val="100000"/>
                        </a:lnSpc>
                        <a:spcAft>
                          <a:spcPts val="0"/>
                        </a:spcAft>
                      </a:pPr>
                      <a:r>
                        <a:rPr lang="vi-VN" sz="3200" dirty="0">
                          <a:solidFill>
                            <a:srgbClr val="0432FF"/>
                          </a:solidFill>
                          <a:effectLst/>
                        </a:rPr>
                        <a:t>Đỉnh điểm</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just">
                        <a:lnSpc>
                          <a:spcPct val="100000"/>
                        </a:lnSpc>
                        <a:spcAft>
                          <a:spcPts val="0"/>
                        </a:spcAft>
                      </a:pPr>
                      <a:r>
                        <a:rPr lang="en-AU" sz="3200" dirty="0">
                          <a:solidFill>
                            <a:srgbClr val="0432FF"/>
                          </a:solidFill>
                          <a:effectLst/>
                        </a:rPr>
                        <a:t>L</a:t>
                      </a:r>
                      <a:r>
                        <a:rPr lang="vi-VN" sz="3200" dirty="0">
                          <a:solidFill>
                            <a:srgbClr val="0432FF"/>
                          </a:solidFill>
                          <a:effectLst/>
                        </a:rPr>
                        <a:t>ớp 1- 7, hồi</a:t>
                      </a:r>
                      <a:r>
                        <a:rPr lang="en-AU" sz="3200" dirty="0">
                          <a:solidFill>
                            <a:srgbClr val="0432FF"/>
                          </a:solidFill>
                          <a:effectLst/>
                        </a:rPr>
                        <a:t> V</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just">
                        <a:lnSpc>
                          <a:spcPct val="100000"/>
                        </a:lnSpc>
                        <a:spcAft>
                          <a:spcPts val="0"/>
                        </a:spcAft>
                      </a:pPr>
                      <a:r>
                        <a:rPr lang="vi-VN" sz="3200" dirty="0">
                          <a:solidFill>
                            <a:srgbClr val="0432FF"/>
                          </a:solidFill>
                          <a:effectLst/>
                        </a:rPr>
                        <a:t>Thị trưởng vênh váo, ra oai với đám dưới quyền, say sưa trong</a:t>
                      </a:r>
                      <a:br>
                        <a:rPr lang="vi-VN" sz="3200" dirty="0">
                          <a:solidFill>
                            <a:srgbClr val="0432FF"/>
                          </a:solidFill>
                          <a:effectLst/>
                        </a:rPr>
                      </a:br>
                      <a:r>
                        <a:rPr lang="vi-VN" sz="3200" dirty="0">
                          <a:solidFill>
                            <a:srgbClr val="0432FF"/>
                          </a:solidFill>
                          <a:effectLst/>
                        </a:rPr>
                        <a:t>ảo tưởng con gái mình sẽ kết hôn với “quan lớn” thanh tra.</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extLst>
                  <a:ext uri="{0D108BD9-81ED-4DB2-BD59-A6C34878D82A}">
                    <a16:rowId xmlns:a16="http://schemas.microsoft.com/office/drawing/2014/main" val="636423807"/>
                  </a:ext>
                </a:extLst>
              </a:tr>
              <a:tr h="1964789">
                <a:tc>
                  <a:txBody>
                    <a:bodyPr/>
                    <a:lstStyle/>
                    <a:p>
                      <a:pPr algn="just">
                        <a:lnSpc>
                          <a:spcPct val="100000"/>
                        </a:lnSpc>
                        <a:spcAft>
                          <a:spcPts val="0"/>
                        </a:spcAft>
                      </a:pPr>
                      <a:r>
                        <a:rPr lang="vi-VN" sz="3200" dirty="0">
                          <a:solidFill>
                            <a:srgbClr val="0432FF"/>
                          </a:solidFill>
                          <a:effectLst/>
                        </a:rPr>
                        <a:t>Kết thúc</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just">
                        <a:lnSpc>
                          <a:spcPct val="100000"/>
                        </a:lnSpc>
                        <a:spcAft>
                          <a:spcPts val="0"/>
                        </a:spcAft>
                      </a:pPr>
                      <a:r>
                        <a:rPr lang="en-AU" sz="3200" dirty="0">
                          <a:solidFill>
                            <a:srgbClr val="0432FF"/>
                          </a:solidFill>
                          <a:effectLst/>
                        </a:rPr>
                        <a:t>L</a:t>
                      </a:r>
                      <a:r>
                        <a:rPr lang="vi-VN" sz="3200" dirty="0">
                          <a:solidFill>
                            <a:srgbClr val="0432FF"/>
                          </a:solidFill>
                          <a:effectLst/>
                        </a:rPr>
                        <a:t>ớp 8, hồi V</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tc>
                  <a:txBody>
                    <a:bodyPr/>
                    <a:lstStyle/>
                    <a:p>
                      <a:pPr algn="just">
                        <a:lnSpc>
                          <a:spcPct val="100000"/>
                        </a:lnSpc>
                        <a:spcAft>
                          <a:spcPts val="0"/>
                        </a:spcAft>
                      </a:pPr>
                      <a:r>
                        <a:rPr lang="vi-VN" sz="3200" dirty="0">
                          <a:solidFill>
                            <a:srgbClr val="0432FF"/>
                          </a:solidFill>
                          <a:effectLst/>
                        </a:rPr>
                        <a:t>Chủ sự bưu vụ đọc trộm thư, phát hiện ra Khơ-lét-xta-cốp không phải là quan thanh tra, một viên hiến binh thình lình xuất hiện, tuyên bố: quan thanh tra đích thực vừa mới đến thành phố; cả bọn đờ ra như hoá đá.</a:t>
                      </a:r>
                      <a:endParaRPr lang="en-US" sz="32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382" marR="28382" marT="0" marB="0"/>
                </a:tc>
                <a:extLst>
                  <a:ext uri="{0D108BD9-81ED-4DB2-BD59-A6C34878D82A}">
                    <a16:rowId xmlns:a16="http://schemas.microsoft.com/office/drawing/2014/main" val="1052424186"/>
                  </a:ext>
                </a:extLst>
              </a:tr>
            </a:tbl>
          </a:graphicData>
        </a:graphic>
      </p:graphicFrame>
    </p:spTree>
    <p:extLst>
      <p:ext uri="{BB962C8B-B14F-4D97-AF65-F5344CB8AC3E}">
        <p14:creationId xmlns:p14="http://schemas.microsoft.com/office/powerpoint/2010/main" val="4058319296"/>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reeform 5"/>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4438760" y="-859044"/>
            <a:ext cx="27165521" cy="1887744"/>
            <a:chOff x="0" y="0"/>
            <a:chExt cx="36220695" cy="2516992"/>
          </a:xfrm>
        </p:grpSpPr>
        <p:sp>
          <p:nvSpPr>
            <p:cNvPr id="7" name="Freeform 7"/>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9" name="Freeform 9"/>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11" name="TextBox 11"/>
          <p:cNvSpPr txBox="1"/>
          <p:nvPr/>
        </p:nvSpPr>
        <p:spPr>
          <a:xfrm>
            <a:off x="1018602" y="2095500"/>
            <a:ext cx="6999537" cy="4985980"/>
          </a:xfrm>
          <a:prstGeom prst="rect">
            <a:avLst/>
          </a:prstGeom>
        </p:spPr>
        <p:txBody>
          <a:bodyPr lIns="0" tIns="0" rIns="0" bIns="0" rtlCol="0" anchor="t">
            <a:sp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rPr>
              <a:t>Xung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đột</a:t>
            </a:r>
            <a:endParaRPr lang="vi-VN" sz="5400" b="1" dirty="0">
              <a:solidFill>
                <a:srgbClr val="FF0000"/>
              </a:solidFill>
              <a:latin typeface="Times New Roman" panose="02020603050405020304" pitchFamily="18" charset="0"/>
              <a:cs typeface="Times New Roman" panose="02020603050405020304" pitchFamily="18" charset="0"/>
            </a:endParaRPr>
          </a:p>
          <a:p>
            <a:pPr algn="just"/>
            <a:r>
              <a:rPr lang="en-US" sz="5400" b="1" dirty="0">
                <a:solidFill>
                  <a:schemeClr val="bg1"/>
                </a:solidFill>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Mâu thuẫn giữa những toan tính, ảo tưởng trong cuộc sống tệ hại, trống rỗng của các nhân vật với hoàn cảnh thực tế.</a:t>
            </a:r>
            <a:endParaRPr lang="en-US" sz="5400" dirty="0">
              <a:latin typeface="Telegraf"/>
              <a:ea typeface="Telegraf"/>
              <a:cs typeface="Telegraf"/>
              <a:sym typeface="Telegraf"/>
            </a:endParaRPr>
          </a:p>
        </p:txBody>
      </p:sp>
      <p:sp>
        <p:nvSpPr>
          <p:cNvPr id="16" name="Freeform 16"/>
          <p:cNvSpPr/>
          <p:nvPr/>
        </p:nvSpPr>
        <p:spPr>
          <a:xfrm>
            <a:off x="7794655" y="1556871"/>
            <a:ext cx="8499350" cy="8786922"/>
          </a:xfrm>
          <a:custGeom>
            <a:avLst/>
            <a:gdLst/>
            <a:ahLst/>
            <a:cxnLst/>
            <a:rect l="l" t="t" r="r" b="b"/>
            <a:pathLst>
              <a:path w="8499350" h="8786922">
                <a:moveTo>
                  <a:pt x="0" y="0"/>
                </a:moveTo>
                <a:lnTo>
                  <a:pt x="8499350" y="0"/>
                </a:lnTo>
                <a:lnTo>
                  <a:pt x="8499350" y="8786922"/>
                </a:lnTo>
                <a:lnTo>
                  <a:pt x="0" y="8786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523834">
            <a:off x="13541166" y="1298842"/>
            <a:ext cx="5061994" cy="6186882"/>
          </a:xfrm>
          <a:custGeom>
            <a:avLst/>
            <a:gdLst/>
            <a:ahLst/>
            <a:cxnLst/>
            <a:rect l="l" t="t" r="r" b="b"/>
            <a:pathLst>
              <a:path w="5061994" h="6186882">
                <a:moveTo>
                  <a:pt x="0" y="0"/>
                </a:moveTo>
                <a:lnTo>
                  <a:pt x="5061994" y="0"/>
                </a:lnTo>
                <a:lnTo>
                  <a:pt x="5061994" y="6186882"/>
                </a:lnTo>
                <a:lnTo>
                  <a:pt x="0" y="6186882"/>
                </a:lnTo>
                <a:lnTo>
                  <a:pt x="0" y="0"/>
                </a:lnTo>
                <a:close/>
              </a:path>
            </a:pathLst>
          </a:custGeom>
          <a:blipFill>
            <a:blip r:embed="rId8">
              <a:alphaModFix amt="40000"/>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933883373"/>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a:solidFill>
            <a:schemeClr val="bg1"/>
          </a:solidFill>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gr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grpFill/>
          </p:spPr>
        </p:sp>
      </p:grpSp>
      <p:sp>
        <p:nvSpPr>
          <p:cNvPr id="5" name="Freeform 5"/>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028700" y="974799"/>
            <a:ext cx="9780648" cy="2031325"/>
          </a:xfrm>
          <a:prstGeom prst="rect">
            <a:avLst/>
          </a:prstGeom>
        </p:spPr>
        <p:txBody>
          <a:bodyPr lIns="0" tIns="0" rIns="0" bIns="0" rtlCol="0" anchor="t">
            <a:spAutoFit/>
          </a:bodyPr>
          <a:lstStyle/>
          <a:p>
            <a:pPr algn="ctr"/>
            <a:r>
              <a:rPr lang="en-US" sz="6600" b="1" dirty="0">
                <a:solidFill>
                  <a:srgbClr val="FF0000"/>
                </a:solidFill>
                <a:latin typeface="Times New Roman" panose="02020603050405020304" pitchFamily="18" charset="0"/>
                <a:cs typeface="Times New Roman" panose="02020603050405020304" pitchFamily="18" charset="0"/>
              </a:rPr>
              <a:t>3. </a:t>
            </a:r>
            <a:r>
              <a:rPr lang="en-US" sz="6600" b="1" dirty="0" err="1">
                <a:solidFill>
                  <a:srgbClr val="FF0000"/>
                </a:solidFill>
                <a:latin typeface="Times New Roman" panose="02020603050405020304" pitchFamily="18" charset="0"/>
                <a:cs typeface="Times New Roman" panose="02020603050405020304" pitchFamily="18" charset="0"/>
              </a:rPr>
              <a:t>Đoạn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trích</a:t>
            </a:r>
            <a:r>
              <a:rPr lang="en-US" sz="6600" b="1" dirty="0">
                <a:solidFill>
                  <a:srgbClr val="FF0000"/>
                </a:solidFill>
                <a:latin typeface="Times New Roman" panose="02020603050405020304" pitchFamily="18" charset="0"/>
                <a:cs typeface="Times New Roman" panose="02020603050405020304" pitchFamily="18" charset="0"/>
              </a:rPr>
              <a:t> </a:t>
            </a:r>
            <a:endParaRPr lang="vi-VN" sz="6600" b="1" dirty="0">
              <a:solidFill>
                <a:srgbClr val="FF0000"/>
              </a:solidFill>
              <a:latin typeface="Times New Roman" panose="02020603050405020304" pitchFamily="18" charset="0"/>
              <a:cs typeface="Times New Roman" panose="02020603050405020304" pitchFamily="18" charset="0"/>
            </a:endParaRPr>
          </a:p>
          <a:p>
            <a:pPr algn="ctr"/>
            <a:r>
              <a:rPr lang="en-US" sz="6600" b="1" i="1" dirty="0" err="1">
                <a:solidFill>
                  <a:srgbClr val="FF0000"/>
                </a:solidFill>
                <a:latin typeface="Times New Roman" panose="02020603050405020304" pitchFamily="18" charset="0"/>
                <a:cs typeface="Times New Roman" panose="02020603050405020304" pitchFamily="18" charset="0"/>
              </a:rPr>
              <a:t>Nhân</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vật</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quan</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trọng</a:t>
            </a:r>
            <a:r>
              <a:rPr lang="en-US" sz="6600" b="1" dirty="0">
                <a:solidFill>
                  <a:srgbClr val="FF0000"/>
                </a:solidFill>
                <a:latin typeface="Times New Roman" panose="02020603050405020304" pitchFamily="18" charset="0"/>
                <a:cs typeface="Times New Roman" panose="02020603050405020304" pitchFamily="18" charset="0"/>
              </a:rPr>
              <a:t> </a:t>
            </a:r>
            <a:endParaRPr lang="en-US" sz="6600" dirty="0">
              <a:solidFill>
                <a:srgbClr val="FF0000"/>
              </a:solidFill>
              <a:latin typeface="Times New Roman" panose="02020603050405020304" pitchFamily="18" charset="0"/>
              <a:ea typeface="Celandine"/>
              <a:cs typeface="Times New Roman" panose="02020603050405020304" pitchFamily="18" charset="0"/>
              <a:sym typeface="Celandine"/>
            </a:endParaRPr>
          </a:p>
        </p:txBody>
      </p:sp>
      <p:sp>
        <p:nvSpPr>
          <p:cNvPr id="7" name="TextBox 7"/>
          <p:cNvSpPr txBox="1"/>
          <p:nvPr/>
        </p:nvSpPr>
        <p:spPr>
          <a:xfrm>
            <a:off x="2517194" y="3506000"/>
            <a:ext cx="7620200" cy="1477328"/>
          </a:xfrm>
          <a:prstGeom prst="rect">
            <a:avLst/>
          </a:prstGeom>
        </p:spPr>
        <p:txBody>
          <a:bodyPr lIns="0" tIns="0" rIns="0" bIns="0" rtlCol="0" anchor="t">
            <a:spAutoFit/>
          </a:bodyPr>
          <a:lstStyle/>
          <a:p>
            <a:pPr algn="just"/>
            <a:r>
              <a:rPr lang="en-US" sz="4800" dirty="0" err="1">
                <a:latin typeface="Times New Roman" panose="02020603050405020304" pitchFamily="18" charset="0"/>
                <a:cs typeface="Times New Roman" panose="02020603050405020304" pitchFamily="18" charset="0"/>
              </a:rPr>
              <a:t>Trích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lớp</a:t>
            </a:r>
            <a:r>
              <a:rPr lang="en-US" sz="4800" dirty="0">
                <a:latin typeface="Times New Roman" panose="02020603050405020304" pitchFamily="18" charset="0"/>
                <a:cs typeface="Times New Roman" panose="02020603050405020304" pitchFamily="18" charset="0"/>
              </a:rPr>
              <a:t> VI, </a:t>
            </a:r>
            <a:r>
              <a:rPr lang="en-US" sz="4800" dirty="0" err="1">
                <a:latin typeface="Times New Roman" panose="02020603050405020304" pitchFamily="18" charset="0"/>
                <a:cs typeface="Times New Roman" panose="02020603050405020304" pitchFamily="18" charset="0"/>
              </a:rPr>
              <a:t>hồi</a:t>
            </a:r>
            <a:r>
              <a:rPr lang="en-US" sz="4800" dirty="0">
                <a:latin typeface="Times New Roman" panose="02020603050405020304" pitchFamily="18" charset="0"/>
                <a:cs typeface="Times New Roman" panose="02020603050405020304" pitchFamily="18" charset="0"/>
              </a:rPr>
              <a:t> III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vở</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kịch</a:t>
            </a:r>
            <a:r>
              <a:rPr lang="en-US" sz="4800" dirty="0">
                <a:latin typeface="Times New Roman" panose="02020603050405020304" pitchFamily="18" charset="0"/>
                <a:cs typeface="Times New Roman" panose="02020603050405020304" pitchFamily="18" charset="0"/>
              </a:rPr>
              <a:t> “Quan </a:t>
            </a:r>
            <a:r>
              <a:rPr lang="en-US" sz="4800" dirty="0" err="1">
                <a:latin typeface="Times New Roman" panose="02020603050405020304" pitchFamily="18" charset="0"/>
                <a:cs typeface="Times New Roman" panose="02020603050405020304" pitchFamily="18" charset="0"/>
              </a:rPr>
              <a:t>thanh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tra</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ea typeface="Telegraf"/>
              <a:cs typeface="Times New Roman" panose="02020603050405020304" pitchFamily="18" charset="0"/>
              <a:sym typeface="Telegraf"/>
            </a:endParaRPr>
          </a:p>
        </p:txBody>
      </p:sp>
      <p:sp>
        <p:nvSpPr>
          <p:cNvPr id="8" name="TextBox 8"/>
          <p:cNvSpPr txBox="1"/>
          <p:nvPr/>
        </p:nvSpPr>
        <p:spPr>
          <a:xfrm>
            <a:off x="1028700" y="3643562"/>
            <a:ext cx="1537912" cy="738664"/>
          </a:xfrm>
          <a:prstGeom prst="rect">
            <a:avLst/>
          </a:prstGeom>
        </p:spPr>
        <p:txBody>
          <a:bodyPr lIns="0" tIns="0" rIns="0" bIns="0" rtlCol="0" anchor="t">
            <a:spAutoFit/>
          </a:bodyPr>
          <a:lstStyle/>
          <a:p>
            <a:pPr algn="just"/>
            <a:r>
              <a:rPr lang="en-US" sz="4800">
                <a:solidFill>
                  <a:srgbClr val="FF0000"/>
                </a:solidFill>
                <a:latin typeface="Times New Roman" panose="02020603050405020304" pitchFamily="18" charset="0"/>
                <a:ea typeface="Celandine"/>
                <a:cs typeface="Times New Roman" panose="02020603050405020304" pitchFamily="18" charset="0"/>
                <a:sym typeface="Celandine"/>
              </a:rPr>
              <a:t>01</a:t>
            </a:r>
          </a:p>
        </p:txBody>
      </p:sp>
      <p:sp>
        <p:nvSpPr>
          <p:cNvPr id="9" name="TextBox 9"/>
          <p:cNvSpPr txBox="1"/>
          <p:nvPr/>
        </p:nvSpPr>
        <p:spPr>
          <a:xfrm>
            <a:off x="2517194" y="5363200"/>
            <a:ext cx="7620200" cy="1477328"/>
          </a:xfrm>
          <a:prstGeom prst="rect">
            <a:avLst/>
          </a:prstGeom>
        </p:spPr>
        <p:txBody>
          <a:bodyPr lIns="0" tIns="0" rIns="0" bIns="0" rtlCol="0" anchor="t">
            <a:spAutoFit/>
          </a:bodyPr>
          <a:lstStyle/>
          <a:p>
            <a:pPr algn="just"/>
            <a:r>
              <a:rPr lang="en-US" sz="4800">
                <a:latin typeface="Times New Roman" panose="02020603050405020304" pitchFamily="18" charset="0"/>
                <a:cs typeface="Times New Roman" panose="02020603050405020304" pitchFamily="18" charset="0"/>
              </a:rPr>
              <a:t>Là một trong những lớp kịch đặc sắc nhất của vở kịch.</a:t>
            </a:r>
            <a:endParaRPr lang="en-US" sz="4800">
              <a:latin typeface="Times New Roman" panose="02020603050405020304" pitchFamily="18" charset="0"/>
              <a:ea typeface="Telegraf"/>
              <a:cs typeface="Times New Roman" panose="02020603050405020304" pitchFamily="18" charset="0"/>
              <a:sym typeface="Telegraf"/>
            </a:endParaRPr>
          </a:p>
        </p:txBody>
      </p:sp>
      <p:sp>
        <p:nvSpPr>
          <p:cNvPr id="10" name="TextBox 10"/>
          <p:cNvSpPr txBox="1"/>
          <p:nvPr/>
        </p:nvSpPr>
        <p:spPr>
          <a:xfrm>
            <a:off x="1028700" y="5500763"/>
            <a:ext cx="1537912" cy="738664"/>
          </a:xfrm>
          <a:prstGeom prst="rect">
            <a:avLst/>
          </a:prstGeom>
        </p:spPr>
        <p:txBody>
          <a:bodyPr lIns="0" tIns="0" rIns="0" bIns="0" rtlCol="0" anchor="t">
            <a:spAutoFit/>
          </a:bodyPr>
          <a:lstStyle/>
          <a:p>
            <a:pPr algn="just"/>
            <a:r>
              <a:rPr lang="en-US" sz="4800">
                <a:solidFill>
                  <a:srgbClr val="FF0000"/>
                </a:solidFill>
                <a:latin typeface="Times New Roman" panose="02020603050405020304" pitchFamily="18" charset="0"/>
                <a:ea typeface="Celandine"/>
                <a:cs typeface="Times New Roman" panose="02020603050405020304" pitchFamily="18" charset="0"/>
                <a:sym typeface="Celandine"/>
              </a:rPr>
              <a:t>02</a:t>
            </a:r>
          </a:p>
        </p:txBody>
      </p:sp>
      <p:grpSp>
        <p:nvGrpSpPr>
          <p:cNvPr id="13" name="Group 13"/>
          <p:cNvGrpSpPr/>
          <p:nvPr/>
        </p:nvGrpSpPr>
        <p:grpSpPr>
          <a:xfrm>
            <a:off x="-4438760" y="-859044"/>
            <a:ext cx="27165521" cy="1887744"/>
            <a:chOff x="0" y="0"/>
            <a:chExt cx="36220695" cy="2516992"/>
          </a:xfrm>
        </p:grpSpPr>
        <p:sp>
          <p:nvSpPr>
            <p:cNvPr id="14" name="Freeform 14"/>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15" name="Freeform 15"/>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16" name="Freeform 16"/>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grpSp>
        <p:nvGrpSpPr>
          <p:cNvPr id="17" name="Group 17"/>
          <p:cNvGrpSpPr/>
          <p:nvPr/>
        </p:nvGrpSpPr>
        <p:grpSpPr>
          <a:xfrm>
            <a:off x="10647164" y="1845623"/>
            <a:ext cx="9548260" cy="8905922"/>
            <a:chOff x="0" y="0"/>
            <a:chExt cx="12731013" cy="11874563"/>
          </a:xfrm>
        </p:grpSpPr>
        <p:sp>
          <p:nvSpPr>
            <p:cNvPr id="18" name="Freeform 18"/>
            <p:cNvSpPr/>
            <p:nvPr/>
          </p:nvSpPr>
          <p:spPr>
            <a:xfrm>
              <a:off x="0" y="0"/>
              <a:ext cx="5511822" cy="11874563"/>
            </a:xfrm>
            <a:custGeom>
              <a:avLst/>
              <a:gdLst/>
              <a:ahLst/>
              <a:cxnLst/>
              <a:rect l="l" t="t" r="r" b="b"/>
              <a:pathLst>
                <a:path w="5511822" h="11874563">
                  <a:moveTo>
                    <a:pt x="0" y="0"/>
                  </a:moveTo>
                  <a:lnTo>
                    <a:pt x="5511822" y="0"/>
                  </a:lnTo>
                  <a:lnTo>
                    <a:pt x="5511822" y="11874563"/>
                  </a:lnTo>
                  <a:lnTo>
                    <a:pt x="0" y="11874563"/>
                  </a:lnTo>
                  <a:lnTo>
                    <a:pt x="0" y="0"/>
                  </a:lnTo>
                  <a:close/>
                </a:path>
              </a:pathLst>
            </a:custGeom>
            <a:blipFill>
              <a:blip r:embed="rId6">
                <a:extLst>
                  <a:ext uri="{96DAC541-7B7A-43D3-8B79-37D633B846F1}">
                    <asvg:svgBlip xmlns:asvg="http://schemas.microsoft.com/office/drawing/2016/SVG/main" r:embed="rId7"/>
                  </a:ext>
                </a:extLst>
              </a:blip>
              <a:stretch>
                <a:fillRect r="-130976"/>
              </a:stretch>
            </a:blipFill>
          </p:spPr>
        </p:sp>
        <p:sp>
          <p:nvSpPr>
            <p:cNvPr id="19" name="Freeform 19"/>
            <p:cNvSpPr/>
            <p:nvPr/>
          </p:nvSpPr>
          <p:spPr>
            <a:xfrm>
              <a:off x="5467382" y="0"/>
              <a:ext cx="7263631" cy="11874563"/>
            </a:xfrm>
            <a:custGeom>
              <a:avLst/>
              <a:gdLst/>
              <a:ahLst/>
              <a:cxnLst/>
              <a:rect l="l" t="t" r="r" b="b"/>
              <a:pathLst>
                <a:path w="7263631" h="11874563">
                  <a:moveTo>
                    <a:pt x="0" y="0"/>
                  </a:moveTo>
                  <a:lnTo>
                    <a:pt x="7263631" y="0"/>
                  </a:lnTo>
                  <a:lnTo>
                    <a:pt x="7263631" y="11874563"/>
                  </a:lnTo>
                  <a:lnTo>
                    <a:pt x="0" y="11874563"/>
                  </a:lnTo>
                  <a:lnTo>
                    <a:pt x="0" y="0"/>
                  </a:lnTo>
                  <a:close/>
                </a:path>
              </a:pathLst>
            </a:custGeom>
            <a:blipFill>
              <a:blip r:embed="rId8">
                <a:extLst>
                  <a:ext uri="{96DAC541-7B7A-43D3-8B79-37D633B846F1}">
                    <asvg:svgBlip xmlns:asvg="http://schemas.microsoft.com/office/drawing/2016/SVG/main" r:embed="rId9"/>
                  </a:ext>
                </a:extLst>
              </a:blip>
              <a:stretch>
                <a:fillRect l="-75270"/>
              </a:stretch>
            </a:blipFill>
          </p:spPr>
        </p:sp>
      </p:grpSp>
    </p:spTree>
    <p:extLst>
      <p:ext uri="{BB962C8B-B14F-4D97-AF65-F5344CB8AC3E}">
        <p14:creationId xmlns:p14="http://schemas.microsoft.com/office/powerpoint/2010/main" val="424224729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a:solidFill>
            <a:schemeClr val="bg1"/>
          </a:solidFill>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gr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grpFill/>
          </p:spPr>
        </p:sp>
      </p:grpSp>
      <p:sp>
        <p:nvSpPr>
          <p:cNvPr id="6" name="TextBox 6"/>
          <p:cNvSpPr txBox="1"/>
          <p:nvPr/>
        </p:nvSpPr>
        <p:spPr>
          <a:xfrm>
            <a:off x="2667000" y="113384"/>
            <a:ext cx="13592963" cy="1661993"/>
          </a:xfrm>
          <a:prstGeom prst="rect">
            <a:avLst/>
          </a:prstGeom>
        </p:spPr>
        <p:txBody>
          <a:bodyPr wrap="square" lIns="0" tIns="0" rIns="0" bIns="0" rtlCol="0" anchor="t">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II. ĐỌC HIỂU VĂN BẢN</a:t>
            </a:r>
            <a:br>
              <a:rPr lang="en-US" sz="5400" b="1" dirty="0">
                <a:solidFill>
                  <a:srgbClr val="FF0000"/>
                </a:solidFill>
                <a:latin typeface="Times New Roman" panose="02020603050405020304" pitchFamily="18" charset="0"/>
                <a:cs typeface="Times New Roman" panose="02020603050405020304" pitchFamily="18" charset="0"/>
              </a:rPr>
            </a:br>
            <a:r>
              <a:rPr lang="en-US" sz="5400" b="1" dirty="0">
                <a:solidFill>
                  <a:srgbClr val="FF0000"/>
                </a:solidFill>
                <a:latin typeface="Times New Roman" panose="02020603050405020304" pitchFamily="18" charset="0"/>
                <a:cs typeface="Times New Roman" panose="02020603050405020304" pitchFamily="18" charset="0"/>
              </a:rPr>
              <a:t>1. </a:t>
            </a:r>
            <a:r>
              <a:rPr lang="en-US" sz="5400" b="1" dirty="0" err="1">
                <a:solidFill>
                  <a:srgbClr val="FF0000"/>
                </a:solidFill>
                <a:latin typeface="Times New Roman" panose="02020603050405020304" pitchFamily="18" charset="0"/>
                <a:cs typeface="Times New Roman" panose="02020603050405020304" pitchFamily="18" charset="0"/>
              </a:rPr>
              <a:t>Tình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huống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hành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kịch</a:t>
            </a:r>
            <a:endParaRPr lang="en-GB" sz="5400" dirty="0">
              <a:solidFill>
                <a:srgbClr val="FF0000"/>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116146643"/>
              </p:ext>
            </p:extLst>
          </p:nvPr>
        </p:nvGraphicFramePr>
        <p:xfrm>
          <a:off x="824562" y="2061003"/>
          <a:ext cx="7049125" cy="2558669"/>
        </p:xfrm>
        <a:graphic>
          <a:graphicData uri="http://schemas.openxmlformats.org/drawingml/2006/table">
            <a:tbl>
              <a:tblPr firstRow="1" firstCol="1" bandRow="1"/>
              <a:tblGrid>
                <a:gridCol w="7049125">
                  <a:extLst>
                    <a:ext uri="{9D8B030D-6E8A-4147-A177-3AD203B41FA5}">
                      <a16:colId xmlns:a16="http://schemas.microsoft.com/office/drawing/2014/main" val="20000"/>
                    </a:ext>
                  </a:extLst>
                </a:gridCol>
              </a:tblGrid>
              <a:tr h="2536004">
                <a:tc>
                  <a:txBody>
                    <a:bodyPr/>
                    <a:lstStyle/>
                    <a:p>
                      <a:pPr algn="ctr">
                        <a:lnSpc>
                          <a:spcPct val="115000"/>
                        </a:lnSpc>
                        <a:spcAft>
                          <a:spcPts val="0"/>
                        </a:spcAft>
                        <a:tabLst>
                          <a:tab pos="1386840" algn="l"/>
                        </a:tabLst>
                      </a:pPr>
                      <a:r>
                        <a:rPr lang="vi-VN" sz="5000" b="1" dirty="0">
                          <a:solidFill>
                            <a:srgbClr val="0432FF"/>
                          </a:solidFill>
                          <a:effectLst/>
                          <a:latin typeface="Times New Roman" panose="02020603050405020304" pitchFamily="18" charset="0"/>
                          <a:ea typeface="MS Mincho"/>
                          <a:cs typeface="Times New Roman" panose="02020603050405020304" pitchFamily="18" charset="0"/>
                        </a:rPr>
                        <a:t>Nhóm 1</a:t>
                      </a:r>
                      <a:endParaRPr lang="en-GB" sz="50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1386840" algn="l"/>
                        </a:tabLst>
                      </a:pPr>
                      <a:r>
                        <a:rPr lang="vi-VN" sz="50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Xác định bối cảnh cụ thể của lớp kịch.</a:t>
                      </a:r>
                      <a:endParaRPr lang="en-GB" sz="50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221213871"/>
              </p:ext>
            </p:extLst>
          </p:nvPr>
        </p:nvGraphicFramePr>
        <p:xfrm>
          <a:off x="8725645" y="2253265"/>
          <a:ext cx="7631328" cy="1568069"/>
        </p:xfrm>
        <a:graphic>
          <a:graphicData uri="http://schemas.openxmlformats.org/drawingml/2006/table">
            <a:tbl>
              <a:tblPr firstRow="1" firstCol="1" bandRow="1"/>
              <a:tblGrid>
                <a:gridCol w="7631328">
                  <a:extLst>
                    <a:ext uri="{9D8B030D-6E8A-4147-A177-3AD203B41FA5}">
                      <a16:colId xmlns:a16="http://schemas.microsoft.com/office/drawing/2014/main" val="20000"/>
                    </a:ext>
                  </a:extLst>
                </a:gridCol>
              </a:tblGrid>
              <a:tr h="0">
                <a:tc>
                  <a:txBody>
                    <a:bodyPr/>
                    <a:lstStyle/>
                    <a:p>
                      <a:pPr algn="ctr">
                        <a:lnSpc>
                          <a:spcPct val="100000"/>
                        </a:lnSpc>
                        <a:spcAft>
                          <a:spcPts val="0"/>
                        </a:spcAft>
                        <a:tabLst>
                          <a:tab pos="1386840" algn="l"/>
                        </a:tabLst>
                      </a:pPr>
                      <a:r>
                        <a:rPr lang="vi-VN" sz="5000" b="1" dirty="0">
                          <a:solidFill>
                            <a:srgbClr val="0432FF"/>
                          </a:solidFill>
                          <a:effectLst/>
                          <a:latin typeface="Times New Roman" panose="02020603050405020304" pitchFamily="18" charset="0"/>
                          <a:ea typeface="MS Mincho"/>
                          <a:cs typeface="Times New Roman" panose="02020603050405020304" pitchFamily="18" charset="0"/>
                        </a:rPr>
                        <a:t>Nhóm 2</a:t>
                      </a:r>
                      <a:endParaRPr lang="en-GB" sz="50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vi-VN" sz="50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Chỉ ra tình huống kịch.</a:t>
                      </a:r>
                      <a:endParaRPr lang="en-GB" sz="50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0"/>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722411593"/>
              </p:ext>
            </p:extLst>
          </p:nvPr>
        </p:nvGraphicFramePr>
        <p:xfrm>
          <a:off x="2334148" y="4905299"/>
          <a:ext cx="14515977" cy="4754880"/>
        </p:xfrm>
        <a:graphic>
          <a:graphicData uri="http://schemas.openxmlformats.org/drawingml/2006/table">
            <a:tbl>
              <a:tblPr firstRow="1" firstCol="1" bandRow="1"/>
              <a:tblGrid>
                <a:gridCol w="14515977">
                  <a:extLst>
                    <a:ext uri="{9D8B030D-6E8A-4147-A177-3AD203B41FA5}">
                      <a16:colId xmlns:a16="http://schemas.microsoft.com/office/drawing/2014/main" val="20000"/>
                    </a:ext>
                  </a:extLst>
                </a:gridCol>
              </a:tblGrid>
              <a:tr h="896290">
                <a:tc>
                  <a:txBody>
                    <a:bodyPr/>
                    <a:lstStyle/>
                    <a:p>
                      <a:pPr algn="ctr">
                        <a:lnSpc>
                          <a:spcPct val="100000"/>
                        </a:lnSpc>
                        <a:spcAft>
                          <a:spcPts val="0"/>
                        </a:spcAft>
                        <a:tabLst>
                          <a:tab pos="1386840" algn="l"/>
                        </a:tabLst>
                      </a:pPr>
                      <a:r>
                        <a:rPr lang="vi-VN" sz="5000" b="1" i="0" dirty="0">
                          <a:solidFill>
                            <a:srgbClr val="0432FF"/>
                          </a:solidFill>
                          <a:effectLst/>
                          <a:latin typeface="Times New Roman" panose="02020603050405020304" pitchFamily="18" charset="0"/>
                          <a:ea typeface="MS Mincho"/>
                          <a:cs typeface="Times New Roman" panose="02020603050405020304" pitchFamily="18" charset="0"/>
                        </a:rPr>
                        <a:t>Nhóm 3, 4</a:t>
                      </a:r>
                      <a:endParaRPr lang="en-GB" sz="5000" i="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0000"/>
                        </a:lnSpc>
                        <a:spcAft>
                          <a:spcPts val="0"/>
                        </a:spcAft>
                        <a:tabLst>
                          <a:tab pos="1386840" algn="l"/>
                        </a:tabLst>
                      </a:pPr>
                      <a:r>
                        <a:rPr lang="vi-VN" sz="50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Phân tích đặc điểm của hành động kịch</a:t>
                      </a:r>
                    </a:p>
                    <a:p>
                      <a:pPr marL="914400" indent="-914400" algn="l">
                        <a:lnSpc>
                          <a:spcPct val="100000"/>
                        </a:lnSpc>
                        <a:spcAft>
                          <a:spcPts val="0"/>
                        </a:spcAft>
                        <a:buAutoNum type="arabicPeriod"/>
                        <a:tabLst>
                          <a:tab pos="1386840" algn="l"/>
                        </a:tabLst>
                      </a:pPr>
                      <a:r>
                        <a:rPr lang="en-US" sz="5400" dirty="0" err="1">
                          <a:solidFill>
                            <a:srgbClr val="0432FF"/>
                          </a:solidFill>
                          <a:latin typeface="Times New Roman" panose="02020603050405020304" pitchFamily="18" charset="0"/>
                          <a:cs typeface="Times New Roman" panose="02020603050405020304" pitchFamily="18" charset="0"/>
                        </a:rPr>
                        <a:t>Nhân</a:t>
                      </a:r>
                      <a:r>
                        <a:rPr lang="en-US" sz="5400" dirty="0">
                          <a:solidFill>
                            <a:srgbClr val="0432FF"/>
                          </a:solidFill>
                          <a:latin typeface="Times New Roman" panose="02020603050405020304" pitchFamily="18" charset="0"/>
                          <a:cs typeface="Times New Roman" panose="02020603050405020304" pitchFamily="18" charset="0"/>
                        </a:rPr>
                        <a:t> </a:t>
                      </a:r>
                      <a:r>
                        <a:rPr lang="en-US" sz="5400" dirty="0" err="1">
                          <a:solidFill>
                            <a:srgbClr val="0432FF"/>
                          </a:solidFill>
                          <a:latin typeface="Times New Roman" panose="02020603050405020304" pitchFamily="18" charset="0"/>
                          <a:cs typeface="Times New Roman" panose="02020603050405020304" pitchFamily="18" charset="0"/>
                        </a:rPr>
                        <a:t>vật</a:t>
                      </a:r>
                      <a:r>
                        <a:rPr lang="en-US" sz="5400" dirty="0">
                          <a:solidFill>
                            <a:srgbClr val="0432FF"/>
                          </a:solidFill>
                          <a:latin typeface="Times New Roman" panose="02020603050405020304" pitchFamily="18" charset="0"/>
                          <a:cs typeface="Times New Roman" panose="02020603050405020304" pitchFamily="18" charset="0"/>
                        </a:rPr>
                        <a:t> </a:t>
                      </a:r>
                      <a:r>
                        <a:rPr lang="vi-VN" sz="5400" dirty="0">
                          <a:solidFill>
                            <a:srgbClr val="0432FF"/>
                          </a:solidFill>
                          <a:latin typeface="Times New Roman" panose="02020603050405020304" pitchFamily="18" charset="0"/>
                          <a:cs typeface="Times New Roman" panose="02020603050405020304" pitchFamily="18" charset="0"/>
                        </a:rPr>
                        <a:t>Khơ-lét-xta-</a:t>
                      </a:r>
                      <a:r>
                        <a:rPr lang="en-US" sz="5400" dirty="0" err="1">
                          <a:solidFill>
                            <a:srgbClr val="0432FF"/>
                          </a:solidFill>
                          <a:latin typeface="Times New Roman" panose="02020603050405020304" pitchFamily="18" charset="0"/>
                          <a:cs typeface="Times New Roman" panose="02020603050405020304" pitchFamily="18" charset="0"/>
                        </a:rPr>
                        <a:t>cốp</a:t>
                      </a:r>
                      <a:endParaRPr lang="en-US" sz="5400" dirty="0">
                        <a:solidFill>
                          <a:srgbClr val="0432FF"/>
                        </a:solidFill>
                        <a:latin typeface="Times New Roman" panose="02020603050405020304" pitchFamily="18" charset="0"/>
                        <a:cs typeface="Times New Roman" panose="02020603050405020304" pitchFamily="18" charset="0"/>
                      </a:endParaRPr>
                    </a:p>
                    <a:p>
                      <a:pPr marL="914400" indent="-914400" algn="l">
                        <a:lnSpc>
                          <a:spcPct val="100000"/>
                        </a:lnSpc>
                        <a:spcAft>
                          <a:spcPts val="0"/>
                        </a:spcAft>
                        <a:buAutoNum type="arabicPeriod"/>
                        <a:tabLst>
                          <a:tab pos="1386840" algn="l"/>
                        </a:tabLst>
                      </a:pPr>
                      <a:r>
                        <a:rPr lang="en-US" sz="5400" dirty="0">
                          <a:solidFill>
                            <a:srgbClr val="0432FF"/>
                          </a:solidFill>
                          <a:latin typeface="Times New Roman" panose="02020603050405020304" pitchFamily="18" charset="0"/>
                          <a:cs typeface="Times New Roman" panose="02020603050405020304" pitchFamily="18" charset="0"/>
                        </a:rPr>
                        <a:t>Quan </a:t>
                      </a:r>
                      <a:r>
                        <a:rPr lang="en-US" sz="5400" dirty="0" err="1">
                          <a:solidFill>
                            <a:srgbClr val="0432FF"/>
                          </a:solidFill>
                          <a:latin typeface="Times New Roman" panose="02020603050405020304" pitchFamily="18" charset="0"/>
                          <a:cs typeface="Times New Roman" panose="02020603050405020304" pitchFamily="18" charset="0"/>
                        </a:rPr>
                        <a:t>chức</a:t>
                      </a:r>
                      <a:r>
                        <a:rPr lang="en-US" sz="5400" dirty="0">
                          <a:solidFill>
                            <a:srgbClr val="0432FF"/>
                          </a:solidFill>
                          <a:latin typeface="Times New Roman" panose="02020603050405020304" pitchFamily="18" charset="0"/>
                          <a:cs typeface="Times New Roman" panose="02020603050405020304" pitchFamily="18" charset="0"/>
                        </a:rPr>
                        <a:t> </a:t>
                      </a:r>
                      <a:r>
                        <a:rPr lang="en-US" sz="5400" dirty="0" err="1">
                          <a:solidFill>
                            <a:srgbClr val="0432FF"/>
                          </a:solidFill>
                          <a:latin typeface="Times New Roman" panose="02020603050405020304" pitchFamily="18" charset="0"/>
                          <a:cs typeface="Times New Roman" panose="02020603050405020304" pitchFamily="18" charset="0"/>
                        </a:rPr>
                        <a:t>địa</a:t>
                      </a:r>
                      <a:r>
                        <a:rPr lang="en-US" sz="5400" dirty="0">
                          <a:solidFill>
                            <a:srgbClr val="0432FF"/>
                          </a:solidFill>
                          <a:latin typeface="Times New Roman" panose="02020603050405020304" pitchFamily="18" charset="0"/>
                          <a:cs typeface="Times New Roman" panose="02020603050405020304" pitchFamily="18" charset="0"/>
                        </a:rPr>
                        <a:t> </a:t>
                      </a:r>
                      <a:r>
                        <a:rPr lang="en-US" sz="5400" dirty="0" err="1">
                          <a:solidFill>
                            <a:srgbClr val="0432FF"/>
                          </a:solidFill>
                          <a:latin typeface="Times New Roman" panose="02020603050405020304" pitchFamily="18" charset="0"/>
                          <a:cs typeface="Times New Roman" panose="02020603050405020304" pitchFamily="18" charset="0"/>
                        </a:rPr>
                        <a:t>phương</a:t>
                      </a:r>
                      <a:r>
                        <a:rPr lang="en-US" sz="5400" dirty="0">
                          <a:solidFill>
                            <a:srgbClr val="0432FF"/>
                          </a:solidFill>
                          <a:latin typeface="Times New Roman" panose="02020603050405020304" pitchFamily="18" charset="0"/>
                          <a:cs typeface="Times New Roman" panose="02020603050405020304" pitchFamily="18" charset="0"/>
                        </a:rPr>
                        <a:t>: </a:t>
                      </a:r>
                    </a:p>
                    <a:p>
                      <a:pPr marL="914400" indent="-914400" algn="l">
                        <a:lnSpc>
                          <a:spcPct val="100000"/>
                        </a:lnSpc>
                        <a:spcAft>
                          <a:spcPts val="0"/>
                        </a:spcAft>
                        <a:buAutoNum type="arabicPeriod"/>
                        <a:tabLst>
                          <a:tab pos="1386840" algn="l"/>
                        </a:tabLst>
                      </a:pPr>
                      <a:r>
                        <a:rPr lang="en-AU" sz="5400" dirty="0" err="1">
                          <a:solidFill>
                            <a:srgbClr val="0432FF"/>
                          </a:solidFill>
                          <a:latin typeface="Times New Roman" panose="02020603050405020304" pitchFamily="18" charset="0"/>
                          <a:cs typeface="Times New Roman" panose="02020603050405020304" pitchFamily="18" charset="0"/>
                        </a:rPr>
                        <a:t>Tầng</a:t>
                      </a:r>
                      <a:r>
                        <a:rPr lang="en-AU" sz="5400" dirty="0">
                          <a:solidFill>
                            <a:srgbClr val="0432FF"/>
                          </a:solidFill>
                          <a:latin typeface="Times New Roman" panose="02020603050405020304" pitchFamily="18" charset="0"/>
                          <a:cs typeface="Times New Roman" panose="02020603050405020304" pitchFamily="18" charset="0"/>
                        </a:rPr>
                        <a:t> </a:t>
                      </a:r>
                      <a:r>
                        <a:rPr lang="en-AU" sz="5400" dirty="0" err="1">
                          <a:solidFill>
                            <a:srgbClr val="0432FF"/>
                          </a:solidFill>
                          <a:latin typeface="Times New Roman" panose="02020603050405020304" pitchFamily="18" charset="0"/>
                          <a:cs typeface="Times New Roman" panose="02020603050405020304" pitchFamily="18" charset="0"/>
                        </a:rPr>
                        <a:t>lớp</a:t>
                      </a:r>
                      <a:r>
                        <a:rPr lang="en-AU" sz="5400" dirty="0">
                          <a:solidFill>
                            <a:srgbClr val="0432FF"/>
                          </a:solidFill>
                          <a:latin typeface="Times New Roman" panose="02020603050405020304" pitchFamily="18" charset="0"/>
                          <a:cs typeface="Times New Roman" panose="02020603050405020304" pitchFamily="18" charset="0"/>
                        </a:rPr>
                        <a:t> </a:t>
                      </a:r>
                      <a:r>
                        <a:rPr lang="en-AU" sz="5400" dirty="0" err="1">
                          <a:solidFill>
                            <a:srgbClr val="0432FF"/>
                          </a:solidFill>
                          <a:latin typeface="Times New Roman" panose="02020603050405020304" pitchFamily="18" charset="0"/>
                          <a:cs typeface="Times New Roman" panose="02020603050405020304" pitchFamily="18" charset="0"/>
                        </a:rPr>
                        <a:t>trưởng</a:t>
                      </a:r>
                      <a:r>
                        <a:rPr lang="en-AU" sz="5400" dirty="0">
                          <a:solidFill>
                            <a:srgbClr val="0432FF"/>
                          </a:solidFill>
                          <a:latin typeface="Times New Roman" panose="02020603050405020304" pitchFamily="18" charset="0"/>
                          <a:cs typeface="Times New Roman" panose="02020603050405020304" pitchFamily="18" charset="0"/>
                        </a:rPr>
                        <a:t> </a:t>
                      </a:r>
                      <a:r>
                        <a:rPr lang="en-AU" sz="5400" dirty="0" err="1">
                          <a:solidFill>
                            <a:srgbClr val="0432FF"/>
                          </a:solidFill>
                          <a:latin typeface="Times New Roman" panose="02020603050405020304" pitchFamily="18" charset="0"/>
                          <a:cs typeface="Times New Roman" panose="02020603050405020304" pitchFamily="18" charset="0"/>
                        </a:rPr>
                        <a:t>giả</a:t>
                      </a:r>
                      <a:r>
                        <a:rPr lang="en-AU" sz="5400" dirty="0">
                          <a:solidFill>
                            <a:srgbClr val="0432FF"/>
                          </a:solidFill>
                          <a:latin typeface="Times New Roman" panose="02020603050405020304" pitchFamily="18" charset="0"/>
                          <a:cs typeface="Times New Roman" panose="02020603050405020304" pitchFamily="18" charset="0"/>
                        </a:rPr>
                        <a:t> (v</a:t>
                      </a:r>
                      <a:r>
                        <a:rPr lang="en-US" sz="5400" dirty="0" err="1">
                          <a:solidFill>
                            <a:srgbClr val="0432FF"/>
                          </a:solidFill>
                          <a:latin typeface="Times New Roman" panose="02020603050405020304" pitchFamily="18" charset="0"/>
                          <a:cs typeface="Times New Roman" panose="02020603050405020304" pitchFamily="18" charset="0"/>
                        </a:rPr>
                        <a:t>ợ</a:t>
                      </a:r>
                      <a:r>
                        <a:rPr lang="en-US" sz="5400" dirty="0">
                          <a:solidFill>
                            <a:srgbClr val="0432FF"/>
                          </a:solidFill>
                          <a:latin typeface="Times New Roman" panose="02020603050405020304" pitchFamily="18" charset="0"/>
                          <a:cs typeface="Times New Roman" panose="02020603050405020304" pitchFamily="18" charset="0"/>
                        </a:rPr>
                        <a:t> </a:t>
                      </a:r>
                      <a:r>
                        <a:rPr lang="en-US" sz="5400" dirty="0" err="1">
                          <a:solidFill>
                            <a:srgbClr val="0432FF"/>
                          </a:solidFill>
                          <a:latin typeface="Times New Roman" panose="02020603050405020304" pitchFamily="18" charset="0"/>
                          <a:cs typeface="Times New Roman" panose="02020603050405020304" pitchFamily="18" charset="0"/>
                        </a:rPr>
                        <a:t>và</a:t>
                      </a:r>
                      <a:r>
                        <a:rPr lang="en-US" sz="5400" dirty="0">
                          <a:solidFill>
                            <a:srgbClr val="0432FF"/>
                          </a:solidFill>
                          <a:latin typeface="Times New Roman" panose="02020603050405020304" pitchFamily="18" charset="0"/>
                          <a:cs typeface="Times New Roman" panose="02020603050405020304" pitchFamily="18" charset="0"/>
                        </a:rPr>
                        <a:t> con </a:t>
                      </a:r>
                      <a:r>
                        <a:rPr lang="en-US" sz="5400" dirty="0" err="1">
                          <a:solidFill>
                            <a:srgbClr val="0432FF"/>
                          </a:solidFill>
                          <a:latin typeface="Times New Roman" panose="02020603050405020304" pitchFamily="18" charset="0"/>
                          <a:cs typeface="Times New Roman" panose="02020603050405020304" pitchFamily="18" charset="0"/>
                        </a:rPr>
                        <a:t>gái</a:t>
                      </a:r>
                      <a:r>
                        <a:rPr lang="en-US" sz="5400" dirty="0">
                          <a:solidFill>
                            <a:srgbClr val="0432FF"/>
                          </a:solidFill>
                          <a:latin typeface="Times New Roman" panose="02020603050405020304" pitchFamily="18" charset="0"/>
                          <a:cs typeface="Times New Roman" panose="02020603050405020304" pitchFamily="18" charset="0"/>
                        </a:rPr>
                        <a:t> </a:t>
                      </a:r>
                      <a:r>
                        <a:rPr lang="en-US" sz="5400" dirty="0" err="1">
                          <a:solidFill>
                            <a:srgbClr val="0432FF"/>
                          </a:solidFill>
                          <a:latin typeface="Times New Roman" panose="02020603050405020304" pitchFamily="18" charset="0"/>
                          <a:cs typeface="Times New Roman" panose="02020603050405020304" pitchFamily="18" charset="0"/>
                        </a:rPr>
                        <a:t>thị</a:t>
                      </a:r>
                      <a:r>
                        <a:rPr lang="en-US" sz="5400" dirty="0">
                          <a:solidFill>
                            <a:srgbClr val="0432FF"/>
                          </a:solidFill>
                          <a:latin typeface="Times New Roman" panose="02020603050405020304" pitchFamily="18" charset="0"/>
                          <a:cs typeface="Times New Roman" panose="02020603050405020304" pitchFamily="18" charset="0"/>
                        </a:rPr>
                        <a:t> </a:t>
                      </a:r>
                      <a:r>
                        <a:rPr lang="en-US" sz="5400" dirty="0" err="1">
                          <a:solidFill>
                            <a:srgbClr val="0432FF"/>
                          </a:solidFill>
                          <a:latin typeface="Times New Roman" panose="02020603050405020304" pitchFamily="18" charset="0"/>
                          <a:cs typeface="Times New Roman" panose="02020603050405020304" pitchFamily="18" charset="0"/>
                        </a:rPr>
                        <a:t>trưởng</a:t>
                      </a:r>
                      <a:r>
                        <a:rPr lang="en-AU" sz="5400" dirty="0">
                          <a:solidFill>
                            <a:srgbClr val="0432FF"/>
                          </a:solidFill>
                          <a:latin typeface="Times New Roman" panose="02020603050405020304" pitchFamily="18" charset="0"/>
                          <a:cs typeface="Times New Roman" panose="02020603050405020304" pitchFamily="18" charset="0"/>
                        </a:rPr>
                        <a:t>)</a:t>
                      </a:r>
                      <a:r>
                        <a:rPr lang="en-US" sz="5400" dirty="0">
                          <a:solidFill>
                            <a:srgbClr val="0432FF"/>
                          </a:solidFill>
                          <a:latin typeface="Times New Roman" panose="02020603050405020304" pitchFamily="18" charset="0"/>
                          <a:cs typeface="Times New Roman" panose="02020603050405020304" pitchFamily="18" charset="0"/>
                        </a:rPr>
                        <a:t> </a:t>
                      </a:r>
                    </a:p>
                    <a:p>
                      <a:pPr marL="914400" indent="-914400" algn="ctr">
                        <a:lnSpc>
                          <a:spcPct val="100000"/>
                        </a:lnSpc>
                        <a:spcAft>
                          <a:spcPts val="0"/>
                        </a:spcAft>
                        <a:buAutoNum type="arabicPeriod"/>
                        <a:tabLst>
                          <a:tab pos="1386840" algn="l"/>
                        </a:tabLst>
                      </a:pPr>
                      <a:endParaRPr lang="en-GB" sz="5000" i="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67295016"/>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3810000" y="-958946"/>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a:ln cap="sq">
              <a:noFill/>
              <a:prstDash val="solid"/>
              <a:miter/>
            </a:ln>
          </p:spPr>
        </p:sp>
      </p:grpSp>
      <p:sp>
        <p:nvSpPr>
          <p:cNvPr id="9" name="Freeform 9"/>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43438" y="1181874"/>
            <a:ext cx="11519454" cy="738664"/>
          </a:xfrm>
          <a:prstGeom prst="rect">
            <a:avLst/>
          </a:prstGeom>
        </p:spPr>
        <p:txBody>
          <a:bodyPr wrap="square" lIns="0" tIns="0" rIns="0" bIns="0" rtlCol="0" anchor="t">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1. T</a:t>
            </a:r>
            <a:r>
              <a:rPr lang="vi-VN" sz="4800" b="1" dirty="0">
                <a:solidFill>
                  <a:srgbClr val="FF0000"/>
                </a:solidFill>
                <a:latin typeface="Times New Roman" panose="02020603050405020304" pitchFamily="18" charset="0"/>
                <a:cs typeface="Times New Roman" panose="02020603050405020304" pitchFamily="18" charset="0"/>
              </a:rPr>
              <a:t>ình huống và hành động kịch</a:t>
            </a:r>
            <a:endParaRPr lang="en-GB" sz="4800" dirty="0">
              <a:solidFill>
                <a:srgbClr val="FF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434257" y="3733418"/>
            <a:ext cx="10041759" cy="2693045"/>
          </a:xfrm>
          <a:prstGeom prst="rect">
            <a:avLst/>
          </a:prstGeom>
        </p:spPr>
        <p:txBody>
          <a:bodyPr wrap="square" lIns="0" tIns="0" rIns="0" bIns="0" rtlCol="0" anchor="t">
            <a:spAutoFit/>
          </a:bodyPr>
          <a:lstStyle/>
          <a:p>
            <a:pPr algn="just"/>
            <a:r>
              <a:rPr lang="vi-VN" sz="3500" dirty="0">
                <a:latin typeface="Times New Roman" panose="02020603050405020304" pitchFamily="18" charset="0"/>
                <a:cs typeface="Times New Roman" panose="02020603050405020304" pitchFamily="18" charset="0"/>
              </a:rPr>
              <a:t>Khơ-lét-xta-cốp – một anh thư ký quèn bị nhầm là quan thanh tra từ thủ đô – được đám quan chức tỉnh lẻ đón khỏi quán trọ, đưa đi thết đãi, rước về nhà thị trưởng và nhờ sự lầm tưởng ấy mà anh ta càng tha hồ khoác lác, phô trương như một nhân vật quyền thế thực sự.</a:t>
            </a:r>
            <a:endParaRPr lang="en-US" sz="3500" dirty="0">
              <a:latin typeface="Times New Roman" panose="02020603050405020304" pitchFamily="18" charset="0"/>
              <a:ea typeface="Telegraf"/>
              <a:cs typeface="Times New Roman" panose="02020603050405020304" pitchFamily="18" charset="0"/>
              <a:sym typeface="Telegraf"/>
            </a:endParaRPr>
          </a:p>
        </p:txBody>
      </p:sp>
      <p:grpSp>
        <p:nvGrpSpPr>
          <p:cNvPr id="17" name="Group 17"/>
          <p:cNvGrpSpPr/>
          <p:nvPr/>
        </p:nvGrpSpPr>
        <p:grpSpPr>
          <a:xfrm>
            <a:off x="84819" y="3401437"/>
            <a:ext cx="800838" cy="437998"/>
            <a:chOff x="0" y="0"/>
            <a:chExt cx="635014" cy="156895"/>
          </a:xfrm>
        </p:grpSpPr>
        <p:sp>
          <p:nvSpPr>
            <p:cNvPr id="18" name="Freeform 18"/>
            <p:cNvSpPr/>
            <p:nvPr/>
          </p:nvSpPr>
          <p:spPr>
            <a:xfrm>
              <a:off x="0" y="0"/>
              <a:ext cx="635014" cy="156895"/>
            </a:xfrm>
            <a:custGeom>
              <a:avLst/>
              <a:gdLst/>
              <a:ahLst/>
              <a:cxnLst/>
              <a:rect l="l" t="t" r="r" b="b"/>
              <a:pathLst>
                <a:path w="635014" h="156895">
                  <a:moveTo>
                    <a:pt x="78447" y="0"/>
                  </a:moveTo>
                  <a:lnTo>
                    <a:pt x="556566" y="0"/>
                  </a:lnTo>
                  <a:cubicBezTo>
                    <a:pt x="577372" y="0"/>
                    <a:pt x="597325" y="8265"/>
                    <a:pt x="612037" y="22977"/>
                  </a:cubicBezTo>
                  <a:cubicBezTo>
                    <a:pt x="626749" y="37688"/>
                    <a:pt x="635014" y="57642"/>
                    <a:pt x="635014" y="78447"/>
                  </a:cubicBezTo>
                  <a:lnTo>
                    <a:pt x="635014" y="78447"/>
                  </a:lnTo>
                  <a:cubicBezTo>
                    <a:pt x="635014" y="99253"/>
                    <a:pt x="626749" y="119206"/>
                    <a:pt x="612037" y="133918"/>
                  </a:cubicBezTo>
                  <a:cubicBezTo>
                    <a:pt x="597325" y="148630"/>
                    <a:pt x="577372" y="156895"/>
                    <a:pt x="556566" y="156895"/>
                  </a:cubicBezTo>
                  <a:lnTo>
                    <a:pt x="78447" y="156895"/>
                  </a:lnTo>
                  <a:cubicBezTo>
                    <a:pt x="57642" y="156895"/>
                    <a:pt x="37688" y="148630"/>
                    <a:pt x="22977" y="133918"/>
                  </a:cubicBezTo>
                  <a:cubicBezTo>
                    <a:pt x="8265" y="119206"/>
                    <a:pt x="0" y="99253"/>
                    <a:pt x="0" y="78447"/>
                  </a:cubicBezTo>
                  <a:lnTo>
                    <a:pt x="0" y="78447"/>
                  </a:lnTo>
                  <a:cubicBezTo>
                    <a:pt x="0" y="57642"/>
                    <a:pt x="8265" y="37688"/>
                    <a:pt x="22977" y="22977"/>
                  </a:cubicBezTo>
                  <a:cubicBezTo>
                    <a:pt x="37688" y="8265"/>
                    <a:pt x="57642" y="0"/>
                    <a:pt x="78447" y="0"/>
                  </a:cubicBezTo>
                  <a:close/>
                </a:path>
              </a:pathLst>
            </a:custGeom>
            <a:solidFill>
              <a:srgbClr val="E7A99F"/>
            </a:solidFill>
          </p:spPr>
        </p:sp>
        <p:sp>
          <p:nvSpPr>
            <p:cNvPr id="19" name="TextBox 19"/>
            <p:cNvSpPr txBox="1"/>
            <p:nvPr/>
          </p:nvSpPr>
          <p:spPr>
            <a:xfrm>
              <a:off x="0" y="-85725"/>
              <a:ext cx="635014" cy="242620"/>
            </a:xfrm>
            <a:prstGeom prst="rect">
              <a:avLst/>
            </a:prstGeom>
          </p:spPr>
          <p:txBody>
            <a:bodyPr lIns="50800" tIns="50800" rIns="50800" bIns="50800" rtlCol="0" anchor="ctr"/>
            <a:lstStyle/>
            <a:p>
              <a:pPr algn="ctr">
                <a:lnSpc>
                  <a:spcPts val="3499"/>
                </a:lnSpc>
              </a:pPr>
              <a:endParaRPr>
                <a:solidFill>
                  <a:srgbClr val="FF0000"/>
                </a:solidFill>
              </a:endParaRPr>
            </a:p>
          </p:txBody>
        </p:sp>
      </p:grpSp>
      <p:sp>
        <p:nvSpPr>
          <p:cNvPr id="27" name="TextBox 27"/>
          <p:cNvSpPr txBox="1"/>
          <p:nvPr/>
        </p:nvSpPr>
        <p:spPr>
          <a:xfrm>
            <a:off x="1434257" y="7795106"/>
            <a:ext cx="9368734" cy="436017"/>
          </a:xfrm>
          <a:prstGeom prst="rect">
            <a:avLst/>
          </a:prstGeom>
        </p:spPr>
        <p:txBody>
          <a:bodyPr wrap="square" lIns="0" tIns="0" rIns="0" bIns="0" rtlCol="0" anchor="t">
            <a:spAutoFit/>
          </a:bodyPr>
          <a:lstStyle/>
          <a:p>
            <a:pPr algn="just">
              <a:lnSpc>
                <a:spcPts val="3359"/>
              </a:lnSpc>
            </a:pPr>
            <a:r>
              <a:rPr lang="vi-VN" sz="3500" dirty="0">
                <a:latin typeface="Times New Roman" panose="02020603050405020304" pitchFamily="18" charset="0"/>
                <a:cs typeface="Times New Roman" panose="02020603050405020304" pitchFamily="18" charset="0"/>
              </a:rPr>
              <a:t>Lớp kịch diễn ra tại phòng khách nhà thị trưởng.</a:t>
            </a:r>
            <a:endParaRPr lang="en-US" sz="3500" dirty="0">
              <a:latin typeface="Times New Roman" panose="02020603050405020304" pitchFamily="18" charset="0"/>
              <a:ea typeface="Telegraf"/>
              <a:cs typeface="Times New Roman" panose="02020603050405020304" pitchFamily="18" charset="0"/>
              <a:sym typeface="Telegraf"/>
            </a:endParaRPr>
          </a:p>
        </p:txBody>
      </p:sp>
      <p:sp>
        <p:nvSpPr>
          <p:cNvPr id="33" name="Freeform 33"/>
          <p:cNvSpPr/>
          <p:nvPr/>
        </p:nvSpPr>
        <p:spPr>
          <a:xfrm flipH="1">
            <a:off x="13314717" y="1920538"/>
            <a:ext cx="7954511" cy="8223649"/>
          </a:xfrm>
          <a:custGeom>
            <a:avLst/>
            <a:gdLst/>
            <a:ahLst/>
            <a:cxnLst/>
            <a:rect l="l" t="t" r="r" b="b"/>
            <a:pathLst>
              <a:path w="7954511" h="8223649">
                <a:moveTo>
                  <a:pt x="7954512" y="0"/>
                </a:moveTo>
                <a:lnTo>
                  <a:pt x="0" y="0"/>
                </a:lnTo>
                <a:lnTo>
                  <a:pt x="0" y="8223649"/>
                </a:lnTo>
                <a:lnTo>
                  <a:pt x="7954512" y="8223649"/>
                </a:lnTo>
                <a:lnTo>
                  <a:pt x="795451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4" name="Freeform 34"/>
          <p:cNvSpPr/>
          <p:nvPr/>
        </p:nvSpPr>
        <p:spPr>
          <a:xfrm flipH="1">
            <a:off x="11878902" y="2582360"/>
            <a:ext cx="3753972" cy="7971754"/>
          </a:xfrm>
          <a:custGeom>
            <a:avLst/>
            <a:gdLst/>
            <a:ahLst/>
            <a:cxnLst/>
            <a:rect l="l" t="t" r="r" b="b"/>
            <a:pathLst>
              <a:path w="3753972" h="7971754">
                <a:moveTo>
                  <a:pt x="3753972" y="0"/>
                </a:moveTo>
                <a:lnTo>
                  <a:pt x="0" y="0"/>
                </a:lnTo>
                <a:lnTo>
                  <a:pt x="0" y="7971754"/>
                </a:lnTo>
                <a:lnTo>
                  <a:pt x="3753972" y="7971754"/>
                </a:lnTo>
                <a:lnTo>
                  <a:pt x="375397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Rectangle 34"/>
          <p:cNvSpPr/>
          <p:nvPr/>
        </p:nvSpPr>
        <p:spPr>
          <a:xfrm>
            <a:off x="769019" y="2473035"/>
            <a:ext cx="8184283" cy="707886"/>
          </a:xfrm>
          <a:prstGeom prst="rect">
            <a:avLst/>
          </a:prstGeom>
        </p:spPr>
        <p:txBody>
          <a:bodyPr wrap="square">
            <a:spAutoFit/>
          </a:bodyPr>
          <a:lstStyle/>
          <a:p>
            <a:r>
              <a:rPr lang="vi-VN"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Bối cảnh cụ thể của lớp kịch</a:t>
            </a:r>
            <a:endParaRPr lang="en-GB" sz="4000" dirty="0">
              <a:solidFill>
                <a:srgbClr val="FF0000"/>
              </a:solidFill>
              <a:latin typeface="Times New Roman" panose="02020603050405020304" pitchFamily="18" charset="0"/>
              <a:cs typeface="Times New Roman" panose="02020603050405020304" pitchFamily="18" charset="0"/>
            </a:endParaRPr>
          </a:p>
        </p:txBody>
      </p:sp>
      <p:grpSp>
        <p:nvGrpSpPr>
          <p:cNvPr id="36" name="Group 17"/>
          <p:cNvGrpSpPr/>
          <p:nvPr/>
        </p:nvGrpSpPr>
        <p:grpSpPr>
          <a:xfrm>
            <a:off x="84819" y="5689547"/>
            <a:ext cx="800838" cy="437998"/>
            <a:chOff x="0" y="0"/>
            <a:chExt cx="635014" cy="156895"/>
          </a:xfrm>
        </p:grpSpPr>
        <p:sp>
          <p:nvSpPr>
            <p:cNvPr id="37" name="Freeform 18"/>
            <p:cNvSpPr/>
            <p:nvPr/>
          </p:nvSpPr>
          <p:spPr>
            <a:xfrm>
              <a:off x="0" y="0"/>
              <a:ext cx="635014" cy="156895"/>
            </a:xfrm>
            <a:custGeom>
              <a:avLst/>
              <a:gdLst/>
              <a:ahLst/>
              <a:cxnLst/>
              <a:rect l="l" t="t" r="r" b="b"/>
              <a:pathLst>
                <a:path w="635014" h="156895">
                  <a:moveTo>
                    <a:pt x="78447" y="0"/>
                  </a:moveTo>
                  <a:lnTo>
                    <a:pt x="556566" y="0"/>
                  </a:lnTo>
                  <a:cubicBezTo>
                    <a:pt x="577372" y="0"/>
                    <a:pt x="597325" y="8265"/>
                    <a:pt x="612037" y="22977"/>
                  </a:cubicBezTo>
                  <a:cubicBezTo>
                    <a:pt x="626749" y="37688"/>
                    <a:pt x="635014" y="57642"/>
                    <a:pt x="635014" y="78447"/>
                  </a:cubicBezTo>
                  <a:lnTo>
                    <a:pt x="635014" y="78447"/>
                  </a:lnTo>
                  <a:cubicBezTo>
                    <a:pt x="635014" y="99253"/>
                    <a:pt x="626749" y="119206"/>
                    <a:pt x="612037" y="133918"/>
                  </a:cubicBezTo>
                  <a:cubicBezTo>
                    <a:pt x="597325" y="148630"/>
                    <a:pt x="577372" y="156895"/>
                    <a:pt x="556566" y="156895"/>
                  </a:cubicBezTo>
                  <a:lnTo>
                    <a:pt x="78447" y="156895"/>
                  </a:lnTo>
                  <a:cubicBezTo>
                    <a:pt x="57642" y="156895"/>
                    <a:pt x="37688" y="148630"/>
                    <a:pt x="22977" y="133918"/>
                  </a:cubicBezTo>
                  <a:cubicBezTo>
                    <a:pt x="8265" y="119206"/>
                    <a:pt x="0" y="99253"/>
                    <a:pt x="0" y="78447"/>
                  </a:cubicBezTo>
                  <a:lnTo>
                    <a:pt x="0" y="78447"/>
                  </a:lnTo>
                  <a:cubicBezTo>
                    <a:pt x="0" y="57642"/>
                    <a:pt x="8265" y="37688"/>
                    <a:pt x="22977" y="22977"/>
                  </a:cubicBezTo>
                  <a:cubicBezTo>
                    <a:pt x="37688" y="8265"/>
                    <a:pt x="57642" y="0"/>
                    <a:pt x="78447" y="0"/>
                  </a:cubicBezTo>
                  <a:close/>
                </a:path>
              </a:pathLst>
            </a:custGeom>
            <a:solidFill>
              <a:srgbClr val="E7A99F"/>
            </a:solidFill>
          </p:spPr>
        </p:sp>
        <p:sp>
          <p:nvSpPr>
            <p:cNvPr id="38" name="TextBox 19"/>
            <p:cNvSpPr txBox="1"/>
            <p:nvPr/>
          </p:nvSpPr>
          <p:spPr>
            <a:xfrm>
              <a:off x="0" y="-85725"/>
              <a:ext cx="635014" cy="242620"/>
            </a:xfrm>
            <a:prstGeom prst="rect">
              <a:avLst/>
            </a:prstGeom>
          </p:spPr>
          <p:txBody>
            <a:bodyPr lIns="50800" tIns="50800" rIns="50800" bIns="50800" rtlCol="0" anchor="ctr"/>
            <a:lstStyle/>
            <a:p>
              <a:pPr algn="ctr">
                <a:lnSpc>
                  <a:spcPts val="3499"/>
                </a:lnSpc>
              </a:pPr>
              <a:endParaRPr>
                <a:solidFill>
                  <a:srgbClr val="FF0000"/>
                </a:solidFill>
              </a:endParaRPr>
            </a:p>
          </p:txBody>
        </p:sp>
      </p:grpSp>
      <p:grpSp>
        <p:nvGrpSpPr>
          <p:cNvPr id="39" name="Group 17"/>
          <p:cNvGrpSpPr/>
          <p:nvPr/>
        </p:nvGrpSpPr>
        <p:grpSpPr>
          <a:xfrm>
            <a:off x="84819" y="7887147"/>
            <a:ext cx="800838" cy="747507"/>
            <a:chOff x="0" y="-110869"/>
            <a:chExt cx="635014" cy="267764"/>
          </a:xfrm>
        </p:grpSpPr>
        <p:sp>
          <p:nvSpPr>
            <p:cNvPr id="40" name="Freeform 18"/>
            <p:cNvSpPr/>
            <p:nvPr/>
          </p:nvSpPr>
          <p:spPr>
            <a:xfrm>
              <a:off x="0" y="-110869"/>
              <a:ext cx="635014" cy="156895"/>
            </a:xfrm>
            <a:custGeom>
              <a:avLst/>
              <a:gdLst/>
              <a:ahLst/>
              <a:cxnLst/>
              <a:rect l="l" t="t" r="r" b="b"/>
              <a:pathLst>
                <a:path w="635014" h="156895">
                  <a:moveTo>
                    <a:pt x="78447" y="0"/>
                  </a:moveTo>
                  <a:lnTo>
                    <a:pt x="556566" y="0"/>
                  </a:lnTo>
                  <a:cubicBezTo>
                    <a:pt x="577372" y="0"/>
                    <a:pt x="597325" y="8265"/>
                    <a:pt x="612037" y="22977"/>
                  </a:cubicBezTo>
                  <a:cubicBezTo>
                    <a:pt x="626749" y="37688"/>
                    <a:pt x="635014" y="57642"/>
                    <a:pt x="635014" y="78447"/>
                  </a:cubicBezTo>
                  <a:lnTo>
                    <a:pt x="635014" y="78447"/>
                  </a:lnTo>
                  <a:cubicBezTo>
                    <a:pt x="635014" y="99253"/>
                    <a:pt x="626749" y="119206"/>
                    <a:pt x="612037" y="133918"/>
                  </a:cubicBezTo>
                  <a:cubicBezTo>
                    <a:pt x="597325" y="148630"/>
                    <a:pt x="577372" y="156895"/>
                    <a:pt x="556566" y="156895"/>
                  </a:cubicBezTo>
                  <a:lnTo>
                    <a:pt x="78447" y="156895"/>
                  </a:lnTo>
                  <a:cubicBezTo>
                    <a:pt x="57642" y="156895"/>
                    <a:pt x="37688" y="148630"/>
                    <a:pt x="22977" y="133918"/>
                  </a:cubicBezTo>
                  <a:cubicBezTo>
                    <a:pt x="8265" y="119206"/>
                    <a:pt x="0" y="99253"/>
                    <a:pt x="0" y="78447"/>
                  </a:cubicBezTo>
                  <a:lnTo>
                    <a:pt x="0" y="78447"/>
                  </a:lnTo>
                  <a:cubicBezTo>
                    <a:pt x="0" y="57642"/>
                    <a:pt x="8265" y="37688"/>
                    <a:pt x="22977" y="22977"/>
                  </a:cubicBezTo>
                  <a:cubicBezTo>
                    <a:pt x="37688" y="8265"/>
                    <a:pt x="57642" y="0"/>
                    <a:pt x="78447" y="0"/>
                  </a:cubicBezTo>
                  <a:close/>
                </a:path>
              </a:pathLst>
            </a:custGeom>
            <a:solidFill>
              <a:srgbClr val="E7A99F"/>
            </a:solidFill>
          </p:spPr>
        </p:sp>
        <p:sp>
          <p:nvSpPr>
            <p:cNvPr id="41" name="TextBox 19"/>
            <p:cNvSpPr txBox="1"/>
            <p:nvPr/>
          </p:nvSpPr>
          <p:spPr>
            <a:xfrm>
              <a:off x="0" y="-85725"/>
              <a:ext cx="635014" cy="242620"/>
            </a:xfrm>
            <a:prstGeom prst="rect">
              <a:avLst/>
            </a:prstGeom>
          </p:spPr>
          <p:txBody>
            <a:bodyPr lIns="50800" tIns="50800" rIns="50800" bIns="50800" rtlCol="0" anchor="ctr"/>
            <a:lstStyle/>
            <a:p>
              <a:pPr algn="ctr">
                <a:lnSpc>
                  <a:spcPts val="3499"/>
                </a:lnSpc>
              </a:pPr>
              <a:endParaRPr>
                <a:solidFill>
                  <a:srgbClr val="FF0000"/>
                </a:solidFill>
              </a:endParaRPr>
            </a:p>
          </p:txBody>
        </p:sp>
      </p:grpSp>
    </p:spTree>
    <p:extLst>
      <p:ext uri="{BB962C8B-B14F-4D97-AF65-F5344CB8AC3E}">
        <p14:creationId xmlns:p14="http://schemas.microsoft.com/office/powerpoint/2010/main" val="229443859"/>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7"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a:solidFill>
            <a:schemeClr val="bg1"/>
          </a:solidFill>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gr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gr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27" name="Freeform 27"/>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TextBox 31"/>
          <p:cNvSpPr txBox="1"/>
          <p:nvPr/>
        </p:nvSpPr>
        <p:spPr>
          <a:xfrm>
            <a:off x="9296400" y="2552700"/>
            <a:ext cx="6705600" cy="4924425"/>
          </a:xfrm>
          <a:prstGeom prst="rect">
            <a:avLst/>
          </a:prstGeom>
        </p:spPr>
        <p:txBody>
          <a:bodyPr wrap="square" lIns="0" tIns="0" rIns="0" bIns="0" rtlCol="0" anchor="t">
            <a:spAutoFit/>
          </a:bodyPr>
          <a:lstStyle/>
          <a:p>
            <a:pPr algn="ctr"/>
            <a:r>
              <a:rPr lang="vi-VN" sz="8000" b="1" dirty="0">
                <a:solidFill>
                  <a:srgbClr val="FF0000"/>
                </a:solidFill>
                <a:latin typeface="Times New Roman" panose="02020603050405020304" pitchFamily="18" charset="0"/>
                <a:cs typeface="Times New Roman" panose="02020603050405020304" pitchFamily="18" charset="0"/>
              </a:rPr>
              <a:t>* Tình huống trào phúng</a:t>
            </a:r>
            <a:endParaRPr lang="vi-VN" sz="8000" dirty="0">
              <a:solidFill>
                <a:srgbClr val="FF0000"/>
              </a:solidFill>
              <a:latin typeface="Times New Roman" panose="02020603050405020304" pitchFamily="18" charset="0"/>
              <a:cs typeface="Times New Roman" panose="02020603050405020304" pitchFamily="18" charset="0"/>
            </a:endParaRPr>
          </a:p>
          <a:p>
            <a:pPr algn="ctr"/>
            <a:r>
              <a:rPr lang="vi-VN" sz="8000" dirty="0">
                <a:solidFill>
                  <a:srgbClr val="FF0000"/>
                </a:solidFill>
                <a:latin typeface="Times New Roman" panose="02020603050405020304" pitchFamily="18" charset="0"/>
                <a:cs typeface="Times New Roman" panose="02020603050405020304" pitchFamily="18" charset="0"/>
              </a:rPr>
              <a:t> </a:t>
            </a:r>
            <a:r>
              <a:rPr lang="en-US" sz="8000" dirty="0">
                <a:latin typeface="Times New Roman" panose="02020603050405020304" pitchFamily="18" charset="0"/>
                <a:cs typeface="Times New Roman" panose="02020603050405020304" pitchFamily="18" charset="0"/>
              </a:rPr>
              <a:t>N</a:t>
            </a:r>
            <a:r>
              <a:rPr lang="vi-VN" sz="8000" dirty="0">
                <a:latin typeface="Times New Roman" panose="02020603050405020304" pitchFamily="18" charset="0"/>
                <a:cs typeface="Times New Roman" panose="02020603050405020304" pitchFamily="18" charset="0"/>
              </a:rPr>
              <a:t>hận nhầm quan thanh tra</a:t>
            </a:r>
            <a:r>
              <a:rPr lang="vi-VN" sz="8000" dirty="0">
                <a:solidFill>
                  <a:srgbClr val="FF0000"/>
                </a:solidFill>
                <a:latin typeface="Times New Roman" panose="02020603050405020304" pitchFamily="18" charset="0"/>
                <a:cs typeface="Times New Roman" panose="02020603050405020304" pitchFamily="18" charset="0"/>
              </a:rPr>
              <a:t>.</a:t>
            </a:r>
            <a:endParaRPr lang="en-US" sz="8000" dirty="0">
              <a:solidFill>
                <a:srgbClr val="FF0000"/>
              </a:solidFill>
              <a:latin typeface="Times New Roman" panose="02020603050405020304" pitchFamily="18" charset="0"/>
              <a:ea typeface="Telegraf"/>
              <a:cs typeface="Times New Roman" panose="02020603050405020304" pitchFamily="18" charset="0"/>
              <a:sym typeface="Telegraf"/>
            </a:endParaRPr>
          </a:p>
        </p:txBody>
      </p:sp>
      <p:grpSp>
        <p:nvGrpSpPr>
          <p:cNvPr id="33" name="Group 33"/>
          <p:cNvGrpSpPr/>
          <p:nvPr/>
        </p:nvGrpSpPr>
        <p:grpSpPr>
          <a:xfrm>
            <a:off x="-1111923" y="2235284"/>
            <a:ext cx="8801027" cy="8208958"/>
            <a:chOff x="0" y="0"/>
            <a:chExt cx="11734702" cy="10945277"/>
          </a:xfrm>
        </p:grpSpPr>
        <p:sp>
          <p:nvSpPr>
            <p:cNvPr id="34" name="Freeform 34"/>
            <p:cNvSpPr/>
            <p:nvPr/>
          </p:nvSpPr>
          <p:spPr>
            <a:xfrm>
              <a:off x="0" y="0"/>
              <a:ext cx="5080475" cy="10945277"/>
            </a:xfrm>
            <a:custGeom>
              <a:avLst/>
              <a:gdLst/>
              <a:ahLst/>
              <a:cxnLst/>
              <a:rect l="l" t="t" r="r" b="b"/>
              <a:pathLst>
                <a:path w="5080475" h="10945277">
                  <a:moveTo>
                    <a:pt x="0" y="0"/>
                  </a:moveTo>
                  <a:lnTo>
                    <a:pt x="5080475" y="0"/>
                  </a:lnTo>
                  <a:lnTo>
                    <a:pt x="5080475" y="10945277"/>
                  </a:lnTo>
                  <a:lnTo>
                    <a:pt x="0" y="10945277"/>
                  </a:lnTo>
                  <a:lnTo>
                    <a:pt x="0" y="0"/>
                  </a:lnTo>
                  <a:close/>
                </a:path>
              </a:pathLst>
            </a:custGeom>
            <a:blipFill>
              <a:blip r:embed="rId6">
                <a:extLst>
                  <a:ext uri="{96DAC541-7B7A-43D3-8B79-37D633B846F1}">
                    <asvg:svgBlip xmlns:asvg="http://schemas.microsoft.com/office/drawing/2016/SVG/main" r:embed="rId7"/>
                  </a:ext>
                </a:extLst>
              </a:blip>
              <a:stretch>
                <a:fillRect r="-130976"/>
              </a:stretch>
            </a:blipFill>
          </p:spPr>
        </p:sp>
        <p:sp>
          <p:nvSpPr>
            <p:cNvPr id="35" name="Freeform 35"/>
            <p:cNvSpPr/>
            <p:nvPr/>
          </p:nvSpPr>
          <p:spPr>
            <a:xfrm>
              <a:off x="5039513" y="0"/>
              <a:ext cx="6695189" cy="10945277"/>
            </a:xfrm>
            <a:custGeom>
              <a:avLst/>
              <a:gdLst/>
              <a:ahLst/>
              <a:cxnLst/>
              <a:rect l="l" t="t" r="r" b="b"/>
              <a:pathLst>
                <a:path w="6695189" h="10945277">
                  <a:moveTo>
                    <a:pt x="0" y="0"/>
                  </a:moveTo>
                  <a:lnTo>
                    <a:pt x="6695189" y="0"/>
                  </a:lnTo>
                  <a:lnTo>
                    <a:pt x="6695189" y="10945277"/>
                  </a:lnTo>
                  <a:lnTo>
                    <a:pt x="0" y="10945277"/>
                  </a:lnTo>
                  <a:lnTo>
                    <a:pt x="0" y="0"/>
                  </a:lnTo>
                  <a:close/>
                </a:path>
              </a:pathLst>
            </a:custGeom>
            <a:blipFill>
              <a:blip r:embed="rId8">
                <a:extLst>
                  <a:ext uri="{96DAC541-7B7A-43D3-8B79-37D633B846F1}">
                    <asvg:svgBlip xmlns:asvg="http://schemas.microsoft.com/office/drawing/2016/SVG/main" r:embed="rId9"/>
                  </a:ext>
                </a:extLst>
              </a:blip>
              <a:stretch>
                <a:fillRect l="-75270"/>
              </a:stretch>
            </a:blipFill>
          </p:spPr>
        </p:sp>
      </p:grpSp>
    </p:spTree>
    <p:extLst>
      <p:ext uri="{BB962C8B-B14F-4D97-AF65-F5344CB8AC3E}">
        <p14:creationId xmlns:p14="http://schemas.microsoft.com/office/powerpoint/2010/main" val="3633351984"/>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sp>
        <p:nvSpPr>
          <p:cNvPr id="5" name="Freeform 5"/>
          <p:cNvSpPr/>
          <p:nvPr/>
        </p:nvSpPr>
        <p:spPr>
          <a:xfrm flipH="1">
            <a:off x="-1227739" y="-447288"/>
            <a:ext cx="4513421" cy="10287000"/>
          </a:xfrm>
          <a:custGeom>
            <a:avLst/>
            <a:gdLst/>
            <a:ahLst/>
            <a:cxnLst/>
            <a:rect l="l" t="t" r="r" b="b"/>
            <a:pathLst>
              <a:path w="4513421" h="10287000">
                <a:moveTo>
                  <a:pt x="4513421" y="0"/>
                </a:moveTo>
                <a:lnTo>
                  <a:pt x="0" y="0"/>
                </a:lnTo>
                <a:lnTo>
                  <a:pt x="0" y="10287000"/>
                </a:lnTo>
                <a:lnTo>
                  <a:pt x="4513421" y="10287000"/>
                </a:lnTo>
                <a:lnTo>
                  <a:pt x="4513421"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15002318" y="-447288"/>
            <a:ext cx="4513421" cy="10287000"/>
          </a:xfrm>
          <a:custGeom>
            <a:avLst/>
            <a:gdLst/>
            <a:ahLst/>
            <a:cxnLst/>
            <a:rect l="l" t="t" r="r" b="b"/>
            <a:pathLst>
              <a:path w="4513421" h="10287000">
                <a:moveTo>
                  <a:pt x="0" y="0"/>
                </a:moveTo>
                <a:lnTo>
                  <a:pt x="4513421" y="0"/>
                </a:lnTo>
                <a:lnTo>
                  <a:pt x="4513421" y="10287000"/>
                </a:lnTo>
                <a:lnTo>
                  <a:pt x="0" y="1028700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7" name="Freeform 7"/>
          <p:cNvSpPr/>
          <p:nvPr/>
        </p:nvSpPr>
        <p:spPr>
          <a:xfrm>
            <a:off x="4354797" y="-1040019"/>
            <a:ext cx="9578406" cy="1887744"/>
          </a:xfrm>
          <a:custGeom>
            <a:avLst/>
            <a:gdLst/>
            <a:ahLst/>
            <a:cxnLst/>
            <a:rect l="l" t="t" r="r" b="b"/>
            <a:pathLst>
              <a:path w="9578406" h="1887744">
                <a:moveTo>
                  <a:pt x="0" y="0"/>
                </a:moveTo>
                <a:lnTo>
                  <a:pt x="9578406" y="0"/>
                </a:lnTo>
                <a:lnTo>
                  <a:pt x="9578406" y="1887744"/>
                </a:lnTo>
                <a:lnTo>
                  <a:pt x="0" y="1887744"/>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8" name="Freeform 8"/>
          <p:cNvSpPr/>
          <p:nvPr/>
        </p:nvSpPr>
        <p:spPr>
          <a:xfrm>
            <a:off x="2986959" y="-1040019"/>
            <a:ext cx="2840470" cy="1887744"/>
          </a:xfrm>
          <a:custGeom>
            <a:avLst/>
            <a:gdLst/>
            <a:ahLst/>
            <a:cxnLst/>
            <a:rect l="l" t="t" r="r" b="b"/>
            <a:pathLst>
              <a:path w="2840470" h="1887744">
                <a:moveTo>
                  <a:pt x="0" y="0"/>
                </a:moveTo>
                <a:lnTo>
                  <a:pt x="2840469" y="0"/>
                </a:lnTo>
                <a:lnTo>
                  <a:pt x="2840469" y="1887744"/>
                </a:lnTo>
                <a:lnTo>
                  <a:pt x="0" y="1887744"/>
                </a:lnTo>
                <a:lnTo>
                  <a:pt x="0" y="0"/>
                </a:lnTo>
                <a:close/>
              </a:path>
            </a:pathLst>
          </a:custGeom>
          <a:blipFill>
            <a:blip r:embed="rId6">
              <a:alphaModFix amt="80000"/>
              <a:extLst>
                <a:ext uri="{96DAC541-7B7A-43D3-8B79-37D633B846F1}">
                  <asvg:svgBlip xmlns:asvg="http://schemas.microsoft.com/office/drawing/2016/SVG/main" r:embed="rId7"/>
                </a:ext>
              </a:extLst>
            </a:blip>
            <a:stretch>
              <a:fillRect l="-237212"/>
            </a:stretch>
          </a:blipFill>
          <a:ln cap="sq">
            <a:noFill/>
            <a:prstDash val="solid"/>
            <a:miter/>
          </a:ln>
        </p:spPr>
      </p:sp>
      <p:sp>
        <p:nvSpPr>
          <p:cNvPr id="9" name="Freeform 9"/>
          <p:cNvSpPr/>
          <p:nvPr/>
        </p:nvSpPr>
        <p:spPr>
          <a:xfrm flipH="1">
            <a:off x="12474868" y="-1040019"/>
            <a:ext cx="2840470" cy="1887744"/>
          </a:xfrm>
          <a:custGeom>
            <a:avLst/>
            <a:gdLst/>
            <a:ahLst/>
            <a:cxnLst/>
            <a:rect l="l" t="t" r="r" b="b"/>
            <a:pathLst>
              <a:path w="2840470" h="1887744">
                <a:moveTo>
                  <a:pt x="2840470" y="0"/>
                </a:moveTo>
                <a:lnTo>
                  <a:pt x="0" y="0"/>
                </a:lnTo>
                <a:lnTo>
                  <a:pt x="0" y="1887744"/>
                </a:lnTo>
                <a:lnTo>
                  <a:pt x="2840470" y="1887744"/>
                </a:lnTo>
                <a:lnTo>
                  <a:pt x="2840470" y="0"/>
                </a:lnTo>
                <a:close/>
              </a:path>
            </a:pathLst>
          </a:custGeom>
          <a:blipFill>
            <a:blip r:embed="rId6">
              <a:alphaModFix amt="80000"/>
              <a:extLst>
                <a:ext uri="{96DAC541-7B7A-43D3-8B79-37D633B846F1}">
                  <asvg:svgBlip xmlns:asvg="http://schemas.microsoft.com/office/drawing/2016/SVG/main" r:embed="rId7"/>
                </a:ext>
              </a:extLst>
            </a:blip>
            <a:stretch>
              <a:fillRect l="-237212"/>
            </a:stretch>
          </a:blipFill>
          <a:ln cap="sq">
            <a:noFill/>
            <a:prstDash val="solid"/>
            <a:miter/>
          </a:ln>
        </p:spPr>
      </p:sp>
      <p:sp>
        <p:nvSpPr>
          <p:cNvPr id="15" name="TextBox 15"/>
          <p:cNvSpPr txBox="1"/>
          <p:nvPr/>
        </p:nvSpPr>
        <p:spPr>
          <a:xfrm>
            <a:off x="3518763" y="1520523"/>
            <a:ext cx="11305266" cy="3539430"/>
          </a:xfrm>
          <a:prstGeom prst="rect">
            <a:avLst/>
          </a:prstGeom>
        </p:spPr>
        <p:txBody>
          <a:bodyPr lIns="0" tIns="0" rIns="0" bIns="0" rtlCol="0" anchor="t">
            <a:spAutoFit/>
          </a:bodyPr>
          <a:lstStyle/>
          <a:p>
            <a:pPr algn="ctr">
              <a:spcBef>
                <a:spcPct val="0"/>
              </a:spcBef>
            </a:pPr>
            <a:r>
              <a:rPr lang="vi-VN" sz="11500" b="1">
                <a:solidFill>
                  <a:srgbClr val="FFFF00"/>
                </a:solidFill>
                <a:latin typeface="iCiel Baliho Script" pitchFamily="50" charset="-93"/>
              </a:rPr>
              <a:t>HOẠT ĐỘNG 1</a:t>
            </a:r>
          </a:p>
          <a:p>
            <a:pPr algn="ctr">
              <a:spcBef>
                <a:spcPct val="0"/>
              </a:spcBef>
            </a:pPr>
            <a:r>
              <a:rPr lang="vi-VN" sz="11500" b="1">
                <a:solidFill>
                  <a:srgbClr val="FFFF00"/>
                </a:solidFill>
                <a:latin typeface="iCiel Baliho Script" pitchFamily="50" charset="-93"/>
              </a:rPr>
              <a:t>KHỞI ĐỘNG</a:t>
            </a:r>
            <a:endParaRPr lang="en-US" sz="20200">
              <a:solidFill>
                <a:srgbClr val="FFFF00"/>
              </a:solidFill>
              <a:latin typeface="iCiel Baliho Script" pitchFamily="50" charset="-93"/>
              <a:ea typeface="Celandine"/>
              <a:cs typeface="Celandine"/>
              <a:sym typeface="Celandine"/>
            </a:endParaRPr>
          </a:p>
        </p:txBody>
      </p:sp>
      <p:sp>
        <p:nvSpPr>
          <p:cNvPr id="16" name="Freeform 16"/>
          <p:cNvSpPr/>
          <p:nvPr/>
        </p:nvSpPr>
        <p:spPr>
          <a:xfrm>
            <a:off x="4492918" y="5362338"/>
            <a:ext cx="2963532" cy="6293214"/>
          </a:xfrm>
          <a:custGeom>
            <a:avLst/>
            <a:gdLst/>
            <a:ahLst/>
            <a:cxnLst/>
            <a:rect l="l" t="t" r="r" b="b"/>
            <a:pathLst>
              <a:path w="2963532" h="6293214">
                <a:moveTo>
                  <a:pt x="0" y="0"/>
                </a:moveTo>
                <a:lnTo>
                  <a:pt x="2963532" y="0"/>
                </a:lnTo>
                <a:lnTo>
                  <a:pt x="2963532" y="6293214"/>
                </a:lnTo>
                <a:lnTo>
                  <a:pt x="0" y="62932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flipH="1">
            <a:off x="6212822" y="5143500"/>
            <a:ext cx="6722118" cy="6949558"/>
          </a:xfrm>
          <a:custGeom>
            <a:avLst/>
            <a:gdLst/>
            <a:ahLst/>
            <a:cxnLst/>
            <a:rect l="l" t="t" r="r" b="b"/>
            <a:pathLst>
              <a:path w="6722118" h="6949558">
                <a:moveTo>
                  <a:pt x="6722118" y="0"/>
                </a:moveTo>
                <a:lnTo>
                  <a:pt x="0" y="0"/>
                </a:lnTo>
                <a:lnTo>
                  <a:pt x="0" y="6949558"/>
                </a:lnTo>
                <a:lnTo>
                  <a:pt x="6722118" y="6949558"/>
                </a:lnTo>
                <a:lnTo>
                  <a:pt x="672211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27396" y="5568154"/>
            <a:ext cx="4811779" cy="4983952"/>
          </a:xfrm>
          <a:custGeom>
            <a:avLst/>
            <a:gdLst/>
            <a:ahLst/>
            <a:cxnLst/>
            <a:rect l="l" t="t" r="r" b="b"/>
            <a:pathLst>
              <a:path w="4811779" h="4983952">
                <a:moveTo>
                  <a:pt x="0" y="0"/>
                </a:moveTo>
                <a:lnTo>
                  <a:pt x="4811779" y="0"/>
                </a:lnTo>
                <a:lnTo>
                  <a:pt x="4811779" y="4983952"/>
                </a:lnTo>
                <a:lnTo>
                  <a:pt x="0" y="49839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9" name="Group 19"/>
          <p:cNvGrpSpPr/>
          <p:nvPr/>
        </p:nvGrpSpPr>
        <p:grpSpPr>
          <a:xfrm rot="235339">
            <a:off x="10849887" y="5601269"/>
            <a:ext cx="7216354" cy="6730890"/>
            <a:chOff x="0" y="0"/>
            <a:chExt cx="9621805" cy="8974520"/>
          </a:xfrm>
        </p:grpSpPr>
        <p:sp>
          <p:nvSpPr>
            <p:cNvPr id="20" name="Freeform 20"/>
            <p:cNvSpPr/>
            <p:nvPr/>
          </p:nvSpPr>
          <p:spPr>
            <a:xfrm>
              <a:off x="0" y="0"/>
              <a:ext cx="4165708" cy="8974520"/>
            </a:xfrm>
            <a:custGeom>
              <a:avLst/>
              <a:gdLst/>
              <a:ahLst/>
              <a:cxnLst/>
              <a:rect l="l" t="t" r="r" b="b"/>
              <a:pathLst>
                <a:path w="4165708" h="8974520">
                  <a:moveTo>
                    <a:pt x="0" y="0"/>
                  </a:moveTo>
                  <a:lnTo>
                    <a:pt x="4165708" y="0"/>
                  </a:lnTo>
                  <a:lnTo>
                    <a:pt x="4165708" y="8974520"/>
                  </a:lnTo>
                  <a:lnTo>
                    <a:pt x="0" y="8974520"/>
                  </a:lnTo>
                  <a:lnTo>
                    <a:pt x="0" y="0"/>
                  </a:lnTo>
                  <a:close/>
                </a:path>
              </a:pathLst>
            </a:custGeom>
            <a:blipFill>
              <a:blip r:embed="rId14">
                <a:extLst>
                  <a:ext uri="{96DAC541-7B7A-43D3-8B79-37D633B846F1}">
                    <asvg:svgBlip xmlns:asvg="http://schemas.microsoft.com/office/drawing/2016/SVG/main" r:embed="rId15"/>
                  </a:ext>
                </a:extLst>
              </a:blip>
              <a:stretch>
                <a:fillRect r="-130976"/>
              </a:stretch>
            </a:blipFill>
          </p:spPr>
        </p:sp>
        <p:sp>
          <p:nvSpPr>
            <p:cNvPr id="21" name="Freeform 21"/>
            <p:cNvSpPr/>
            <p:nvPr/>
          </p:nvSpPr>
          <p:spPr>
            <a:xfrm>
              <a:off x="4132121" y="0"/>
              <a:ext cx="5489684" cy="8974520"/>
            </a:xfrm>
            <a:custGeom>
              <a:avLst/>
              <a:gdLst/>
              <a:ahLst/>
              <a:cxnLst/>
              <a:rect l="l" t="t" r="r" b="b"/>
              <a:pathLst>
                <a:path w="5489684" h="8974520">
                  <a:moveTo>
                    <a:pt x="0" y="0"/>
                  </a:moveTo>
                  <a:lnTo>
                    <a:pt x="5489684" y="0"/>
                  </a:lnTo>
                  <a:lnTo>
                    <a:pt x="5489684" y="8974520"/>
                  </a:lnTo>
                  <a:lnTo>
                    <a:pt x="0" y="8974520"/>
                  </a:lnTo>
                  <a:lnTo>
                    <a:pt x="0" y="0"/>
                  </a:lnTo>
                  <a:close/>
                </a:path>
              </a:pathLst>
            </a:custGeom>
            <a:blipFill>
              <a:blip r:embed="rId16">
                <a:extLst>
                  <a:ext uri="{96DAC541-7B7A-43D3-8B79-37D633B846F1}">
                    <asvg:svgBlip xmlns:asvg="http://schemas.microsoft.com/office/drawing/2016/SVG/main" r:embed="rId17"/>
                  </a:ext>
                </a:extLst>
              </a:blip>
              <a:stretch>
                <a:fillRect l="-75270"/>
              </a:stretch>
            </a:blipFill>
          </p:spPr>
        </p:sp>
      </p:gr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54797" y="722120"/>
            <a:ext cx="9696144" cy="4261362"/>
          </a:xfrm>
          <a:prstGeom prst="rect">
            <a:avLst/>
          </a:prstGeom>
        </p:spPr>
      </p:pic>
    </p:spTree>
    <p:extLst>
      <p:ext uri="{BB962C8B-B14F-4D97-AF65-F5344CB8AC3E}">
        <p14:creationId xmlns:p14="http://schemas.microsoft.com/office/powerpoint/2010/main" val="206697284"/>
      </p:ext>
    </p:extLst>
  </p:cSld>
  <p:clrMapOvr>
    <a:masterClrMapping/>
  </p:clrMapOvr>
  <p:transition spd="slow">
    <p:cover dir="l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0" y="266700"/>
            <a:ext cx="18342792" cy="10287000"/>
            <a:chOff x="0" y="0"/>
            <a:chExt cx="24457056" cy="13716000"/>
          </a:xfrm>
          <a:solidFill>
            <a:schemeClr val="bg1"/>
          </a:solidFill>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gr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grpFill/>
          </p:spPr>
        </p:sp>
      </p:grpSp>
      <p:sp>
        <p:nvSpPr>
          <p:cNvPr id="5" name="Freeform 5"/>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solidFill>
            <a:srgbClr val="202020"/>
          </a:solidFill>
        </p:spPr>
      </p:sp>
      <p:sp>
        <p:nvSpPr>
          <p:cNvPr id="6" name="TextBox 6"/>
          <p:cNvSpPr txBox="1"/>
          <p:nvPr/>
        </p:nvSpPr>
        <p:spPr>
          <a:xfrm>
            <a:off x="1031665" y="901052"/>
            <a:ext cx="9780648" cy="1094082"/>
          </a:xfrm>
          <a:prstGeom prst="rect">
            <a:avLst/>
          </a:prstGeom>
        </p:spPr>
        <p:txBody>
          <a:bodyPr lIns="0" tIns="0" rIns="0" bIns="0" rtlCol="0" anchor="t">
            <a:spAutoFit/>
          </a:bodyPr>
          <a:lstStyle/>
          <a:p>
            <a:pPr>
              <a:lnSpc>
                <a:spcPts val="9536"/>
              </a:lnSpc>
            </a:pPr>
            <a:r>
              <a:rPr lang="vi-VN" sz="6000" b="1" dirty="0">
                <a:latin typeface="Times New Roman" panose="02020603050405020304" pitchFamily="18" charset="0"/>
                <a:cs typeface="Times New Roman" panose="02020603050405020304" pitchFamily="18" charset="0"/>
              </a:rPr>
              <a:t>* Hành động kịch</a:t>
            </a:r>
            <a:endParaRPr lang="en-US" sz="6000" dirty="0">
              <a:latin typeface="Times New Roman" panose="02020603050405020304" pitchFamily="18" charset="0"/>
              <a:ea typeface="Celandine"/>
              <a:cs typeface="Times New Roman" panose="02020603050405020304" pitchFamily="18" charset="0"/>
              <a:sym typeface="Celandine"/>
            </a:endParaRPr>
          </a:p>
        </p:txBody>
      </p:sp>
      <p:sp>
        <p:nvSpPr>
          <p:cNvPr id="7" name="TextBox 7"/>
          <p:cNvSpPr txBox="1"/>
          <p:nvPr/>
        </p:nvSpPr>
        <p:spPr>
          <a:xfrm>
            <a:off x="1653342" y="2254921"/>
            <a:ext cx="8459305" cy="2215991"/>
          </a:xfrm>
          <a:prstGeom prst="rect">
            <a:avLst/>
          </a:prstGeom>
        </p:spPr>
        <p:txBody>
          <a:bodyPr wrap="square" lIns="0" tIns="0" rIns="0" bIns="0" rtlCol="0" anchor="t">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Khơ-lét-xta-</a:t>
            </a:r>
            <a:r>
              <a:rPr lang="en-US" sz="3600" dirty="0" err="1">
                <a:solidFill>
                  <a:srgbClr val="FF0000"/>
                </a:solidFill>
                <a:latin typeface="Times New Roman" panose="02020603050405020304" pitchFamily="18" charset="0"/>
                <a:cs typeface="Times New Roman" panose="02020603050405020304" pitchFamily="18" charset="0"/>
              </a:rPr>
              <a:t>cốp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nhầm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l</a:t>
            </a:r>
            <a:r>
              <a:rPr lang="en-US" sz="3600" dirty="0">
                <a:latin typeface="Times New Roman" panose="02020603050405020304" pitchFamily="18" charset="0"/>
                <a:cs typeface="Times New Roman" panose="02020603050405020304" pitchFamily="18" charset="0"/>
              </a:rPr>
              <a:t>à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a:t>
            </a:r>
            <a:r>
              <a:rPr lang="vi-VN" sz="3600" dirty="0">
                <a:latin typeface="Times New Roman" panose="02020603050405020304" pitchFamily="18" charset="0"/>
                <a:cs typeface="Times New Roman" panose="02020603050405020304" pitchFamily="18" charset="0"/>
              </a:rPr>
              <a:t> nên hắn công khai </a:t>
            </a:r>
            <a:r>
              <a:rPr lang="en-US" sz="3600" dirty="0" err="1">
                <a:latin typeface="Times New Roman" panose="02020603050405020304" pitchFamily="18" charset="0"/>
                <a:cs typeface="Times New Roman" panose="02020603050405020304" pitchFamily="18" charset="0"/>
              </a:rPr>
              <a:t>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tỉnh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vợ</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gái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gái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trưởng</a:t>
            </a:r>
            <a:r>
              <a:rPr lang="en-US" sz="36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elegraf"/>
              <a:cs typeface="Times New Roman" panose="02020603050405020304" pitchFamily="18" charset="0"/>
              <a:sym typeface="Telegraf"/>
            </a:endParaRPr>
          </a:p>
        </p:txBody>
      </p:sp>
      <p:sp>
        <p:nvSpPr>
          <p:cNvPr id="8" name="TextBox 8"/>
          <p:cNvSpPr txBox="1"/>
          <p:nvPr/>
        </p:nvSpPr>
        <p:spPr>
          <a:xfrm>
            <a:off x="283718" y="2575199"/>
            <a:ext cx="1537912" cy="1252050"/>
          </a:xfrm>
          <a:prstGeom prst="rect">
            <a:avLst/>
          </a:prstGeom>
        </p:spPr>
        <p:txBody>
          <a:bodyPr lIns="0" tIns="0" rIns="0" bIns="0" rtlCol="0" anchor="t">
            <a:spAutoFit/>
          </a:bodyPr>
          <a:lstStyle/>
          <a:p>
            <a:pPr>
              <a:lnSpc>
                <a:spcPts val="9536"/>
              </a:lnSpc>
            </a:pPr>
            <a:r>
              <a:rPr lang="en-US" sz="8912">
                <a:latin typeface="Times New Roman" panose="02020603050405020304" pitchFamily="18" charset="0"/>
                <a:ea typeface="Celandine"/>
                <a:cs typeface="Times New Roman" panose="02020603050405020304" pitchFamily="18" charset="0"/>
                <a:sym typeface="Celandine"/>
              </a:rPr>
              <a:t>01</a:t>
            </a:r>
          </a:p>
        </p:txBody>
      </p:sp>
      <p:sp>
        <p:nvSpPr>
          <p:cNvPr id="9" name="TextBox 9"/>
          <p:cNvSpPr txBox="1"/>
          <p:nvPr/>
        </p:nvSpPr>
        <p:spPr>
          <a:xfrm>
            <a:off x="1678088" y="4708093"/>
            <a:ext cx="8434559" cy="2215991"/>
          </a:xfrm>
          <a:prstGeom prst="rect">
            <a:avLst/>
          </a:prstGeom>
        </p:spPr>
        <p:txBody>
          <a:bodyPr wrap="square" lIns="0" tIns="0" rIns="0" bIns="0" rtlCol="0" anchor="t">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 Quan </a:t>
            </a:r>
            <a:r>
              <a:rPr lang="en-US" sz="3600" dirty="0" err="1">
                <a:solidFill>
                  <a:srgbClr val="FF0000"/>
                </a:solidFill>
                <a:latin typeface="Times New Roman" panose="02020603050405020304" pitchFamily="18" charset="0"/>
                <a:cs typeface="Times New Roman" panose="02020603050405020304" pitchFamily="18" charset="0"/>
              </a:rPr>
              <a:t>chức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địa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phương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nhầm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Khơ-lét-xta-</a:t>
            </a:r>
            <a:r>
              <a:rPr lang="en-US" sz="3600" dirty="0" err="1">
                <a:latin typeface="Times New Roman" panose="02020603050405020304" pitchFamily="18" charset="0"/>
                <a:cs typeface="Times New Roman" panose="02020603050405020304" pitchFamily="18" charset="0"/>
              </a:rPr>
              <a:t>cốp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oai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elegraf"/>
              <a:cs typeface="Times New Roman" panose="02020603050405020304" pitchFamily="18" charset="0"/>
              <a:sym typeface="Telegraf"/>
            </a:endParaRPr>
          </a:p>
        </p:txBody>
      </p:sp>
      <p:sp>
        <p:nvSpPr>
          <p:cNvPr id="10" name="TextBox 10"/>
          <p:cNvSpPr txBox="1"/>
          <p:nvPr/>
        </p:nvSpPr>
        <p:spPr>
          <a:xfrm>
            <a:off x="258973" y="4987379"/>
            <a:ext cx="1537912" cy="1252050"/>
          </a:xfrm>
          <a:prstGeom prst="rect">
            <a:avLst/>
          </a:prstGeom>
        </p:spPr>
        <p:txBody>
          <a:bodyPr lIns="0" tIns="0" rIns="0" bIns="0" rtlCol="0" anchor="t">
            <a:spAutoFit/>
          </a:bodyPr>
          <a:lstStyle/>
          <a:p>
            <a:pPr>
              <a:lnSpc>
                <a:spcPts val="9536"/>
              </a:lnSpc>
            </a:pPr>
            <a:r>
              <a:rPr lang="en-US" sz="8912">
                <a:latin typeface="Times New Roman" panose="02020603050405020304" pitchFamily="18" charset="0"/>
                <a:ea typeface="Celandine"/>
                <a:cs typeface="Times New Roman" panose="02020603050405020304" pitchFamily="18" charset="0"/>
                <a:sym typeface="Celandine"/>
              </a:rPr>
              <a:t>02</a:t>
            </a:r>
          </a:p>
        </p:txBody>
      </p:sp>
      <p:sp>
        <p:nvSpPr>
          <p:cNvPr id="11" name="TextBox 11"/>
          <p:cNvSpPr txBox="1"/>
          <p:nvPr/>
        </p:nvSpPr>
        <p:spPr>
          <a:xfrm>
            <a:off x="1665714" y="7169957"/>
            <a:ext cx="8434559" cy="2215991"/>
          </a:xfrm>
          <a:prstGeom prst="rect">
            <a:avLst/>
          </a:prstGeom>
        </p:spPr>
        <p:txBody>
          <a:bodyPr wrap="square" lIns="0" tIns="0" rIns="0" bIns="0" rtlCol="0" anchor="t">
            <a:spAutoFit/>
          </a:bodyPr>
          <a:lstStyle/>
          <a:p>
            <a:pPr algn="just"/>
            <a:r>
              <a:rPr lang="en-AU" sz="3600" dirty="0">
                <a:solidFill>
                  <a:srgbClr val="FF0000"/>
                </a:solidFill>
                <a:latin typeface="Times New Roman" panose="02020603050405020304" pitchFamily="18" charset="0"/>
                <a:cs typeface="Times New Roman" panose="02020603050405020304" pitchFamily="18" charset="0"/>
              </a:rPr>
              <a:t>- </a:t>
            </a:r>
            <a:r>
              <a:rPr lang="en-AU" sz="3600" dirty="0" err="1">
                <a:solidFill>
                  <a:srgbClr val="FF0000"/>
                </a:solidFill>
                <a:latin typeface="Times New Roman" panose="02020603050405020304" pitchFamily="18" charset="0"/>
                <a:cs typeface="Times New Roman" panose="02020603050405020304" pitchFamily="18" charset="0"/>
              </a:rPr>
              <a:t>Tầng</a:t>
            </a:r>
            <a:r>
              <a:rPr lang="en-AU" sz="3600" dirty="0">
                <a:solidFill>
                  <a:srgbClr val="FF0000"/>
                </a:solidFill>
                <a:latin typeface="Times New Roman" panose="02020603050405020304" pitchFamily="18" charset="0"/>
                <a:cs typeface="Times New Roman" panose="02020603050405020304" pitchFamily="18" charset="0"/>
              </a:rPr>
              <a:t> </a:t>
            </a:r>
            <a:r>
              <a:rPr lang="en-AU" sz="3600" dirty="0" err="1">
                <a:solidFill>
                  <a:srgbClr val="FF0000"/>
                </a:solidFill>
                <a:latin typeface="Times New Roman" panose="02020603050405020304" pitchFamily="18" charset="0"/>
                <a:cs typeface="Times New Roman" panose="02020603050405020304" pitchFamily="18" charset="0"/>
              </a:rPr>
              <a:t>lớp</a:t>
            </a:r>
            <a:r>
              <a:rPr lang="en-AU" sz="3600" dirty="0">
                <a:solidFill>
                  <a:srgbClr val="FF0000"/>
                </a:solidFill>
                <a:latin typeface="Times New Roman" panose="02020603050405020304" pitchFamily="18" charset="0"/>
                <a:cs typeface="Times New Roman" panose="02020603050405020304" pitchFamily="18" charset="0"/>
              </a:rPr>
              <a:t> </a:t>
            </a:r>
            <a:r>
              <a:rPr lang="en-AU" sz="3600" dirty="0" err="1">
                <a:solidFill>
                  <a:srgbClr val="FF0000"/>
                </a:solidFill>
                <a:latin typeface="Times New Roman" panose="02020603050405020304" pitchFamily="18" charset="0"/>
                <a:cs typeface="Times New Roman" panose="02020603050405020304" pitchFamily="18" charset="0"/>
              </a:rPr>
              <a:t>trưởng</a:t>
            </a:r>
            <a:r>
              <a:rPr lang="en-AU" sz="3600" dirty="0">
                <a:solidFill>
                  <a:srgbClr val="FF0000"/>
                </a:solidFill>
                <a:latin typeface="Times New Roman" panose="02020603050405020304" pitchFamily="18" charset="0"/>
                <a:cs typeface="Times New Roman" panose="02020603050405020304" pitchFamily="18" charset="0"/>
              </a:rPr>
              <a:t> </a:t>
            </a:r>
            <a:r>
              <a:rPr lang="en-AU" sz="3600" dirty="0" err="1">
                <a:solidFill>
                  <a:srgbClr val="FF0000"/>
                </a:solidFill>
                <a:latin typeface="Times New Roman" panose="02020603050405020304" pitchFamily="18" charset="0"/>
                <a:cs typeface="Times New Roman" panose="02020603050405020304" pitchFamily="18" charset="0"/>
              </a:rPr>
              <a:t>giả</a:t>
            </a:r>
            <a:r>
              <a:rPr lang="en-AU" sz="3600" dirty="0">
                <a:solidFill>
                  <a:srgbClr val="FF0000"/>
                </a:solidFill>
                <a:latin typeface="Times New Roman" panose="02020603050405020304" pitchFamily="18" charset="0"/>
                <a:cs typeface="Times New Roman" panose="02020603050405020304" pitchFamily="18" charset="0"/>
              </a:rPr>
              <a:t> (v</a:t>
            </a:r>
            <a:r>
              <a:rPr lang="en-US" sz="3600" dirty="0">
                <a:solidFill>
                  <a:srgbClr val="FF0000"/>
                </a:solidFill>
                <a:latin typeface="Times New Roman" panose="02020603050405020304" pitchFamily="18" charset="0"/>
                <a:cs typeface="Times New Roman" panose="02020603050405020304" pitchFamily="18" charset="0"/>
              </a:rPr>
              <a:t>ợ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gái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thị</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trưởng</a:t>
            </a:r>
            <a:r>
              <a:rPr lang="en-AU" sz="3600" dirty="0">
                <a:solidFill>
                  <a:srgbClr val="FF000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nhầm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Khơ-lét-xta-</a:t>
            </a:r>
            <a:r>
              <a:rPr lang="en-US" sz="3600" dirty="0" err="1">
                <a:latin typeface="Times New Roman" panose="02020603050405020304" pitchFamily="18" charset="0"/>
                <a:cs typeface="Times New Roman" panose="02020603050405020304" pitchFamily="18" charset="0"/>
              </a:rPr>
              <a:t>cốp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sang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sang.</a:t>
            </a:r>
            <a:endParaRPr lang="en-US" sz="3600" dirty="0">
              <a:latin typeface="Times New Roman" panose="02020603050405020304" pitchFamily="18" charset="0"/>
              <a:ea typeface="Telegraf"/>
              <a:cs typeface="Times New Roman" panose="02020603050405020304" pitchFamily="18" charset="0"/>
              <a:sym typeface="Telegraf"/>
            </a:endParaRPr>
          </a:p>
        </p:txBody>
      </p:sp>
      <p:sp>
        <p:nvSpPr>
          <p:cNvPr id="12" name="TextBox 12"/>
          <p:cNvSpPr txBox="1"/>
          <p:nvPr/>
        </p:nvSpPr>
        <p:spPr>
          <a:xfrm>
            <a:off x="272472" y="7534113"/>
            <a:ext cx="1537912" cy="1252050"/>
          </a:xfrm>
          <a:prstGeom prst="rect">
            <a:avLst/>
          </a:prstGeom>
        </p:spPr>
        <p:txBody>
          <a:bodyPr lIns="0" tIns="0" rIns="0" bIns="0" rtlCol="0" anchor="t">
            <a:spAutoFit/>
          </a:bodyPr>
          <a:lstStyle/>
          <a:p>
            <a:pPr>
              <a:lnSpc>
                <a:spcPts val="9536"/>
              </a:lnSpc>
            </a:pPr>
            <a:r>
              <a:rPr lang="en-US" sz="8912">
                <a:latin typeface="Times New Roman" panose="02020603050405020304" pitchFamily="18" charset="0"/>
                <a:ea typeface="Celandine"/>
                <a:cs typeface="Times New Roman" panose="02020603050405020304" pitchFamily="18" charset="0"/>
                <a:sym typeface="Celandine"/>
              </a:rPr>
              <a:t>03</a:t>
            </a:r>
          </a:p>
        </p:txBody>
      </p:sp>
      <p:grpSp>
        <p:nvGrpSpPr>
          <p:cNvPr id="13" name="Group 13"/>
          <p:cNvGrpSpPr/>
          <p:nvPr/>
        </p:nvGrpSpPr>
        <p:grpSpPr>
          <a:xfrm>
            <a:off x="-4438760" y="-859044"/>
            <a:ext cx="27165521" cy="1887744"/>
            <a:chOff x="0" y="0"/>
            <a:chExt cx="36220695" cy="2516992"/>
          </a:xfrm>
        </p:grpSpPr>
        <p:sp>
          <p:nvSpPr>
            <p:cNvPr id="14" name="Freeform 14"/>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15" name="Freeform 15"/>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16" name="Freeform 16"/>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grpSp>
        <p:nvGrpSpPr>
          <p:cNvPr id="17" name="Group 17"/>
          <p:cNvGrpSpPr/>
          <p:nvPr/>
        </p:nvGrpSpPr>
        <p:grpSpPr>
          <a:xfrm>
            <a:off x="10647164" y="1845623"/>
            <a:ext cx="9548260" cy="8905922"/>
            <a:chOff x="0" y="0"/>
            <a:chExt cx="12731013" cy="11874563"/>
          </a:xfrm>
        </p:grpSpPr>
        <p:sp>
          <p:nvSpPr>
            <p:cNvPr id="18" name="Freeform 18"/>
            <p:cNvSpPr/>
            <p:nvPr/>
          </p:nvSpPr>
          <p:spPr>
            <a:xfrm>
              <a:off x="0" y="0"/>
              <a:ext cx="5511822" cy="11874563"/>
            </a:xfrm>
            <a:custGeom>
              <a:avLst/>
              <a:gdLst/>
              <a:ahLst/>
              <a:cxnLst/>
              <a:rect l="l" t="t" r="r" b="b"/>
              <a:pathLst>
                <a:path w="5511822" h="11874563">
                  <a:moveTo>
                    <a:pt x="0" y="0"/>
                  </a:moveTo>
                  <a:lnTo>
                    <a:pt x="5511822" y="0"/>
                  </a:lnTo>
                  <a:lnTo>
                    <a:pt x="5511822" y="11874563"/>
                  </a:lnTo>
                  <a:lnTo>
                    <a:pt x="0" y="11874563"/>
                  </a:lnTo>
                  <a:lnTo>
                    <a:pt x="0" y="0"/>
                  </a:lnTo>
                  <a:close/>
                </a:path>
              </a:pathLst>
            </a:custGeom>
            <a:blipFill>
              <a:blip r:embed="rId4">
                <a:extLst>
                  <a:ext uri="{96DAC541-7B7A-43D3-8B79-37D633B846F1}">
                    <asvg:svgBlip xmlns:asvg="http://schemas.microsoft.com/office/drawing/2016/SVG/main" r:embed="rId5"/>
                  </a:ext>
                </a:extLst>
              </a:blip>
              <a:stretch>
                <a:fillRect r="-130976"/>
              </a:stretch>
            </a:blipFill>
          </p:spPr>
        </p:sp>
        <p:sp>
          <p:nvSpPr>
            <p:cNvPr id="19" name="Freeform 19"/>
            <p:cNvSpPr/>
            <p:nvPr/>
          </p:nvSpPr>
          <p:spPr>
            <a:xfrm>
              <a:off x="5467382" y="0"/>
              <a:ext cx="7263631" cy="11874563"/>
            </a:xfrm>
            <a:custGeom>
              <a:avLst/>
              <a:gdLst/>
              <a:ahLst/>
              <a:cxnLst/>
              <a:rect l="l" t="t" r="r" b="b"/>
              <a:pathLst>
                <a:path w="7263631" h="11874563">
                  <a:moveTo>
                    <a:pt x="0" y="0"/>
                  </a:moveTo>
                  <a:lnTo>
                    <a:pt x="7263631" y="0"/>
                  </a:lnTo>
                  <a:lnTo>
                    <a:pt x="7263631" y="11874563"/>
                  </a:lnTo>
                  <a:lnTo>
                    <a:pt x="0" y="11874563"/>
                  </a:lnTo>
                  <a:lnTo>
                    <a:pt x="0" y="0"/>
                  </a:lnTo>
                  <a:close/>
                </a:path>
              </a:pathLst>
            </a:custGeom>
            <a:blipFill>
              <a:blip r:embed="rId6">
                <a:extLst>
                  <a:ext uri="{96DAC541-7B7A-43D3-8B79-37D633B846F1}">
                    <asvg:svgBlip xmlns:asvg="http://schemas.microsoft.com/office/drawing/2016/SVG/main" r:embed="rId7"/>
                  </a:ext>
                </a:extLst>
              </a:blip>
              <a:stretch>
                <a:fillRect l="-75270"/>
              </a:stretch>
            </a:blipFill>
          </p:spPr>
        </p:sp>
      </p:grpSp>
    </p:spTree>
    <p:extLst>
      <p:ext uri="{BB962C8B-B14F-4D97-AF65-F5344CB8AC3E}">
        <p14:creationId xmlns:p14="http://schemas.microsoft.com/office/powerpoint/2010/main" val="3630338309"/>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9" name="Freeform 9"/>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381000" y="1879840"/>
            <a:ext cx="9952489" cy="5924699"/>
          </a:xfrm>
          <a:prstGeom prst="rect">
            <a:avLst/>
          </a:prstGeom>
        </p:spPr>
        <p:txBody>
          <a:bodyPr wrap="square" lIns="0" tIns="0" rIns="0" bIns="0" rtlCol="0" anchor="t">
            <a:spAutoFit/>
          </a:bodyPr>
          <a:lstStyle/>
          <a:p>
            <a:pPr algn="just"/>
            <a:r>
              <a:rPr lang="en-US" sz="5500" b="1" dirty="0">
                <a:solidFill>
                  <a:srgbClr val="FF0000"/>
                </a:solidFill>
                <a:latin typeface="Times New Roman" panose="02020603050405020304" pitchFamily="18" charset="0"/>
                <a:cs typeface="Times New Roman" panose="02020603050405020304" pitchFamily="18" charset="0"/>
              </a:rPr>
              <a:t>=&gt; </a:t>
            </a:r>
            <a:r>
              <a:rPr lang="vi-VN" sz="5500" b="1" dirty="0">
                <a:solidFill>
                  <a:srgbClr val="FF0000"/>
                </a:solidFill>
                <a:latin typeface="Times New Roman" panose="02020603050405020304" pitchFamily="18" charset="0"/>
                <a:cs typeface="Times New Roman" panose="02020603050405020304" pitchFamily="18" charset="0"/>
              </a:rPr>
              <a:t>Cách ứng xử, hành động của các nhân vật chuyển hoá dần từ chỗ ứng phó, che đậy thực chất sang trạng thái say sưa trong ảo vọng, để cuối cùng vỡ mộng trong nỗi lo sợ khi quan thanh tra thật xuất   hiện.</a:t>
            </a:r>
            <a:endParaRPr lang="en-GB" sz="5500" b="1" dirty="0">
              <a:solidFill>
                <a:srgbClr val="FF0000"/>
              </a:solidFill>
              <a:latin typeface="Times New Roman" panose="02020603050405020304" pitchFamily="18" charset="0"/>
              <a:cs typeface="Times New Roman" panose="02020603050405020304" pitchFamily="18" charset="0"/>
            </a:endParaRPr>
          </a:p>
        </p:txBody>
      </p:sp>
      <p:sp>
        <p:nvSpPr>
          <p:cNvPr id="33" name="Freeform 33"/>
          <p:cNvSpPr/>
          <p:nvPr/>
        </p:nvSpPr>
        <p:spPr>
          <a:xfrm flipH="1">
            <a:off x="12411499" y="1920539"/>
            <a:ext cx="7954511" cy="8223649"/>
          </a:xfrm>
          <a:custGeom>
            <a:avLst/>
            <a:gdLst/>
            <a:ahLst/>
            <a:cxnLst/>
            <a:rect l="l" t="t" r="r" b="b"/>
            <a:pathLst>
              <a:path w="7954511" h="8223649">
                <a:moveTo>
                  <a:pt x="7954512" y="0"/>
                </a:moveTo>
                <a:lnTo>
                  <a:pt x="0" y="0"/>
                </a:lnTo>
                <a:lnTo>
                  <a:pt x="0" y="8223649"/>
                </a:lnTo>
                <a:lnTo>
                  <a:pt x="7954512" y="8223649"/>
                </a:lnTo>
                <a:lnTo>
                  <a:pt x="795451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flipH="1">
            <a:off x="10534513" y="2046486"/>
            <a:ext cx="3753972" cy="7971754"/>
          </a:xfrm>
          <a:custGeom>
            <a:avLst/>
            <a:gdLst/>
            <a:ahLst/>
            <a:cxnLst/>
            <a:rect l="l" t="t" r="r" b="b"/>
            <a:pathLst>
              <a:path w="3753972" h="7971754">
                <a:moveTo>
                  <a:pt x="3753972" y="0"/>
                </a:moveTo>
                <a:lnTo>
                  <a:pt x="0" y="0"/>
                </a:lnTo>
                <a:lnTo>
                  <a:pt x="0" y="7971754"/>
                </a:lnTo>
                <a:lnTo>
                  <a:pt x="3753972" y="7971754"/>
                </a:lnTo>
                <a:lnTo>
                  <a:pt x="3753972"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3901613199"/>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reeform 5"/>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4438760" y="-859044"/>
            <a:ext cx="27165521" cy="1887744"/>
            <a:chOff x="0" y="0"/>
            <a:chExt cx="36220695" cy="2516992"/>
          </a:xfrm>
        </p:grpSpPr>
        <p:sp>
          <p:nvSpPr>
            <p:cNvPr id="7" name="Freeform 7"/>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9" name="Freeform 9"/>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10" name="TextBox 10"/>
          <p:cNvSpPr txBox="1"/>
          <p:nvPr/>
        </p:nvSpPr>
        <p:spPr>
          <a:xfrm>
            <a:off x="859680" y="2690556"/>
            <a:ext cx="13068526" cy="1231106"/>
          </a:xfrm>
          <a:prstGeom prst="rect">
            <a:avLst/>
          </a:prstGeom>
        </p:spPr>
        <p:txBody>
          <a:bodyPr lIns="0" tIns="0" rIns="0" bIns="0" rtlCol="0" anchor="t">
            <a:spAutoFit/>
          </a:bodyPr>
          <a:lstStyle/>
          <a:p>
            <a:r>
              <a:rPr lang="en-US" sz="8000" b="1" dirty="0">
                <a:solidFill>
                  <a:srgbClr val="FF0000"/>
                </a:solidFill>
                <a:latin typeface="Times New Roman" panose="02020603050405020304" pitchFamily="18" charset="0"/>
                <a:cs typeface="Times New Roman" panose="02020603050405020304" pitchFamily="18" charset="0"/>
              </a:rPr>
              <a:t>2. </a:t>
            </a:r>
            <a:r>
              <a:rPr lang="vi-VN" sz="8000" b="1" dirty="0">
                <a:solidFill>
                  <a:srgbClr val="FF0000"/>
                </a:solidFill>
                <a:latin typeface="Times New Roman" panose="02020603050405020304" pitchFamily="18" charset="0"/>
                <a:cs typeface="Times New Roman" panose="02020603050405020304" pitchFamily="18" charset="0"/>
              </a:rPr>
              <a:t>Nhân vật</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hài</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kịch</a:t>
            </a:r>
            <a:endParaRPr lang="en-GB" sz="8000" dirty="0">
              <a:solidFill>
                <a:srgbClr val="FF0000"/>
              </a:solidFill>
              <a:latin typeface="Times New Roman" panose="02020603050405020304" pitchFamily="18" charset="0"/>
              <a:cs typeface="Times New Roman" panose="02020603050405020304" pitchFamily="18" charset="0"/>
            </a:endParaRPr>
          </a:p>
        </p:txBody>
      </p:sp>
      <p:sp>
        <p:nvSpPr>
          <p:cNvPr id="16" name="Freeform 16"/>
          <p:cNvSpPr/>
          <p:nvPr/>
        </p:nvSpPr>
        <p:spPr>
          <a:xfrm>
            <a:off x="7794655" y="1556871"/>
            <a:ext cx="8499350" cy="8786922"/>
          </a:xfrm>
          <a:custGeom>
            <a:avLst/>
            <a:gdLst/>
            <a:ahLst/>
            <a:cxnLst/>
            <a:rect l="l" t="t" r="r" b="b"/>
            <a:pathLst>
              <a:path w="8499350" h="8786922">
                <a:moveTo>
                  <a:pt x="0" y="0"/>
                </a:moveTo>
                <a:lnTo>
                  <a:pt x="8499350" y="0"/>
                </a:lnTo>
                <a:lnTo>
                  <a:pt x="8499350" y="8786922"/>
                </a:lnTo>
                <a:lnTo>
                  <a:pt x="0" y="8786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523834">
            <a:off x="13541166" y="1298842"/>
            <a:ext cx="5061994" cy="6186882"/>
          </a:xfrm>
          <a:custGeom>
            <a:avLst/>
            <a:gdLst/>
            <a:ahLst/>
            <a:cxnLst/>
            <a:rect l="l" t="t" r="r" b="b"/>
            <a:pathLst>
              <a:path w="5061994" h="6186882">
                <a:moveTo>
                  <a:pt x="0" y="0"/>
                </a:moveTo>
                <a:lnTo>
                  <a:pt x="5061994" y="0"/>
                </a:lnTo>
                <a:lnTo>
                  <a:pt x="5061994" y="6186882"/>
                </a:lnTo>
                <a:lnTo>
                  <a:pt x="0" y="6186882"/>
                </a:lnTo>
                <a:lnTo>
                  <a:pt x="0" y="0"/>
                </a:lnTo>
                <a:close/>
              </a:path>
            </a:pathLst>
          </a:custGeom>
          <a:blipFill>
            <a:blip r:embed="rId8">
              <a:alphaModFix amt="40000"/>
              <a:extLst>
                <a:ext uri="{96DAC541-7B7A-43D3-8B79-37D633B846F1}">
                  <asvg:svgBlip xmlns:asvg="http://schemas.microsoft.com/office/drawing/2016/SVG/main" r:embed="rId9"/>
                </a:ext>
              </a:extLst>
            </a:blip>
            <a:stretch>
              <a:fillRect/>
            </a:stretch>
          </a:blipFill>
        </p:spPr>
      </p:sp>
      <p:sp>
        <p:nvSpPr>
          <p:cNvPr id="28" name="Rectangle 27"/>
          <p:cNvSpPr/>
          <p:nvPr/>
        </p:nvSpPr>
        <p:spPr>
          <a:xfrm>
            <a:off x="1709407" y="4481687"/>
            <a:ext cx="7539243" cy="873701"/>
          </a:xfrm>
          <a:prstGeom prst="rect">
            <a:avLst/>
          </a:prstGeom>
        </p:spPr>
        <p:txBody>
          <a:bodyPr wrap="none">
            <a:spAutoFit/>
          </a:bodyPr>
          <a:lstStyle/>
          <a:p>
            <a:pPr algn="just">
              <a:lnSpc>
                <a:spcPct val="115000"/>
              </a:lnSpc>
              <a:spcAft>
                <a:spcPts val="80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t>
            </a: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hân vật Khơ-lét-xta-</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cốp</a:t>
            </a:r>
            <a:endParaRPr lang="en-GB"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1244417"/>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2585712550"/>
              </p:ext>
            </p:extLst>
          </p:nvPr>
        </p:nvGraphicFramePr>
        <p:xfrm>
          <a:off x="838200" y="1600200"/>
          <a:ext cx="16916400" cy="7132320"/>
        </p:xfrm>
        <a:graphic>
          <a:graphicData uri="http://schemas.openxmlformats.org/drawingml/2006/table">
            <a:tbl>
              <a:tblPr firstRow="1" firstCol="1" bandRow="1"/>
              <a:tblGrid>
                <a:gridCol w="4267200">
                  <a:extLst>
                    <a:ext uri="{9D8B030D-6E8A-4147-A177-3AD203B41FA5}">
                      <a16:colId xmlns:a16="http://schemas.microsoft.com/office/drawing/2014/main" val="20000"/>
                    </a:ext>
                  </a:extLst>
                </a:gridCol>
                <a:gridCol w="86106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77367">
                <a:tc>
                  <a:txBody>
                    <a:bodyPr/>
                    <a:lstStyle/>
                    <a:p>
                      <a:pPr algn="ctr">
                        <a:lnSpc>
                          <a:spcPct val="100000"/>
                        </a:lnSpc>
                        <a:spcAft>
                          <a:spcPts val="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Hoàn cảnh thực tế</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Ảo tưởng về</a:t>
                      </a:r>
                    </a:p>
                    <a:p>
                      <a:pPr algn="ctr">
                        <a:lnSpc>
                          <a:spcPct val="100000"/>
                        </a:lnSpc>
                        <a:spcAft>
                          <a:spcPts val="0"/>
                        </a:spcAft>
                      </a:pP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“cuộc sống thượng lưu”</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 độ sống</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773669">
                <a:tc>
                  <a:txBody>
                    <a:bodyPr/>
                    <a:lstStyle/>
                    <a:p>
                      <a:pPr algn="just">
                        <a:lnSpc>
                          <a:spcPct val="100000"/>
                        </a:lnSpc>
                        <a:spcAft>
                          <a:spcPts val="0"/>
                        </a:spcAft>
                      </a:pPr>
                      <a:endParaRPr lang="vi-VN"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vi-VN"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ốn là nhân viên thư kí quèn, “đoảng vị, không</a:t>
                      </a:r>
                      <a:r>
                        <a:rPr lang="vi-VN" sz="3600" b="1" baseline="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a:t>
                      </a: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ược việc gì” tại văn phòng của một vụ ở Pê-téc-</a:t>
                      </a: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bua.</a:t>
                      </a:r>
                      <a:endParaRPr lang="en-GB"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“Có lẽ bà tưởng tôi là một anh chàng thư kí nhì nhằng? Không, </a:t>
                      </a:r>
                      <a:r>
                        <a:rPr lang="vi-VN" sz="36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 vụ trưởng là bạn thân với tôi đấy</a:t>
                      </a: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Ngài vỗ vai tôi thế này, nói: “Người anh em, lại đằng nhà ăn với mình!”. Mỗi ngày tôi chỉ đến vụ có hai phút, đủ để ra lệnh làm như thế này, làm như thế kia! Ở đấy đã có một công chức... tất cả công văn cho tôi”</a:t>
                      </a:r>
                      <a:endParaRPr lang="en-GB" sz="36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“Họ nói: “I-van A-lếch-xan-đrô-vích, xin </a:t>
                      </a:r>
                      <a:r>
                        <a:rPr lang="vi-VN" sz="36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mời ông ra điều khiển vụ</a:t>
                      </a: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ngay”, “Chỉ mai kia là tôi sẽ được </a:t>
                      </a:r>
                      <a:r>
                        <a:rPr lang="vi-VN" sz="36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thăng hàm đại thống</a:t>
                      </a: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Khinh bỉ thân phận thư kí quèn của chính mình như một con người nhỏ bé.</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Thán phục những kẻ chỉ tay ra lệnh.</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01886480"/>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1640006279"/>
              </p:ext>
            </p:extLst>
          </p:nvPr>
        </p:nvGraphicFramePr>
        <p:xfrm>
          <a:off x="685800" y="1600200"/>
          <a:ext cx="16840200" cy="7376160"/>
        </p:xfrm>
        <a:graphic>
          <a:graphicData uri="http://schemas.openxmlformats.org/drawingml/2006/table">
            <a:tbl>
              <a:tblPr firstRow="1" firstCol="1" bandRow="1"/>
              <a:tblGrid>
                <a:gridCol w="4724400">
                  <a:extLst>
                    <a:ext uri="{9D8B030D-6E8A-4147-A177-3AD203B41FA5}">
                      <a16:colId xmlns:a16="http://schemas.microsoft.com/office/drawing/2014/main" val="20000"/>
                    </a:ext>
                  </a:extLst>
                </a:gridCol>
                <a:gridCol w="7965608">
                  <a:extLst>
                    <a:ext uri="{9D8B030D-6E8A-4147-A177-3AD203B41FA5}">
                      <a16:colId xmlns:a16="http://schemas.microsoft.com/office/drawing/2014/main" val="20001"/>
                    </a:ext>
                  </a:extLst>
                </a:gridCol>
                <a:gridCol w="4150192">
                  <a:extLst>
                    <a:ext uri="{9D8B030D-6E8A-4147-A177-3AD203B41FA5}">
                      <a16:colId xmlns:a16="http://schemas.microsoft.com/office/drawing/2014/main" val="20002"/>
                    </a:ext>
                  </a:extLst>
                </a:gridCol>
              </a:tblGrid>
              <a:tr h="77367">
                <a:tc>
                  <a:txBody>
                    <a:bodyPr/>
                    <a:lstStyle/>
                    <a:p>
                      <a:pPr algn="ctr">
                        <a:lnSpc>
                          <a:spcPct val="100000"/>
                        </a:lnSpc>
                        <a:spcAft>
                          <a:spcPts val="0"/>
                        </a:spcAft>
                      </a:pPr>
                      <a:r>
                        <a:rPr lang="en-US"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Hoàn cảnh thực tế</a:t>
                      </a:r>
                      <a:endParaRPr lang="en-GB"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vi-VN"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Ảo tưởng về </a:t>
                      </a:r>
                    </a:p>
                    <a:p>
                      <a:pPr algn="ctr">
                        <a:lnSpc>
                          <a:spcPct val="100000"/>
                        </a:lnSpc>
                        <a:spcAft>
                          <a:spcPts val="0"/>
                        </a:spcAft>
                      </a:pPr>
                      <a:r>
                        <a:rPr lang="vi-VN"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“cuộc sống thượng lưu”</a:t>
                      </a:r>
                      <a:endParaRPr lang="en-GB"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en-US"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 độ sống</a:t>
                      </a:r>
                      <a:endParaRPr lang="en-GB"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25518">
                <a:tc>
                  <a:txBody>
                    <a:bodyPr/>
                    <a:lstStyle/>
                    <a:p>
                      <a:pPr algn="just">
                        <a:lnSpc>
                          <a:spcPct val="100000"/>
                        </a:lnSpc>
                        <a:spcAft>
                          <a:spcPts val="0"/>
                        </a:spcAft>
                      </a:pPr>
                      <a:endParaRPr lang="vi-VN"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vi-VN"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vi-VN"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Từng phải rời khỏi thủ đô về tỉnh lẻ</a:t>
                      </a:r>
                      <a:endParaRPr lang="en-GB"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44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“Tôi </a:t>
                      </a:r>
                      <a:r>
                        <a:rPr lang="vi-VN" sz="4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quen sống trong cái xã hội thượng lưu </a:t>
                      </a:r>
                      <a:r>
                        <a:rPr lang="vi-VN" sz="44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vậy mà bỗng phải đi đường xa: nào hàng quán bẩn thỉu, nào dân đen ngu dốt tối tăm…”; </a:t>
                      </a:r>
                      <a:endParaRPr lang="en-GB" sz="44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44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“Tất nhiên ai lại so sánh thôn quê với Pê-téc-bua! Chà, Pê-téc-bua! Thực đấy, </a:t>
                      </a:r>
                      <a:r>
                        <a:rPr lang="vi-VN" sz="4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 sống ở thủ đô </a:t>
                      </a:r>
                      <a:r>
                        <a:rPr lang="vi-VN" sz="44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sao mà…”;</a:t>
                      </a:r>
                      <a:endParaRPr lang="en-GB" sz="44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Khinh bỉ cuộc sống ở tỉnh lẻ, cuộc sống ở tầng lớp dưới của chính mình và cả “dân đen ngu dốt, tối tăm”.</a:t>
                      </a:r>
                      <a:endParaRPr lang="en-GB"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43891876"/>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3338666940"/>
              </p:ext>
            </p:extLst>
          </p:nvPr>
        </p:nvGraphicFramePr>
        <p:xfrm>
          <a:off x="609598" y="1600200"/>
          <a:ext cx="16992601" cy="7132320"/>
        </p:xfrm>
        <a:graphic>
          <a:graphicData uri="http://schemas.openxmlformats.org/drawingml/2006/table">
            <a:tbl>
              <a:tblPr firstRow="1" firstCol="1" bandRow="1"/>
              <a:tblGrid>
                <a:gridCol w="4419602">
                  <a:extLst>
                    <a:ext uri="{9D8B030D-6E8A-4147-A177-3AD203B41FA5}">
                      <a16:colId xmlns:a16="http://schemas.microsoft.com/office/drawing/2014/main" val="20000"/>
                    </a:ext>
                  </a:extLst>
                </a:gridCol>
                <a:gridCol w="8839200">
                  <a:extLst>
                    <a:ext uri="{9D8B030D-6E8A-4147-A177-3AD203B41FA5}">
                      <a16:colId xmlns:a16="http://schemas.microsoft.com/office/drawing/2014/main" val="20001"/>
                    </a:ext>
                  </a:extLst>
                </a:gridCol>
                <a:gridCol w="3733799">
                  <a:extLst>
                    <a:ext uri="{9D8B030D-6E8A-4147-A177-3AD203B41FA5}">
                      <a16:colId xmlns:a16="http://schemas.microsoft.com/office/drawing/2014/main" val="20002"/>
                    </a:ext>
                  </a:extLst>
                </a:gridCol>
              </a:tblGrid>
              <a:tr h="77367">
                <a:tc>
                  <a:txBody>
                    <a:bodyPr/>
                    <a:lstStyle/>
                    <a:p>
                      <a:pPr algn="ctr">
                        <a:lnSpc>
                          <a:spcPct val="100000"/>
                        </a:lnSpc>
                        <a:spcAft>
                          <a:spcPts val="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Hoàn cảnh thực tế</a:t>
                      </a:r>
                      <a:endParaRPr lang="en-GB"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Ảo tưởng về </a:t>
                      </a:r>
                    </a:p>
                    <a:p>
                      <a:pPr algn="ctr">
                        <a:lnSpc>
                          <a:spcPct val="100000"/>
                        </a:lnSpc>
                        <a:spcAft>
                          <a:spcPts val="0"/>
                        </a:spcAft>
                      </a:pP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“cuộc sống thượng lưu”</a:t>
                      </a:r>
                      <a:endParaRPr lang="en-GB"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 độ sống</a:t>
                      </a:r>
                      <a:endParaRPr lang="en-GB"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12352">
                <a:tc>
                  <a:txBody>
                    <a:bodyPr/>
                    <a:lstStyle/>
                    <a:p>
                      <a:pPr algn="ctr">
                        <a:lnSpc>
                          <a:spcPct val="100000"/>
                        </a:lnSpc>
                        <a:spcAft>
                          <a:spcPts val="0"/>
                        </a:spcAft>
                      </a:pPr>
                      <a:endPar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Từng phải sống chui lủi để trốn tiền trọ. </a:t>
                      </a:r>
                      <a:endParaRPr lang="en-GB" sz="3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“Bao giờ tôi cũng </a:t>
                      </a:r>
                      <a:r>
                        <a:rPr lang="vi-VN" sz="36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cố tìm cách lẩn tránh cho không ai biết mình</a:t>
                      </a: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Nhưng không tài nào lẩn tránh được chứ lị, không biết làm cách nào!… Tôi vừa có mặt ở đâu, đã thấy có người nói: “Kìa ông I-van A-lếch-xan-đrô-vích đi kia kìa”. Có lần </a:t>
                      </a:r>
                      <a:r>
                        <a:rPr lang="vi-VN" sz="36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 lại tưởng tôi là tổng tư lệnh</a:t>
                      </a: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Thế là bọn lính từ trong bốt vội vàng nhảy xổ ra, bồng súng chào. Sau đó viên sĩ quan vốn biết tôi lắm, nói với tôi rằng: “Kìa, người anh em, thế mà bọn mình cứ tưởng lầm đằng ấy là tổng tư lệnh”</a:t>
                      </a:r>
                      <a:endParaRPr lang="en-GB" sz="36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Khao khát trở thành người có địa vị, ai cũng biết đến.</a:t>
                      </a:r>
                      <a:endParaRPr lang="en-GB"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64436416"/>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2905557049"/>
              </p:ext>
            </p:extLst>
          </p:nvPr>
        </p:nvGraphicFramePr>
        <p:xfrm>
          <a:off x="887003" y="1455420"/>
          <a:ext cx="16459201" cy="7376160"/>
        </p:xfrm>
        <a:graphic>
          <a:graphicData uri="http://schemas.openxmlformats.org/drawingml/2006/table">
            <a:tbl>
              <a:tblPr firstRow="1" firstCol="1" bandRow="1"/>
              <a:tblGrid>
                <a:gridCol w="4627851">
                  <a:extLst>
                    <a:ext uri="{9D8B030D-6E8A-4147-A177-3AD203B41FA5}">
                      <a16:colId xmlns:a16="http://schemas.microsoft.com/office/drawing/2014/main" val="20000"/>
                    </a:ext>
                  </a:extLst>
                </a:gridCol>
                <a:gridCol w="8249951">
                  <a:extLst>
                    <a:ext uri="{9D8B030D-6E8A-4147-A177-3AD203B41FA5}">
                      <a16:colId xmlns:a16="http://schemas.microsoft.com/office/drawing/2014/main" val="20001"/>
                    </a:ext>
                  </a:extLst>
                </a:gridCol>
                <a:gridCol w="3581399">
                  <a:extLst>
                    <a:ext uri="{9D8B030D-6E8A-4147-A177-3AD203B41FA5}">
                      <a16:colId xmlns:a16="http://schemas.microsoft.com/office/drawing/2014/main" val="20002"/>
                    </a:ext>
                  </a:extLst>
                </a:gridCol>
              </a:tblGrid>
              <a:tr h="77367">
                <a:tc>
                  <a:txBody>
                    <a:bodyPr/>
                    <a:lstStyle/>
                    <a:p>
                      <a:pPr algn="ctr">
                        <a:lnSpc>
                          <a:spcPct val="100000"/>
                        </a:lnSpc>
                        <a:spcAft>
                          <a:spcPts val="0"/>
                        </a:spcAft>
                      </a:pPr>
                      <a:r>
                        <a:rPr lang="en-US"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Hoàn cảnh thực tế</a:t>
                      </a:r>
                      <a:endParaRPr lang="en-GB" sz="4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vi-VN"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Ảo tưởng về </a:t>
                      </a:r>
                    </a:p>
                    <a:p>
                      <a:pPr algn="ctr">
                        <a:lnSpc>
                          <a:spcPct val="100000"/>
                        </a:lnSpc>
                        <a:spcAft>
                          <a:spcPts val="0"/>
                        </a:spcAft>
                      </a:pPr>
                      <a:r>
                        <a:rPr lang="vi-VN"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“cuộc sống thượng lưu”</a:t>
                      </a:r>
                      <a:endParaRPr lang="en-GB" sz="4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en-US"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 độ sống</a:t>
                      </a:r>
                      <a:endParaRPr lang="en-GB" sz="4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41568">
                <a:tc>
                  <a:txBody>
                    <a:bodyPr/>
                    <a:lstStyle/>
                    <a:p>
                      <a:pPr algn="ctr">
                        <a:lnSpc>
                          <a:spcPct val="100000"/>
                        </a:lnSpc>
                        <a:spcAft>
                          <a:spcPts val="0"/>
                        </a:spcAft>
                      </a:pPr>
                      <a:endParaRPr lang="vi-VN"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4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Từng lê la với đám “đào hát” và từng xem “ca kịch vui” bình dân</a:t>
                      </a:r>
                      <a:endParaRPr lang="en-GB" sz="4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4400"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“Tôi </a:t>
                      </a:r>
                      <a:r>
                        <a:rPr lang="vi-VN" sz="4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quen nhiều đáo hát </a:t>
                      </a:r>
                      <a:r>
                        <a:rPr lang="vi-VN" sz="4400"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lắm. Vì tôi cũng đi xem nhiều vở ca kịch vui... Tôi </a:t>
                      </a:r>
                      <a:r>
                        <a:rPr lang="vi-VN" sz="4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thường gặp các nhà văn</a:t>
                      </a:r>
                      <a:r>
                        <a:rPr lang="vi-VN" sz="4400"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 Tôi là bạn cánh hẩu của Pu-skin. Nhiều lần tôi bảo hắn là: “Thế nào người anh em Pu-skin?”. Hắn ta trả lời: “Bình thường, người anh em ạ, vẫn như mọi khi thôi”... Hắn là con người độc đáo”. </a:t>
                      </a:r>
                      <a:endParaRPr lang="en-GB" sz="44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Khao khát đư</a:t>
                      </a:r>
                      <a:r>
                        <a:rPr lang="en-AU"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bằng vai phải lứa với nhà văn nổi tiếng.</a:t>
                      </a:r>
                      <a:endParaRPr lang="en-GB"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53591446"/>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1825147195"/>
              </p:ext>
            </p:extLst>
          </p:nvPr>
        </p:nvGraphicFramePr>
        <p:xfrm>
          <a:off x="544104" y="1409700"/>
          <a:ext cx="17145000" cy="7132320"/>
        </p:xfrm>
        <a:graphic>
          <a:graphicData uri="http://schemas.openxmlformats.org/drawingml/2006/table">
            <a:tbl>
              <a:tblPr firstRow="1" firstCol="1" bandRow="1"/>
              <a:tblGrid>
                <a:gridCol w="4820678">
                  <a:extLst>
                    <a:ext uri="{9D8B030D-6E8A-4147-A177-3AD203B41FA5}">
                      <a16:colId xmlns:a16="http://schemas.microsoft.com/office/drawing/2014/main" val="20000"/>
                    </a:ext>
                  </a:extLst>
                </a:gridCol>
                <a:gridCol w="8008979">
                  <a:extLst>
                    <a:ext uri="{9D8B030D-6E8A-4147-A177-3AD203B41FA5}">
                      <a16:colId xmlns:a16="http://schemas.microsoft.com/office/drawing/2014/main" val="20001"/>
                    </a:ext>
                  </a:extLst>
                </a:gridCol>
                <a:gridCol w="4315343">
                  <a:extLst>
                    <a:ext uri="{9D8B030D-6E8A-4147-A177-3AD203B41FA5}">
                      <a16:colId xmlns:a16="http://schemas.microsoft.com/office/drawing/2014/main" val="20002"/>
                    </a:ext>
                  </a:extLst>
                </a:gridCol>
              </a:tblGrid>
              <a:tr h="77367">
                <a:tc>
                  <a:txBody>
                    <a:bodyPr/>
                    <a:lstStyle/>
                    <a:p>
                      <a:pPr algn="ctr">
                        <a:lnSpc>
                          <a:spcPct val="100000"/>
                        </a:lnSpc>
                        <a:spcAft>
                          <a:spcPts val="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Hoàn cảnh thực tế</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Ảo tưởng về “cuộc sống thượng lưu”</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 độ sống</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51036">
                <a:tc>
                  <a:txBody>
                    <a:bodyPr/>
                    <a:lstStyle/>
                    <a:p>
                      <a:pPr algn="ctr">
                        <a:lnSpc>
                          <a:spcPct val="100000"/>
                        </a:lnSpc>
                        <a:spcAft>
                          <a:spcPts val="0"/>
                        </a:spcAft>
                      </a:pPr>
                      <a:endPar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 nhân viên thư kí quèn, bị sai làm chân chạy việc, đưa thư, báo nên có biết bập bõm vài tên bài báo, nhà văn, lẫn lộn các tác phẩm thuộc thể loại khác nhau với tên tờ báo tạp chí.</a:t>
                      </a:r>
                      <a:endParaRPr lang="en-GB"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3600"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 “Tôi cũng có </a:t>
                      </a:r>
                      <a:r>
                        <a:rPr lang="vi-VN" sz="36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đăng trên tạp chí nhiều bài</a:t>
                      </a:r>
                      <a:r>
                        <a:rPr lang="vi-VN" sz="3600"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 tất cả đều do tôi viết.”</a:t>
                      </a:r>
                      <a:endParaRPr lang="en-GB" sz="36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 “Tôi chữa thơ cho tất cả bọn họ. Thằng Xmiếc-đin phải tặng tôi bốn chục nghìn rúp để tôi làm việc ấy cho nó đấy”, “Thú thật là tôi </a:t>
                      </a:r>
                      <a:r>
                        <a:rPr lang="vi-VN" sz="36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sống bằng nghề văn </a:t>
                      </a:r>
                      <a:r>
                        <a:rPr lang="vi-VN" sz="3600"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endParaRPr lang="en-GB" sz="36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 Không biết làm cách nào, họ phải cầy cục tìm đến tôi. Thế là lập tức ngoài phố nhan nhản những phái viên được cử đến chỗ tôi, hết phái viên, phái viên lại phái viên,.. các ông tưởng tượng xem, có đến ba vạn năm nghìn phái viên...”</a:t>
                      </a:r>
                      <a:endParaRPr lang="en-GB" sz="36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Khinh bỉ thân phận bị sai phái, phải cầu cạnh của mình.</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Khao khát trở thành người nổi tiếng được cầu cạnh.</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Mong ước kiếm được nhiều tiền một cách dễ dàng.</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05795950"/>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83075855"/>
              </p:ext>
            </p:extLst>
          </p:nvPr>
        </p:nvGraphicFramePr>
        <p:xfrm>
          <a:off x="903697" y="1303020"/>
          <a:ext cx="16535400" cy="7680960"/>
        </p:xfrm>
        <a:graphic>
          <a:graphicData uri="http://schemas.openxmlformats.org/drawingml/2006/table">
            <a:tbl>
              <a:tblPr firstRow="1" firstCol="1" bandRow="1"/>
              <a:tblGrid>
                <a:gridCol w="3733800">
                  <a:extLst>
                    <a:ext uri="{9D8B030D-6E8A-4147-A177-3AD203B41FA5}">
                      <a16:colId xmlns:a16="http://schemas.microsoft.com/office/drawing/2014/main" val="20000"/>
                    </a:ext>
                  </a:extLst>
                </a:gridCol>
                <a:gridCol w="7924800">
                  <a:extLst>
                    <a:ext uri="{9D8B030D-6E8A-4147-A177-3AD203B41FA5}">
                      <a16:colId xmlns:a16="http://schemas.microsoft.com/office/drawing/2014/main" val="20001"/>
                    </a:ext>
                  </a:extLst>
                </a:gridCol>
                <a:gridCol w="4876800">
                  <a:extLst>
                    <a:ext uri="{9D8B030D-6E8A-4147-A177-3AD203B41FA5}">
                      <a16:colId xmlns:a16="http://schemas.microsoft.com/office/drawing/2014/main" val="20002"/>
                    </a:ext>
                  </a:extLst>
                </a:gridCol>
              </a:tblGrid>
              <a:tr h="77367">
                <a:tc>
                  <a:txBody>
                    <a:bodyPr/>
                    <a:lstStyle/>
                    <a:p>
                      <a:pPr algn="ctr">
                        <a:lnSpc>
                          <a:spcPct val="100000"/>
                        </a:lnSpc>
                        <a:spcAft>
                          <a:spcPts val="0"/>
                        </a:spcAft>
                      </a:pP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tế</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vi-VN"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Ảo tưởng về “cuộc sống thượng lưu”</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 độ sống</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044453">
                <a:tc>
                  <a:txBody>
                    <a:bodyPr/>
                    <a:lstStyle/>
                    <a:p>
                      <a:pPr algn="ctr">
                        <a:lnSpc>
                          <a:spcPct val="100000"/>
                        </a:lnSpc>
                        <a:spcAft>
                          <a:spcPts val="0"/>
                        </a:spcAft>
                      </a:pPr>
                      <a:endParaRPr lang="vi-VN" sz="3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endParaRPr lang="vi-VN" sz="3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endParaRPr lang="vi-VN" sz="3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kẻ bài bạc cháy túi; từng trọ ở phòng xép tồi tàn</a:t>
                      </a:r>
                      <a:endParaRPr lang="en-GB"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“Tôi </a:t>
                      </a:r>
                      <a:r>
                        <a:rPr lang="vi-VN" sz="36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 cái nhà đẹp nhất </a:t>
                      </a: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ở Pê-téc-bua…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khiêu</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vũ</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lắm</a:t>
                      </a:r>
                      <a:r>
                        <a:rPr lang="en-US"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“Này nhé, thí dụ, trên bàn, tôi cho bày một quả dưa hấu...Chơi có thể nói là mệt lử đi như sắp chết mới thôi”.</a:t>
                      </a:r>
                      <a:endParaRPr lang="en-GB" sz="36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“Mỗi khi ngủ dậy, ai mà ghé nhìn chỗ hành lang nhà tôi thì sẽ thấy lạ lắm. Bá tước, hoàng thân lúc nhúc xô đẩy nhau, nói lào xào như ong ấy, chỉ nghe thấy tiếng giè... giè... giè... Đôi khi có cả quan thượng thư...”</a:t>
                      </a:r>
                      <a:endParaRPr lang="en-GB" sz="36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Khinh bỉ thân phận chính mình phải sống chui lủi, luôn bị truy đuổi, siết nợ.</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Khát khao có cơ ngơi hoành tráng, có kẻ hầu người hạ, có nhiều người cầu cạnh.</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Mong muốn được tiệc tùng, ăn chơi sang trọng, đánh bài đánh bạc công khai cùng những nhân vật tai to mặt lớn.</a:t>
                      </a:r>
                      <a:endParaRPr lang="en-GB"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61" marR="13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76901430"/>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a:solidFill>
            <a:schemeClr val="accent2">
              <a:lumMod val="20000"/>
              <a:lumOff val="80000"/>
            </a:schemeClr>
          </a:solidFill>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gr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gr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a:ln cap="sq">
              <a:noFill/>
              <a:prstDash val="solid"/>
              <a:miter/>
            </a:ln>
          </p:spPr>
        </p:sp>
      </p:gr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6"/>
          <p:cNvSpPr/>
          <p:nvPr/>
        </p:nvSpPr>
        <p:spPr>
          <a:xfrm>
            <a:off x="9085918" y="1939602"/>
            <a:ext cx="8499350" cy="8786922"/>
          </a:xfrm>
          <a:custGeom>
            <a:avLst/>
            <a:gdLst/>
            <a:ahLst/>
            <a:cxnLst/>
            <a:rect l="l" t="t" r="r" b="b"/>
            <a:pathLst>
              <a:path w="8499350" h="8786922">
                <a:moveTo>
                  <a:pt x="0" y="0"/>
                </a:moveTo>
                <a:lnTo>
                  <a:pt x="8499350" y="0"/>
                </a:lnTo>
                <a:lnTo>
                  <a:pt x="8499350" y="8786922"/>
                </a:lnTo>
                <a:lnTo>
                  <a:pt x="0" y="8786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7"/>
          <p:cNvSpPr/>
          <p:nvPr/>
        </p:nvSpPr>
        <p:spPr>
          <a:xfrm rot="523834">
            <a:off x="13541166" y="1298842"/>
            <a:ext cx="5061994" cy="6186882"/>
          </a:xfrm>
          <a:custGeom>
            <a:avLst/>
            <a:gdLst/>
            <a:ahLst/>
            <a:cxnLst/>
            <a:rect l="l" t="t" r="r" b="b"/>
            <a:pathLst>
              <a:path w="5061994" h="6186882">
                <a:moveTo>
                  <a:pt x="0" y="0"/>
                </a:moveTo>
                <a:lnTo>
                  <a:pt x="5061994" y="0"/>
                </a:lnTo>
                <a:lnTo>
                  <a:pt x="5061994" y="6186882"/>
                </a:lnTo>
                <a:lnTo>
                  <a:pt x="0" y="6186882"/>
                </a:lnTo>
                <a:lnTo>
                  <a:pt x="0" y="0"/>
                </a:lnTo>
                <a:close/>
              </a:path>
            </a:pathLst>
          </a:custGeom>
          <a:blipFill>
            <a:blip r:embed="rId9">
              <a:alphaModFix amt="40000"/>
              <a:extLst>
                <a:ext uri="{96DAC541-7B7A-43D3-8B79-37D633B846F1}">
                  <asvg:svgBlip xmlns:asvg="http://schemas.microsoft.com/office/drawing/2016/SVG/main" r:embed="rId10"/>
                </a:ext>
              </a:extLst>
            </a:blip>
            <a:stretch>
              <a:fillRect/>
            </a:stretch>
          </a:blipFill>
        </p:spPr>
      </p:sp>
      <p:sp>
        <p:nvSpPr>
          <p:cNvPr id="9" name="Rectangle 8"/>
          <p:cNvSpPr/>
          <p:nvPr/>
        </p:nvSpPr>
        <p:spPr>
          <a:xfrm>
            <a:off x="381000" y="1828873"/>
            <a:ext cx="11353800" cy="2862322"/>
          </a:xfrm>
          <a:prstGeom prst="rect">
            <a:avLst/>
          </a:prstGeom>
        </p:spPr>
        <p:txBody>
          <a:bodyPr wrap="square">
            <a:spAutoFit/>
          </a:bodyPr>
          <a:lstStyle/>
          <a:p>
            <a:pPr algn="just">
              <a:spcAft>
                <a:spcPts val="800"/>
              </a:spcAft>
            </a:pP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vi-VN" sz="4500" dirty="0">
                <a:latin typeface="Times New Roman" panose="02020603050405020304" pitchFamily="18" charset="0"/>
                <a:ea typeface="Calibri" panose="020F0502020204030204" pitchFamily="34" charset="0"/>
                <a:cs typeface="Times New Roman" panose="02020603050405020304" pitchFamily="18" charset="0"/>
              </a:rPr>
              <a:t>Khơ-lét-xta-</a:t>
            </a:r>
            <a:r>
              <a:rPr lang="en-US" sz="4500" dirty="0" err="1">
                <a:latin typeface="Times New Roman" panose="02020603050405020304" pitchFamily="18" charset="0"/>
                <a:ea typeface="Calibri" panose="020F0502020204030204" pitchFamily="34" charset="0"/>
                <a:cs typeface="Times New Roman" panose="02020603050405020304" pitchFamily="18" charset="0"/>
              </a:rPr>
              <a:t>cốp</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đáng</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hắn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khinh</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bỉ</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hèn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mọn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vi-VN" sz="4500" dirty="0">
                <a:latin typeface="Times New Roman" panose="02020603050405020304" pitchFamily="18" charset="0"/>
                <a:ea typeface="Calibri" panose="020F0502020204030204" pitchFamily="34" charset="0"/>
                <a:cs typeface="Times New Roman" panose="02020603050405020304" pitchFamily="18" charset="0"/>
              </a:rPr>
              <a:t>ảo tưởng</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ăn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xã</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thượng</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4500" dirty="0">
                <a:latin typeface="Times New Roman" panose="02020603050405020304" pitchFamily="18" charset="0"/>
                <a:ea typeface="Calibri" panose="020F0502020204030204" pitchFamily="34" charset="0"/>
                <a:cs typeface="Times New Roman" panose="02020603050405020304" pitchFamily="18" charset="0"/>
              </a:rPr>
              <a:t>.</a:t>
            </a:r>
            <a:endParaRPr lang="en-GB" sz="4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81000" y="5388495"/>
            <a:ext cx="11353800" cy="3554819"/>
          </a:xfrm>
          <a:prstGeom prst="rect">
            <a:avLst/>
          </a:prstGeom>
        </p:spPr>
        <p:txBody>
          <a:bodyPr wrap="square">
            <a:spAutoFit/>
          </a:bodyPr>
          <a:lstStyle/>
          <a:p>
            <a:pPr algn="just">
              <a:spcAft>
                <a:spcPts val="800"/>
              </a:spcAft>
            </a:pP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vi-VN" sz="4500" dirty="0">
                <a:latin typeface="Times New Roman" panose="02020603050405020304" pitchFamily="18" charset="0"/>
                <a:ea typeface="Calibri" panose="020F0502020204030204" pitchFamily="34" charset="0"/>
                <a:cs typeface="Times New Roman" panose="02020603050405020304" pitchFamily="18" charset="0"/>
              </a:rPr>
              <a:t>Khơ-lét-xta-</a:t>
            </a:r>
            <a:r>
              <a:rPr lang="en-US" sz="4500" dirty="0" err="1">
                <a:latin typeface="Times New Roman" panose="02020603050405020304" pitchFamily="18" charset="0"/>
                <a:ea typeface="Calibri" panose="020F0502020204030204" pitchFamily="34" charset="0"/>
                <a:cs typeface="Times New Roman" panose="02020603050405020304" pitchFamily="18" charset="0"/>
              </a:rPr>
              <a:t>cốp</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thói</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khoác</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lác</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ảo</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sống</a:t>
            </a:r>
            <a:r>
              <a:rPr lang="vi-VN" sz="4500" dirty="0">
                <a:latin typeface="Times New Roman" panose="02020603050405020304" pitchFamily="18" charset="0"/>
                <a:ea typeface="Calibri" panose="020F0502020204030204" pitchFamily="34" charset="0"/>
                <a:cs typeface="Times New Roman" panose="02020603050405020304" pitchFamily="18" charset="0"/>
              </a:rPr>
              <a:t> cuộc sống tệ hại, trống</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rỗng</a:t>
            </a:r>
            <a:r>
              <a:rPr lang="en-US" sz="4500" dirty="0">
                <a:latin typeface="Times New Roman" panose="02020603050405020304" pitchFamily="18" charset="0"/>
                <a:ea typeface="Calibri" panose="020F0502020204030204" pitchFamily="34" charset="0"/>
                <a:cs typeface="Times New Roman" panose="02020603050405020304" pitchFamily="18" charset="0"/>
              </a:rPr>
              <a:t>. Qua </a:t>
            </a:r>
            <a:r>
              <a:rPr lang="en-US" sz="45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Gô-gôn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vi-VN" sz="4500" dirty="0">
                <a:latin typeface="Times New Roman" panose="02020603050405020304" pitchFamily="18" charset="0"/>
                <a:ea typeface="Calibri" panose="020F0502020204030204" pitchFamily="34" charset="0"/>
                <a:cs typeface="Times New Roman" panose="02020603050405020304" pitchFamily="18" charset="0"/>
              </a:rPr>
              <a:t>Khơ-lét-xta-</a:t>
            </a:r>
            <a:r>
              <a:rPr lang="en-US" sz="4500" dirty="0" err="1">
                <a:latin typeface="Times New Roman" panose="02020603050405020304" pitchFamily="18" charset="0"/>
                <a:ea typeface="Calibri" panose="020F0502020204030204" pitchFamily="34" charset="0"/>
                <a:cs typeface="Times New Roman" panose="02020603050405020304" pitchFamily="18" charset="0"/>
              </a:rPr>
              <a:t>cốp</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xã</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4500" dirty="0">
                <a:latin typeface="Times New Roman" panose="02020603050405020304" pitchFamily="18" charset="0"/>
                <a:ea typeface="Calibri" panose="020F0502020204030204" pitchFamily="34" charset="0"/>
                <a:cs typeface="Times New Roman" panose="02020603050405020304" pitchFamily="18" charset="0"/>
              </a:rPr>
              <a:t> Nga </a:t>
            </a:r>
            <a:r>
              <a:rPr lang="en-US" sz="45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bấy</a:t>
            </a:r>
            <a:r>
              <a:rPr lang="en-US" sz="4500" dirty="0">
                <a:latin typeface="Times New Roman" panose="02020603050405020304" pitchFamily="18" charset="0"/>
                <a:ea typeface="Calibri" panose="020F0502020204030204" pitchFamily="34" charset="0"/>
                <a:cs typeface="Times New Roman" panose="02020603050405020304" pitchFamily="18" charset="0"/>
              </a:rPr>
              <a:t> </a:t>
            </a:r>
            <a:r>
              <a:rPr lang="en-US" sz="450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4500" dirty="0">
                <a:latin typeface="Times New Roman" panose="02020603050405020304" pitchFamily="18" charset="0"/>
                <a:ea typeface="Calibri" panose="020F0502020204030204" pitchFamily="34" charset="0"/>
                <a:cs typeface="Times New Roman" panose="02020603050405020304" pitchFamily="18" charset="0"/>
              </a:rPr>
              <a:t>.</a:t>
            </a:r>
            <a:endParaRPr lang="en-GB" sz="4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6">
            <a:extLst>
              <a:ext uri="{FF2B5EF4-FFF2-40B4-BE49-F238E27FC236}">
                <a16:creationId xmlns:a16="http://schemas.microsoft.com/office/drawing/2014/main" id="{B4805482-AFF0-B13A-6284-E940A7AF3411}"/>
              </a:ext>
            </a:extLst>
          </p:cNvPr>
          <p:cNvSpPr txBox="1"/>
          <p:nvPr/>
        </p:nvSpPr>
        <p:spPr>
          <a:xfrm>
            <a:off x="296951" y="866618"/>
            <a:ext cx="7370678" cy="830997"/>
          </a:xfrm>
          <a:prstGeom prst="rect">
            <a:avLst/>
          </a:prstGeom>
        </p:spPr>
        <p:txBody>
          <a:bodyPr wrap="square" lIns="0" tIns="0" rIns="0" bIns="0" rtlCol="0" anchor="t">
            <a:spAutoFit/>
          </a:bodyPr>
          <a:lstStyle/>
          <a:p>
            <a:pPr algn="ctr"/>
            <a:r>
              <a:rPr lang="vi-VN" sz="5400" b="1" dirty="0">
                <a:solidFill>
                  <a:srgbClr val="FF0000"/>
                </a:solidFill>
                <a:latin typeface="Times New Roman" panose="02020603050405020304" pitchFamily="18" charset="0"/>
                <a:cs typeface="Times New Roman" panose="02020603050405020304" pitchFamily="18" charset="0"/>
              </a:rPr>
              <a:t>=&gt; Nhận xét</a:t>
            </a:r>
            <a:endParaRPr lang="en-GB"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1408592"/>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4">
                <a:alphaModFix amt="35000"/>
                <a:extLst>
                  <a:ext uri="{96DAC541-7B7A-43D3-8B79-37D633B846F1}">
                    <asvg:svgBlip xmlns:asvg="http://schemas.microsoft.com/office/drawing/2016/SVG/main" r:embed="rId5"/>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4">
                <a:alphaModFix amt="35000"/>
                <a:extLst>
                  <a:ext uri="{96DAC541-7B7A-43D3-8B79-37D633B846F1}">
                    <asvg:svgBlip xmlns:asvg="http://schemas.microsoft.com/office/drawing/2016/SVG/main" r:embed="rId5"/>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gr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Rectangle 26"/>
          <p:cNvSpPr/>
          <p:nvPr/>
        </p:nvSpPr>
        <p:spPr>
          <a:xfrm>
            <a:off x="2132334" y="1028700"/>
            <a:ext cx="14403065" cy="1508105"/>
          </a:xfrm>
          <a:prstGeom prst="rect">
            <a:avLst/>
          </a:prstGeom>
        </p:spPr>
        <p:txBody>
          <a:bodyPr wrap="square">
            <a:spAutoFit/>
          </a:bodyPr>
          <a:lstStyle/>
          <a:p>
            <a:pPr algn="ctr">
              <a:lnSpc>
                <a:spcPct val="115000"/>
              </a:lnSpc>
              <a:spcAft>
                <a:spcPts val="0"/>
              </a:spcAft>
            </a:pPr>
            <a:r>
              <a:rPr lang="vi-VN"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 em hãy xem trích đoạn sân khấu sau và cho biết trích đoạn đó được chuyển thể từ tác phẩm nào? Do ai sáng tác? Thuộc thể loại gì? </a:t>
            </a:r>
            <a:endParaRPr lang="en-GB"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8" name="Trailer -Quan Thanh Tr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7325" y="-2"/>
            <a:ext cx="18288002" cy="108585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3722474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8"/>
                </p:tgtEl>
              </p:cMediaNode>
            </p:video>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4" name="Freeform 4"/>
          <p:cNvSpPr/>
          <p:nvPr/>
        </p:nvSpPr>
        <p:spPr>
          <a:xfrm rot="10800000" flipH="1">
            <a:off x="9296400" y="-495300"/>
            <a:ext cx="9198792" cy="10287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5" name="Freeform 5"/>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3" name="Group 13"/>
          <p:cNvGrpSpPr/>
          <p:nvPr/>
        </p:nvGrpSpPr>
        <p:grpSpPr>
          <a:xfrm>
            <a:off x="-4438760" y="-859044"/>
            <a:ext cx="27165520" cy="1887744"/>
            <a:chOff x="0" y="0"/>
            <a:chExt cx="36220694" cy="2516992"/>
          </a:xfrm>
          <a:solidFill>
            <a:schemeClr val="accent2">
              <a:lumMod val="20000"/>
              <a:lumOff val="80000"/>
            </a:schemeClr>
          </a:solidFill>
        </p:grpSpPr>
        <p:sp>
          <p:nvSpPr>
            <p:cNvPr id="14" name="Freeform 14"/>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grpFill/>
            <a:ln cap="sq">
              <a:noFill/>
              <a:prstDash val="solid"/>
              <a:miter/>
            </a:ln>
          </p:spPr>
        </p:sp>
        <p:sp>
          <p:nvSpPr>
            <p:cNvPr id="15" name="Freeform 15"/>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grpFill/>
            <a:ln cap="sq">
              <a:noFill/>
              <a:prstDash val="solid"/>
              <a:miter/>
            </a:ln>
          </p:spPr>
        </p:sp>
        <p:sp>
          <p:nvSpPr>
            <p:cNvPr id="16" name="Freeform 16"/>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grpFill/>
            <a:ln cap="sq">
              <a:noFill/>
              <a:prstDash val="solid"/>
              <a:miter/>
            </a:ln>
          </p:spPr>
        </p:sp>
      </p:grpSp>
      <p:graphicFrame>
        <p:nvGraphicFramePr>
          <p:cNvPr id="21" name="Table 20"/>
          <p:cNvGraphicFramePr>
            <a:graphicFrameLocks noGrp="1"/>
          </p:cNvGraphicFramePr>
          <p:nvPr>
            <p:extLst>
              <p:ext uri="{D42A27DB-BD31-4B8C-83A1-F6EECF244321}">
                <p14:modId xmlns:p14="http://schemas.microsoft.com/office/powerpoint/2010/main" val="1425340070"/>
              </p:ext>
            </p:extLst>
          </p:nvPr>
        </p:nvGraphicFramePr>
        <p:xfrm>
          <a:off x="200891" y="1485900"/>
          <a:ext cx="17886218" cy="8605454"/>
        </p:xfrm>
        <a:graphic>
          <a:graphicData uri="http://schemas.openxmlformats.org/drawingml/2006/table">
            <a:tbl>
              <a:tblPr firstRow="1" firstCol="1" bandRow="1">
                <a:tableStyleId>{F5AB1C69-6EDB-4FF4-983F-18BD219EF322}</a:tableStyleId>
              </a:tblPr>
              <a:tblGrid>
                <a:gridCol w="3086961">
                  <a:extLst>
                    <a:ext uri="{9D8B030D-6E8A-4147-A177-3AD203B41FA5}">
                      <a16:colId xmlns:a16="http://schemas.microsoft.com/office/drawing/2014/main" val="1990532461"/>
                    </a:ext>
                  </a:extLst>
                </a:gridCol>
                <a:gridCol w="4452522">
                  <a:extLst>
                    <a:ext uri="{9D8B030D-6E8A-4147-A177-3AD203B41FA5}">
                      <a16:colId xmlns:a16="http://schemas.microsoft.com/office/drawing/2014/main" val="3402854650"/>
                    </a:ext>
                  </a:extLst>
                </a:gridCol>
                <a:gridCol w="10346735">
                  <a:extLst>
                    <a:ext uri="{9D8B030D-6E8A-4147-A177-3AD203B41FA5}">
                      <a16:colId xmlns:a16="http://schemas.microsoft.com/office/drawing/2014/main" val="2322230179"/>
                    </a:ext>
                  </a:extLst>
                </a:gridCol>
              </a:tblGrid>
              <a:tr h="716364">
                <a:tc>
                  <a:txBody>
                    <a:bodyPr/>
                    <a:lstStyle/>
                    <a:p>
                      <a:pPr algn="ctr">
                        <a:lnSpc>
                          <a:spcPct val="115000"/>
                        </a:lnSpc>
                        <a:spcAft>
                          <a:spcPts val="0"/>
                        </a:spcAft>
                      </a:pPr>
                      <a:r>
                        <a:rPr lang="en-AU" sz="3500" dirty="0" err="1">
                          <a:solidFill>
                            <a:srgbClr val="0432FF"/>
                          </a:solidFill>
                          <a:effectLst/>
                          <a:latin typeface="Times New Roman" panose="02020603050405020304" pitchFamily="18" charset="0"/>
                          <a:cs typeface="Times New Roman" panose="02020603050405020304" pitchFamily="18" charset="0"/>
                        </a:rPr>
                        <a:t>Nhân</a:t>
                      </a:r>
                      <a:r>
                        <a:rPr lang="en-AU" sz="3500" dirty="0">
                          <a:solidFill>
                            <a:srgbClr val="0432FF"/>
                          </a:solidFill>
                          <a:effectLst/>
                          <a:latin typeface="Times New Roman" panose="02020603050405020304" pitchFamily="18" charset="0"/>
                          <a:cs typeface="Times New Roman" panose="02020603050405020304" pitchFamily="18" charset="0"/>
                        </a:rPr>
                        <a:t> </a:t>
                      </a:r>
                      <a:r>
                        <a:rPr lang="en-AU" sz="3500" dirty="0" err="1">
                          <a:solidFill>
                            <a:srgbClr val="0432FF"/>
                          </a:solidFill>
                          <a:effectLst/>
                          <a:latin typeface="Times New Roman" panose="02020603050405020304" pitchFamily="18" charset="0"/>
                          <a:cs typeface="Times New Roman" panose="02020603050405020304" pitchFamily="18" charset="0"/>
                        </a:rPr>
                        <a:t>vật</a:t>
                      </a:r>
                      <a:endParaRPr lang="en-US" sz="35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AU" sz="3500" dirty="0" err="1">
                          <a:solidFill>
                            <a:srgbClr val="0432FF"/>
                          </a:solidFill>
                          <a:effectLst/>
                          <a:latin typeface="Times New Roman" panose="02020603050405020304" pitchFamily="18" charset="0"/>
                          <a:cs typeface="Times New Roman" panose="02020603050405020304" pitchFamily="18" charset="0"/>
                        </a:rPr>
                        <a:t>Thực</a:t>
                      </a:r>
                      <a:r>
                        <a:rPr lang="en-AU" sz="3500" dirty="0">
                          <a:solidFill>
                            <a:srgbClr val="0432FF"/>
                          </a:solidFill>
                          <a:effectLst/>
                          <a:latin typeface="Times New Roman" panose="02020603050405020304" pitchFamily="18" charset="0"/>
                          <a:cs typeface="Times New Roman" panose="02020603050405020304" pitchFamily="18" charset="0"/>
                        </a:rPr>
                        <a:t> </a:t>
                      </a:r>
                      <a:r>
                        <a:rPr lang="en-AU" sz="3500" dirty="0" err="1">
                          <a:solidFill>
                            <a:srgbClr val="0432FF"/>
                          </a:solidFill>
                          <a:effectLst/>
                          <a:latin typeface="Times New Roman" panose="02020603050405020304" pitchFamily="18" charset="0"/>
                          <a:cs typeface="Times New Roman" panose="02020603050405020304" pitchFamily="18" charset="0"/>
                        </a:rPr>
                        <a:t>chất</a:t>
                      </a:r>
                      <a:endParaRPr lang="en-US" sz="35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vi-VN" sz="3500" dirty="0">
                          <a:solidFill>
                            <a:srgbClr val="0432FF"/>
                          </a:solidFill>
                          <a:effectLst/>
                          <a:latin typeface="Times New Roman" panose="02020603050405020304" pitchFamily="18" charset="0"/>
                          <a:cs typeface="Times New Roman" panose="02020603050405020304" pitchFamily="18" charset="0"/>
                        </a:rPr>
                        <a:t>Thái độ trước sự khoác lác của Khơ-lét-xta-cốp</a:t>
                      </a:r>
                      <a:endParaRPr lang="en-US" sz="35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9723127"/>
                  </a:ext>
                </a:extLst>
              </a:tr>
              <a:tr h="2391816">
                <a:tc>
                  <a:txBody>
                    <a:bodyPr/>
                    <a:lstStyle/>
                    <a:p>
                      <a:pPr algn="just">
                        <a:lnSpc>
                          <a:spcPct val="115000"/>
                        </a:lnSpc>
                        <a:spcAft>
                          <a:spcPts val="0"/>
                        </a:spcAft>
                      </a:pPr>
                      <a:r>
                        <a:rPr lang="vi-VN" sz="3500" dirty="0">
                          <a:solidFill>
                            <a:srgbClr val="0432FF"/>
                          </a:solidFill>
                          <a:effectLst/>
                          <a:latin typeface="Times New Roman" panose="02020603050405020304" pitchFamily="18" charset="0"/>
                          <a:cs typeface="Times New Roman" panose="02020603050405020304" pitchFamily="18" charset="0"/>
                        </a:rPr>
                        <a:t>Thị trưởng</a:t>
                      </a:r>
                      <a:endParaRPr lang="en-US" sz="35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vi-VN" sz="2800" b="1" dirty="0">
                          <a:solidFill>
                            <a:srgbClr val="0432FF"/>
                          </a:solidFill>
                          <a:effectLst/>
                          <a:latin typeface="Times New Roman" panose="02020603050405020304" pitchFamily="18" charset="0"/>
                          <a:cs typeface="Times New Roman" panose="02020603050405020304" pitchFamily="18" charset="0"/>
                        </a:rPr>
                        <a:t> Công khai hà hiếp dân chúng, nhận hối lộ.</a:t>
                      </a:r>
                      <a:endParaRPr lang="en-US" sz="2800" b="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AU" sz="2800" dirty="0">
                          <a:solidFill>
                            <a:srgbClr val="0432FF"/>
                          </a:solidFill>
                          <a:effectLst/>
                          <a:latin typeface="Times New Roman" panose="02020603050405020304" pitchFamily="18" charset="0"/>
                          <a:cs typeface="Times New Roman" panose="02020603050405020304" pitchFamily="18" charset="0"/>
                        </a:rPr>
                        <a:t>   </a:t>
                      </a:r>
                      <a:r>
                        <a:rPr lang="vi-VN" sz="2800" b="1" dirty="0">
                          <a:solidFill>
                            <a:srgbClr val="0432FF"/>
                          </a:solidFill>
                          <a:effectLst/>
                          <a:latin typeface="Times New Roman" panose="02020603050405020304" pitchFamily="18" charset="0"/>
                          <a:cs typeface="Times New Roman" panose="02020603050405020304" pitchFamily="18" charset="0"/>
                        </a:rPr>
                        <a:t>Che chắn, cung phụng, sợ hãi, dò xét quan thanh tra: </a:t>
                      </a:r>
                      <a:r>
                        <a:rPr lang="vi-VN" sz="2800" dirty="0">
                          <a:solidFill>
                            <a:srgbClr val="0432FF"/>
                          </a:solidFill>
                          <a:effectLst/>
                          <a:latin typeface="Times New Roman" panose="02020603050405020304" pitchFamily="18" charset="0"/>
                          <a:cs typeface="Times New Roman" panose="02020603050405020304" pitchFamily="18" charset="0"/>
                        </a:rPr>
                        <a:t>“- Dạ theo ngạch, bậc, chúng tôi phải đứng ạ”, “khúm núm”, “run cầm cập vì hoảng sợ”, “lại gần, toàn thân run cầm cập, cố gắng lắp bắp: - Hừ... hừ... qua... qua... qua... qua...”</a:t>
                      </a:r>
                      <a:endParaRPr lang="en-US" sz="2800" dirty="0">
                        <a:solidFill>
                          <a:srgbClr val="0432FF"/>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432FF"/>
                          </a:solidFill>
                          <a:effectLst/>
                          <a:latin typeface="Times New Roman" panose="02020603050405020304" pitchFamily="18" charset="0"/>
                          <a:cs typeface="Times New Roman" panose="02020603050405020304" pitchFamily="18" charset="0"/>
                        </a:rPr>
                        <a:t> </a:t>
                      </a:r>
                      <a:endParaRPr lang="en-US" sz="2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96552205"/>
                  </a:ext>
                </a:extLst>
              </a:tr>
              <a:tr h="1419488">
                <a:tc>
                  <a:txBody>
                    <a:bodyPr/>
                    <a:lstStyle/>
                    <a:p>
                      <a:pPr algn="just">
                        <a:lnSpc>
                          <a:spcPct val="115000"/>
                        </a:lnSpc>
                        <a:spcAft>
                          <a:spcPts val="0"/>
                        </a:spcAft>
                      </a:pPr>
                      <a:r>
                        <a:rPr lang="vi-VN" sz="3500" dirty="0">
                          <a:solidFill>
                            <a:srgbClr val="0432FF"/>
                          </a:solidFill>
                          <a:effectLst/>
                          <a:latin typeface="Times New Roman" panose="02020603050405020304" pitchFamily="18" charset="0"/>
                          <a:cs typeface="Times New Roman" panose="02020603050405020304" pitchFamily="18" charset="0"/>
                        </a:rPr>
                        <a:t>Viên kiểm học Lu-ca Lu-kích</a:t>
                      </a:r>
                      <a:endParaRPr lang="en-US" sz="35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AU" sz="2800" b="1" dirty="0">
                          <a:solidFill>
                            <a:srgbClr val="0432FF"/>
                          </a:solidFill>
                          <a:effectLst/>
                          <a:latin typeface="Times New Roman" panose="02020603050405020304" pitchFamily="18" charset="0"/>
                          <a:cs typeface="Times New Roman" panose="02020603050405020304" pitchFamily="18" charset="0"/>
                        </a:rPr>
                        <a:t> B</a:t>
                      </a:r>
                      <a:r>
                        <a:rPr lang="vi-VN" sz="2800" b="1" dirty="0">
                          <a:solidFill>
                            <a:srgbClr val="0432FF"/>
                          </a:solidFill>
                          <a:effectLst/>
                          <a:latin typeface="Times New Roman" panose="02020603050405020304" pitchFamily="18" charset="0"/>
                          <a:cs typeface="Times New Roman" panose="02020603050405020304" pitchFamily="18" charset="0"/>
                        </a:rPr>
                        <a:t>ê trễ công việc, coi giáo dục là “nghề chết tiệt”.</a:t>
                      </a:r>
                      <a:endParaRPr lang="en-US" sz="2800" b="1" dirty="0">
                        <a:solidFill>
                          <a:srgbClr val="0432FF"/>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b="1" dirty="0">
                          <a:solidFill>
                            <a:srgbClr val="0432FF"/>
                          </a:solidFill>
                          <a:effectLst/>
                          <a:latin typeface="Times New Roman" panose="02020603050405020304" pitchFamily="18" charset="0"/>
                          <a:cs typeface="Times New Roman" panose="02020603050405020304" pitchFamily="18" charset="0"/>
                        </a:rPr>
                        <a:t> </a:t>
                      </a:r>
                      <a:endParaRPr lang="en-US" sz="2800" b="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AU" sz="2800" dirty="0">
                          <a:solidFill>
                            <a:srgbClr val="0432FF"/>
                          </a:solidFill>
                          <a:effectLst/>
                          <a:latin typeface="Times New Roman" panose="02020603050405020304" pitchFamily="18" charset="0"/>
                          <a:cs typeface="Times New Roman" panose="02020603050405020304" pitchFamily="18" charset="0"/>
                        </a:rPr>
                        <a:t>   </a:t>
                      </a:r>
                      <a:r>
                        <a:rPr lang="vi-VN" sz="2800" b="1" dirty="0">
                          <a:solidFill>
                            <a:srgbClr val="0432FF"/>
                          </a:solidFill>
                          <a:effectLst/>
                          <a:latin typeface="Times New Roman" panose="02020603050405020304" pitchFamily="18" charset="0"/>
                          <a:cs typeface="Times New Roman" panose="02020603050405020304" pitchFamily="18" charset="0"/>
                        </a:rPr>
                        <a:t>Khúm núm, sợ hãi quan thanh tra</a:t>
                      </a:r>
                      <a:r>
                        <a:rPr lang="vi-VN" sz="2800" dirty="0">
                          <a:solidFill>
                            <a:srgbClr val="0432FF"/>
                          </a:solidFill>
                          <a:effectLst/>
                          <a:latin typeface="Times New Roman" panose="02020603050405020304" pitchFamily="18" charset="0"/>
                          <a:cs typeface="Times New Roman" panose="02020603050405020304" pitchFamily="18" charset="0"/>
                        </a:rPr>
                        <a:t>: “- Ông cứ mặc chúng tôi, xin đừng bận tâm ạ”, “khúm núm”, “run cầm cập vì hoảng sợ”...</a:t>
                      </a:r>
                      <a:endParaRPr lang="en-US" sz="2800" dirty="0">
                        <a:solidFill>
                          <a:srgbClr val="0432FF"/>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432FF"/>
                          </a:solidFill>
                          <a:effectLst/>
                          <a:latin typeface="Times New Roman" panose="02020603050405020304" pitchFamily="18" charset="0"/>
                          <a:cs typeface="Times New Roman" panose="02020603050405020304" pitchFamily="18" charset="0"/>
                        </a:rPr>
                        <a:t> </a:t>
                      </a:r>
                      <a:endParaRPr lang="en-US" sz="2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8398068"/>
                  </a:ext>
                </a:extLst>
              </a:tr>
              <a:tr h="1419488">
                <a:tc>
                  <a:txBody>
                    <a:bodyPr/>
                    <a:lstStyle/>
                    <a:p>
                      <a:pPr algn="just">
                        <a:lnSpc>
                          <a:spcPct val="115000"/>
                        </a:lnSpc>
                        <a:spcAft>
                          <a:spcPts val="0"/>
                        </a:spcAft>
                      </a:pPr>
                      <a:r>
                        <a:rPr lang="vi-VN" sz="3500" dirty="0">
                          <a:solidFill>
                            <a:srgbClr val="0432FF"/>
                          </a:solidFill>
                          <a:effectLst/>
                          <a:latin typeface="Times New Roman" panose="02020603050405020304" pitchFamily="18" charset="0"/>
                          <a:cs typeface="Times New Roman" panose="02020603050405020304" pitchFamily="18" charset="0"/>
                        </a:rPr>
                        <a:t>Trưởng viện tế bần Ác-tê-mi Phi-líp-pô-vích</a:t>
                      </a:r>
                      <a:endParaRPr lang="en-US" sz="35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vi-VN" sz="2800" b="1" dirty="0">
                          <a:solidFill>
                            <a:srgbClr val="0432FF"/>
                          </a:solidFill>
                          <a:effectLst/>
                          <a:latin typeface="Times New Roman" panose="02020603050405020304" pitchFamily="18" charset="0"/>
                          <a:cs typeface="Times New Roman" panose="02020603050405020304" pitchFamily="18" charset="0"/>
                        </a:rPr>
                        <a:t> Bỏ mặc người bệnh “tự ốm, tự khỏi”, chỉ lo do thám mọi chuyện để viết thư tố cáo.</a:t>
                      </a:r>
                      <a:endParaRPr lang="en-US" sz="2800" b="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AU" sz="2800" dirty="0">
                          <a:solidFill>
                            <a:srgbClr val="0432FF"/>
                          </a:solidFill>
                          <a:effectLst/>
                          <a:latin typeface="Times New Roman" panose="02020603050405020304" pitchFamily="18" charset="0"/>
                          <a:cs typeface="Times New Roman" panose="02020603050405020304" pitchFamily="18" charset="0"/>
                        </a:rPr>
                        <a:t>    </a:t>
                      </a:r>
                      <a:r>
                        <a:rPr lang="vi-VN" sz="2800" b="1" dirty="0">
                          <a:solidFill>
                            <a:srgbClr val="0432FF"/>
                          </a:solidFill>
                          <a:effectLst/>
                          <a:latin typeface="Times New Roman" panose="02020603050405020304" pitchFamily="18" charset="0"/>
                          <a:cs typeface="Times New Roman" panose="02020603050405020304" pitchFamily="18" charset="0"/>
                        </a:rPr>
                        <a:t>Cung phụng, sợ hãi, dò xét mọi việc: </a:t>
                      </a:r>
                      <a:r>
                        <a:rPr lang="vi-VN" sz="2800" dirty="0">
                          <a:solidFill>
                            <a:srgbClr val="0432FF"/>
                          </a:solidFill>
                          <a:effectLst/>
                          <a:latin typeface="Times New Roman" panose="02020603050405020304" pitchFamily="18" charset="0"/>
                          <a:cs typeface="Times New Roman" panose="02020603050405020304" pitchFamily="18" charset="0"/>
                        </a:rPr>
                        <a:t>“- Chúng tôi đứng cũng được ạ”, “khúm núm”, “run cầm cập vì hoảng sợ”...</a:t>
                      </a:r>
                      <a:endParaRPr lang="en-US" sz="2800" i="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32857076"/>
                  </a:ext>
                </a:extLst>
              </a:tr>
              <a:tr h="2250925">
                <a:tc>
                  <a:txBody>
                    <a:bodyPr/>
                    <a:lstStyle/>
                    <a:p>
                      <a:pPr algn="just">
                        <a:lnSpc>
                          <a:spcPct val="115000"/>
                        </a:lnSpc>
                        <a:spcAft>
                          <a:spcPts val="0"/>
                        </a:spcAft>
                      </a:pPr>
                      <a:r>
                        <a:rPr lang="en-AU" sz="3500" dirty="0" err="1">
                          <a:solidFill>
                            <a:srgbClr val="FF0000"/>
                          </a:solidFill>
                          <a:effectLst/>
                          <a:latin typeface="Times New Roman" panose="02020603050405020304" pitchFamily="18" charset="0"/>
                          <a:cs typeface="Times New Roman" panose="02020603050405020304" pitchFamily="18" charset="0"/>
                        </a:rPr>
                        <a:t>Nhận</a:t>
                      </a:r>
                      <a:r>
                        <a:rPr lang="en-AU" sz="3500" dirty="0">
                          <a:solidFill>
                            <a:srgbClr val="FF0000"/>
                          </a:solidFill>
                          <a:effectLst/>
                          <a:latin typeface="Times New Roman" panose="02020603050405020304" pitchFamily="18" charset="0"/>
                          <a:cs typeface="Times New Roman" panose="02020603050405020304" pitchFamily="18" charset="0"/>
                        </a:rPr>
                        <a:t> </a:t>
                      </a:r>
                      <a:r>
                        <a:rPr lang="en-AU" sz="3500" dirty="0" err="1">
                          <a:solidFill>
                            <a:srgbClr val="FF0000"/>
                          </a:solidFill>
                          <a:effectLst/>
                          <a:latin typeface="Times New Roman" panose="02020603050405020304" pitchFamily="18" charset="0"/>
                          <a:cs typeface="Times New Roman" panose="02020603050405020304" pitchFamily="18" charset="0"/>
                        </a:rPr>
                        <a:t>xét</a:t>
                      </a:r>
                      <a:r>
                        <a:rPr lang="en-AU" sz="3500" dirty="0">
                          <a:solidFill>
                            <a:srgbClr val="FF0000"/>
                          </a:solidFill>
                          <a:effectLst/>
                          <a:latin typeface="Times New Roman" panose="02020603050405020304" pitchFamily="18" charset="0"/>
                          <a:cs typeface="Times New Roman" panose="02020603050405020304" pitchFamily="18" charset="0"/>
                        </a:rPr>
                        <a:t> </a:t>
                      </a:r>
                      <a:r>
                        <a:rPr lang="en-AU" sz="3500" dirty="0" err="1">
                          <a:solidFill>
                            <a:srgbClr val="FF0000"/>
                          </a:solidFill>
                          <a:effectLst/>
                          <a:latin typeface="Times New Roman" panose="02020603050405020304" pitchFamily="18" charset="0"/>
                          <a:cs typeface="Times New Roman" panose="02020603050405020304" pitchFamily="18" charset="0"/>
                        </a:rPr>
                        <a:t>chung</a:t>
                      </a:r>
                      <a:endParaRPr lang="en-US" sz="3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vi-VN" sz="2800" b="1" dirty="0">
                          <a:solidFill>
                            <a:schemeClr val="tx1"/>
                          </a:solidFill>
                          <a:effectLst/>
                          <a:latin typeface="Times New Roman" panose="02020603050405020304" pitchFamily="18" charset="0"/>
                          <a:cs typeface="Times New Roman" panose="02020603050405020304" pitchFamily="18" charset="0"/>
                        </a:rPr>
                        <a:t> “Đốt đuốc giữa ban ngày cũng không thấy có việc gì trong thị trấn có thể coi là tử tế”</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AU"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Thái độ </a:t>
                      </a:r>
                      <a:r>
                        <a:rPr lang="en-AU" sz="2800" dirty="0" err="1">
                          <a:solidFill>
                            <a:schemeClr val="tx1"/>
                          </a:solidFill>
                          <a:effectLst/>
                          <a:latin typeface="Times New Roman" panose="02020603050405020304" pitchFamily="18" charset="0"/>
                          <a:cs typeface="Times New Roman" panose="02020603050405020304" pitchFamily="18" charset="0"/>
                        </a:rPr>
                        <a:t>nịnh</a:t>
                      </a:r>
                      <a:r>
                        <a:rPr lang="en-AU" sz="2800" dirty="0">
                          <a:solidFill>
                            <a:schemeClr val="tx1"/>
                          </a:solidFill>
                          <a:effectLst/>
                          <a:latin typeface="Times New Roman" panose="02020603050405020304" pitchFamily="18" charset="0"/>
                          <a:cs typeface="Times New Roman" panose="02020603050405020304" pitchFamily="18" charset="0"/>
                        </a:rPr>
                        <a:t> </a:t>
                      </a:r>
                      <a:r>
                        <a:rPr lang="en-AU" sz="2800" dirty="0" err="1">
                          <a:solidFill>
                            <a:schemeClr val="tx1"/>
                          </a:solidFill>
                          <a:effectLst/>
                          <a:latin typeface="Times New Roman" panose="02020603050405020304" pitchFamily="18" charset="0"/>
                          <a:cs typeface="Times New Roman" panose="02020603050405020304" pitchFamily="18" charset="0"/>
                        </a:rPr>
                        <a:t>nọt</a:t>
                      </a:r>
                      <a:r>
                        <a:rPr lang="en-AU" sz="2800" dirty="0">
                          <a:solidFill>
                            <a:schemeClr val="tx1"/>
                          </a:solidFill>
                          <a:effectLst/>
                          <a:latin typeface="Times New Roman" panose="02020603050405020304" pitchFamily="18" charset="0"/>
                          <a:cs typeface="Times New Roman" panose="02020603050405020304" pitchFamily="18" charset="0"/>
                        </a:rPr>
                        <a:t>, </a:t>
                      </a:r>
                      <a:r>
                        <a:rPr lang="en-AU" sz="2800" dirty="0" err="1">
                          <a:solidFill>
                            <a:schemeClr val="tx1"/>
                          </a:solidFill>
                          <a:effectLst/>
                          <a:latin typeface="Times New Roman" panose="02020603050405020304" pitchFamily="18" charset="0"/>
                          <a:cs typeface="Times New Roman" panose="02020603050405020304" pitchFamily="18" charset="0"/>
                        </a:rPr>
                        <a:t>luồn</a:t>
                      </a:r>
                      <a:r>
                        <a:rPr lang="en-AU" sz="2800" dirty="0">
                          <a:solidFill>
                            <a:schemeClr val="tx1"/>
                          </a:solidFill>
                          <a:effectLst/>
                          <a:latin typeface="Times New Roman" panose="02020603050405020304" pitchFamily="18" charset="0"/>
                          <a:cs typeface="Times New Roman" panose="02020603050405020304" pitchFamily="18" charset="0"/>
                        </a:rPr>
                        <a:t> </a:t>
                      </a:r>
                      <a:r>
                        <a:rPr lang="en-AU" sz="2800" dirty="0" err="1">
                          <a:solidFill>
                            <a:schemeClr val="tx1"/>
                          </a:solidFill>
                          <a:effectLst/>
                          <a:latin typeface="Times New Roman" panose="02020603050405020304" pitchFamily="18" charset="0"/>
                          <a:cs typeface="Times New Roman" panose="02020603050405020304" pitchFamily="18" charset="0"/>
                        </a:rPr>
                        <a:t>cúi</a:t>
                      </a:r>
                      <a:r>
                        <a:rPr lang="en-AU" sz="2800" dirty="0">
                          <a:solidFill>
                            <a:schemeClr val="tx1"/>
                          </a:solidFill>
                          <a:effectLst/>
                          <a:latin typeface="Times New Roman" panose="02020603050405020304" pitchFamily="18" charset="0"/>
                          <a:cs typeface="Times New Roman" panose="02020603050405020304" pitchFamily="18" charset="0"/>
                        </a:rPr>
                        <a:t> </a:t>
                      </a:r>
                      <a:r>
                        <a:rPr lang="en-AU" sz="2800" dirty="0" err="1">
                          <a:solidFill>
                            <a:schemeClr val="tx1"/>
                          </a:solidFill>
                          <a:effectLst/>
                          <a:latin typeface="Times New Roman" panose="02020603050405020304" pitchFamily="18" charset="0"/>
                          <a:cs typeface="Times New Roman" panose="02020603050405020304" pitchFamily="18" charset="0"/>
                        </a:rPr>
                        <a:t>với</a:t>
                      </a:r>
                      <a:r>
                        <a:rPr lang="en-AU" sz="2800" dirty="0">
                          <a:solidFill>
                            <a:schemeClr val="tx1"/>
                          </a:solidFill>
                          <a:effectLst/>
                          <a:latin typeface="Times New Roman" panose="02020603050405020304" pitchFamily="18" charset="0"/>
                          <a:cs typeface="Times New Roman" panose="02020603050405020304" pitchFamily="18" charset="0"/>
                        </a:rPr>
                        <a:t> </a:t>
                      </a:r>
                      <a:r>
                        <a:rPr lang="en-AU" sz="2800" dirty="0" err="1">
                          <a:solidFill>
                            <a:schemeClr val="tx1"/>
                          </a:solidFill>
                          <a:effectLst/>
                          <a:latin typeface="Times New Roman" panose="02020603050405020304" pitchFamily="18" charset="0"/>
                          <a:cs typeface="Times New Roman" panose="02020603050405020304" pitchFamily="18" charset="0"/>
                        </a:rPr>
                        <a:t>cấp</a:t>
                      </a:r>
                      <a:r>
                        <a:rPr lang="en-AU" sz="2800" dirty="0">
                          <a:solidFill>
                            <a:schemeClr val="tx1"/>
                          </a:solidFill>
                          <a:effectLst/>
                          <a:latin typeface="Times New Roman" panose="02020603050405020304" pitchFamily="18" charset="0"/>
                          <a:cs typeface="Times New Roman" panose="02020603050405020304" pitchFamily="18" charset="0"/>
                        </a:rPr>
                        <a:t> </a:t>
                      </a:r>
                      <a:r>
                        <a:rPr lang="en-AU" sz="2800" dirty="0" err="1">
                          <a:solidFill>
                            <a:schemeClr val="tx1"/>
                          </a:solidFill>
                          <a:effectLst/>
                          <a:latin typeface="Times New Roman" panose="02020603050405020304" pitchFamily="18" charset="0"/>
                          <a:cs typeface="Times New Roman" panose="02020603050405020304" pitchFamily="18" charset="0"/>
                        </a:rPr>
                        <a:t>trên</a:t>
                      </a:r>
                      <a:r>
                        <a:rPr lang="en-AU" sz="2800" dirty="0">
                          <a:solidFill>
                            <a:schemeClr val="tx1"/>
                          </a:solidFill>
                          <a:effectLst/>
                          <a:latin typeface="Times New Roman" panose="02020603050405020304" pitchFamily="18" charset="0"/>
                          <a:cs typeface="Times New Roman" panose="02020603050405020304" pitchFamily="18" charset="0"/>
                        </a:rPr>
                        <a:t>. </a:t>
                      </a:r>
                      <a:r>
                        <a:rPr lang="en-AU" sz="2800" dirty="0" err="1">
                          <a:solidFill>
                            <a:schemeClr val="tx1"/>
                          </a:solidFill>
                          <a:effectLst/>
                          <a:latin typeface="Times New Roman" panose="02020603050405020304" pitchFamily="18" charset="0"/>
                          <a:cs typeface="Times New Roman" panose="02020603050405020304" pitchFamily="18" charset="0"/>
                        </a:rPr>
                        <a:t>Thái</a:t>
                      </a:r>
                      <a:r>
                        <a:rPr lang="en-AU" sz="2800" dirty="0">
                          <a:solidFill>
                            <a:schemeClr val="tx1"/>
                          </a:solidFill>
                          <a:effectLst/>
                          <a:latin typeface="Times New Roman" panose="02020603050405020304" pitchFamily="18" charset="0"/>
                          <a:cs typeface="Times New Roman" panose="02020603050405020304" pitchFamily="18" charset="0"/>
                        </a:rPr>
                        <a:t> </a:t>
                      </a:r>
                      <a:r>
                        <a:rPr lang="en-AU" sz="2800" dirty="0" err="1">
                          <a:solidFill>
                            <a:schemeClr val="tx1"/>
                          </a:solidFill>
                          <a:effectLst/>
                          <a:latin typeface="Times New Roman" panose="02020603050405020304" pitchFamily="18" charset="0"/>
                          <a:cs typeface="Times New Roman" panose="02020603050405020304" pitchFamily="18" charset="0"/>
                        </a:rPr>
                        <a:t>độ</a:t>
                      </a:r>
                      <a:r>
                        <a:rPr lang="en-AU"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đó bắt nguồn từ    những thói tật cố hữu của họ và nỗi sợ bị vạch tội.</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28" marR="252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6876838"/>
                  </a:ext>
                </a:extLst>
              </a:tr>
            </a:tbl>
          </a:graphicData>
        </a:graphic>
      </p:graphicFrame>
      <p:sp>
        <p:nvSpPr>
          <p:cNvPr id="6" name="TextBox 6"/>
          <p:cNvSpPr txBox="1"/>
          <p:nvPr/>
        </p:nvSpPr>
        <p:spPr>
          <a:xfrm>
            <a:off x="350443" y="0"/>
            <a:ext cx="13466678" cy="830997"/>
          </a:xfrm>
          <a:prstGeom prst="rect">
            <a:avLst/>
          </a:prstGeom>
        </p:spPr>
        <p:txBody>
          <a:bodyPr wrap="square" lIns="0" tIns="0" rIns="0" bIns="0" rtlCol="0" anchor="t">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 </a:t>
            </a:r>
            <a:r>
              <a:rPr lang="vi-VN" sz="5400" b="1" dirty="0">
                <a:solidFill>
                  <a:srgbClr val="FF0000"/>
                </a:solidFill>
                <a:latin typeface="Times New Roman" panose="02020603050405020304" pitchFamily="18" charset="0"/>
                <a:cs typeface="Times New Roman" panose="02020603050405020304" pitchFamily="18" charset="0"/>
              </a:rPr>
              <a:t>Tầng lớp quan chức</a:t>
            </a:r>
            <a:endParaRPr lang="en-GB"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749140"/>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9" name="TextBox 9"/>
          <p:cNvSpPr txBox="1"/>
          <p:nvPr/>
        </p:nvSpPr>
        <p:spPr>
          <a:xfrm>
            <a:off x="643726" y="1180055"/>
            <a:ext cx="13068526" cy="1661993"/>
          </a:xfrm>
          <a:prstGeom prst="rect">
            <a:avLst/>
          </a:prstGeom>
        </p:spPr>
        <p:txBody>
          <a:bodyPr lIns="0" tIns="0" rIns="0" bIns="0" rtlCol="0" anchor="t">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Tầng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lớp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trưởng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giả</a:t>
            </a:r>
            <a:r>
              <a:rPr lang="en-US" sz="5400" b="1" dirty="0">
                <a:solidFill>
                  <a:srgbClr val="FF0000"/>
                </a:solidFill>
                <a:latin typeface="Times New Roman" panose="02020603050405020304" pitchFamily="18" charset="0"/>
                <a:cs typeface="Times New Roman" panose="02020603050405020304" pitchFamily="18" charset="0"/>
              </a:rPr>
              <a:t> (</a:t>
            </a:r>
            <a:r>
              <a:rPr lang="vi-VN" sz="5400" b="1" dirty="0">
                <a:solidFill>
                  <a:srgbClr val="FF0000"/>
                </a:solidFill>
                <a:latin typeface="Times New Roman" panose="02020603050405020304" pitchFamily="18" charset="0"/>
                <a:cs typeface="Times New Roman" panose="02020603050405020304" pitchFamily="18" charset="0"/>
              </a:rPr>
              <a:t>vợ và con gái thị trưởng)</a:t>
            </a:r>
            <a:endParaRPr lang="en-US" sz="5400" dirty="0">
              <a:solidFill>
                <a:srgbClr val="FF0000"/>
              </a:solidFill>
              <a:latin typeface="Times New Roman" panose="02020603050405020304" pitchFamily="18" charset="0"/>
              <a:ea typeface="Celandine"/>
              <a:cs typeface="Times New Roman" panose="02020603050405020304" pitchFamily="18" charset="0"/>
              <a:sym typeface="Celandine"/>
            </a:endParaRPr>
          </a:p>
        </p:txBody>
      </p:sp>
      <p:sp>
        <p:nvSpPr>
          <p:cNvPr id="10" name="TextBox 10"/>
          <p:cNvSpPr txBox="1"/>
          <p:nvPr/>
        </p:nvSpPr>
        <p:spPr>
          <a:xfrm>
            <a:off x="799990" y="4863825"/>
            <a:ext cx="7810500" cy="3693319"/>
          </a:xfrm>
          <a:prstGeom prst="rect">
            <a:avLst/>
          </a:prstGeom>
        </p:spPr>
        <p:txBody>
          <a:bodyPr wrap="square" lIns="0" tIns="0" rIns="0" bIns="0" rtlCol="0" anchor="t">
            <a:spAutoFit/>
          </a:bodyPr>
          <a:lstStyle/>
          <a:p>
            <a:pPr algn="just"/>
            <a:r>
              <a:rPr lang="vi-VN" sz="4000" dirty="0">
                <a:solidFill>
                  <a:srgbClr val="0432FF"/>
                </a:solidFill>
                <a:latin typeface="Times New Roman" panose="02020603050405020304" pitchFamily="18" charset="0"/>
                <a:cs typeface="Times New Roman" panose="02020603050405020304" pitchFamily="18" charset="0"/>
              </a:rPr>
              <a:t>An-na An-đrê-ép-na và Ma-ri-a An-tô-nốp-</a:t>
            </a:r>
            <a:r>
              <a:rPr lang="en-US" sz="4000" dirty="0" err="1">
                <a:solidFill>
                  <a:srgbClr val="0432FF"/>
                </a:solidFill>
                <a:latin typeface="Times New Roman" panose="02020603050405020304" pitchFamily="18" charset="0"/>
                <a:cs typeface="Times New Roman" panose="02020603050405020304" pitchFamily="18" charset="0"/>
              </a:rPr>
              <a:t>na</a:t>
            </a:r>
            <a:r>
              <a:rPr lang="en-US" sz="4000" dirty="0">
                <a:solidFill>
                  <a:srgbClr val="0432FF"/>
                </a:solidFill>
                <a:latin typeface="Times New Roman" panose="02020603050405020304" pitchFamily="18" charset="0"/>
                <a:cs typeface="Times New Roman" panose="02020603050405020304" pitchFamily="18" charset="0"/>
              </a:rPr>
              <a:t>,</a:t>
            </a:r>
            <a:r>
              <a:rPr lang="vi-VN" sz="4000" dirty="0">
                <a:solidFill>
                  <a:srgbClr val="0432FF"/>
                </a:solidFill>
                <a:latin typeface="Times New Roman" panose="02020603050405020304" pitchFamily="18" charset="0"/>
                <a:cs typeface="Times New Roman" panose="02020603050405020304" pitchFamily="18" charset="0"/>
              </a:rPr>
              <a:t> vợ và con gái thị </a:t>
            </a:r>
            <a:r>
              <a:rPr lang="en-US" sz="4000" dirty="0" err="1">
                <a:solidFill>
                  <a:srgbClr val="0432FF"/>
                </a:solidFill>
                <a:latin typeface="Times New Roman" panose="02020603050405020304" pitchFamily="18" charset="0"/>
                <a:cs typeface="Times New Roman" panose="02020603050405020304" pitchFamily="18" charset="0"/>
              </a:rPr>
              <a:t>trưởng</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vốn</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là</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rỗng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tuếch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rởm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đòi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elegraf"/>
              <a:cs typeface="Times New Roman" panose="02020603050405020304" pitchFamily="18" charset="0"/>
              <a:sym typeface="Telegraf"/>
            </a:endParaRPr>
          </a:p>
        </p:txBody>
      </p:sp>
      <p:grpSp>
        <p:nvGrpSpPr>
          <p:cNvPr id="11" name="Group 11"/>
          <p:cNvGrpSpPr/>
          <p:nvPr/>
        </p:nvGrpSpPr>
        <p:grpSpPr>
          <a:xfrm>
            <a:off x="1028700" y="3304221"/>
            <a:ext cx="7272924" cy="1088062"/>
            <a:chOff x="0" y="0"/>
            <a:chExt cx="9697232" cy="1450749"/>
          </a:xfrm>
        </p:grpSpPr>
        <p:sp>
          <p:nvSpPr>
            <p:cNvPr id="12" name="Freeform 12"/>
            <p:cNvSpPr/>
            <p:nvPr/>
          </p:nvSpPr>
          <p:spPr>
            <a:xfrm>
              <a:off x="0" y="0"/>
              <a:ext cx="5374854" cy="1450749"/>
            </a:xfrm>
            <a:custGeom>
              <a:avLst/>
              <a:gdLst/>
              <a:ahLst/>
              <a:cxnLst/>
              <a:rect l="l" t="t" r="r" b="b"/>
              <a:pathLst>
                <a:path w="5374854" h="1450749">
                  <a:moveTo>
                    <a:pt x="0" y="0"/>
                  </a:moveTo>
                  <a:lnTo>
                    <a:pt x="5374854" y="0"/>
                  </a:lnTo>
                  <a:lnTo>
                    <a:pt x="5374854" y="1450749"/>
                  </a:lnTo>
                  <a:lnTo>
                    <a:pt x="0" y="1450749"/>
                  </a:lnTo>
                  <a:lnTo>
                    <a:pt x="0" y="0"/>
                  </a:lnTo>
                  <a:close/>
                </a:path>
              </a:pathLst>
            </a:custGeom>
            <a:blipFill>
              <a:blip r:embed="rId4">
                <a:extLst>
                  <a:ext uri="{96DAC541-7B7A-43D3-8B79-37D633B846F1}">
                    <asvg:svgBlip xmlns:asvg="http://schemas.microsoft.com/office/drawing/2016/SVG/main" r:embed="rId5"/>
                  </a:ext>
                </a:extLst>
              </a:blip>
              <a:stretch>
                <a:fillRect b="-109788"/>
              </a:stretch>
            </a:blipFill>
          </p:spPr>
        </p:sp>
        <p:sp>
          <p:nvSpPr>
            <p:cNvPr id="13" name="Freeform 13"/>
            <p:cNvSpPr/>
            <p:nvPr/>
          </p:nvSpPr>
          <p:spPr>
            <a:xfrm>
              <a:off x="4322378" y="0"/>
              <a:ext cx="5374854" cy="1450749"/>
            </a:xfrm>
            <a:custGeom>
              <a:avLst/>
              <a:gdLst/>
              <a:ahLst/>
              <a:cxnLst/>
              <a:rect l="l" t="t" r="r" b="b"/>
              <a:pathLst>
                <a:path w="5374854" h="1450749">
                  <a:moveTo>
                    <a:pt x="0" y="0"/>
                  </a:moveTo>
                  <a:lnTo>
                    <a:pt x="5374854" y="0"/>
                  </a:lnTo>
                  <a:lnTo>
                    <a:pt x="5374854" y="1450749"/>
                  </a:lnTo>
                  <a:lnTo>
                    <a:pt x="0" y="1450749"/>
                  </a:lnTo>
                  <a:lnTo>
                    <a:pt x="0" y="0"/>
                  </a:lnTo>
                  <a:close/>
                </a:path>
              </a:pathLst>
            </a:custGeom>
            <a:blipFill>
              <a:blip r:embed="rId4">
                <a:extLst>
                  <a:ext uri="{96DAC541-7B7A-43D3-8B79-37D633B846F1}">
                    <asvg:svgBlip xmlns:asvg="http://schemas.microsoft.com/office/drawing/2016/SVG/main" r:embed="rId5"/>
                  </a:ext>
                </a:extLst>
              </a:blip>
              <a:stretch>
                <a:fillRect b="-109788"/>
              </a:stretch>
            </a:blipFill>
          </p:spPr>
        </p:sp>
      </p:grpSp>
      <p:sp>
        <p:nvSpPr>
          <p:cNvPr id="14" name="TextBox 14"/>
          <p:cNvSpPr txBox="1"/>
          <p:nvPr/>
        </p:nvSpPr>
        <p:spPr>
          <a:xfrm>
            <a:off x="1111411" y="3584688"/>
            <a:ext cx="6726150" cy="650434"/>
          </a:xfrm>
          <a:prstGeom prst="rect">
            <a:avLst/>
          </a:prstGeom>
        </p:spPr>
        <p:txBody>
          <a:bodyPr lIns="0" tIns="0" rIns="0" bIns="0" rtlCol="0" anchor="t">
            <a:spAutoFit/>
          </a:bodyPr>
          <a:lstStyle/>
          <a:p>
            <a:pPr algn="ctr">
              <a:lnSpc>
                <a:spcPts val="4743"/>
              </a:lnSpc>
              <a:spcBef>
                <a:spcPct val="0"/>
              </a:spcBef>
            </a:pPr>
            <a:r>
              <a:rPr lang="vi-VN" sz="6600" b="1" dirty="0">
                <a:latin typeface="Times New Roman" panose="02020603050405020304" pitchFamily="18" charset="0"/>
                <a:cs typeface="Times New Roman" panose="02020603050405020304" pitchFamily="18" charset="0"/>
              </a:rPr>
              <a:t>Thực chất</a:t>
            </a:r>
            <a:endParaRPr lang="en-US" sz="6000" b="1" dirty="0">
              <a:solidFill>
                <a:srgbClr val="FFF4E6"/>
              </a:solidFill>
              <a:latin typeface="Times New Roman" panose="02020603050405020304" pitchFamily="18" charset="0"/>
              <a:ea typeface="Telegraf Ultra-Bold"/>
              <a:cs typeface="Times New Roman" panose="02020603050405020304" pitchFamily="18" charset="0"/>
              <a:sym typeface="Telegraf Ultra-Bold"/>
            </a:endParaRPr>
          </a:p>
        </p:txBody>
      </p:sp>
      <p:sp>
        <p:nvSpPr>
          <p:cNvPr id="25" name="Freeform 25"/>
          <p:cNvSpPr/>
          <p:nvPr/>
        </p:nvSpPr>
        <p:spPr>
          <a:xfrm flipH="1">
            <a:off x="10140724" y="1556871"/>
            <a:ext cx="8348008" cy="8135514"/>
          </a:xfrm>
          <a:custGeom>
            <a:avLst/>
            <a:gdLst/>
            <a:ahLst/>
            <a:cxnLst/>
            <a:rect l="l" t="t" r="r" b="b"/>
            <a:pathLst>
              <a:path w="8348008" h="8135514">
                <a:moveTo>
                  <a:pt x="8348009" y="0"/>
                </a:moveTo>
                <a:lnTo>
                  <a:pt x="0" y="0"/>
                </a:lnTo>
                <a:lnTo>
                  <a:pt x="0" y="8135514"/>
                </a:lnTo>
                <a:lnTo>
                  <a:pt x="8348009" y="8135514"/>
                </a:lnTo>
                <a:lnTo>
                  <a:pt x="834800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3730444589"/>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9" name="Freeform 9"/>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263138" y="1140507"/>
            <a:ext cx="12327931" cy="1846659"/>
          </a:xfrm>
          <a:prstGeom prst="rect">
            <a:avLst/>
          </a:prstGeom>
        </p:spPr>
        <p:txBody>
          <a:bodyPr wrap="square" lIns="0" tIns="0" rIns="0" bIns="0" rtlCol="0" anchor="t">
            <a:spAutoFit/>
          </a:bodyPr>
          <a:lstStyle/>
          <a:p>
            <a:pPr algn="ctr"/>
            <a:r>
              <a:rPr lang="vi-VN" sz="6000" b="1" dirty="0">
                <a:solidFill>
                  <a:srgbClr val="FF0000"/>
                </a:solidFill>
                <a:latin typeface="Times New Roman" panose="02020603050405020304" pitchFamily="18" charset="0"/>
                <a:cs typeface="Times New Roman" panose="02020603050405020304" pitchFamily="18" charset="0"/>
              </a:rPr>
              <a:t>Thái độ trước sự khoác lác của Khơ-lét-xta-cốp</a:t>
            </a:r>
            <a:endParaRPr lang="en-US" sz="6000" dirty="0">
              <a:solidFill>
                <a:srgbClr val="FF0000"/>
              </a:solidFill>
              <a:latin typeface="Times New Roman" panose="02020603050405020304" pitchFamily="18" charset="0"/>
              <a:ea typeface="Celandine"/>
              <a:cs typeface="Times New Roman" panose="02020603050405020304" pitchFamily="18" charset="0"/>
              <a:sym typeface="Celandine"/>
            </a:endParaRPr>
          </a:p>
        </p:txBody>
      </p:sp>
      <p:grpSp>
        <p:nvGrpSpPr>
          <p:cNvPr id="12" name="Group 12"/>
          <p:cNvGrpSpPr/>
          <p:nvPr/>
        </p:nvGrpSpPr>
        <p:grpSpPr>
          <a:xfrm>
            <a:off x="233447" y="3418032"/>
            <a:ext cx="6636222" cy="731171"/>
            <a:chOff x="0" y="0"/>
            <a:chExt cx="9749807" cy="974895"/>
          </a:xfrm>
        </p:grpSpPr>
        <p:sp>
          <p:nvSpPr>
            <p:cNvPr id="13" name="Freeform 13"/>
            <p:cNvSpPr/>
            <p:nvPr/>
          </p:nvSpPr>
          <p:spPr>
            <a:xfrm>
              <a:off x="0" y="0"/>
              <a:ext cx="3611870" cy="974895"/>
            </a:xfrm>
            <a:custGeom>
              <a:avLst/>
              <a:gdLst/>
              <a:ahLst/>
              <a:cxnLst/>
              <a:rect l="l" t="t" r="r" b="b"/>
              <a:pathLst>
                <a:path w="3611870" h="974895">
                  <a:moveTo>
                    <a:pt x="0" y="0"/>
                  </a:moveTo>
                  <a:lnTo>
                    <a:pt x="3611870" y="0"/>
                  </a:lnTo>
                  <a:lnTo>
                    <a:pt x="3611870" y="974895"/>
                  </a:lnTo>
                  <a:lnTo>
                    <a:pt x="0" y="974895"/>
                  </a:lnTo>
                  <a:lnTo>
                    <a:pt x="0" y="0"/>
                  </a:lnTo>
                  <a:close/>
                </a:path>
              </a:pathLst>
            </a:custGeom>
            <a:blipFill>
              <a:blip r:embed="rId6">
                <a:extLst>
                  <a:ext uri="{96DAC541-7B7A-43D3-8B79-37D633B846F1}">
                    <asvg:svgBlip xmlns:asvg="http://schemas.microsoft.com/office/drawing/2016/SVG/main" r:embed="rId7"/>
                  </a:ext>
                </a:extLst>
              </a:blip>
              <a:stretch>
                <a:fillRect b="-109788"/>
              </a:stretch>
            </a:blipFill>
          </p:spPr>
        </p:sp>
        <p:sp>
          <p:nvSpPr>
            <p:cNvPr id="14" name="Freeform 14"/>
            <p:cNvSpPr/>
            <p:nvPr/>
          </p:nvSpPr>
          <p:spPr>
            <a:xfrm>
              <a:off x="3068969" y="0"/>
              <a:ext cx="3611870" cy="974895"/>
            </a:xfrm>
            <a:custGeom>
              <a:avLst/>
              <a:gdLst/>
              <a:ahLst/>
              <a:cxnLst/>
              <a:rect l="l" t="t" r="r" b="b"/>
              <a:pathLst>
                <a:path w="3611870" h="974895">
                  <a:moveTo>
                    <a:pt x="0" y="0"/>
                  </a:moveTo>
                  <a:lnTo>
                    <a:pt x="3611870" y="0"/>
                  </a:lnTo>
                  <a:lnTo>
                    <a:pt x="3611870" y="974895"/>
                  </a:lnTo>
                  <a:lnTo>
                    <a:pt x="0" y="974895"/>
                  </a:lnTo>
                  <a:lnTo>
                    <a:pt x="0" y="0"/>
                  </a:lnTo>
                  <a:close/>
                </a:path>
              </a:pathLst>
            </a:custGeom>
            <a:blipFill>
              <a:blip r:embed="rId6">
                <a:extLst>
                  <a:ext uri="{96DAC541-7B7A-43D3-8B79-37D633B846F1}">
                    <asvg:svgBlip xmlns:asvg="http://schemas.microsoft.com/office/drawing/2016/SVG/main" r:embed="rId7"/>
                  </a:ext>
                </a:extLst>
              </a:blip>
              <a:stretch>
                <a:fillRect b="-109788"/>
              </a:stretch>
            </a:blipFill>
          </p:spPr>
        </p:sp>
        <p:sp>
          <p:nvSpPr>
            <p:cNvPr id="15" name="Freeform 15"/>
            <p:cNvSpPr/>
            <p:nvPr/>
          </p:nvSpPr>
          <p:spPr>
            <a:xfrm>
              <a:off x="6137937" y="0"/>
              <a:ext cx="3611870" cy="974895"/>
            </a:xfrm>
            <a:custGeom>
              <a:avLst/>
              <a:gdLst/>
              <a:ahLst/>
              <a:cxnLst/>
              <a:rect l="l" t="t" r="r" b="b"/>
              <a:pathLst>
                <a:path w="3611870" h="974895">
                  <a:moveTo>
                    <a:pt x="0" y="0"/>
                  </a:moveTo>
                  <a:lnTo>
                    <a:pt x="3611870" y="0"/>
                  </a:lnTo>
                  <a:lnTo>
                    <a:pt x="3611870" y="974895"/>
                  </a:lnTo>
                  <a:lnTo>
                    <a:pt x="0" y="974895"/>
                  </a:lnTo>
                  <a:lnTo>
                    <a:pt x="0" y="0"/>
                  </a:lnTo>
                  <a:close/>
                </a:path>
              </a:pathLst>
            </a:custGeom>
            <a:blipFill>
              <a:blip r:embed="rId6">
                <a:extLst>
                  <a:ext uri="{96DAC541-7B7A-43D3-8B79-37D633B846F1}">
                    <asvg:svgBlip xmlns:asvg="http://schemas.microsoft.com/office/drawing/2016/SVG/main" r:embed="rId7"/>
                  </a:ext>
                </a:extLst>
              </a:blip>
              <a:stretch>
                <a:fillRect b="-109788"/>
              </a:stretch>
            </a:blipFill>
          </p:spPr>
        </p:sp>
      </p:grpSp>
      <p:grpSp>
        <p:nvGrpSpPr>
          <p:cNvPr id="17" name="Group 17"/>
          <p:cNvGrpSpPr/>
          <p:nvPr/>
        </p:nvGrpSpPr>
        <p:grpSpPr>
          <a:xfrm>
            <a:off x="7676725" y="3418032"/>
            <a:ext cx="7312356" cy="731171"/>
            <a:chOff x="0" y="0"/>
            <a:chExt cx="9749807" cy="974895"/>
          </a:xfrm>
        </p:grpSpPr>
        <p:sp>
          <p:nvSpPr>
            <p:cNvPr id="18" name="Freeform 18"/>
            <p:cNvSpPr/>
            <p:nvPr/>
          </p:nvSpPr>
          <p:spPr>
            <a:xfrm>
              <a:off x="0" y="0"/>
              <a:ext cx="3611870" cy="974895"/>
            </a:xfrm>
            <a:custGeom>
              <a:avLst/>
              <a:gdLst/>
              <a:ahLst/>
              <a:cxnLst/>
              <a:rect l="l" t="t" r="r" b="b"/>
              <a:pathLst>
                <a:path w="3611870" h="974895">
                  <a:moveTo>
                    <a:pt x="0" y="0"/>
                  </a:moveTo>
                  <a:lnTo>
                    <a:pt x="3611870" y="0"/>
                  </a:lnTo>
                  <a:lnTo>
                    <a:pt x="3611870" y="974895"/>
                  </a:lnTo>
                  <a:lnTo>
                    <a:pt x="0" y="974895"/>
                  </a:lnTo>
                  <a:lnTo>
                    <a:pt x="0" y="0"/>
                  </a:lnTo>
                  <a:close/>
                </a:path>
              </a:pathLst>
            </a:custGeom>
            <a:blipFill>
              <a:blip r:embed="rId6">
                <a:extLst>
                  <a:ext uri="{96DAC541-7B7A-43D3-8B79-37D633B846F1}">
                    <asvg:svgBlip xmlns:asvg="http://schemas.microsoft.com/office/drawing/2016/SVG/main" r:embed="rId7"/>
                  </a:ext>
                </a:extLst>
              </a:blip>
              <a:stretch>
                <a:fillRect b="-109788"/>
              </a:stretch>
            </a:blipFill>
          </p:spPr>
        </p:sp>
        <p:sp>
          <p:nvSpPr>
            <p:cNvPr id="19" name="Freeform 19"/>
            <p:cNvSpPr/>
            <p:nvPr/>
          </p:nvSpPr>
          <p:spPr>
            <a:xfrm>
              <a:off x="3068969" y="0"/>
              <a:ext cx="3611870" cy="974895"/>
            </a:xfrm>
            <a:custGeom>
              <a:avLst/>
              <a:gdLst/>
              <a:ahLst/>
              <a:cxnLst/>
              <a:rect l="l" t="t" r="r" b="b"/>
              <a:pathLst>
                <a:path w="3611870" h="974895">
                  <a:moveTo>
                    <a:pt x="0" y="0"/>
                  </a:moveTo>
                  <a:lnTo>
                    <a:pt x="3611870" y="0"/>
                  </a:lnTo>
                  <a:lnTo>
                    <a:pt x="3611870" y="974895"/>
                  </a:lnTo>
                  <a:lnTo>
                    <a:pt x="0" y="974895"/>
                  </a:lnTo>
                  <a:lnTo>
                    <a:pt x="0" y="0"/>
                  </a:lnTo>
                  <a:close/>
                </a:path>
              </a:pathLst>
            </a:custGeom>
            <a:blipFill>
              <a:blip r:embed="rId6">
                <a:extLst>
                  <a:ext uri="{96DAC541-7B7A-43D3-8B79-37D633B846F1}">
                    <asvg:svgBlip xmlns:asvg="http://schemas.microsoft.com/office/drawing/2016/SVG/main" r:embed="rId7"/>
                  </a:ext>
                </a:extLst>
              </a:blip>
              <a:stretch>
                <a:fillRect b="-109788"/>
              </a:stretch>
            </a:blipFill>
          </p:spPr>
        </p:sp>
        <p:sp>
          <p:nvSpPr>
            <p:cNvPr id="20" name="Freeform 20"/>
            <p:cNvSpPr/>
            <p:nvPr/>
          </p:nvSpPr>
          <p:spPr>
            <a:xfrm>
              <a:off x="6137937" y="0"/>
              <a:ext cx="3611870" cy="974895"/>
            </a:xfrm>
            <a:custGeom>
              <a:avLst/>
              <a:gdLst/>
              <a:ahLst/>
              <a:cxnLst/>
              <a:rect l="l" t="t" r="r" b="b"/>
              <a:pathLst>
                <a:path w="3611870" h="974895">
                  <a:moveTo>
                    <a:pt x="0" y="0"/>
                  </a:moveTo>
                  <a:lnTo>
                    <a:pt x="3611870" y="0"/>
                  </a:lnTo>
                  <a:lnTo>
                    <a:pt x="3611870" y="974895"/>
                  </a:lnTo>
                  <a:lnTo>
                    <a:pt x="0" y="974895"/>
                  </a:lnTo>
                  <a:lnTo>
                    <a:pt x="0" y="0"/>
                  </a:lnTo>
                  <a:close/>
                </a:path>
              </a:pathLst>
            </a:custGeom>
            <a:blipFill>
              <a:blip r:embed="rId6">
                <a:extLst>
                  <a:ext uri="{96DAC541-7B7A-43D3-8B79-37D633B846F1}">
                    <asvg:svgBlip xmlns:asvg="http://schemas.microsoft.com/office/drawing/2016/SVG/main" r:embed="rId7"/>
                  </a:ext>
                </a:extLst>
              </a:blip>
              <a:stretch>
                <a:fillRect b="-109788"/>
              </a:stretch>
            </a:blipFill>
          </p:spPr>
        </p:sp>
      </p:grpSp>
      <p:sp>
        <p:nvSpPr>
          <p:cNvPr id="52" name="Freeform 52"/>
          <p:cNvSpPr/>
          <p:nvPr/>
        </p:nvSpPr>
        <p:spPr>
          <a:xfrm>
            <a:off x="13933203" y="7136916"/>
            <a:ext cx="5452763" cy="4897572"/>
          </a:xfrm>
          <a:custGeom>
            <a:avLst/>
            <a:gdLst/>
            <a:ahLst/>
            <a:cxnLst/>
            <a:rect l="l" t="t" r="r" b="b"/>
            <a:pathLst>
              <a:path w="5452763" h="4897572">
                <a:moveTo>
                  <a:pt x="0" y="0"/>
                </a:moveTo>
                <a:lnTo>
                  <a:pt x="5452763" y="0"/>
                </a:lnTo>
                <a:lnTo>
                  <a:pt x="5452763" y="4897573"/>
                </a:lnTo>
                <a:lnTo>
                  <a:pt x="0" y="4897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3" name="Rectangle 52"/>
          <p:cNvSpPr/>
          <p:nvPr/>
        </p:nvSpPr>
        <p:spPr>
          <a:xfrm>
            <a:off x="209713" y="4391888"/>
            <a:ext cx="6495888" cy="4524315"/>
          </a:xfrm>
          <a:prstGeom prst="rect">
            <a:avLst/>
          </a:prstGeom>
        </p:spPr>
        <p:txBody>
          <a:bodyPr wrap="square">
            <a:spAutoFit/>
          </a:bodyPr>
          <a:lstStyle/>
          <a:p>
            <a:pPr algn="just"/>
            <a:r>
              <a:rPr lang="vi-VN" sz="3600" b="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Lời thoại</a:t>
            </a:r>
            <a:r>
              <a:rPr lang="vi-VN" sz="3600" i="1"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“Dạ, chúng tôi còn vui mừng hơn khi được gặp một người như tôn ông...”, “Đâu phải thế! Ông nói như thế thực là quá khen chúng tôi. Xin rước ông ngồi ạ!”, “Ông cứ nói quá! Ông làm vinh dự cho tôi nhiều lắm, tôi thật không xứng chút nào”... </a:t>
            </a:r>
            <a:endParaRPr lang="en-GB" sz="3600" dirty="0">
              <a:solidFill>
                <a:srgbClr val="0432FF"/>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7599190" y="4456871"/>
            <a:ext cx="7312356" cy="4524315"/>
          </a:xfrm>
          <a:prstGeom prst="rect">
            <a:avLst/>
          </a:prstGeom>
        </p:spPr>
        <p:txBody>
          <a:bodyPr wrap="square">
            <a:spAutoFit/>
          </a:bodyPr>
          <a:lstStyle/>
          <a:p>
            <a:pPr algn="just"/>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Vai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marL="571500" indent="-571500" algn="just">
              <a:buFontTx/>
              <a:buChar char="-"/>
            </a:pPr>
            <a:r>
              <a:rPr lang="vi-VN" sz="3600" dirty="0">
                <a:latin typeface="Times New Roman" panose="02020603050405020304" pitchFamily="18" charset="0"/>
                <a:ea typeface="Calibri" panose="020F0502020204030204" pitchFamily="34" charset="0"/>
                <a:cs typeface="Times New Roman" panose="02020603050405020304" pitchFamily="18" charset="0"/>
              </a:rPr>
              <a:t>Những nhân vật phụ hoạ gây cười, </a:t>
            </a:r>
          </a:p>
          <a:p>
            <a:pPr marL="571500" indent="-571500" algn="just">
              <a:buFontTx/>
              <a:buChar char="-"/>
            </a:pPr>
            <a:r>
              <a:rPr lang="vi-VN" sz="3600" b="1" dirty="0">
                <a:latin typeface="Times New Roman" panose="02020603050405020304" pitchFamily="18" charset="0"/>
                <a:ea typeface="Calibri" panose="020F0502020204030204" pitchFamily="34" charset="0"/>
                <a:cs typeface="Times New Roman" panose="02020603050405020304" pitchFamily="18" charset="0"/>
              </a:rPr>
              <a:t>Nguồn cảm hứng</a:t>
            </a:r>
            <a:r>
              <a:rPr lang="vi-VN" sz="3600" dirty="0">
                <a:latin typeface="Times New Roman" panose="02020603050405020304" pitchFamily="18" charset="0"/>
                <a:ea typeface="Calibri" panose="020F0502020204030204" pitchFamily="34" charset="0"/>
                <a:cs typeface="Times New Roman" panose="02020603050405020304" pitchFamily="18" charset="0"/>
              </a:rPr>
              <a:t> cho Khơ-lét-xta-cốp khoe mẽ, khoác lác, </a:t>
            </a:r>
          </a:p>
          <a:p>
            <a:pPr marL="571500" indent="-571500" algn="just">
              <a:buFontTx/>
              <a:buChar char="-"/>
            </a:pPr>
            <a:r>
              <a:rPr lang="vi-VN" sz="3600" dirty="0">
                <a:latin typeface="Times New Roman" panose="02020603050405020304" pitchFamily="18" charset="0"/>
                <a:ea typeface="Calibri" panose="020F0502020204030204" pitchFamily="34" charset="0"/>
                <a:cs typeface="Times New Roman" panose="02020603050405020304" pitchFamily="18" charset="0"/>
              </a:rPr>
              <a:t>Tạo điều kiên cho các tình tiết kịch nảy sinh </a:t>
            </a:r>
            <a:r>
              <a:rPr lang="vi-VN" sz="36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(tiền đề cho việc Khơ-lét-xta-cốp tán tỉnh cả hai trong hồi kịch sau).</a:t>
            </a:r>
            <a:endParaRPr lang="en-GB" sz="36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401583"/>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barn(inVertical)">
                                      <p:cBhvr>
                                        <p:cTn id="2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3" grpId="0"/>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25" name="Freeform 25"/>
          <p:cNvSpPr/>
          <p:nvPr/>
        </p:nvSpPr>
        <p:spPr>
          <a:xfrm flipH="1">
            <a:off x="10140724" y="1556871"/>
            <a:ext cx="8348008" cy="8135514"/>
          </a:xfrm>
          <a:custGeom>
            <a:avLst/>
            <a:gdLst/>
            <a:ahLst/>
            <a:cxnLst/>
            <a:rect l="l" t="t" r="r" b="b"/>
            <a:pathLst>
              <a:path w="8348008" h="8135514">
                <a:moveTo>
                  <a:pt x="8348009" y="0"/>
                </a:moveTo>
                <a:lnTo>
                  <a:pt x="0" y="0"/>
                </a:lnTo>
                <a:lnTo>
                  <a:pt x="0" y="8135514"/>
                </a:lnTo>
                <a:lnTo>
                  <a:pt x="8348009" y="8135514"/>
                </a:lnTo>
                <a:lnTo>
                  <a:pt x="834800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Rectangle 26"/>
          <p:cNvSpPr/>
          <p:nvPr/>
        </p:nvSpPr>
        <p:spPr>
          <a:xfrm>
            <a:off x="823388" y="2142678"/>
            <a:ext cx="9144000" cy="6001643"/>
          </a:xfrm>
          <a:prstGeom prst="rect">
            <a:avLst/>
          </a:prstGeom>
        </p:spPr>
        <p:txBody>
          <a:bodyPr>
            <a:spAutoFit/>
          </a:bodyPr>
          <a:lstStyle/>
          <a:p>
            <a:pPr algn="just"/>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a:t>
            </a: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Nhận xét về nhân vật hài kịch trong </a:t>
            </a:r>
            <a:r>
              <a:rPr lang="vi-VN"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 vật quan trọng</a:t>
            </a: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nhân vật thường xuyên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ầm lẫn, có cách ứng xử không phù hợp với hoàn cảnh thực tế, có tính cách nhất quán, được xây dựng theo lối cường điệu, tô đậm nét đáng cười, chứ không được khai thác qua toàn bộ tiểu sử.</a:t>
            </a:r>
            <a:endParaRPr lang="en-GB" sz="6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27" name="Freeform 27"/>
          <p:cNvSpPr/>
          <p:nvPr/>
        </p:nvSpPr>
        <p:spPr>
          <a:xfrm>
            <a:off x="310712" y="1975737"/>
            <a:ext cx="7378392" cy="7642402"/>
          </a:xfrm>
          <a:custGeom>
            <a:avLst/>
            <a:gdLst/>
            <a:ahLst/>
            <a:cxnLst/>
            <a:rect l="l" t="t" r="r" b="b"/>
            <a:pathLst>
              <a:path w="7378392" h="7642402">
                <a:moveTo>
                  <a:pt x="0" y="0"/>
                </a:moveTo>
                <a:lnTo>
                  <a:pt x="7378392" y="0"/>
                </a:lnTo>
                <a:lnTo>
                  <a:pt x="7378392" y="7642402"/>
                </a:lnTo>
                <a:lnTo>
                  <a:pt x="0" y="7642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8"/>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TextBox 29"/>
          <p:cNvSpPr txBox="1"/>
          <p:nvPr/>
        </p:nvSpPr>
        <p:spPr>
          <a:xfrm>
            <a:off x="7033732" y="1351241"/>
            <a:ext cx="10416067" cy="830997"/>
          </a:xfrm>
          <a:prstGeom prst="rect">
            <a:avLst/>
          </a:prstGeom>
        </p:spPr>
        <p:txBody>
          <a:bodyPr wrap="square" lIns="0" tIns="0" rIns="0" bIns="0" rtlCol="0" anchor="t">
            <a:spAutoFit/>
          </a:bodyPr>
          <a:lstStyle/>
          <a:p>
            <a:r>
              <a:rPr lang="en-AU" sz="5400" b="1" dirty="0">
                <a:solidFill>
                  <a:srgbClr val="FF0000"/>
                </a:solidFill>
                <a:latin typeface="Times New Roman" panose="02020603050405020304" pitchFamily="18" charset="0"/>
                <a:cs typeface="Times New Roman" panose="02020603050405020304" pitchFamily="18" charset="0"/>
              </a:rPr>
              <a:t>3</a:t>
            </a:r>
            <a:r>
              <a:rPr lang="en-US" sz="5400" b="1" dirty="0">
                <a:solidFill>
                  <a:srgbClr val="FF0000"/>
                </a:solidFill>
                <a:latin typeface="Times New Roman" panose="02020603050405020304" pitchFamily="18" charset="0"/>
                <a:cs typeface="Times New Roman" panose="02020603050405020304" pitchFamily="18" charset="0"/>
              </a:rPr>
              <a:t>. </a:t>
            </a:r>
            <a:r>
              <a:rPr lang="en-AU" sz="5400" b="1" dirty="0" err="1">
                <a:solidFill>
                  <a:srgbClr val="FF0000"/>
                </a:solidFill>
                <a:latin typeface="Times New Roman" panose="02020603050405020304" pitchFamily="18" charset="0"/>
                <a:cs typeface="Times New Roman" panose="02020603050405020304" pitchFamily="18" charset="0"/>
              </a:rPr>
              <a:t>Nghệ</a:t>
            </a:r>
            <a:r>
              <a:rPr lang="en-AU" sz="5400" b="1" dirty="0">
                <a:solidFill>
                  <a:srgbClr val="FF0000"/>
                </a:solidFill>
                <a:latin typeface="Times New Roman" panose="02020603050405020304" pitchFamily="18" charset="0"/>
                <a:cs typeface="Times New Roman" panose="02020603050405020304" pitchFamily="18" charset="0"/>
              </a:rPr>
              <a:t> </a:t>
            </a:r>
            <a:r>
              <a:rPr lang="en-AU" sz="5400" b="1" dirty="0" err="1">
                <a:solidFill>
                  <a:srgbClr val="FF0000"/>
                </a:solidFill>
                <a:latin typeface="Times New Roman" panose="02020603050405020304" pitchFamily="18" charset="0"/>
                <a:cs typeface="Times New Roman" panose="02020603050405020304" pitchFamily="18" charset="0"/>
              </a:rPr>
              <a:t>thuật</a:t>
            </a:r>
            <a:r>
              <a:rPr lang="en-AU" sz="5400" b="1" dirty="0">
                <a:solidFill>
                  <a:srgbClr val="FF0000"/>
                </a:solidFill>
                <a:latin typeface="Times New Roman" panose="02020603050405020304" pitchFamily="18" charset="0"/>
                <a:cs typeface="Times New Roman" panose="02020603050405020304" pitchFamily="18" charset="0"/>
              </a:rPr>
              <a:t> </a:t>
            </a:r>
            <a:r>
              <a:rPr lang="en-AU" sz="5400" b="1" dirty="0" err="1">
                <a:solidFill>
                  <a:srgbClr val="FF0000"/>
                </a:solidFill>
                <a:latin typeface="Times New Roman" panose="02020603050405020304" pitchFamily="18" charset="0"/>
                <a:cs typeface="Times New Roman" panose="02020603050405020304" pitchFamily="18" charset="0"/>
              </a:rPr>
              <a:t>hài</a:t>
            </a:r>
            <a:r>
              <a:rPr lang="en-AU" sz="5400" b="1" dirty="0">
                <a:solidFill>
                  <a:srgbClr val="FF0000"/>
                </a:solidFill>
                <a:latin typeface="Times New Roman" panose="02020603050405020304" pitchFamily="18" charset="0"/>
                <a:cs typeface="Times New Roman" panose="02020603050405020304" pitchFamily="18" charset="0"/>
              </a:rPr>
              <a:t> </a:t>
            </a:r>
            <a:r>
              <a:rPr lang="en-AU" sz="5400" b="1" dirty="0" err="1">
                <a:solidFill>
                  <a:srgbClr val="FF0000"/>
                </a:solidFill>
                <a:latin typeface="Times New Roman" panose="02020603050405020304" pitchFamily="18" charset="0"/>
                <a:cs typeface="Times New Roman" panose="02020603050405020304" pitchFamily="18" charset="0"/>
              </a:rPr>
              <a:t>kịch</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32" name="TextBox 32"/>
          <p:cNvSpPr txBox="1"/>
          <p:nvPr/>
        </p:nvSpPr>
        <p:spPr>
          <a:xfrm>
            <a:off x="9116079" y="2873456"/>
            <a:ext cx="7378392" cy="2954655"/>
          </a:xfrm>
          <a:prstGeom prst="rect">
            <a:avLst/>
          </a:prstGeom>
        </p:spPr>
        <p:txBody>
          <a:bodyPr wrap="square" lIns="0" tIns="0" rIns="0" bIns="0" rtlCol="0" anchor="t">
            <a:spAutoFit/>
          </a:bodyPr>
          <a:lstStyle/>
          <a:p>
            <a:pPr algn="just"/>
            <a:r>
              <a:rPr lang="vi-VN" sz="4800" dirty="0">
                <a:solidFill>
                  <a:srgbClr val="FF0000"/>
                </a:solidFill>
                <a:latin typeface="Times New Roman" panose="02020603050405020304" pitchFamily="18" charset="0"/>
                <a:cs typeface="Times New Roman" panose="02020603050405020304" pitchFamily="18" charset="0"/>
              </a:rPr>
              <a:t>- Tạo tình huống hiểu lầm (nhận lầm Khơ-lét-xta-cốp là quan thanh tra, là “cụ lớn”, nhà văn).</a:t>
            </a:r>
            <a:endParaRPr lang="en-US" sz="4800" dirty="0">
              <a:solidFill>
                <a:srgbClr val="FF0000"/>
              </a:solidFill>
              <a:latin typeface="Times New Roman" panose="02020603050405020304" pitchFamily="18" charset="0"/>
              <a:ea typeface="Telegraf"/>
              <a:cs typeface="Times New Roman" panose="02020603050405020304" pitchFamily="18" charset="0"/>
              <a:sym typeface="Telegraf"/>
            </a:endParaRPr>
          </a:p>
        </p:txBody>
      </p:sp>
    </p:spTree>
    <p:extLst>
      <p:ext uri="{BB962C8B-B14F-4D97-AF65-F5344CB8AC3E}">
        <p14:creationId xmlns:p14="http://schemas.microsoft.com/office/powerpoint/2010/main" val="4153394676"/>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10" name="TextBox 10"/>
          <p:cNvSpPr txBox="1"/>
          <p:nvPr/>
        </p:nvSpPr>
        <p:spPr>
          <a:xfrm>
            <a:off x="1535519" y="644588"/>
            <a:ext cx="10629900" cy="1076000"/>
          </a:xfrm>
          <a:prstGeom prst="rect">
            <a:avLst/>
          </a:prstGeom>
        </p:spPr>
        <p:txBody>
          <a:bodyPr wrap="square" lIns="0" tIns="0" rIns="0" bIns="0" rtlCol="0" anchor="t">
            <a:spAutoFit/>
          </a:bodyPr>
          <a:lstStyle/>
          <a:p>
            <a:pPr algn="ctr">
              <a:lnSpc>
                <a:spcPts val="9536"/>
              </a:lnSpc>
            </a:pPr>
            <a:r>
              <a:rPr lang="vi-VN" sz="4800" b="1" dirty="0">
                <a:solidFill>
                  <a:srgbClr val="FF0000"/>
                </a:solidFill>
                <a:latin typeface="Times New Roman" panose="02020603050405020304" pitchFamily="18" charset="0"/>
                <a:cs typeface="Times New Roman" panose="02020603050405020304" pitchFamily="18" charset="0"/>
              </a:rPr>
              <a:t>- Phóng đại cử chỉ, điệu bộ, thói </a:t>
            </a:r>
            <a:r>
              <a:rPr lang="en-US" sz="4800" b="1" dirty="0" err="1">
                <a:solidFill>
                  <a:srgbClr val="FF0000"/>
                </a:solidFill>
                <a:latin typeface="Times New Roman" panose="02020603050405020304" pitchFamily="18" charset="0"/>
                <a:cs typeface="Times New Roman" panose="02020603050405020304" pitchFamily="18" charset="0"/>
              </a:rPr>
              <a:t>tật</a:t>
            </a:r>
            <a:endParaRPr lang="en-US" sz="4800" b="1" dirty="0">
              <a:solidFill>
                <a:srgbClr val="FF0000"/>
              </a:solidFill>
              <a:latin typeface="Times New Roman" panose="02020603050405020304" pitchFamily="18" charset="0"/>
              <a:ea typeface="Celandine"/>
              <a:cs typeface="Times New Roman" panose="02020603050405020304" pitchFamily="18" charset="0"/>
              <a:sym typeface="Celandine"/>
            </a:endParaRPr>
          </a:p>
        </p:txBody>
      </p:sp>
      <p:sp>
        <p:nvSpPr>
          <p:cNvPr id="11" name="TextBox 11"/>
          <p:cNvSpPr txBox="1"/>
          <p:nvPr/>
        </p:nvSpPr>
        <p:spPr>
          <a:xfrm>
            <a:off x="1335104" y="1925153"/>
            <a:ext cx="12408292" cy="2092881"/>
          </a:xfrm>
          <a:prstGeom prst="rect">
            <a:avLst/>
          </a:prstGeom>
        </p:spPr>
        <p:txBody>
          <a:bodyPr wrap="square" lIns="0" tIns="0" rIns="0" bIns="0" rtlCol="0" anchor="t">
            <a:spAutoFit/>
          </a:bodyPr>
          <a:lstStyle/>
          <a:p>
            <a:pPr algn="just"/>
            <a:r>
              <a:rPr lang="en-US" sz="3400" b="1" dirty="0">
                <a:latin typeface="Times New Roman" panose="02020603050405020304" pitchFamily="18" charset="0"/>
                <a:cs typeface="Times New Roman" panose="02020603050405020304" pitchFamily="18" charset="0"/>
              </a:rPr>
              <a:t>+ P</a:t>
            </a:r>
            <a:r>
              <a:rPr lang="vi-VN" sz="3400" b="1" dirty="0">
                <a:latin typeface="Times New Roman" panose="02020603050405020304" pitchFamily="18" charset="0"/>
                <a:cs typeface="Times New Roman" panose="02020603050405020304" pitchFamily="18" charset="0"/>
              </a:rPr>
              <a:t>hóng đại cử chỉ, điệu bộ xã </a:t>
            </a:r>
            <a:r>
              <a:rPr lang="en-US" sz="3400" b="1" dirty="0" err="1">
                <a:latin typeface="Times New Roman" panose="02020603050405020304" pitchFamily="18" charset="0"/>
                <a:cs typeface="Times New Roman" panose="02020603050405020304" pitchFamily="18" charset="0"/>
              </a:rPr>
              <a:t>giao</a:t>
            </a:r>
            <a:r>
              <a:rPr lang="en-US" sz="3400" dirty="0">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Điệu</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bộ</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giả</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tạo</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của</a:t>
            </a:r>
            <a:r>
              <a:rPr lang="en-US" sz="3400" dirty="0">
                <a:solidFill>
                  <a:srgbClr val="0432FF"/>
                </a:solidFill>
                <a:latin typeface="Times New Roman" panose="02020603050405020304" pitchFamily="18" charset="0"/>
                <a:cs typeface="Times New Roman" panose="02020603050405020304" pitchFamily="18" charset="0"/>
              </a:rPr>
              <a:t> </a:t>
            </a:r>
            <a:r>
              <a:rPr lang="vi-VN" sz="3400" dirty="0">
                <a:solidFill>
                  <a:srgbClr val="0432FF"/>
                </a:solidFill>
                <a:latin typeface="Times New Roman" panose="02020603050405020304" pitchFamily="18" charset="0"/>
                <a:cs typeface="Times New Roman" panose="02020603050405020304" pitchFamily="18" charset="0"/>
              </a:rPr>
              <a:t>Khơ-lét-xta-</a:t>
            </a:r>
            <a:r>
              <a:rPr lang="en-US" sz="3400" dirty="0" err="1">
                <a:solidFill>
                  <a:srgbClr val="0432FF"/>
                </a:solidFill>
                <a:latin typeface="Times New Roman" panose="02020603050405020304" pitchFamily="18" charset="0"/>
                <a:cs typeface="Times New Roman" panose="02020603050405020304" pitchFamily="18" charset="0"/>
              </a:rPr>
              <a:t>cốp</a:t>
            </a:r>
            <a:r>
              <a:rPr lang="en-US" sz="3400" dirty="0">
                <a:solidFill>
                  <a:srgbClr val="0432FF"/>
                </a:solidFill>
                <a:latin typeface="Times New Roman" panose="02020603050405020304" pitchFamily="18" charset="0"/>
                <a:cs typeface="Times New Roman" panose="02020603050405020304" pitchFamily="18" charset="0"/>
              </a:rPr>
              <a:t>: </a:t>
            </a:r>
            <a:r>
              <a:rPr lang="en-US" sz="3400" i="1" dirty="0">
                <a:solidFill>
                  <a:srgbClr val="0432FF"/>
                </a:solidFill>
                <a:latin typeface="Times New Roman" panose="02020603050405020304" pitchFamily="18" charset="0"/>
                <a:cs typeface="Times New Roman" panose="02020603050405020304" pitchFamily="18" charset="0"/>
              </a:rPr>
              <a:t>“</a:t>
            </a:r>
            <a:r>
              <a:rPr lang="en-US" sz="3400" i="1" dirty="0" err="1">
                <a:solidFill>
                  <a:srgbClr val="0432FF"/>
                </a:solidFill>
                <a:latin typeface="Times New Roman" panose="02020603050405020304" pitchFamily="18" charset="0"/>
                <a:cs typeface="Times New Roman" panose="02020603050405020304" pitchFamily="18" charset="0"/>
              </a:rPr>
              <a:t>Được</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đứng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bên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cạnh</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bà</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đã</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là</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hạnh</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phúc</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lắm</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rồi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nhưng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nếu</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bà</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muốn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thì</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tôi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xin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phép</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bà</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được</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ngồi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ạ</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Được</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ngồi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gần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bà</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là</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tôi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sướng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quá</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đấy</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ạ</a:t>
            </a:r>
            <a:r>
              <a:rPr lang="en-US" sz="3400" i="1" dirty="0">
                <a:solidFill>
                  <a:srgbClr val="0432FF"/>
                </a:solidFill>
                <a:latin typeface="Times New Roman" panose="02020603050405020304" pitchFamily="18" charset="0"/>
                <a:cs typeface="Times New Roman" panose="02020603050405020304" pitchFamily="18" charset="0"/>
              </a:rPr>
              <a:t>.”</a:t>
            </a:r>
            <a:endParaRPr lang="en-GB" sz="3400" dirty="0">
              <a:solidFill>
                <a:srgbClr val="0432FF"/>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14327" y="2121042"/>
            <a:ext cx="910509" cy="522396"/>
            <a:chOff x="0" y="0"/>
            <a:chExt cx="635014" cy="156895"/>
          </a:xfrm>
        </p:grpSpPr>
        <p:sp>
          <p:nvSpPr>
            <p:cNvPr id="18" name="Freeform 18"/>
            <p:cNvSpPr/>
            <p:nvPr/>
          </p:nvSpPr>
          <p:spPr>
            <a:xfrm>
              <a:off x="0" y="0"/>
              <a:ext cx="635014" cy="156895"/>
            </a:xfrm>
            <a:custGeom>
              <a:avLst/>
              <a:gdLst/>
              <a:ahLst/>
              <a:cxnLst/>
              <a:rect l="l" t="t" r="r" b="b"/>
              <a:pathLst>
                <a:path w="635014" h="156895">
                  <a:moveTo>
                    <a:pt x="78447" y="0"/>
                  </a:moveTo>
                  <a:lnTo>
                    <a:pt x="556566" y="0"/>
                  </a:lnTo>
                  <a:cubicBezTo>
                    <a:pt x="577372" y="0"/>
                    <a:pt x="597325" y="8265"/>
                    <a:pt x="612037" y="22977"/>
                  </a:cubicBezTo>
                  <a:cubicBezTo>
                    <a:pt x="626749" y="37688"/>
                    <a:pt x="635014" y="57642"/>
                    <a:pt x="635014" y="78447"/>
                  </a:cubicBezTo>
                  <a:lnTo>
                    <a:pt x="635014" y="78447"/>
                  </a:lnTo>
                  <a:cubicBezTo>
                    <a:pt x="635014" y="99253"/>
                    <a:pt x="626749" y="119206"/>
                    <a:pt x="612037" y="133918"/>
                  </a:cubicBezTo>
                  <a:cubicBezTo>
                    <a:pt x="597325" y="148630"/>
                    <a:pt x="577372" y="156895"/>
                    <a:pt x="556566" y="156895"/>
                  </a:cubicBezTo>
                  <a:lnTo>
                    <a:pt x="78447" y="156895"/>
                  </a:lnTo>
                  <a:cubicBezTo>
                    <a:pt x="57642" y="156895"/>
                    <a:pt x="37688" y="148630"/>
                    <a:pt x="22977" y="133918"/>
                  </a:cubicBezTo>
                  <a:cubicBezTo>
                    <a:pt x="8265" y="119206"/>
                    <a:pt x="0" y="99253"/>
                    <a:pt x="0" y="78447"/>
                  </a:cubicBezTo>
                  <a:lnTo>
                    <a:pt x="0" y="78447"/>
                  </a:lnTo>
                  <a:cubicBezTo>
                    <a:pt x="0" y="57642"/>
                    <a:pt x="8265" y="37688"/>
                    <a:pt x="22977" y="22977"/>
                  </a:cubicBezTo>
                  <a:cubicBezTo>
                    <a:pt x="37688" y="8265"/>
                    <a:pt x="57642" y="0"/>
                    <a:pt x="78447" y="0"/>
                  </a:cubicBezTo>
                  <a:close/>
                </a:path>
              </a:pathLst>
            </a:custGeom>
            <a:solidFill>
              <a:srgbClr val="E7A99F"/>
            </a:solidFill>
          </p:spPr>
        </p:sp>
        <p:sp>
          <p:nvSpPr>
            <p:cNvPr id="19" name="TextBox 19"/>
            <p:cNvSpPr txBox="1"/>
            <p:nvPr/>
          </p:nvSpPr>
          <p:spPr>
            <a:xfrm>
              <a:off x="0" y="-85725"/>
              <a:ext cx="635014" cy="242620"/>
            </a:xfrm>
            <a:prstGeom prst="rect">
              <a:avLst/>
            </a:prstGeom>
          </p:spPr>
          <p:txBody>
            <a:bodyPr lIns="50800" tIns="50800" rIns="50800" bIns="50800" rtlCol="0" anchor="ctr"/>
            <a:lstStyle/>
            <a:p>
              <a:pPr algn="ctr">
                <a:lnSpc>
                  <a:spcPts val="3499"/>
                </a:lnSpc>
              </a:pPr>
              <a:endParaRPr>
                <a:solidFill>
                  <a:prstClr val="black"/>
                </a:solidFill>
              </a:endParaRPr>
            </a:p>
          </p:txBody>
        </p:sp>
      </p:grpSp>
      <p:sp>
        <p:nvSpPr>
          <p:cNvPr id="21" name="TextBox 21"/>
          <p:cNvSpPr txBox="1"/>
          <p:nvPr/>
        </p:nvSpPr>
        <p:spPr>
          <a:xfrm>
            <a:off x="1266661" y="4235600"/>
            <a:ext cx="12545178" cy="2616101"/>
          </a:xfrm>
          <a:prstGeom prst="rect">
            <a:avLst/>
          </a:prstGeom>
        </p:spPr>
        <p:txBody>
          <a:bodyPr wrap="square" lIns="0" tIns="0" rIns="0" bIns="0" rtlCol="0" anchor="t">
            <a:spAutoFit/>
          </a:bodyPr>
          <a:lstStyle/>
          <a:p>
            <a:pPr algn="just"/>
            <a:r>
              <a:rPr lang="en-US" sz="3400" b="1" dirty="0">
                <a:latin typeface="Times New Roman" panose="02020603050405020304" pitchFamily="18" charset="0"/>
                <a:cs typeface="Times New Roman" panose="02020603050405020304" pitchFamily="18" charset="0"/>
              </a:rPr>
              <a:t>+ T</a:t>
            </a:r>
            <a:r>
              <a:rPr lang="vi-VN" sz="3400" b="1" dirty="0">
                <a:latin typeface="Times New Roman" panose="02020603050405020304" pitchFamily="18" charset="0"/>
                <a:cs typeface="Times New Roman" panose="02020603050405020304" pitchFamily="18" charset="0"/>
              </a:rPr>
              <a:t>hể hiện nỗi khiếp sợ thái </a:t>
            </a:r>
            <a:r>
              <a:rPr lang="en-US" sz="3400" b="1" dirty="0" err="1">
                <a:latin typeface="Times New Roman" panose="02020603050405020304" pitchFamily="18" charset="0"/>
                <a:cs typeface="Times New Roman" panose="02020603050405020304" pitchFamily="18" charset="0"/>
              </a:rPr>
              <a:t>quá</a:t>
            </a:r>
            <a:r>
              <a:rPr lang="en-US" sz="3400" dirty="0">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Nỗi</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khiếp</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sợ</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của</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thị</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trưởng</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và</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mọi</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người</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được</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miêu</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tả</a:t>
            </a:r>
            <a:r>
              <a:rPr lang="en-US" sz="3400" dirty="0">
                <a:solidFill>
                  <a:srgbClr val="0432FF"/>
                </a:solidFill>
                <a:latin typeface="Times New Roman" panose="02020603050405020304" pitchFamily="18" charset="0"/>
                <a:cs typeface="Times New Roman" panose="02020603050405020304" pitchFamily="18" charset="0"/>
              </a:rPr>
              <a:t> qua </a:t>
            </a:r>
            <a:r>
              <a:rPr lang="en-US" sz="3400" dirty="0" err="1">
                <a:solidFill>
                  <a:srgbClr val="0432FF"/>
                </a:solidFill>
                <a:latin typeface="Times New Roman" panose="02020603050405020304" pitchFamily="18" charset="0"/>
                <a:cs typeface="Times New Roman" panose="02020603050405020304" pitchFamily="18" charset="0"/>
              </a:rPr>
              <a:t>chỉ</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dẫn</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sân</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khấu</a:t>
            </a:r>
            <a:r>
              <a:rPr lang="en-US" sz="3400"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khúm</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núm</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đứng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cả</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dậy</a:t>
            </a:r>
            <a:r>
              <a:rPr lang="en-US" sz="3400" i="1" dirty="0">
                <a:solidFill>
                  <a:srgbClr val="0432FF"/>
                </a:solidFill>
                <a:latin typeface="Times New Roman" panose="02020603050405020304" pitchFamily="18" charset="0"/>
                <a:cs typeface="Times New Roman" panose="02020603050405020304" pitchFamily="18" charset="0"/>
              </a:rPr>
              <a:t>, run </a:t>
            </a:r>
            <a:r>
              <a:rPr lang="en-US" sz="3400" i="1" dirty="0" err="1">
                <a:solidFill>
                  <a:srgbClr val="0432FF"/>
                </a:solidFill>
                <a:latin typeface="Times New Roman" panose="02020603050405020304" pitchFamily="18" charset="0"/>
                <a:cs typeface="Times New Roman" panose="02020603050405020304" pitchFamily="18" charset="0"/>
              </a:rPr>
              <a:t>cầm</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cập</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vì</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hoảng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sợ</a:t>
            </a:r>
            <a:r>
              <a:rPr lang="en-US" sz="3400" i="1" dirty="0">
                <a:solidFill>
                  <a:srgbClr val="0432FF"/>
                </a:solidFill>
                <a:latin typeface="Times New Roman" panose="02020603050405020304" pitchFamily="18" charset="0"/>
                <a:cs typeface="Times New Roman" panose="02020603050405020304" pitchFamily="18" charset="0"/>
              </a:rPr>
              <a:t>,</a:t>
            </a:r>
            <a:r>
              <a:rPr lang="en-US" sz="3400"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toàn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thân</a:t>
            </a:r>
            <a:r>
              <a:rPr lang="en-US" sz="3400" i="1" dirty="0">
                <a:solidFill>
                  <a:srgbClr val="0432FF"/>
                </a:solidFill>
                <a:latin typeface="Times New Roman" panose="02020603050405020304" pitchFamily="18" charset="0"/>
                <a:cs typeface="Times New Roman" panose="02020603050405020304" pitchFamily="18" charset="0"/>
              </a:rPr>
              <a:t> run </a:t>
            </a:r>
            <a:r>
              <a:rPr lang="en-US" sz="3400" i="1" dirty="0" err="1">
                <a:solidFill>
                  <a:srgbClr val="0432FF"/>
                </a:solidFill>
                <a:latin typeface="Times New Roman" panose="02020603050405020304" pitchFamily="18" charset="0"/>
                <a:cs typeface="Times New Roman" panose="02020603050405020304" pitchFamily="18" charset="0"/>
              </a:rPr>
              <a:t>cầm</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cập</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cố</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gắng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lắp</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bắp</a:t>
            </a:r>
            <a:r>
              <a:rPr lang="en-US" sz="3400" dirty="0">
                <a:solidFill>
                  <a:srgbClr val="0432FF"/>
                </a:solidFill>
                <a:latin typeface="Times New Roman" panose="02020603050405020304" pitchFamily="18" charset="0"/>
                <a:cs typeface="Times New Roman" panose="02020603050405020304" pitchFamily="18" charset="0"/>
              </a:rPr>
              <a:t>), qua </a:t>
            </a:r>
            <a:r>
              <a:rPr lang="en-US" sz="3400" dirty="0" err="1">
                <a:solidFill>
                  <a:srgbClr val="0432FF"/>
                </a:solidFill>
                <a:latin typeface="Times New Roman" panose="02020603050405020304" pitchFamily="18" charset="0"/>
                <a:cs typeface="Times New Roman" panose="02020603050405020304" pitchFamily="18" charset="0"/>
              </a:rPr>
              <a:t>lời</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nói</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đứt</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quãng</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không</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ra</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hơi</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của</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thị</a:t>
            </a:r>
            <a:r>
              <a:rPr lang="en-US" sz="3400" dirty="0">
                <a:solidFill>
                  <a:srgbClr val="0432FF"/>
                </a:solidFill>
                <a:latin typeface="Times New Roman" panose="02020603050405020304" pitchFamily="18" charset="0"/>
                <a:cs typeface="Times New Roman" panose="02020603050405020304" pitchFamily="18" charset="0"/>
              </a:rPr>
              <a:t> </a:t>
            </a:r>
            <a:r>
              <a:rPr lang="en-US" sz="3400" dirty="0" err="1">
                <a:solidFill>
                  <a:srgbClr val="0432FF"/>
                </a:solidFill>
                <a:latin typeface="Times New Roman" panose="02020603050405020304" pitchFamily="18" charset="0"/>
                <a:cs typeface="Times New Roman" panose="02020603050405020304" pitchFamily="18" charset="0"/>
              </a:rPr>
              <a:t>trưởng</a:t>
            </a:r>
            <a:r>
              <a:rPr lang="en-US" sz="3400"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Hừ</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hừ</a:t>
            </a:r>
            <a:r>
              <a:rPr lang="en-US" sz="3400" i="1" dirty="0">
                <a:solidFill>
                  <a:srgbClr val="0432FF"/>
                </a:solidFill>
                <a:latin typeface="Times New Roman" panose="02020603050405020304" pitchFamily="18" charset="0"/>
                <a:cs typeface="Times New Roman" panose="02020603050405020304" pitchFamily="18" charset="0"/>
              </a:rPr>
              <a:t>... qua... qua... qua...</a:t>
            </a:r>
            <a:r>
              <a:rPr lang="en-US" sz="3400" dirty="0">
                <a:solidFill>
                  <a:srgbClr val="0432FF"/>
                </a:solidFill>
                <a:latin typeface="Times New Roman" panose="02020603050405020304" pitchFamily="18" charset="0"/>
                <a:cs typeface="Times New Roman" panose="02020603050405020304" pitchFamily="18" charset="0"/>
              </a:rPr>
              <a:t>)</a:t>
            </a:r>
            <a:endParaRPr lang="en-US" sz="3400" dirty="0">
              <a:solidFill>
                <a:srgbClr val="0432FF"/>
              </a:solidFill>
              <a:latin typeface="Times New Roman" panose="02020603050405020304" pitchFamily="18" charset="0"/>
              <a:ea typeface="Telegraf"/>
              <a:cs typeface="Times New Roman" panose="02020603050405020304" pitchFamily="18" charset="0"/>
              <a:sym typeface="Telegraf"/>
            </a:endParaRPr>
          </a:p>
        </p:txBody>
      </p:sp>
      <p:sp>
        <p:nvSpPr>
          <p:cNvPr id="27" name="TextBox 27"/>
          <p:cNvSpPr txBox="1"/>
          <p:nvPr/>
        </p:nvSpPr>
        <p:spPr>
          <a:xfrm>
            <a:off x="1234782" y="7005589"/>
            <a:ext cx="12512448" cy="4185761"/>
          </a:xfrm>
          <a:prstGeom prst="rect">
            <a:avLst/>
          </a:prstGeom>
        </p:spPr>
        <p:txBody>
          <a:bodyPr wrap="square" lIns="0" tIns="0" rIns="0" bIns="0" rtlCol="0" anchor="t">
            <a:spAutoFit/>
          </a:bodyPr>
          <a:lstStyle/>
          <a:p>
            <a:pPr algn="just"/>
            <a:r>
              <a:rPr lang="en-US" sz="3400" b="1" dirty="0">
                <a:latin typeface="Times New Roman" panose="02020603050405020304" pitchFamily="18" charset="0"/>
                <a:cs typeface="Times New Roman" panose="02020603050405020304" pitchFamily="18" charset="0"/>
              </a:rPr>
              <a:t>+ P</a:t>
            </a:r>
            <a:r>
              <a:rPr lang="vi-VN" sz="3400" b="1" dirty="0">
                <a:latin typeface="Times New Roman" panose="02020603050405020304" pitchFamily="18" charset="0"/>
                <a:cs typeface="Times New Roman" panose="02020603050405020304" pitchFamily="18" charset="0"/>
              </a:rPr>
              <a:t>hóng đại cơn cao hứng khoác lác của Khơ-lét-xta-</a:t>
            </a:r>
            <a:r>
              <a:rPr lang="en-US" sz="3400" b="1" dirty="0" err="1">
                <a:latin typeface="Times New Roman" panose="02020603050405020304" pitchFamily="18" charset="0"/>
                <a:cs typeface="Times New Roman" panose="02020603050405020304" pitchFamily="18" charset="0"/>
              </a:rPr>
              <a:t>cốp</a:t>
            </a:r>
            <a:r>
              <a:rPr lang="en-US" sz="3400" dirty="0">
                <a:latin typeface="Times New Roman" panose="02020603050405020304" pitchFamily="18" charset="0"/>
                <a:cs typeface="Times New Roman" panose="02020603050405020304" pitchFamily="18" charset="0"/>
              </a:rPr>
              <a:t>: </a:t>
            </a:r>
            <a:r>
              <a:rPr lang="en-US" sz="3400" i="1" dirty="0">
                <a:latin typeface="Times New Roman" panose="02020603050405020304" pitchFamily="18" charset="0"/>
                <a:cs typeface="Times New Roman" panose="02020603050405020304" pitchFamily="18" charset="0"/>
              </a:rPr>
              <a:t>“</a:t>
            </a:r>
            <a:r>
              <a:rPr lang="en-US" sz="3400" i="1" dirty="0" err="1">
                <a:solidFill>
                  <a:srgbClr val="0432FF"/>
                </a:solidFill>
                <a:latin typeface="Times New Roman" panose="02020603050405020304" pitchFamily="18" charset="0"/>
                <a:cs typeface="Times New Roman" panose="02020603050405020304" pitchFamily="18" charset="0"/>
              </a:rPr>
              <a:t>Thú</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thật</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là</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tôi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sống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bằng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nghề</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văn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đấy</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Tôi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có</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cái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nhà</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đẹp</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nhất</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Pê</a:t>
            </a:r>
            <a:r>
              <a:rPr lang="en-US" sz="3400" i="1" dirty="0">
                <a:solidFill>
                  <a:srgbClr val="0432FF"/>
                </a:solidFill>
                <a:latin typeface="Times New Roman" panose="02020603050405020304" pitchFamily="18" charset="0"/>
                <a:cs typeface="Times New Roman" panose="02020603050405020304" pitchFamily="18" charset="0"/>
              </a:rPr>
              <a:t>-</a:t>
            </a:r>
            <a:r>
              <a:rPr lang="en-US" sz="3400" i="1" dirty="0" err="1">
                <a:solidFill>
                  <a:srgbClr val="0432FF"/>
                </a:solidFill>
                <a:latin typeface="Times New Roman" panose="02020603050405020304" pitchFamily="18" charset="0"/>
                <a:cs typeface="Times New Roman" panose="02020603050405020304" pitchFamily="18" charset="0"/>
              </a:rPr>
              <a:t>téc</a:t>
            </a:r>
            <a:r>
              <a:rPr lang="en-US" sz="3400" i="1" dirty="0">
                <a:solidFill>
                  <a:srgbClr val="0432FF"/>
                </a:solidFill>
                <a:latin typeface="Times New Roman" panose="02020603050405020304" pitchFamily="18" charset="0"/>
                <a:cs typeface="Times New Roman" panose="02020603050405020304" pitchFamily="18" charset="0"/>
              </a:rPr>
              <a:t>-bua...”, “</a:t>
            </a:r>
            <a:r>
              <a:rPr lang="en-US" sz="3400" i="1" dirty="0" err="1">
                <a:solidFill>
                  <a:srgbClr val="0432FF"/>
                </a:solidFill>
                <a:latin typeface="Times New Roman" panose="02020603050405020304" pitchFamily="18" charset="0"/>
                <a:cs typeface="Times New Roman" panose="02020603050405020304" pitchFamily="18" charset="0"/>
              </a:rPr>
              <a:t>trên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bàn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tôi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cho</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bày</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một</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quả</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dưa</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hấu</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đáng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giá</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bảy</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trăm</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rúp</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Xúp</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nấu</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xong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để</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nguyên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trong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xoong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từ</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thàng</a:t>
            </a:r>
            <a:r>
              <a:rPr lang="en-US" sz="3400" i="1" dirty="0">
                <a:solidFill>
                  <a:srgbClr val="0432FF"/>
                </a:solidFill>
                <a:latin typeface="Times New Roman" panose="02020603050405020304" pitchFamily="18" charset="0"/>
                <a:cs typeface="Times New Roman" panose="02020603050405020304" pitchFamily="18" charset="0"/>
              </a:rPr>
              <a:t> Pa-</a:t>
            </a:r>
            <a:r>
              <a:rPr lang="en-US" sz="3400" i="1" dirty="0" err="1">
                <a:solidFill>
                  <a:srgbClr val="0432FF"/>
                </a:solidFill>
                <a:latin typeface="Times New Roman" panose="02020603050405020304" pitchFamily="18" charset="0"/>
                <a:cs typeface="Times New Roman" panose="02020603050405020304" pitchFamily="18" charset="0"/>
              </a:rPr>
              <a:t>ri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nước</a:t>
            </a:r>
            <a:r>
              <a:rPr lang="en-US" sz="3400" i="1" dirty="0">
                <a:solidFill>
                  <a:srgbClr val="0432FF"/>
                </a:solidFill>
                <a:latin typeface="Times New Roman" panose="02020603050405020304" pitchFamily="18" charset="0"/>
                <a:cs typeface="Times New Roman" panose="02020603050405020304" pitchFamily="18" charset="0"/>
              </a:rPr>
              <a:t> Pháp </a:t>
            </a:r>
            <a:r>
              <a:rPr lang="en-US" sz="3400" i="1" dirty="0" err="1">
                <a:solidFill>
                  <a:srgbClr val="0432FF"/>
                </a:solidFill>
                <a:latin typeface="Times New Roman" panose="02020603050405020304" pitchFamily="18" charset="0"/>
                <a:cs typeface="Times New Roman" panose="02020603050405020304" pitchFamily="18" charset="0"/>
              </a:rPr>
              <a:t>được</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chở</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thẳng</a:t>
            </a:r>
            <a:r>
              <a:rPr lang="en-US" sz="3400" i="1" dirty="0">
                <a:solidFill>
                  <a:srgbClr val="0432FF"/>
                </a:solidFill>
                <a:latin typeface="Times New Roman" panose="02020603050405020304" pitchFamily="18" charset="0"/>
                <a:cs typeface="Times New Roman" panose="02020603050405020304" pitchFamily="18" charset="0"/>
              </a:rPr>
              <a:t> sang </a:t>
            </a:r>
            <a:r>
              <a:rPr lang="en-US" sz="3400" i="1" dirty="0" err="1">
                <a:solidFill>
                  <a:srgbClr val="0432FF"/>
                </a:solidFill>
                <a:latin typeface="Times New Roman" panose="02020603050405020304" pitchFamily="18" charset="0"/>
                <a:cs typeface="Times New Roman" panose="02020603050405020304" pitchFamily="18" charset="0"/>
              </a:rPr>
              <a:t>bằng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tàu</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thủy</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khi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mở</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nắp</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xoong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ra</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hơi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bốc</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lên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nghi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ngút</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chưa</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từng</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có</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ở</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trên</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đời</a:t>
            </a:r>
            <a:r>
              <a:rPr lang="en-US" sz="3400" i="1" dirty="0">
                <a:solidFill>
                  <a:srgbClr val="0432FF"/>
                </a:solidFill>
                <a:latin typeface="Times New Roman" panose="02020603050405020304" pitchFamily="18" charset="0"/>
                <a:cs typeface="Times New Roman" panose="02020603050405020304" pitchFamily="18" charset="0"/>
              </a:rPr>
              <a:t> </a:t>
            </a:r>
            <a:r>
              <a:rPr lang="en-US" sz="3400" i="1" dirty="0" err="1">
                <a:solidFill>
                  <a:srgbClr val="0432FF"/>
                </a:solidFill>
                <a:latin typeface="Times New Roman" panose="02020603050405020304" pitchFamily="18" charset="0"/>
                <a:cs typeface="Times New Roman" panose="02020603050405020304" pitchFamily="18" charset="0"/>
              </a:rPr>
              <a:t>này</a:t>
            </a:r>
            <a:r>
              <a:rPr lang="en-US" sz="3400" i="1" dirty="0">
                <a:solidFill>
                  <a:srgbClr val="0432FF"/>
                </a:solidFill>
                <a:latin typeface="Times New Roman" panose="02020603050405020304" pitchFamily="18" charset="0"/>
                <a:cs typeface="Times New Roman" panose="02020603050405020304" pitchFamily="18" charset="0"/>
              </a:rPr>
              <a:t>”</a:t>
            </a:r>
            <a:r>
              <a:rPr lang="en-US" sz="3400" dirty="0">
                <a:solidFill>
                  <a:srgbClr val="0432FF"/>
                </a:solidFill>
                <a:latin typeface="Times New Roman" panose="02020603050405020304" pitchFamily="18" charset="0"/>
                <a:cs typeface="Times New Roman" panose="02020603050405020304" pitchFamily="18" charset="0"/>
              </a:rPr>
              <a:t>,</a:t>
            </a:r>
            <a:endParaRPr lang="vi-VN" sz="3400" dirty="0">
              <a:solidFill>
                <a:srgbClr val="0432FF"/>
              </a:solidFill>
              <a:latin typeface="Times New Roman" panose="02020603050405020304" pitchFamily="18" charset="0"/>
              <a:cs typeface="Times New Roman" panose="02020603050405020304" pitchFamily="18" charset="0"/>
            </a:endParaRPr>
          </a:p>
          <a:p>
            <a:pPr algn="just"/>
            <a:br>
              <a:rPr lang="vi-VN" sz="3400" dirty="0">
                <a:latin typeface="Times New Roman" panose="02020603050405020304" pitchFamily="18" charset="0"/>
                <a:cs typeface="Times New Roman" panose="02020603050405020304" pitchFamily="18" charset="0"/>
              </a:rPr>
            </a:br>
            <a:endParaRPr lang="en-US" sz="3400" dirty="0">
              <a:latin typeface="Times New Roman" panose="02020603050405020304" pitchFamily="18" charset="0"/>
              <a:ea typeface="Telegraf"/>
              <a:cs typeface="Times New Roman" panose="02020603050405020304" pitchFamily="18" charset="0"/>
              <a:sym typeface="Telegraf"/>
            </a:endParaRPr>
          </a:p>
        </p:txBody>
      </p:sp>
      <p:sp>
        <p:nvSpPr>
          <p:cNvPr id="33" name="Freeform 33"/>
          <p:cNvSpPr/>
          <p:nvPr/>
        </p:nvSpPr>
        <p:spPr>
          <a:xfrm flipH="1">
            <a:off x="13707271" y="1872418"/>
            <a:ext cx="7954511" cy="8223649"/>
          </a:xfrm>
          <a:custGeom>
            <a:avLst/>
            <a:gdLst/>
            <a:ahLst/>
            <a:cxnLst/>
            <a:rect l="l" t="t" r="r" b="b"/>
            <a:pathLst>
              <a:path w="7954511" h="8223649">
                <a:moveTo>
                  <a:pt x="7954512" y="0"/>
                </a:moveTo>
                <a:lnTo>
                  <a:pt x="0" y="0"/>
                </a:lnTo>
                <a:lnTo>
                  <a:pt x="0" y="8223649"/>
                </a:lnTo>
                <a:lnTo>
                  <a:pt x="7954512" y="8223649"/>
                </a:lnTo>
                <a:lnTo>
                  <a:pt x="795451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Freeform 18"/>
          <p:cNvSpPr/>
          <p:nvPr/>
        </p:nvSpPr>
        <p:spPr>
          <a:xfrm>
            <a:off x="164304" y="4516456"/>
            <a:ext cx="910509" cy="522396"/>
          </a:xfrm>
          <a:custGeom>
            <a:avLst/>
            <a:gdLst/>
            <a:ahLst/>
            <a:cxnLst/>
            <a:rect l="l" t="t" r="r" b="b"/>
            <a:pathLst>
              <a:path w="635014" h="156895">
                <a:moveTo>
                  <a:pt x="78447" y="0"/>
                </a:moveTo>
                <a:lnTo>
                  <a:pt x="556566" y="0"/>
                </a:lnTo>
                <a:cubicBezTo>
                  <a:pt x="577372" y="0"/>
                  <a:pt x="597325" y="8265"/>
                  <a:pt x="612037" y="22977"/>
                </a:cubicBezTo>
                <a:cubicBezTo>
                  <a:pt x="626749" y="37688"/>
                  <a:pt x="635014" y="57642"/>
                  <a:pt x="635014" y="78447"/>
                </a:cubicBezTo>
                <a:lnTo>
                  <a:pt x="635014" y="78447"/>
                </a:lnTo>
                <a:cubicBezTo>
                  <a:pt x="635014" y="99253"/>
                  <a:pt x="626749" y="119206"/>
                  <a:pt x="612037" y="133918"/>
                </a:cubicBezTo>
                <a:cubicBezTo>
                  <a:pt x="597325" y="148630"/>
                  <a:pt x="577372" y="156895"/>
                  <a:pt x="556566" y="156895"/>
                </a:cubicBezTo>
                <a:lnTo>
                  <a:pt x="78447" y="156895"/>
                </a:lnTo>
                <a:cubicBezTo>
                  <a:pt x="57642" y="156895"/>
                  <a:pt x="37688" y="148630"/>
                  <a:pt x="22977" y="133918"/>
                </a:cubicBezTo>
                <a:cubicBezTo>
                  <a:pt x="8265" y="119206"/>
                  <a:pt x="0" y="99253"/>
                  <a:pt x="0" y="78447"/>
                </a:cubicBezTo>
                <a:lnTo>
                  <a:pt x="0" y="78447"/>
                </a:lnTo>
                <a:cubicBezTo>
                  <a:pt x="0" y="57642"/>
                  <a:pt x="8265" y="37688"/>
                  <a:pt x="22977" y="22977"/>
                </a:cubicBezTo>
                <a:cubicBezTo>
                  <a:pt x="37688" y="8265"/>
                  <a:pt x="57642" y="0"/>
                  <a:pt x="78447" y="0"/>
                </a:cubicBezTo>
                <a:close/>
              </a:path>
            </a:pathLst>
          </a:custGeom>
          <a:solidFill>
            <a:srgbClr val="E7A99F"/>
          </a:solidFill>
        </p:spPr>
      </p:sp>
      <p:sp>
        <p:nvSpPr>
          <p:cNvPr id="36" name="Freeform 18"/>
          <p:cNvSpPr/>
          <p:nvPr/>
        </p:nvSpPr>
        <p:spPr>
          <a:xfrm>
            <a:off x="114326" y="7401728"/>
            <a:ext cx="910509" cy="522396"/>
          </a:xfrm>
          <a:custGeom>
            <a:avLst/>
            <a:gdLst/>
            <a:ahLst/>
            <a:cxnLst/>
            <a:rect l="l" t="t" r="r" b="b"/>
            <a:pathLst>
              <a:path w="635014" h="156895">
                <a:moveTo>
                  <a:pt x="78447" y="0"/>
                </a:moveTo>
                <a:lnTo>
                  <a:pt x="556566" y="0"/>
                </a:lnTo>
                <a:cubicBezTo>
                  <a:pt x="577372" y="0"/>
                  <a:pt x="597325" y="8265"/>
                  <a:pt x="612037" y="22977"/>
                </a:cubicBezTo>
                <a:cubicBezTo>
                  <a:pt x="626749" y="37688"/>
                  <a:pt x="635014" y="57642"/>
                  <a:pt x="635014" y="78447"/>
                </a:cubicBezTo>
                <a:lnTo>
                  <a:pt x="635014" y="78447"/>
                </a:lnTo>
                <a:cubicBezTo>
                  <a:pt x="635014" y="99253"/>
                  <a:pt x="626749" y="119206"/>
                  <a:pt x="612037" y="133918"/>
                </a:cubicBezTo>
                <a:cubicBezTo>
                  <a:pt x="597325" y="148630"/>
                  <a:pt x="577372" y="156895"/>
                  <a:pt x="556566" y="156895"/>
                </a:cubicBezTo>
                <a:lnTo>
                  <a:pt x="78447" y="156895"/>
                </a:lnTo>
                <a:cubicBezTo>
                  <a:pt x="57642" y="156895"/>
                  <a:pt x="37688" y="148630"/>
                  <a:pt x="22977" y="133918"/>
                </a:cubicBezTo>
                <a:cubicBezTo>
                  <a:pt x="8265" y="119206"/>
                  <a:pt x="0" y="99253"/>
                  <a:pt x="0" y="78447"/>
                </a:cubicBezTo>
                <a:lnTo>
                  <a:pt x="0" y="78447"/>
                </a:lnTo>
                <a:cubicBezTo>
                  <a:pt x="0" y="57642"/>
                  <a:pt x="8265" y="37688"/>
                  <a:pt x="22977" y="22977"/>
                </a:cubicBezTo>
                <a:cubicBezTo>
                  <a:pt x="37688" y="8265"/>
                  <a:pt x="57642" y="0"/>
                  <a:pt x="78447" y="0"/>
                </a:cubicBezTo>
                <a:close/>
              </a:path>
            </a:pathLst>
          </a:custGeom>
          <a:solidFill>
            <a:srgbClr val="E7A99F"/>
          </a:solidFill>
        </p:spPr>
      </p:sp>
    </p:spTree>
    <p:extLst>
      <p:ext uri="{BB962C8B-B14F-4D97-AF65-F5344CB8AC3E}">
        <p14:creationId xmlns:p14="http://schemas.microsoft.com/office/powerpoint/2010/main" val="1955813387"/>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1"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reeform 5"/>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4438760" y="-859044"/>
            <a:ext cx="27165521" cy="1887744"/>
            <a:chOff x="0" y="0"/>
            <a:chExt cx="36220695" cy="2516992"/>
          </a:xfrm>
        </p:grpSpPr>
        <p:sp>
          <p:nvSpPr>
            <p:cNvPr id="7" name="Freeform 7"/>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9" name="Freeform 9"/>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11" name="TextBox 11"/>
          <p:cNvSpPr txBox="1"/>
          <p:nvPr/>
        </p:nvSpPr>
        <p:spPr>
          <a:xfrm>
            <a:off x="898106" y="2857500"/>
            <a:ext cx="6999537" cy="5170646"/>
          </a:xfrm>
          <a:prstGeom prst="rect">
            <a:avLst/>
          </a:prstGeom>
        </p:spPr>
        <p:txBody>
          <a:bodyPr lIns="0" tIns="0" rIns="0" bIns="0" rtlCol="0" anchor="t">
            <a:spAutoFit/>
          </a:bodyPr>
          <a:lstStyle/>
          <a:p>
            <a:pPr algn="just"/>
            <a:r>
              <a:rPr lang="vi-VN" sz="4800" dirty="0">
                <a:solidFill>
                  <a:srgbClr val="FF0000"/>
                </a:solidFill>
                <a:latin typeface="Times New Roman" panose="02020603050405020304" pitchFamily="18" charset="0"/>
                <a:cs typeface="Times New Roman" panose="02020603050405020304" pitchFamily="18" charset="0"/>
              </a:rPr>
              <a:t>- Tạo tương phản gây cười </a:t>
            </a:r>
            <a:r>
              <a:rPr lang="en-US" sz="4800" dirty="0" err="1">
                <a:solidFill>
                  <a:srgbClr val="0432FF"/>
                </a:solidFill>
                <a:latin typeface="Times New Roman" panose="02020603050405020304" pitchFamily="18" charset="0"/>
                <a:cs typeface="Times New Roman" panose="02020603050405020304" pitchFamily="18" charset="0"/>
              </a:rPr>
              <a:t>được</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thể</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hiện</a:t>
            </a:r>
            <a:r>
              <a:rPr lang="en-US" sz="4800" dirty="0">
                <a:solidFill>
                  <a:srgbClr val="0432FF"/>
                </a:solidFill>
                <a:latin typeface="Times New Roman" panose="02020603050405020304" pitchFamily="18" charset="0"/>
                <a:cs typeface="Times New Roman" panose="02020603050405020304" pitchFamily="18" charset="0"/>
              </a:rPr>
              <a:t> qua </a:t>
            </a:r>
            <a:r>
              <a:rPr lang="vi-VN" sz="4800" dirty="0">
                <a:solidFill>
                  <a:srgbClr val="0432FF"/>
                </a:solidFill>
                <a:latin typeface="Times New Roman" panose="02020603050405020304" pitchFamily="18" charset="0"/>
                <a:cs typeface="Times New Roman" panose="02020603050405020304" pitchFamily="18" charset="0"/>
              </a:rPr>
              <a:t>lời khoác lác về cuộc sống thượng lưu cùng vị thế quan trọng của Khơ-lét-xta-cốp tương phản gay gắt với thân phận thực tế của nhân </a:t>
            </a:r>
            <a:r>
              <a:rPr lang="en-US" sz="4800" dirty="0" err="1">
                <a:solidFill>
                  <a:srgbClr val="0432FF"/>
                </a:solidFill>
                <a:latin typeface="Times New Roman" panose="02020603050405020304" pitchFamily="18" charset="0"/>
                <a:cs typeface="Times New Roman" panose="02020603050405020304" pitchFamily="18" charset="0"/>
              </a:rPr>
              <a:t>vật</a:t>
            </a:r>
            <a:endParaRPr lang="en-US" sz="4800" dirty="0">
              <a:solidFill>
                <a:srgbClr val="0432FF"/>
              </a:solidFill>
              <a:latin typeface="Times New Roman" panose="02020603050405020304" pitchFamily="18" charset="0"/>
              <a:ea typeface="Telegraf"/>
              <a:cs typeface="Times New Roman" panose="02020603050405020304" pitchFamily="18" charset="0"/>
              <a:sym typeface="Telegraf"/>
            </a:endParaRPr>
          </a:p>
        </p:txBody>
      </p:sp>
      <p:sp>
        <p:nvSpPr>
          <p:cNvPr id="16" name="Freeform 16"/>
          <p:cNvSpPr/>
          <p:nvPr/>
        </p:nvSpPr>
        <p:spPr>
          <a:xfrm>
            <a:off x="7794655" y="1556871"/>
            <a:ext cx="8499350" cy="8786922"/>
          </a:xfrm>
          <a:custGeom>
            <a:avLst/>
            <a:gdLst/>
            <a:ahLst/>
            <a:cxnLst/>
            <a:rect l="l" t="t" r="r" b="b"/>
            <a:pathLst>
              <a:path w="8499350" h="8786922">
                <a:moveTo>
                  <a:pt x="0" y="0"/>
                </a:moveTo>
                <a:lnTo>
                  <a:pt x="8499350" y="0"/>
                </a:lnTo>
                <a:lnTo>
                  <a:pt x="8499350" y="8786922"/>
                </a:lnTo>
                <a:lnTo>
                  <a:pt x="0" y="8786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523834">
            <a:off x="13541166" y="1298842"/>
            <a:ext cx="5061994" cy="6186882"/>
          </a:xfrm>
          <a:custGeom>
            <a:avLst/>
            <a:gdLst/>
            <a:ahLst/>
            <a:cxnLst/>
            <a:rect l="l" t="t" r="r" b="b"/>
            <a:pathLst>
              <a:path w="5061994" h="6186882">
                <a:moveTo>
                  <a:pt x="0" y="0"/>
                </a:moveTo>
                <a:lnTo>
                  <a:pt x="5061994" y="0"/>
                </a:lnTo>
                <a:lnTo>
                  <a:pt x="5061994" y="6186882"/>
                </a:lnTo>
                <a:lnTo>
                  <a:pt x="0" y="6186882"/>
                </a:lnTo>
                <a:lnTo>
                  <a:pt x="0" y="0"/>
                </a:lnTo>
                <a:close/>
              </a:path>
            </a:pathLst>
          </a:custGeom>
          <a:blipFill>
            <a:blip r:embed="rId8">
              <a:alphaModFix amt="40000"/>
              <a:extLst>
                <a:ext uri="{96DAC541-7B7A-43D3-8B79-37D633B846F1}">
                  <asvg:svgBlip xmlns:asvg="http://schemas.microsoft.com/office/drawing/2016/SVG/main" r:embed="rId9"/>
                </a:ext>
              </a:extLst>
            </a:blip>
            <a:stretch>
              <a:fillRect/>
            </a:stretch>
          </a:blipFill>
        </p:spPr>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10" name="TextBox 10"/>
          <p:cNvSpPr txBox="1"/>
          <p:nvPr/>
        </p:nvSpPr>
        <p:spPr>
          <a:xfrm>
            <a:off x="922400" y="1211880"/>
            <a:ext cx="12336400" cy="923330"/>
          </a:xfrm>
          <a:prstGeom prst="rect">
            <a:avLst/>
          </a:prstGeom>
        </p:spPr>
        <p:txBody>
          <a:bodyPr wrap="square" lIns="0" tIns="0" rIns="0" bIns="0" rtlCol="0" anchor="t">
            <a:spAutoFit/>
          </a:bodyPr>
          <a:lstStyle/>
          <a:p>
            <a:pPr algn="ctr"/>
            <a:r>
              <a:rPr lang="vi-VN" sz="6000" b="1" dirty="0">
                <a:solidFill>
                  <a:srgbClr val="FF0000"/>
                </a:solidFill>
                <a:latin typeface="Times New Roman" panose="02020603050405020304" pitchFamily="18" charset="0"/>
                <a:cs typeface="Times New Roman" panose="02020603050405020304" pitchFamily="18" charset="0"/>
              </a:rPr>
              <a:t>- Ngôn từ tăng cường tính trào </a:t>
            </a:r>
            <a:r>
              <a:rPr lang="en-US" sz="6000" b="1" dirty="0" err="1">
                <a:solidFill>
                  <a:srgbClr val="FF0000"/>
                </a:solidFill>
                <a:latin typeface="Times New Roman" panose="02020603050405020304" pitchFamily="18" charset="0"/>
                <a:cs typeface="Times New Roman" panose="02020603050405020304" pitchFamily="18" charset="0"/>
              </a:rPr>
              <a:t>phúng</a:t>
            </a:r>
            <a:endParaRPr lang="en-US" sz="6000" b="1" dirty="0">
              <a:solidFill>
                <a:srgbClr val="FF0000"/>
              </a:solidFill>
              <a:latin typeface="Times New Roman" panose="02020603050405020304" pitchFamily="18" charset="0"/>
              <a:ea typeface="Celandine"/>
              <a:cs typeface="Times New Roman" panose="02020603050405020304" pitchFamily="18" charset="0"/>
              <a:sym typeface="Celandine"/>
            </a:endParaRPr>
          </a:p>
        </p:txBody>
      </p:sp>
      <p:sp>
        <p:nvSpPr>
          <p:cNvPr id="11" name="TextBox 11"/>
          <p:cNvSpPr txBox="1"/>
          <p:nvPr/>
        </p:nvSpPr>
        <p:spPr>
          <a:xfrm>
            <a:off x="1205166" y="2942007"/>
            <a:ext cx="10774000" cy="738664"/>
          </a:xfrm>
          <a:prstGeom prst="rect">
            <a:avLst/>
          </a:prstGeom>
        </p:spPr>
        <p:txBody>
          <a:bodyPr wrap="square" lIns="0" tIns="0" rIns="0" bIns="0" rtlCol="0" anchor="t">
            <a:spAutoFit/>
          </a:bodyPr>
          <a:lstStyle/>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pháp</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cường </a:t>
            </a:r>
            <a:r>
              <a:rPr lang="en-US" sz="4800" dirty="0" err="1">
                <a:latin typeface="Times New Roman" panose="02020603050405020304" pitchFamily="18" charset="0"/>
                <a:cs typeface="Times New Roman" panose="02020603050405020304" pitchFamily="18" charset="0"/>
              </a:rPr>
              <a:t>điệu</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nói quá</a:t>
            </a:r>
            <a:endParaRPr lang="en-GB" sz="4800" dirty="0">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54044" y="3191104"/>
            <a:ext cx="910509" cy="522396"/>
            <a:chOff x="0" y="0"/>
            <a:chExt cx="635014" cy="156895"/>
          </a:xfrm>
        </p:grpSpPr>
        <p:sp>
          <p:nvSpPr>
            <p:cNvPr id="18" name="Freeform 18"/>
            <p:cNvSpPr/>
            <p:nvPr/>
          </p:nvSpPr>
          <p:spPr>
            <a:xfrm>
              <a:off x="0" y="0"/>
              <a:ext cx="635014" cy="156895"/>
            </a:xfrm>
            <a:custGeom>
              <a:avLst/>
              <a:gdLst/>
              <a:ahLst/>
              <a:cxnLst/>
              <a:rect l="l" t="t" r="r" b="b"/>
              <a:pathLst>
                <a:path w="635014" h="156895">
                  <a:moveTo>
                    <a:pt x="78447" y="0"/>
                  </a:moveTo>
                  <a:lnTo>
                    <a:pt x="556566" y="0"/>
                  </a:lnTo>
                  <a:cubicBezTo>
                    <a:pt x="577372" y="0"/>
                    <a:pt x="597325" y="8265"/>
                    <a:pt x="612037" y="22977"/>
                  </a:cubicBezTo>
                  <a:cubicBezTo>
                    <a:pt x="626749" y="37688"/>
                    <a:pt x="635014" y="57642"/>
                    <a:pt x="635014" y="78447"/>
                  </a:cubicBezTo>
                  <a:lnTo>
                    <a:pt x="635014" y="78447"/>
                  </a:lnTo>
                  <a:cubicBezTo>
                    <a:pt x="635014" y="99253"/>
                    <a:pt x="626749" y="119206"/>
                    <a:pt x="612037" y="133918"/>
                  </a:cubicBezTo>
                  <a:cubicBezTo>
                    <a:pt x="597325" y="148630"/>
                    <a:pt x="577372" y="156895"/>
                    <a:pt x="556566" y="156895"/>
                  </a:cubicBezTo>
                  <a:lnTo>
                    <a:pt x="78447" y="156895"/>
                  </a:lnTo>
                  <a:cubicBezTo>
                    <a:pt x="57642" y="156895"/>
                    <a:pt x="37688" y="148630"/>
                    <a:pt x="22977" y="133918"/>
                  </a:cubicBezTo>
                  <a:cubicBezTo>
                    <a:pt x="8265" y="119206"/>
                    <a:pt x="0" y="99253"/>
                    <a:pt x="0" y="78447"/>
                  </a:cubicBezTo>
                  <a:lnTo>
                    <a:pt x="0" y="78447"/>
                  </a:lnTo>
                  <a:cubicBezTo>
                    <a:pt x="0" y="57642"/>
                    <a:pt x="8265" y="37688"/>
                    <a:pt x="22977" y="22977"/>
                  </a:cubicBezTo>
                  <a:cubicBezTo>
                    <a:pt x="37688" y="8265"/>
                    <a:pt x="57642" y="0"/>
                    <a:pt x="78447" y="0"/>
                  </a:cubicBezTo>
                  <a:close/>
                </a:path>
              </a:pathLst>
            </a:custGeom>
            <a:solidFill>
              <a:srgbClr val="E7A99F"/>
            </a:solidFill>
          </p:spPr>
        </p:sp>
        <p:sp>
          <p:nvSpPr>
            <p:cNvPr id="19" name="TextBox 19"/>
            <p:cNvSpPr txBox="1"/>
            <p:nvPr/>
          </p:nvSpPr>
          <p:spPr>
            <a:xfrm>
              <a:off x="0" y="-85725"/>
              <a:ext cx="635014" cy="242620"/>
            </a:xfrm>
            <a:prstGeom prst="rect">
              <a:avLst/>
            </a:prstGeom>
          </p:spPr>
          <p:txBody>
            <a:bodyPr lIns="50800" tIns="50800" rIns="50800" bIns="50800" rtlCol="0" anchor="ctr"/>
            <a:lstStyle/>
            <a:p>
              <a:pPr algn="ctr">
                <a:lnSpc>
                  <a:spcPts val="3499"/>
                </a:lnSpc>
              </a:pPr>
              <a:endParaRPr>
                <a:solidFill>
                  <a:prstClr val="black"/>
                </a:solidFill>
              </a:endParaRPr>
            </a:p>
          </p:txBody>
        </p:sp>
      </p:grpSp>
      <p:sp>
        <p:nvSpPr>
          <p:cNvPr id="21" name="TextBox 21"/>
          <p:cNvSpPr txBox="1"/>
          <p:nvPr/>
        </p:nvSpPr>
        <p:spPr>
          <a:xfrm>
            <a:off x="1200169" y="4371340"/>
            <a:ext cx="11480773" cy="738664"/>
          </a:xfrm>
          <a:prstGeom prst="rect">
            <a:avLst/>
          </a:prstGeom>
        </p:spPr>
        <p:txBody>
          <a:bodyPr wrap="square" lIns="0" tIns="0" rIns="0" bIns="0" rtlCol="0" anchor="t">
            <a:spAutoFit/>
          </a:bodyPr>
          <a:lstStyle/>
          <a:p>
            <a:r>
              <a:rPr lang="en-US" sz="4800" dirty="0">
                <a:latin typeface="Times New Roman" panose="02020603050405020304" pitchFamily="18" charset="0"/>
                <a:cs typeface="Times New Roman" panose="02020603050405020304" pitchFamily="18" charset="0"/>
              </a:rPr>
              <a:t>+ Nói </a:t>
            </a:r>
            <a:r>
              <a:rPr lang="vi-VN" sz="4800" dirty="0">
                <a:latin typeface="Times New Roman" panose="02020603050405020304" pitchFamily="18" charset="0"/>
                <a:cs typeface="Times New Roman" panose="02020603050405020304" pitchFamily="18" charset="0"/>
              </a:rPr>
              <a:t>bóng </a:t>
            </a:r>
            <a:r>
              <a:rPr lang="en-US" sz="4800" dirty="0" err="1">
                <a:latin typeface="Times New Roman" panose="02020603050405020304" pitchFamily="18" charset="0"/>
                <a:cs typeface="Times New Roman" panose="02020603050405020304" pitchFamily="18" charset="0"/>
              </a:rPr>
              <a:t>gió</a:t>
            </a:r>
            <a:endParaRPr lang="en-US" sz="4800" dirty="0">
              <a:latin typeface="Times New Roman" panose="02020603050405020304" pitchFamily="18" charset="0"/>
              <a:ea typeface="Telegraf"/>
              <a:cs typeface="Times New Roman" panose="02020603050405020304" pitchFamily="18" charset="0"/>
              <a:sym typeface="Telegraf"/>
            </a:endParaRPr>
          </a:p>
        </p:txBody>
      </p:sp>
      <p:sp>
        <p:nvSpPr>
          <p:cNvPr id="27" name="TextBox 27"/>
          <p:cNvSpPr txBox="1"/>
          <p:nvPr/>
        </p:nvSpPr>
        <p:spPr>
          <a:xfrm>
            <a:off x="1162644" y="5800673"/>
            <a:ext cx="11855912" cy="2954655"/>
          </a:xfrm>
          <a:prstGeom prst="rect">
            <a:avLst/>
          </a:prstGeom>
        </p:spPr>
        <p:txBody>
          <a:bodyPr wrap="square" lIns="0" tIns="0" rIns="0" bIns="0" rtlCol="0" anchor="t">
            <a:spAutoFit/>
          </a:bodyPr>
          <a:lstStyle/>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thoại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đẩy</a:t>
            </a:r>
            <a:r>
              <a:rPr lang="en-US" sz="4800" dirty="0">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tạo</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điều</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kiện</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cho</a:t>
            </a:r>
            <a:r>
              <a:rPr lang="en-US" sz="4800" dirty="0">
                <a:solidFill>
                  <a:srgbClr val="0432FF"/>
                </a:solidFill>
                <a:latin typeface="Times New Roman" panose="02020603050405020304" pitchFamily="18" charset="0"/>
                <a:cs typeface="Times New Roman" panose="02020603050405020304" pitchFamily="18" charset="0"/>
              </a:rPr>
              <a:t> </a:t>
            </a:r>
            <a:r>
              <a:rPr lang="vi-VN" sz="4800" dirty="0">
                <a:solidFill>
                  <a:srgbClr val="0432FF"/>
                </a:solidFill>
                <a:latin typeface="Times New Roman" panose="02020603050405020304" pitchFamily="18" charset="0"/>
                <a:cs typeface="Times New Roman" panose="02020603050405020304" pitchFamily="18" charset="0"/>
              </a:rPr>
              <a:t>Khơ-lét-xta-cốp</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càng</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nói</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càng</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hăng</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đối</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thoại</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giữa</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mẹ</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và</a:t>
            </a:r>
            <a:r>
              <a:rPr lang="en-US" sz="4800" dirty="0">
                <a:solidFill>
                  <a:srgbClr val="0432FF"/>
                </a:solidFill>
                <a:latin typeface="Times New Roman" panose="02020603050405020304" pitchFamily="18" charset="0"/>
                <a:cs typeface="Times New Roman" panose="02020603050405020304" pitchFamily="18" charset="0"/>
              </a:rPr>
              <a:t> con </a:t>
            </a:r>
            <a:r>
              <a:rPr lang="en-US" sz="4800" dirty="0" err="1">
                <a:solidFill>
                  <a:srgbClr val="0432FF"/>
                </a:solidFill>
                <a:latin typeface="Times New Roman" panose="02020603050405020304" pitchFamily="18" charset="0"/>
                <a:cs typeface="Times New Roman" panose="02020603050405020304" pitchFamily="18" charset="0"/>
              </a:rPr>
              <a:t>chan</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chát</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ăn</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miếng</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trả</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miếng</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tố</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cáo</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lẫn</a:t>
            </a:r>
            <a:r>
              <a:rPr lang="en-US" sz="4800" dirty="0">
                <a:solidFill>
                  <a:srgbClr val="0432FF"/>
                </a:solidFill>
                <a:latin typeface="Times New Roman" panose="02020603050405020304" pitchFamily="18" charset="0"/>
                <a:cs typeface="Times New Roman" panose="02020603050405020304" pitchFamily="18" charset="0"/>
              </a:rPr>
              <a:t> </a:t>
            </a:r>
            <a:r>
              <a:rPr lang="en-US" sz="4800" dirty="0" err="1">
                <a:solidFill>
                  <a:srgbClr val="0432FF"/>
                </a:solidFill>
                <a:latin typeface="Times New Roman" panose="02020603050405020304" pitchFamily="18" charset="0"/>
                <a:cs typeface="Times New Roman" panose="02020603050405020304" pitchFamily="18" charset="0"/>
              </a:rPr>
              <a:t>nha</a:t>
            </a:r>
            <a:endParaRPr lang="en-US" sz="4800" dirty="0">
              <a:solidFill>
                <a:srgbClr val="0432FF"/>
              </a:solidFill>
              <a:latin typeface="Times New Roman" panose="02020603050405020304" pitchFamily="18" charset="0"/>
              <a:ea typeface="Telegraf"/>
              <a:cs typeface="Times New Roman" panose="02020603050405020304" pitchFamily="18" charset="0"/>
              <a:sym typeface="Telegraf"/>
            </a:endParaRPr>
          </a:p>
        </p:txBody>
      </p:sp>
      <p:sp>
        <p:nvSpPr>
          <p:cNvPr id="33" name="Freeform 33"/>
          <p:cNvSpPr/>
          <p:nvPr/>
        </p:nvSpPr>
        <p:spPr>
          <a:xfrm flipH="1">
            <a:off x="13180205" y="1753367"/>
            <a:ext cx="7954511" cy="8223649"/>
          </a:xfrm>
          <a:custGeom>
            <a:avLst/>
            <a:gdLst/>
            <a:ahLst/>
            <a:cxnLst/>
            <a:rect l="l" t="t" r="r" b="b"/>
            <a:pathLst>
              <a:path w="7954511" h="8223649">
                <a:moveTo>
                  <a:pt x="7954512" y="0"/>
                </a:moveTo>
                <a:lnTo>
                  <a:pt x="0" y="0"/>
                </a:lnTo>
                <a:lnTo>
                  <a:pt x="0" y="8223649"/>
                </a:lnTo>
                <a:lnTo>
                  <a:pt x="7954512" y="8223649"/>
                </a:lnTo>
                <a:lnTo>
                  <a:pt x="795451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Freeform 18"/>
          <p:cNvSpPr/>
          <p:nvPr/>
        </p:nvSpPr>
        <p:spPr>
          <a:xfrm>
            <a:off x="47836" y="4427207"/>
            <a:ext cx="910509" cy="522396"/>
          </a:xfrm>
          <a:custGeom>
            <a:avLst/>
            <a:gdLst/>
            <a:ahLst/>
            <a:cxnLst/>
            <a:rect l="l" t="t" r="r" b="b"/>
            <a:pathLst>
              <a:path w="635014" h="156895">
                <a:moveTo>
                  <a:pt x="78447" y="0"/>
                </a:moveTo>
                <a:lnTo>
                  <a:pt x="556566" y="0"/>
                </a:lnTo>
                <a:cubicBezTo>
                  <a:pt x="577372" y="0"/>
                  <a:pt x="597325" y="8265"/>
                  <a:pt x="612037" y="22977"/>
                </a:cubicBezTo>
                <a:cubicBezTo>
                  <a:pt x="626749" y="37688"/>
                  <a:pt x="635014" y="57642"/>
                  <a:pt x="635014" y="78447"/>
                </a:cubicBezTo>
                <a:lnTo>
                  <a:pt x="635014" y="78447"/>
                </a:lnTo>
                <a:cubicBezTo>
                  <a:pt x="635014" y="99253"/>
                  <a:pt x="626749" y="119206"/>
                  <a:pt x="612037" y="133918"/>
                </a:cubicBezTo>
                <a:cubicBezTo>
                  <a:pt x="597325" y="148630"/>
                  <a:pt x="577372" y="156895"/>
                  <a:pt x="556566" y="156895"/>
                </a:cubicBezTo>
                <a:lnTo>
                  <a:pt x="78447" y="156895"/>
                </a:lnTo>
                <a:cubicBezTo>
                  <a:pt x="57642" y="156895"/>
                  <a:pt x="37688" y="148630"/>
                  <a:pt x="22977" y="133918"/>
                </a:cubicBezTo>
                <a:cubicBezTo>
                  <a:pt x="8265" y="119206"/>
                  <a:pt x="0" y="99253"/>
                  <a:pt x="0" y="78447"/>
                </a:cubicBezTo>
                <a:lnTo>
                  <a:pt x="0" y="78447"/>
                </a:lnTo>
                <a:cubicBezTo>
                  <a:pt x="0" y="57642"/>
                  <a:pt x="8265" y="37688"/>
                  <a:pt x="22977" y="22977"/>
                </a:cubicBezTo>
                <a:cubicBezTo>
                  <a:pt x="37688" y="8265"/>
                  <a:pt x="57642" y="0"/>
                  <a:pt x="78447" y="0"/>
                </a:cubicBezTo>
                <a:close/>
              </a:path>
            </a:pathLst>
          </a:custGeom>
          <a:solidFill>
            <a:srgbClr val="E7A99F"/>
          </a:solidFill>
        </p:spPr>
      </p:sp>
      <p:sp>
        <p:nvSpPr>
          <p:cNvPr id="36" name="Freeform 18"/>
          <p:cNvSpPr/>
          <p:nvPr/>
        </p:nvSpPr>
        <p:spPr>
          <a:xfrm>
            <a:off x="55554" y="5987161"/>
            <a:ext cx="910509" cy="522396"/>
          </a:xfrm>
          <a:custGeom>
            <a:avLst/>
            <a:gdLst/>
            <a:ahLst/>
            <a:cxnLst/>
            <a:rect l="l" t="t" r="r" b="b"/>
            <a:pathLst>
              <a:path w="635014" h="156895">
                <a:moveTo>
                  <a:pt x="78447" y="0"/>
                </a:moveTo>
                <a:lnTo>
                  <a:pt x="556566" y="0"/>
                </a:lnTo>
                <a:cubicBezTo>
                  <a:pt x="577372" y="0"/>
                  <a:pt x="597325" y="8265"/>
                  <a:pt x="612037" y="22977"/>
                </a:cubicBezTo>
                <a:cubicBezTo>
                  <a:pt x="626749" y="37688"/>
                  <a:pt x="635014" y="57642"/>
                  <a:pt x="635014" y="78447"/>
                </a:cubicBezTo>
                <a:lnTo>
                  <a:pt x="635014" y="78447"/>
                </a:lnTo>
                <a:cubicBezTo>
                  <a:pt x="635014" y="99253"/>
                  <a:pt x="626749" y="119206"/>
                  <a:pt x="612037" y="133918"/>
                </a:cubicBezTo>
                <a:cubicBezTo>
                  <a:pt x="597325" y="148630"/>
                  <a:pt x="577372" y="156895"/>
                  <a:pt x="556566" y="156895"/>
                </a:cubicBezTo>
                <a:lnTo>
                  <a:pt x="78447" y="156895"/>
                </a:lnTo>
                <a:cubicBezTo>
                  <a:pt x="57642" y="156895"/>
                  <a:pt x="37688" y="148630"/>
                  <a:pt x="22977" y="133918"/>
                </a:cubicBezTo>
                <a:cubicBezTo>
                  <a:pt x="8265" y="119206"/>
                  <a:pt x="0" y="99253"/>
                  <a:pt x="0" y="78447"/>
                </a:cubicBezTo>
                <a:lnTo>
                  <a:pt x="0" y="78447"/>
                </a:lnTo>
                <a:cubicBezTo>
                  <a:pt x="0" y="57642"/>
                  <a:pt x="8265" y="37688"/>
                  <a:pt x="22977" y="22977"/>
                </a:cubicBezTo>
                <a:cubicBezTo>
                  <a:pt x="37688" y="8265"/>
                  <a:pt x="57642" y="0"/>
                  <a:pt x="78447" y="0"/>
                </a:cubicBezTo>
                <a:close/>
              </a:path>
            </a:pathLst>
          </a:custGeom>
          <a:solidFill>
            <a:srgbClr val="E7A99F"/>
          </a:solidFill>
        </p:spPr>
      </p:sp>
    </p:spTree>
    <p:extLst>
      <p:ext uri="{BB962C8B-B14F-4D97-AF65-F5344CB8AC3E}">
        <p14:creationId xmlns:p14="http://schemas.microsoft.com/office/powerpoint/2010/main" val="551446621"/>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1"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7" name="Freeform 27"/>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TextBox 28"/>
          <p:cNvSpPr txBox="1"/>
          <p:nvPr/>
        </p:nvSpPr>
        <p:spPr>
          <a:xfrm>
            <a:off x="6744749" y="1638300"/>
            <a:ext cx="9264658" cy="2123658"/>
          </a:xfrm>
          <a:prstGeom prst="rect">
            <a:avLst/>
          </a:prstGeom>
        </p:spPr>
        <p:txBody>
          <a:bodyPr lIns="0" tIns="0" rIns="0" bIns="0" rtlCol="0" anchor="t">
            <a:spAutoFit/>
          </a:bodyPr>
          <a:lstStyle/>
          <a:p>
            <a:r>
              <a:rPr lang="vi-VN" sz="13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IV. Tổng kết</a:t>
            </a:r>
            <a:endParaRPr lang="en-GB" sz="13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nvGrpSpPr>
          <p:cNvPr id="33" name="Group 33"/>
          <p:cNvGrpSpPr/>
          <p:nvPr/>
        </p:nvGrpSpPr>
        <p:grpSpPr>
          <a:xfrm>
            <a:off x="-1111923" y="2235284"/>
            <a:ext cx="8801027" cy="8208958"/>
            <a:chOff x="0" y="0"/>
            <a:chExt cx="11734702" cy="10945277"/>
          </a:xfrm>
        </p:grpSpPr>
        <p:sp>
          <p:nvSpPr>
            <p:cNvPr id="34" name="Freeform 34"/>
            <p:cNvSpPr/>
            <p:nvPr/>
          </p:nvSpPr>
          <p:spPr>
            <a:xfrm>
              <a:off x="0" y="0"/>
              <a:ext cx="5080475" cy="10945277"/>
            </a:xfrm>
            <a:custGeom>
              <a:avLst/>
              <a:gdLst/>
              <a:ahLst/>
              <a:cxnLst/>
              <a:rect l="l" t="t" r="r" b="b"/>
              <a:pathLst>
                <a:path w="5080475" h="10945277">
                  <a:moveTo>
                    <a:pt x="0" y="0"/>
                  </a:moveTo>
                  <a:lnTo>
                    <a:pt x="5080475" y="0"/>
                  </a:lnTo>
                  <a:lnTo>
                    <a:pt x="5080475" y="10945277"/>
                  </a:lnTo>
                  <a:lnTo>
                    <a:pt x="0" y="10945277"/>
                  </a:lnTo>
                  <a:lnTo>
                    <a:pt x="0" y="0"/>
                  </a:lnTo>
                  <a:close/>
                </a:path>
              </a:pathLst>
            </a:custGeom>
            <a:blipFill>
              <a:blip r:embed="rId8">
                <a:extLst>
                  <a:ext uri="{96DAC541-7B7A-43D3-8B79-37D633B846F1}">
                    <asvg:svgBlip xmlns:asvg="http://schemas.microsoft.com/office/drawing/2016/SVG/main" r:embed="rId9"/>
                  </a:ext>
                </a:extLst>
              </a:blip>
              <a:stretch>
                <a:fillRect r="-130976"/>
              </a:stretch>
            </a:blipFill>
          </p:spPr>
        </p:sp>
        <p:sp>
          <p:nvSpPr>
            <p:cNvPr id="35" name="Freeform 35"/>
            <p:cNvSpPr/>
            <p:nvPr/>
          </p:nvSpPr>
          <p:spPr>
            <a:xfrm>
              <a:off x="5039513" y="0"/>
              <a:ext cx="6695189" cy="10945277"/>
            </a:xfrm>
            <a:custGeom>
              <a:avLst/>
              <a:gdLst/>
              <a:ahLst/>
              <a:cxnLst/>
              <a:rect l="l" t="t" r="r" b="b"/>
              <a:pathLst>
                <a:path w="6695189" h="10945277">
                  <a:moveTo>
                    <a:pt x="0" y="0"/>
                  </a:moveTo>
                  <a:lnTo>
                    <a:pt x="6695189" y="0"/>
                  </a:lnTo>
                  <a:lnTo>
                    <a:pt x="6695189" y="10945277"/>
                  </a:lnTo>
                  <a:lnTo>
                    <a:pt x="0" y="10945277"/>
                  </a:lnTo>
                  <a:lnTo>
                    <a:pt x="0" y="0"/>
                  </a:lnTo>
                  <a:close/>
                </a:path>
              </a:pathLst>
            </a:custGeom>
            <a:blipFill>
              <a:blip r:embed="rId10">
                <a:extLst>
                  <a:ext uri="{96DAC541-7B7A-43D3-8B79-37D633B846F1}">
                    <asvg:svgBlip xmlns:asvg="http://schemas.microsoft.com/office/drawing/2016/SVG/main" r:embed="rId11"/>
                  </a:ext>
                </a:extLst>
              </a:blip>
              <a:stretch>
                <a:fillRect l="-75270"/>
              </a:stretch>
            </a:blipFill>
          </p:spPr>
        </p:sp>
      </p:grpSp>
      <p:sp>
        <p:nvSpPr>
          <p:cNvPr id="9" name="TextBox 8"/>
          <p:cNvSpPr txBox="1"/>
          <p:nvPr/>
        </p:nvSpPr>
        <p:spPr>
          <a:xfrm>
            <a:off x="7467600" y="5372100"/>
            <a:ext cx="9554691" cy="3170099"/>
          </a:xfrm>
          <a:prstGeom prst="rect">
            <a:avLst/>
          </a:prstGeom>
          <a:noFill/>
        </p:spPr>
        <p:txBody>
          <a:bodyPr wrap="square" rtlCol="0">
            <a:spAutoFit/>
          </a:bodyPr>
          <a:lstStyle/>
          <a:p>
            <a:r>
              <a:rPr lang="en-AU" sz="4000" i="1" dirty="0" err="1">
                <a:solidFill>
                  <a:schemeClr val="bg1"/>
                </a:solidFill>
                <a:latin typeface="Times New Roman" panose="02020603050405020304" pitchFamily="18" charset="0"/>
                <a:cs typeface="Times New Roman" panose="02020603050405020304" pitchFamily="18" charset="0"/>
              </a:rPr>
              <a:t>Nêu</a:t>
            </a:r>
            <a:r>
              <a:rPr lang="en-AU" sz="4000" i="1" dirty="0">
                <a:solidFill>
                  <a:schemeClr val="bg1"/>
                </a:solidFill>
                <a:latin typeface="Times New Roman" panose="02020603050405020304" pitchFamily="18" charset="0"/>
                <a:cs typeface="Times New Roman" panose="02020603050405020304" pitchFamily="18" charset="0"/>
              </a:rPr>
              <a:t> </a:t>
            </a:r>
            <a:r>
              <a:rPr lang="en-AU" sz="4000" i="1" dirty="0" err="1">
                <a:solidFill>
                  <a:schemeClr val="bg1"/>
                </a:solidFill>
                <a:latin typeface="Times New Roman" panose="02020603050405020304" pitchFamily="18" charset="0"/>
                <a:cs typeface="Times New Roman" panose="02020603050405020304" pitchFamily="18" charset="0"/>
              </a:rPr>
              <a:t>nội</a:t>
            </a:r>
            <a:r>
              <a:rPr lang="en-AU" sz="4000" i="1" dirty="0">
                <a:solidFill>
                  <a:schemeClr val="bg1"/>
                </a:solidFill>
                <a:latin typeface="Times New Roman" panose="02020603050405020304" pitchFamily="18" charset="0"/>
                <a:cs typeface="Times New Roman" panose="02020603050405020304" pitchFamily="18" charset="0"/>
              </a:rPr>
              <a:t> dung </a:t>
            </a:r>
            <a:r>
              <a:rPr lang="en-AU" sz="4000" i="1" dirty="0" err="1">
                <a:solidFill>
                  <a:schemeClr val="bg1"/>
                </a:solidFill>
                <a:latin typeface="Times New Roman" panose="02020603050405020304" pitchFamily="18" charset="0"/>
                <a:cs typeface="Times New Roman" panose="02020603050405020304" pitchFamily="18" charset="0"/>
              </a:rPr>
              <a:t>chính</a:t>
            </a:r>
            <a:r>
              <a:rPr lang="en-AU" sz="4000" i="1" dirty="0">
                <a:solidFill>
                  <a:schemeClr val="bg1"/>
                </a:solidFill>
                <a:latin typeface="Times New Roman" panose="02020603050405020304" pitchFamily="18" charset="0"/>
                <a:cs typeface="Times New Roman" panose="02020603050405020304" pitchFamily="18" charset="0"/>
              </a:rPr>
              <a:t> </a:t>
            </a:r>
            <a:r>
              <a:rPr lang="en-AU" sz="4000" i="1" dirty="0" err="1">
                <a:solidFill>
                  <a:schemeClr val="bg1"/>
                </a:solidFill>
                <a:latin typeface="Times New Roman" panose="02020603050405020304" pitchFamily="18" charset="0"/>
                <a:cs typeface="Times New Roman" panose="02020603050405020304" pitchFamily="18" charset="0"/>
              </a:rPr>
              <a:t>của</a:t>
            </a:r>
            <a:r>
              <a:rPr lang="en-AU" sz="4000" i="1" dirty="0">
                <a:solidFill>
                  <a:schemeClr val="bg1"/>
                </a:solidFill>
                <a:latin typeface="Times New Roman" panose="02020603050405020304" pitchFamily="18" charset="0"/>
                <a:cs typeface="Times New Roman" panose="02020603050405020304" pitchFamily="18" charset="0"/>
              </a:rPr>
              <a:t> </a:t>
            </a:r>
            <a:r>
              <a:rPr lang="en-AU" sz="4000" i="1" dirty="0" err="1">
                <a:solidFill>
                  <a:schemeClr val="bg1"/>
                </a:solidFill>
                <a:latin typeface="Times New Roman" panose="02020603050405020304" pitchFamily="18" charset="0"/>
                <a:cs typeface="Times New Roman" panose="02020603050405020304" pitchFamily="18" charset="0"/>
              </a:rPr>
              <a:t>đoạn</a:t>
            </a:r>
            <a:r>
              <a:rPr lang="en-AU" sz="4000" i="1" dirty="0">
                <a:solidFill>
                  <a:schemeClr val="bg1"/>
                </a:solidFill>
                <a:latin typeface="Times New Roman" panose="02020603050405020304" pitchFamily="18" charset="0"/>
                <a:cs typeface="Times New Roman" panose="02020603050405020304" pitchFamily="18" charset="0"/>
              </a:rPr>
              <a:t> </a:t>
            </a:r>
            <a:r>
              <a:rPr lang="en-AU" sz="4000" i="1" dirty="0" err="1">
                <a:solidFill>
                  <a:schemeClr val="bg1"/>
                </a:solidFill>
                <a:latin typeface="Times New Roman" panose="02020603050405020304" pitchFamily="18" charset="0"/>
                <a:cs typeface="Times New Roman" panose="02020603050405020304" pitchFamily="18" charset="0"/>
              </a:rPr>
              <a:t>trích</a:t>
            </a:r>
            <a:r>
              <a:rPr lang="en-AU" sz="4000" i="1" dirty="0">
                <a:solidFill>
                  <a:schemeClr val="bg1"/>
                </a:solidFill>
                <a:latin typeface="Times New Roman" panose="02020603050405020304" pitchFamily="18" charset="0"/>
                <a:cs typeface="Times New Roman" panose="02020603050405020304" pitchFamily="18" charset="0"/>
              </a:rPr>
              <a:t>. </a:t>
            </a:r>
            <a:r>
              <a:rPr lang="vi-VN" sz="4000" i="1" dirty="0">
                <a:solidFill>
                  <a:schemeClr val="bg1"/>
                </a:solidFill>
                <a:latin typeface="Times New Roman" panose="02020603050405020304" pitchFamily="18" charset="0"/>
                <a:cs typeface="Times New Roman" panose="02020603050405020304" pitchFamily="18" charset="0"/>
              </a:rPr>
              <a:t>Theo em, “thói Khơ-lét-xta-cốp” bắt nguồn từ đâu và có thể gây hậu quả gì?</a:t>
            </a:r>
            <a:br>
              <a:rPr lang="vi-VN" sz="4000" i="1" dirty="0">
                <a:solidFill>
                  <a:schemeClr val="bg1"/>
                </a:solidFill>
                <a:latin typeface="Times New Roman" panose="02020603050405020304" pitchFamily="18" charset="0"/>
                <a:cs typeface="Times New Roman" panose="02020603050405020304" pitchFamily="18" charset="0"/>
              </a:rPr>
            </a:br>
            <a:r>
              <a:rPr lang="vi-VN" sz="4000" i="1" dirty="0">
                <a:solidFill>
                  <a:schemeClr val="bg1"/>
                </a:solidFill>
                <a:latin typeface="Times New Roman" panose="02020603050405020304" pitchFamily="18" charset="0"/>
                <a:cs typeface="Times New Roman" panose="02020603050405020304" pitchFamily="18" charset="0"/>
              </a:rPr>
              <a:t>Những yếu tố nào về nghệ thuật đã tạo nên sức hấp dẫn của văn bản?</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039890"/>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9" name="Freeform 9"/>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12"/>
          <p:cNvGrpSpPr/>
          <p:nvPr/>
        </p:nvGrpSpPr>
        <p:grpSpPr>
          <a:xfrm>
            <a:off x="1752600" y="1028700"/>
            <a:ext cx="4307711" cy="1239519"/>
            <a:chOff x="0" y="0"/>
            <a:chExt cx="5743614" cy="974895"/>
          </a:xfrm>
        </p:grpSpPr>
        <p:sp>
          <p:nvSpPr>
            <p:cNvPr id="13" name="Freeform 13"/>
            <p:cNvSpPr/>
            <p:nvPr/>
          </p:nvSpPr>
          <p:spPr>
            <a:xfrm>
              <a:off x="0" y="0"/>
              <a:ext cx="3611870" cy="974895"/>
            </a:xfrm>
            <a:custGeom>
              <a:avLst/>
              <a:gdLst/>
              <a:ahLst/>
              <a:cxnLst/>
              <a:rect l="l" t="t" r="r" b="b"/>
              <a:pathLst>
                <a:path w="3611870" h="974895">
                  <a:moveTo>
                    <a:pt x="0" y="0"/>
                  </a:moveTo>
                  <a:lnTo>
                    <a:pt x="3611870" y="0"/>
                  </a:lnTo>
                  <a:lnTo>
                    <a:pt x="3611870" y="974895"/>
                  </a:lnTo>
                  <a:lnTo>
                    <a:pt x="0" y="974895"/>
                  </a:lnTo>
                  <a:lnTo>
                    <a:pt x="0" y="0"/>
                  </a:lnTo>
                  <a:close/>
                </a:path>
              </a:pathLst>
            </a:custGeom>
            <a:blipFill>
              <a:blip r:embed="rId6">
                <a:extLst>
                  <a:ext uri="{96DAC541-7B7A-43D3-8B79-37D633B846F1}">
                    <asvg:svgBlip xmlns:asvg="http://schemas.microsoft.com/office/drawing/2016/SVG/main" r:embed="rId7"/>
                  </a:ext>
                </a:extLst>
              </a:blip>
              <a:stretch>
                <a:fillRect b="-109788"/>
              </a:stretch>
            </a:blipFill>
          </p:spPr>
        </p:sp>
        <p:sp>
          <p:nvSpPr>
            <p:cNvPr id="14" name="Freeform 14"/>
            <p:cNvSpPr/>
            <p:nvPr/>
          </p:nvSpPr>
          <p:spPr>
            <a:xfrm>
              <a:off x="2131744" y="0"/>
              <a:ext cx="3611870" cy="974895"/>
            </a:xfrm>
            <a:custGeom>
              <a:avLst/>
              <a:gdLst/>
              <a:ahLst/>
              <a:cxnLst/>
              <a:rect l="l" t="t" r="r" b="b"/>
              <a:pathLst>
                <a:path w="3611870" h="974895">
                  <a:moveTo>
                    <a:pt x="0" y="0"/>
                  </a:moveTo>
                  <a:lnTo>
                    <a:pt x="3611870" y="0"/>
                  </a:lnTo>
                  <a:lnTo>
                    <a:pt x="3611870" y="974895"/>
                  </a:lnTo>
                  <a:lnTo>
                    <a:pt x="0" y="974895"/>
                  </a:lnTo>
                  <a:lnTo>
                    <a:pt x="0" y="0"/>
                  </a:lnTo>
                  <a:close/>
                </a:path>
              </a:pathLst>
            </a:custGeom>
            <a:blipFill>
              <a:blip r:embed="rId6">
                <a:extLst>
                  <a:ext uri="{96DAC541-7B7A-43D3-8B79-37D633B846F1}">
                    <asvg:svgBlip xmlns:asvg="http://schemas.microsoft.com/office/drawing/2016/SVG/main" r:embed="rId7"/>
                  </a:ext>
                </a:extLst>
              </a:blip>
              <a:stretch>
                <a:fillRect b="-109788"/>
              </a:stretch>
            </a:blipFill>
          </p:spPr>
        </p:sp>
      </p:grpSp>
      <p:sp>
        <p:nvSpPr>
          <p:cNvPr id="15" name="TextBox 15"/>
          <p:cNvSpPr txBox="1"/>
          <p:nvPr/>
        </p:nvSpPr>
        <p:spPr>
          <a:xfrm>
            <a:off x="2270814" y="1226324"/>
            <a:ext cx="3757536" cy="830997"/>
          </a:xfrm>
          <a:prstGeom prst="rect">
            <a:avLst/>
          </a:prstGeom>
        </p:spPr>
        <p:txBody>
          <a:bodyPr lIns="0" tIns="0" rIns="0" bIns="0" rtlCol="0" anchor="t">
            <a:spAutoFit/>
          </a:bodyPr>
          <a:lstStyle/>
          <a:p>
            <a:r>
              <a:rPr lang="vi-VN" sz="5400" b="1" dirty="0">
                <a:latin typeface="Times New Roman" panose="02020603050405020304" pitchFamily="18" charset="0"/>
                <a:cs typeface="Times New Roman" panose="02020603050405020304" pitchFamily="18" charset="0"/>
              </a:rPr>
              <a:t>1. </a:t>
            </a:r>
            <a:r>
              <a:rPr lang="en-AU" sz="5400" b="1" dirty="0" err="1">
                <a:latin typeface="Times New Roman" panose="02020603050405020304" pitchFamily="18" charset="0"/>
                <a:cs typeface="Times New Roman" panose="02020603050405020304" pitchFamily="18" charset="0"/>
              </a:rPr>
              <a:t>Nội</a:t>
            </a:r>
            <a:r>
              <a:rPr lang="en-AU" sz="5400" b="1" dirty="0">
                <a:latin typeface="Times New Roman" panose="02020603050405020304" pitchFamily="18" charset="0"/>
                <a:cs typeface="Times New Roman" panose="02020603050405020304" pitchFamily="18" charset="0"/>
              </a:rPr>
              <a:t> dung</a:t>
            </a:r>
            <a:endParaRPr lang="en-GB" sz="5400" dirty="0">
              <a:latin typeface="Times New Roman" panose="02020603050405020304" pitchFamily="18" charset="0"/>
              <a:cs typeface="Times New Roman" panose="02020603050405020304" pitchFamily="18" charset="0"/>
            </a:endParaRPr>
          </a:p>
        </p:txBody>
      </p:sp>
      <p:sp>
        <p:nvSpPr>
          <p:cNvPr id="21" name="TextBox 21"/>
          <p:cNvSpPr txBox="1"/>
          <p:nvPr/>
        </p:nvSpPr>
        <p:spPr>
          <a:xfrm>
            <a:off x="601309" y="2887861"/>
            <a:ext cx="8735603" cy="2215991"/>
          </a:xfrm>
          <a:prstGeom prst="rect">
            <a:avLst/>
          </a:prstGeom>
        </p:spPr>
        <p:txBody>
          <a:bodyPr wrap="square" lIns="0" tIns="0" rIns="0" bIns="0" rtlCol="0" anchor="t">
            <a:spAutoFit/>
          </a:bodyPr>
          <a:lstStyle/>
          <a:p>
            <a:pPr algn="just"/>
            <a:r>
              <a:rPr lang="en-US" sz="3600" dirty="0">
                <a:latin typeface="Times New Roman" panose="02020603050405020304" pitchFamily="18" charset="0"/>
                <a:cs typeface="Times New Roman" panose="02020603050405020304" pitchFamily="18" charset="0"/>
              </a:rPr>
              <a:t>- C</a:t>
            </a:r>
            <a:r>
              <a:rPr lang="vi-VN" sz="3600" dirty="0">
                <a:latin typeface="Times New Roman" panose="02020603050405020304" pitchFamily="18" charset="0"/>
                <a:cs typeface="Times New Roman" panose="02020603050405020304" pitchFamily="18" charset="0"/>
              </a:rPr>
              <a:t>hâm biếm, phê phán những thói hư tật xấu</a:t>
            </a:r>
            <a:r>
              <a:rPr lang="en-AU"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thói khoác lác, ảo tưởng</a:t>
            </a:r>
            <a:r>
              <a:rPr lang="en-AU" sz="3600" dirty="0">
                <a:latin typeface="Times New Roman" panose="02020603050405020304" pitchFamily="18" charset="0"/>
                <a:cs typeface="Times New Roman" panose="02020603050405020304" pitchFamily="18" charset="0"/>
              </a:rPr>
              <a:t> - </a:t>
            </a:r>
            <a:r>
              <a:rPr lang="vi-VN" sz="3600" i="1" dirty="0">
                <a:latin typeface="Times New Roman" panose="02020603050405020304" pitchFamily="18" charset="0"/>
                <a:cs typeface="Times New Roman" panose="02020603050405020304" pitchFamily="18" charset="0"/>
              </a:rPr>
              <a:t>“thói Khơ-lét-xta-cốp</a:t>
            </a:r>
            <a:r>
              <a:rPr lang="vi-VN" i="1" dirty="0"/>
              <a:t>”</a:t>
            </a:r>
            <a:r>
              <a:rPr lang="en-AU" sz="3600" dirty="0">
                <a:latin typeface="Times New Roman" panose="02020603050405020304" pitchFamily="18" charset="0"/>
                <a:cs typeface="Times New Roman" panose="02020603050405020304" pitchFamily="18" charset="0"/>
              </a:rPr>
              <a:t>; </a:t>
            </a:r>
            <a:r>
              <a:rPr lang="en-AU" sz="3600" dirty="0" err="1">
                <a:latin typeface="Times New Roman" panose="02020603050405020304" pitchFamily="18" charset="0"/>
                <a:cs typeface="Times New Roman" panose="02020603050405020304" pitchFamily="18" charset="0"/>
              </a:rPr>
              <a:t>thói</a:t>
            </a:r>
            <a:r>
              <a:rPr lang="en-AU" sz="3600" dirty="0">
                <a:latin typeface="Times New Roman" panose="02020603050405020304" pitchFamily="18" charset="0"/>
                <a:cs typeface="Times New Roman" panose="02020603050405020304" pitchFamily="18" charset="0"/>
              </a:rPr>
              <a:t> </a:t>
            </a:r>
            <a:r>
              <a:rPr lang="en-AU" sz="3600" dirty="0" err="1">
                <a:latin typeface="Times New Roman" panose="02020603050405020304" pitchFamily="18" charset="0"/>
                <a:cs typeface="Times New Roman" panose="02020603050405020304" pitchFamily="18" charset="0"/>
              </a:rPr>
              <a:t>nịnh</a:t>
            </a:r>
            <a:r>
              <a:rPr lang="en-AU" sz="3600" dirty="0">
                <a:latin typeface="Times New Roman" panose="02020603050405020304" pitchFamily="18" charset="0"/>
                <a:cs typeface="Times New Roman" panose="02020603050405020304" pitchFamily="18" charset="0"/>
              </a:rPr>
              <a:t> </a:t>
            </a:r>
            <a:r>
              <a:rPr lang="en-AU" sz="3600" dirty="0" err="1">
                <a:latin typeface="Times New Roman" panose="02020603050405020304" pitchFamily="18" charset="0"/>
                <a:cs typeface="Times New Roman" panose="02020603050405020304" pitchFamily="18" charset="0"/>
              </a:rPr>
              <a:t>nọt</a:t>
            </a:r>
            <a:r>
              <a:rPr lang="en-AU" sz="3600" dirty="0">
                <a:latin typeface="Times New Roman" panose="02020603050405020304" pitchFamily="18" charset="0"/>
                <a:cs typeface="Times New Roman" panose="02020603050405020304" pitchFamily="18" charset="0"/>
              </a:rPr>
              <a:t>, </a:t>
            </a:r>
            <a:r>
              <a:rPr lang="en-AU" sz="3600" dirty="0" err="1">
                <a:latin typeface="Times New Roman" panose="02020603050405020304" pitchFamily="18" charset="0"/>
                <a:cs typeface="Times New Roman" panose="02020603050405020304" pitchFamily="18" charset="0"/>
              </a:rPr>
              <a:t>luồn</a:t>
            </a:r>
            <a:r>
              <a:rPr lang="en-AU" sz="3600" dirty="0">
                <a:latin typeface="Times New Roman" panose="02020603050405020304" pitchFamily="18" charset="0"/>
                <a:cs typeface="Times New Roman" panose="02020603050405020304" pitchFamily="18" charset="0"/>
              </a:rPr>
              <a:t> </a:t>
            </a:r>
            <a:r>
              <a:rPr lang="en-AU" sz="3600" dirty="0" err="1">
                <a:latin typeface="Times New Roman" panose="02020603050405020304" pitchFamily="18" charset="0"/>
                <a:cs typeface="Times New Roman" panose="02020603050405020304" pitchFamily="18" charset="0"/>
              </a:rPr>
              <a:t>cúi</a:t>
            </a:r>
            <a:r>
              <a:rPr lang="en-AU" sz="3600" dirty="0">
                <a:latin typeface="Times New Roman" panose="02020603050405020304" pitchFamily="18" charset="0"/>
                <a:cs typeface="Times New Roman" panose="02020603050405020304" pitchFamily="18" charset="0"/>
              </a:rPr>
              <a:t> </a:t>
            </a:r>
            <a:r>
              <a:rPr lang="en-AU" sz="3600" dirty="0" err="1">
                <a:latin typeface="Times New Roman" panose="02020603050405020304" pitchFamily="18" charset="0"/>
                <a:cs typeface="Times New Roman" panose="02020603050405020304" pitchFamily="18" charset="0"/>
              </a:rPr>
              <a:t>với</a:t>
            </a:r>
            <a:r>
              <a:rPr lang="en-AU" sz="3600" dirty="0">
                <a:latin typeface="Times New Roman" panose="02020603050405020304" pitchFamily="18" charset="0"/>
                <a:cs typeface="Times New Roman" panose="02020603050405020304" pitchFamily="18" charset="0"/>
              </a:rPr>
              <a:t> </a:t>
            </a:r>
            <a:r>
              <a:rPr lang="en-AU" sz="3600" dirty="0" err="1">
                <a:latin typeface="Times New Roman" panose="02020603050405020304" pitchFamily="18" charset="0"/>
                <a:cs typeface="Times New Roman" panose="02020603050405020304" pitchFamily="18" charset="0"/>
              </a:rPr>
              <a:t>cấp</a:t>
            </a:r>
            <a:r>
              <a:rPr lang="en-AU" sz="3600" dirty="0">
                <a:latin typeface="Times New Roman" panose="02020603050405020304" pitchFamily="18" charset="0"/>
                <a:cs typeface="Times New Roman" panose="02020603050405020304" pitchFamily="18" charset="0"/>
              </a:rPr>
              <a:t> </a:t>
            </a:r>
            <a:r>
              <a:rPr lang="en-AU" sz="3600" dirty="0" err="1">
                <a:latin typeface="Times New Roman" panose="02020603050405020304" pitchFamily="18" charset="0"/>
                <a:cs typeface="Times New Roman" panose="02020603050405020304" pitchFamily="18" charset="0"/>
              </a:rPr>
              <a:t>trên</a:t>
            </a:r>
            <a:r>
              <a:rPr lang="en-AU"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những góc khuất của xã hội.</a:t>
            </a:r>
            <a:endParaRPr lang="en-US" sz="3600" dirty="0">
              <a:latin typeface="Times New Roman" panose="02020603050405020304" pitchFamily="18" charset="0"/>
              <a:cs typeface="Times New Roman" panose="02020603050405020304" pitchFamily="18" charset="0"/>
            </a:endParaRPr>
          </a:p>
        </p:txBody>
      </p:sp>
      <p:sp>
        <p:nvSpPr>
          <p:cNvPr id="33" name="Freeform 33"/>
          <p:cNvSpPr/>
          <p:nvPr/>
        </p:nvSpPr>
        <p:spPr>
          <a:xfrm>
            <a:off x="10598158" y="1318245"/>
            <a:ext cx="7247025" cy="8857475"/>
          </a:xfrm>
          <a:custGeom>
            <a:avLst/>
            <a:gdLst/>
            <a:ahLst/>
            <a:cxnLst/>
            <a:rect l="l" t="t" r="r" b="b"/>
            <a:pathLst>
              <a:path w="7247025" h="8857475">
                <a:moveTo>
                  <a:pt x="0" y="0"/>
                </a:moveTo>
                <a:lnTo>
                  <a:pt x="7247025" y="0"/>
                </a:lnTo>
                <a:lnTo>
                  <a:pt x="7247025" y="8857475"/>
                </a:lnTo>
                <a:lnTo>
                  <a:pt x="0" y="8857475"/>
                </a:lnTo>
                <a:lnTo>
                  <a:pt x="0" y="0"/>
                </a:lnTo>
                <a:close/>
              </a:path>
            </a:pathLst>
          </a:custGeom>
          <a:blipFill>
            <a:blip r:embed="rId8">
              <a:alphaModFix amt="38000"/>
              <a:extLst>
                <a:ext uri="{96DAC541-7B7A-43D3-8B79-37D633B846F1}">
                  <asvg:svgBlip xmlns:asvg="http://schemas.microsoft.com/office/drawing/2016/SVG/main" r:embed="rId9"/>
                </a:ext>
              </a:extLst>
            </a:blip>
            <a:stretch>
              <a:fillRect/>
            </a:stretch>
          </a:blipFill>
        </p:spPr>
      </p:sp>
      <p:sp>
        <p:nvSpPr>
          <p:cNvPr id="10" name="TextBox 9"/>
          <p:cNvSpPr txBox="1"/>
          <p:nvPr/>
        </p:nvSpPr>
        <p:spPr>
          <a:xfrm>
            <a:off x="477405" y="6033398"/>
            <a:ext cx="8915400" cy="1200329"/>
          </a:xfrm>
          <a:prstGeom prst="rect">
            <a:avLst/>
          </a:prstGeom>
          <a:noFill/>
        </p:spPr>
        <p:txBody>
          <a:bodyPr wrap="square" rtlCol="0">
            <a:spAutoFit/>
          </a:bodyPr>
          <a:lstStyle/>
          <a:p>
            <a:pPr algn="just">
              <a:buClr>
                <a:srgbClr val="5ADAB0"/>
              </a:buClr>
              <a:buSzPct val="50000"/>
              <a:defRPr/>
            </a:pPr>
            <a:r>
              <a:rPr lang="en-US" sz="3600" dirty="0">
                <a:latin typeface="Times New Roman" panose="02020603050405020304" pitchFamily="18" charset="0"/>
                <a:cs typeface="Times New Roman" panose="02020603050405020304" pitchFamily="18" charset="0"/>
              </a:rPr>
              <a:t>- V</a:t>
            </a:r>
            <a:r>
              <a:rPr lang="vi-VN" sz="3600" dirty="0">
                <a:latin typeface="Times New Roman" panose="02020603050405020304" pitchFamily="18" charset="0"/>
                <a:cs typeface="Times New Roman" panose="02020603050405020304" pitchFamily="18" charset="0"/>
              </a:rPr>
              <a:t>ạch trần bản chất của bộ máy quan chức cồng kềnh, mục nát dưới chế độ </a:t>
            </a:r>
            <a:r>
              <a:rPr lang="en-AU" sz="3600" dirty="0">
                <a:latin typeface="Times New Roman" panose="02020603050405020304" pitchFamily="18" charset="0"/>
                <a:cs typeface="Times New Roman" panose="02020603050405020304" pitchFamily="18" charset="0"/>
              </a:rPr>
              <a:t>Ng</a:t>
            </a:r>
            <a:r>
              <a:rPr lang="vi-VN" sz="3600" dirty="0">
                <a:latin typeface="Times New Roman" panose="02020603050405020304" pitchFamily="18" charset="0"/>
                <a:cs typeface="Times New Roman" panose="02020603050405020304" pitchFamily="18" charset="0"/>
              </a:rPr>
              <a:t>a hoàng. </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sp>
        <p:nvSpPr>
          <p:cNvPr id="5" name="Freeform 5"/>
          <p:cNvSpPr/>
          <p:nvPr/>
        </p:nvSpPr>
        <p:spPr>
          <a:xfrm flipH="1">
            <a:off x="-1227739" y="-447288"/>
            <a:ext cx="4513421" cy="10287000"/>
          </a:xfrm>
          <a:custGeom>
            <a:avLst/>
            <a:gdLst/>
            <a:ahLst/>
            <a:cxnLst/>
            <a:rect l="l" t="t" r="r" b="b"/>
            <a:pathLst>
              <a:path w="4513421" h="10287000">
                <a:moveTo>
                  <a:pt x="4513421" y="0"/>
                </a:moveTo>
                <a:lnTo>
                  <a:pt x="0" y="0"/>
                </a:lnTo>
                <a:lnTo>
                  <a:pt x="0" y="10287000"/>
                </a:lnTo>
                <a:lnTo>
                  <a:pt x="4513421" y="10287000"/>
                </a:lnTo>
                <a:lnTo>
                  <a:pt x="4513421"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15002318" y="-447288"/>
            <a:ext cx="4513421" cy="10287000"/>
          </a:xfrm>
          <a:custGeom>
            <a:avLst/>
            <a:gdLst/>
            <a:ahLst/>
            <a:cxnLst/>
            <a:rect l="l" t="t" r="r" b="b"/>
            <a:pathLst>
              <a:path w="4513421" h="10287000">
                <a:moveTo>
                  <a:pt x="0" y="0"/>
                </a:moveTo>
                <a:lnTo>
                  <a:pt x="4513421" y="0"/>
                </a:lnTo>
                <a:lnTo>
                  <a:pt x="4513421" y="10287000"/>
                </a:lnTo>
                <a:lnTo>
                  <a:pt x="0" y="1028700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7" name="Freeform 7"/>
          <p:cNvSpPr/>
          <p:nvPr/>
        </p:nvSpPr>
        <p:spPr>
          <a:xfrm>
            <a:off x="4354797" y="-1040019"/>
            <a:ext cx="9578406" cy="1887744"/>
          </a:xfrm>
          <a:custGeom>
            <a:avLst/>
            <a:gdLst/>
            <a:ahLst/>
            <a:cxnLst/>
            <a:rect l="l" t="t" r="r" b="b"/>
            <a:pathLst>
              <a:path w="9578406" h="1887744">
                <a:moveTo>
                  <a:pt x="0" y="0"/>
                </a:moveTo>
                <a:lnTo>
                  <a:pt x="9578406" y="0"/>
                </a:lnTo>
                <a:lnTo>
                  <a:pt x="9578406" y="1887744"/>
                </a:lnTo>
                <a:lnTo>
                  <a:pt x="0" y="1887744"/>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8" name="Freeform 8"/>
          <p:cNvSpPr/>
          <p:nvPr/>
        </p:nvSpPr>
        <p:spPr>
          <a:xfrm>
            <a:off x="2986959" y="-1040019"/>
            <a:ext cx="2840470" cy="1887744"/>
          </a:xfrm>
          <a:custGeom>
            <a:avLst/>
            <a:gdLst/>
            <a:ahLst/>
            <a:cxnLst/>
            <a:rect l="l" t="t" r="r" b="b"/>
            <a:pathLst>
              <a:path w="2840470" h="1887744">
                <a:moveTo>
                  <a:pt x="0" y="0"/>
                </a:moveTo>
                <a:lnTo>
                  <a:pt x="2840469" y="0"/>
                </a:lnTo>
                <a:lnTo>
                  <a:pt x="2840469" y="1887744"/>
                </a:lnTo>
                <a:lnTo>
                  <a:pt x="0" y="1887744"/>
                </a:lnTo>
                <a:lnTo>
                  <a:pt x="0" y="0"/>
                </a:lnTo>
                <a:close/>
              </a:path>
            </a:pathLst>
          </a:custGeom>
          <a:blipFill>
            <a:blip r:embed="rId6">
              <a:alphaModFix amt="80000"/>
              <a:extLst>
                <a:ext uri="{96DAC541-7B7A-43D3-8B79-37D633B846F1}">
                  <asvg:svgBlip xmlns:asvg="http://schemas.microsoft.com/office/drawing/2016/SVG/main" r:embed="rId7"/>
                </a:ext>
              </a:extLst>
            </a:blip>
            <a:stretch>
              <a:fillRect l="-237212"/>
            </a:stretch>
          </a:blipFill>
          <a:ln cap="sq">
            <a:noFill/>
            <a:prstDash val="solid"/>
            <a:miter/>
          </a:ln>
        </p:spPr>
      </p:sp>
      <p:sp>
        <p:nvSpPr>
          <p:cNvPr id="9" name="Freeform 9"/>
          <p:cNvSpPr/>
          <p:nvPr/>
        </p:nvSpPr>
        <p:spPr>
          <a:xfrm flipH="1">
            <a:off x="12474868" y="-1040019"/>
            <a:ext cx="2840470" cy="1887744"/>
          </a:xfrm>
          <a:custGeom>
            <a:avLst/>
            <a:gdLst/>
            <a:ahLst/>
            <a:cxnLst/>
            <a:rect l="l" t="t" r="r" b="b"/>
            <a:pathLst>
              <a:path w="2840470" h="1887744">
                <a:moveTo>
                  <a:pt x="2840470" y="0"/>
                </a:moveTo>
                <a:lnTo>
                  <a:pt x="0" y="0"/>
                </a:lnTo>
                <a:lnTo>
                  <a:pt x="0" y="1887744"/>
                </a:lnTo>
                <a:lnTo>
                  <a:pt x="2840470" y="1887744"/>
                </a:lnTo>
                <a:lnTo>
                  <a:pt x="2840470" y="0"/>
                </a:lnTo>
                <a:close/>
              </a:path>
            </a:pathLst>
          </a:custGeom>
          <a:blipFill>
            <a:blip r:embed="rId6">
              <a:alphaModFix amt="80000"/>
              <a:extLst>
                <a:ext uri="{96DAC541-7B7A-43D3-8B79-37D633B846F1}">
                  <asvg:svgBlip xmlns:asvg="http://schemas.microsoft.com/office/drawing/2016/SVG/main" r:embed="rId7"/>
                </a:ext>
              </a:extLst>
            </a:blip>
            <a:stretch>
              <a:fillRect l="-237212"/>
            </a:stretch>
          </a:blipFill>
          <a:ln cap="sq">
            <a:noFill/>
            <a:prstDash val="solid"/>
            <a:miter/>
          </a:ln>
        </p:spPr>
      </p:sp>
      <p:sp>
        <p:nvSpPr>
          <p:cNvPr id="16" name="Freeform 16"/>
          <p:cNvSpPr/>
          <p:nvPr/>
        </p:nvSpPr>
        <p:spPr>
          <a:xfrm>
            <a:off x="4492918" y="5362338"/>
            <a:ext cx="2963532" cy="6293214"/>
          </a:xfrm>
          <a:custGeom>
            <a:avLst/>
            <a:gdLst/>
            <a:ahLst/>
            <a:cxnLst/>
            <a:rect l="l" t="t" r="r" b="b"/>
            <a:pathLst>
              <a:path w="2963532" h="6293214">
                <a:moveTo>
                  <a:pt x="0" y="0"/>
                </a:moveTo>
                <a:lnTo>
                  <a:pt x="2963532" y="0"/>
                </a:lnTo>
                <a:lnTo>
                  <a:pt x="2963532" y="6293214"/>
                </a:lnTo>
                <a:lnTo>
                  <a:pt x="0" y="62932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flipH="1">
            <a:off x="6212822" y="5143500"/>
            <a:ext cx="6722118" cy="6949558"/>
          </a:xfrm>
          <a:custGeom>
            <a:avLst/>
            <a:gdLst/>
            <a:ahLst/>
            <a:cxnLst/>
            <a:rect l="l" t="t" r="r" b="b"/>
            <a:pathLst>
              <a:path w="6722118" h="6949558">
                <a:moveTo>
                  <a:pt x="6722118" y="0"/>
                </a:moveTo>
                <a:lnTo>
                  <a:pt x="0" y="0"/>
                </a:lnTo>
                <a:lnTo>
                  <a:pt x="0" y="6949558"/>
                </a:lnTo>
                <a:lnTo>
                  <a:pt x="6722118" y="6949558"/>
                </a:lnTo>
                <a:lnTo>
                  <a:pt x="672211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27396" y="5568154"/>
            <a:ext cx="4811779" cy="4983952"/>
          </a:xfrm>
          <a:custGeom>
            <a:avLst/>
            <a:gdLst/>
            <a:ahLst/>
            <a:cxnLst/>
            <a:rect l="l" t="t" r="r" b="b"/>
            <a:pathLst>
              <a:path w="4811779" h="4983952">
                <a:moveTo>
                  <a:pt x="0" y="0"/>
                </a:moveTo>
                <a:lnTo>
                  <a:pt x="4811779" y="0"/>
                </a:lnTo>
                <a:lnTo>
                  <a:pt x="4811779" y="4983952"/>
                </a:lnTo>
                <a:lnTo>
                  <a:pt x="0" y="49839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9" name="Group 19"/>
          <p:cNvGrpSpPr/>
          <p:nvPr/>
        </p:nvGrpSpPr>
        <p:grpSpPr>
          <a:xfrm rot="235339">
            <a:off x="10849887" y="5601269"/>
            <a:ext cx="7216354" cy="6730890"/>
            <a:chOff x="0" y="0"/>
            <a:chExt cx="9621805" cy="8974520"/>
          </a:xfrm>
        </p:grpSpPr>
        <p:sp>
          <p:nvSpPr>
            <p:cNvPr id="20" name="Freeform 20"/>
            <p:cNvSpPr/>
            <p:nvPr/>
          </p:nvSpPr>
          <p:spPr>
            <a:xfrm>
              <a:off x="0" y="0"/>
              <a:ext cx="4165708" cy="8974520"/>
            </a:xfrm>
            <a:custGeom>
              <a:avLst/>
              <a:gdLst/>
              <a:ahLst/>
              <a:cxnLst/>
              <a:rect l="l" t="t" r="r" b="b"/>
              <a:pathLst>
                <a:path w="4165708" h="8974520">
                  <a:moveTo>
                    <a:pt x="0" y="0"/>
                  </a:moveTo>
                  <a:lnTo>
                    <a:pt x="4165708" y="0"/>
                  </a:lnTo>
                  <a:lnTo>
                    <a:pt x="4165708" y="8974520"/>
                  </a:lnTo>
                  <a:lnTo>
                    <a:pt x="0" y="8974520"/>
                  </a:lnTo>
                  <a:lnTo>
                    <a:pt x="0" y="0"/>
                  </a:lnTo>
                  <a:close/>
                </a:path>
              </a:pathLst>
            </a:custGeom>
            <a:blipFill>
              <a:blip r:embed="rId14">
                <a:extLst>
                  <a:ext uri="{96DAC541-7B7A-43D3-8B79-37D633B846F1}">
                    <asvg:svgBlip xmlns:asvg="http://schemas.microsoft.com/office/drawing/2016/SVG/main" r:embed="rId15"/>
                  </a:ext>
                </a:extLst>
              </a:blip>
              <a:stretch>
                <a:fillRect r="-130976"/>
              </a:stretch>
            </a:blipFill>
          </p:spPr>
        </p:sp>
        <p:sp>
          <p:nvSpPr>
            <p:cNvPr id="21" name="Freeform 21"/>
            <p:cNvSpPr/>
            <p:nvPr/>
          </p:nvSpPr>
          <p:spPr>
            <a:xfrm>
              <a:off x="4132121" y="0"/>
              <a:ext cx="5489684" cy="8974520"/>
            </a:xfrm>
            <a:custGeom>
              <a:avLst/>
              <a:gdLst/>
              <a:ahLst/>
              <a:cxnLst/>
              <a:rect l="l" t="t" r="r" b="b"/>
              <a:pathLst>
                <a:path w="5489684" h="8974520">
                  <a:moveTo>
                    <a:pt x="0" y="0"/>
                  </a:moveTo>
                  <a:lnTo>
                    <a:pt x="5489684" y="0"/>
                  </a:lnTo>
                  <a:lnTo>
                    <a:pt x="5489684" y="8974520"/>
                  </a:lnTo>
                  <a:lnTo>
                    <a:pt x="0" y="8974520"/>
                  </a:lnTo>
                  <a:lnTo>
                    <a:pt x="0" y="0"/>
                  </a:lnTo>
                  <a:close/>
                </a:path>
              </a:pathLst>
            </a:custGeom>
            <a:blipFill>
              <a:blip r:embed="rId16">
                <a:extLst>
                  <a:ext uri="{96DAC541-7B7A-43D3-8B79-37D633B846F1}">
                    <asvg:svgBlip xmlns:asvg="http://schemas.microsoft.com/office/drawing/2016/SVG/main" r:embed="rId17"/>
                  </a:ext>
                </a:extLst>
              </a:blip>
              <a:stretch>
                <a:fillRect l="-75270"/>
              </a:stretch>
            </a:blipFill>
          </p:spPr>
        </p:sp>
      </p:grpSp>
      <p:sp>
        <p:nvSpPr>
          <p:cNvPr id="10" name="Rectangle 9"/>
          <p:cNvSpPr/>
          <p:nvPr/>
        </p:nvSpPr>
        <p:spPr>
          <a:xfrm>
            <a:off x="3657600" y="1601337"/>
            <a:ext cx="10657085" cy="3207032"/>
          </a:xfrm>
          <a:prstGeom prst="rect">
            <a:avLst/>
          </a:prstGeom>
        </p:spPr>
        <p:txBody>
          <a:bodyPr wrap="none">
            <a:spAutoFit/>
          </a:bodyPr>
          <a:lstStyle/>
          <a:p>
            <a:pPr algn="ctr">
              <a:lnSpc>
                <a:spcPct val="115000"/>
              </a:lnSpc>
              <a:spcAft>
                <a:spcPts val="0"/>
              </a:spcAft>
              <a:tabLst>
                <a:tab pos="1386840" algn="l"/>
              </a:tabLst>
            </a:pPr>
            <a:r>
              <a:rPr lang="vi-VN" sz="8800" b="1">
                <a:solidFill>
                  <a:srgbClr val="FFFF00"/>
                </a:solidFill>
                <a:latin typeface="iCiel Baliho Script" pitchFamily="50" charset="-93"/>
                <a:ea typeface="Calibri" panose="020F0502020204030204" pitchFamily="34" charset="0"/>
                <a:cs typeface="Times New Roman" panose="02020603050405020304" pitchFamily="18" charset="0"/>
              </a:rPr>
              <a:t>HOẠT ĐỘNG 2</a:t>
            </a:r>
          </a:p>
          <a:p>
            <a:pPr algn="ctr">
              <a:lnSpc>
                <a:spcPct val="115000"/>
              </a:lnSpc>
              <a:spcAft>
                <a:spcPts val="0"/>
              </a:spcAft>
              <a:tabLst>
                <a:tab pos="1386840" algn="l"/>
              </a:tabLst>
            </a:pPr>
            <a:r>
              <a:rPr lang="vi-VN" sz="8800" b="1">
                <a:solidFill>
                  <a:srgbClr val="FFFF00"/>
                </a:solidFill>
                <a:latin typeface="iCiel Baliho Script" pitchFamily="50" charset="-93"/>
                <a:ea typeface="Calibri" panose="020F0502020204030204" pitchFamily="34" charset="0"/>
                <a:cs typeface="Times New Roman" panose="02020603050405020304" pitchFamily="18" charset="0"/>
              </a:rPr>
              <a:t>HÌNH THÀNH KIẾN THỨC</a:t>
            </a:r>
            <a:endParaRPr lang="en-GB" sz="8000">
              <a:solidFill>
                <a:srgbClr val="FFFF00"/>
              </a:solidFill>
              <a:effectLst/>
              <a:latin typeface="iCiel Baliho Script" pitchFamily="50" charset="-93"/>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77989" y="1439943"/>
            <a:ext cx="11052411" cy="3450371"/>
          </a:xfrm>
          <a:prstGeom prst="rect">
            <a:avLst/>
          </a:prstGeom>
        </p:spPr>
      </p:pic>
    </p:spTree>
    <p:extLst>
      <p:ext uri="{BB962C8B-B14F-4D97-AF65-F5344CB8AC3E}">
        <p14:creationId xmlns:p14="http://schemas.microsoft.com/office/powerpoint/2010/main" val="4248663326"/>
      </p:ext>
    </p:extLst>
  </p:cSld>
  <p:clrMapOvr>
    <a:masterClrMapping/>
  </p:clrMapOvr>
  <p:transition spd="slow">
    <p:cover dir="lu"/>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9" name="Freeform 9"/>
          <p:cNvSpPr/>
          <p:nvPr/>
        </p:nvSpPr>
        <p:spPr>
          <a:xfrm>
            <a:off x="12059483" y="3093812"/>
            <a:ext cx="5952987" cy="7016413"/>
          </a:xfrm>
          <a:custGeom>
            <a:avLst/>
            <a:gdLst/>
            <a:ahLst/>
            <a:cxnLst/>
            <a:rect l="l" t="t" r="r" b="b"/>
            <a:pathLst>
              <a:path w="5952987" h="7016413">
                <a:moveTo>
                  <a:pt x="0" y="0"/>
                </a:moveTo>
                <a:lnTo>
                  <a:pt x="5952987" y="0"/>
                </a:lnTo>
                <a:lnTo>
                  <a:pt x="5952987" y="7016413"/>
                </a:lnTo>
                <a:lnTo>
                  <a:pt x="0" y="7016413"/>
                </a:lnTo>
                <a:lnTo>
                  <a:pt x="0" y="0"/>
                </a:lnTo>
                <a:close/>
              </a:path>
            </a:pathLst>
          </a:custGeom>
          <a:blipFill>
            <a:blip r:embed="rId4">
              <a:extLst>
                <a:ext uri="{96DAC541-7B7A-43D3-8B79-37D633B846F1}">
                  <asvg:svgBlip xmlns:asvg="http://schemas.microsoft.com/office/drawing/2016/SVG/main" r:embed="rId5"/>
                </a:ext>
              </a:extLst>
            </a:blip>
            <a:stretch>
              <a:fillRect b="-2996"/>
            </a:stretch>
          </a:blipFill>
        </p:spPr>
      </p:sp>
      <p:sp>
        <p:nvSpPr>
          <p:cNvPr id="10" name="Freeform 10"/>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990600" y="3336361"/>
            <a:ext cx="9982200" cy="4924425"/>
          </a:xfrm>
          <a:prstGeom prst="rect">
            <a:avLst/>
          </a:prstGeom>
        </p:spPr>
        <p:txBody>
          <a:bodyPr wrap="square" lIns="0" tIns="0" rIns="0" bIns="0" rtlCol="0" anchor="t">
            <a:spAutoFit/>
          </a:bodyPr>
          <a:lstStyle/>
          <a:p>
            <a:pPr algn="just"/>
            <a:r>
              <a:rPr lang="vi-VN" sz="4000" dirty="0">
                <a:latin typeface="Times New Roman" panose="02020603050405020304" pitchFamily="18" charset="0"/>
                <a:cs typeface="Times New Roman" panose="02020603050405020304" pitchFamily="18" charset="0"/>
              </a:rPr>
              <a:t>- Tình huống kịch độc đáo </a:t>
            </a:r>
            <a:endParaRPr lang="en-GB"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Nhân vật hài kịch đặc sắc</a:t>
            </a:r>
            <a:endParaRPr lang="en-GB"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Hành động hài kịch ấn tượng: Lời thoại, cử chỉ, điệu bộ, hành vi...</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khấu</a:t>
            </a:r>
            <a:r>
              <a:rPr lang="en-US" sz="4000" dirty="0">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giúp</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cho</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người</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đọc</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hình</a:t>
            </a:r>
            <a:r>
              <a:rPr lang="en-US" sz="4000" dirty="0">
                <a:solidFill>
                  <a:srgbClr val="0432FF"/>
                </a:solidFill>
                <a:latin typeface="Times New Roman" panose="02020603050405020304" pitchFamily="18" charset="0"/>
                <a:cs typeface="Times New Roman" panose="02020603050405020304" pitchFamily="18" charset="0"/>
              </a:rPr>
              <a:t> dung </a:t>
            </a:r>
            <a:r>
              <a:rPr lang="en-US" sz="4000" dirty="0" err="1">
                <a:solidFill>
                  <a:srgbClr val="0432FF"/>
                </a:solidFill>
                <a:latin typeface="Times New Roman" panose="02020603050405020304" pitchFamily="18" charset="0"/>
                <a:cs typeface="Times New Roman" panose="02020603050405020304" pitchFamily="18" charset="0"/>
              </a:rPr>
              <a:t>hành</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động</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cử</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chỉ</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thái</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độ</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cảm</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xúc</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của</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các</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nhân</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vật</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trong</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hài</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kịch</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Từ</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solidFill>
                  <a:srgbClr val="0432FF"/>
                </a:solidFill>
                <a:latin typeface="Times New Roman" panose="02020603050405020304" pitchFamily="18" charset="0"/>
                <a:cs typeface="Times New Roman" panose="02020603050405020304" pitchFamily="18" charset="0"/>
              </a:rPr>
              <a:t>đó</a:t>
            </a:r>
            <a:r>
              <a:rPr lang="en-US" sz="4000" dirty="0">
                <a:solidFill>
                  <a:srgbClr val="0432FF"/>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kịch</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elegraf"/>
              <a:cs typeface="Times New Roman" panose="02020603050405020304" pitchFamily="18" charset="0"/>
              <a:sym typeface="Telegraf"/>
            </a:endParaRPr>
          </a:p>
        </p:txBody>
      </p:sp>
      <p:grpSp>
        <p:nvGrpSpPr>
          <p:cNvPr id="14" name="Group 14"/>
          <p:cNvGrpSpPr/>
          <p:nvPr/>
        </p:nvGrpSpPr>
        <p:grpSpPr>
          <a:xfrm>
            <a:off x="6111968" y="1695210"/>
            <a:ext cx="5203125" cy="1238490"/>
            <a:chOff x="6777692" y="-1959328"/>
            <a:chExt cx="6937501" cy="1651320"/>
          </a:xfrm>
          <a:solidFill>
            <a:schemeClr val="accent2">
              <a:lumMod val="20000"/>
              <a:lumOff val="80000"/>
            </a:schemeClr>
          </a:solidFill>
        </p:grpSpPr>
        <p:sp>
          <p:nvSpPr>
            <p:cNvPr id="15" name="Freeform 15"/>
            <p:cNvSpPr/>
            <p:nvPr/>
          </p:nvSpPr>
          <p:spPr>
            <a:xfrm>
              <a:off x="6777692" y="-1959328"/>
              <a:ext cx="6277910" cy="1651320"/>
            </a:xfrm>
            <a:custGeom>
              <a:avLst/>
              <a:gdLst/>
              <a:ahLst/>
              <a:cxnLst/>
              <a:rect l="l" t="t" r="r" b="b"/>
              <a:pathLst>
                <a:path w="3611870" h="974895">
                  <a:moveTo>
                    <a:pt x="0" y="0"/>
                  </a:moveTo>
                  <a:lnTo>
                    <a:pt x="3611870" y="0"/>
                  </a:lnTo>
                  <a:lnTo>
                    <a:pt x="3611870" y="974895"/>
                  </a:lnTo>
                  <a:lnTo>
                    <a:pt x="0" y="974895"/>
                  </a:lnTo>
                  <a:lnTo>
                    <a:pt x="0" y="0"/>
                  </a:lnTo>
                  <a:close/>
                </a:path>
              </a:pathLst>
            </a:custGeom>
            <a:grpFill/>
          </p:spPr>
        </p:sp>
        <p:sp>
          <p:nvSpPr>
            <p:cNvPr id="17" name="TextBox 17"/>
            <p:cNvSpPr txBox="1"/>
            <p:nvPr/>
          </p:nvSpPr>
          <p:spPr>
            <a:xfrm>
              <a:off x="7160533" y="-1800175"/>
              <a:ext cx="6554660" cy="1107996"/>
            </a:xfrm>
            <a:prstGeom prst="rect">
              <a:avLst/>
            </a:prstGeom>
            <a:grpFill/>
          </p:spPr>
          <p:txBody>
            <a:bodyPr lIns="0" tIns="0" rIns="0" bIns="0" rtlCol="0" anchor="t">
              <a:spAutoFit/>
            </a:bodyPr>
            <a:lstStyle/>
            <a:p>
              <a:r>
                <a:rPr lang="en-GB" sz="4000" dirty="0"/>
                <a:t> </a:t>
              </a:r>
              <a:r>
                <a:rPr lang="vi-VN" sz="5400" b="1" dirty="0">
                  <a:latin typeface="Times New Roman" panose="02020603050405020304" pitchFamily="18" charset="0"/>
                  <a:cs typeface="Times New Roman" panose="02020603050405020304" pitchFamily="18" charset="0"/>
                </a:rPr>
                <a:t>2. Nghệ thuật</a:t>
              </a:r>
              <a:endParaRPr lang="en-GB" sz="5400" dirty="0">
                <a:latin typeface="Times New Roman" panose="02020603050405020304" pitchFamily="18" charset="0"/>
                <a:cs typeface="Times New Roman" panose="02020603050405020304" pitchFamily="18" charset="0"/>
              </a:endParaRPr>
            </a:p>
          </p:txBody>
        </p:sp>
      </p:gr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9" name="Freeform 9"/>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30456" y="1154647"/>
            <a:ext cx="10515600" cy="2031325"/>
          </a:xfrm>
          <a:prstGeom prst="rect">
            <a:avLst/>
          </a:prstGeom>
        </p:spPr>
        <p:txBody>
          <a:bodyPr wrap="square" lIns="0" tIns="0" rIns="0" bIns="0" rtlCol="0" anchor="t">
            <a:spAutoFit/>
          </a:bodyPr>
          <a:lstStyle/>
          <a:p>
            <a:pPr algn="ctr"/>
            <a:r>
              <a:rPr lang="vi-VN" sz="6600" b="1">
                <a:solidFill>
                  <a:schemeClr val="bg1"/>
                </a:solidFill>
                <a:latin typeface="Times New Roman" panose="02020603050405020304" pitchFamily="18" charset="0"/>
                <a:cs typeface="Times New Roman" panose="02020603050405020304" pitchFamily="18" charset="0"/>
              </a:rPr>
              <a:t>V. Cách đọc hiểu một văn bản thuộc thể loại hài kịch</a:t>
            </a:r>
            <a:endParaRPr lang="en-US" sz="6600">
              <a:solidFill>
                <a:schemeClr val="bg1"/>
              </a:solidFill>
              <a:latin typeface="Times New Roman" panose="02020603050405020304" pitchFamily="18" charset="0"/>
              <a:ea typeface="Celandine"/>
              <a:cs typeface="Times New Roman" panose="02020603050405020304" pitchFamily="18" charset="0"/>
              <a:sym typeface="Celandine"/>
            </a:endParaRPr>
          </a:p>
        </p:txBody>
      </p:sp>
      <p:sp>
        <p:nvSpPr>
          <p:cNvPr id="21" name="TextBox 21"/>
          <p:cNvSpPr txBox="1"/>
          <p:nvPr/>
        </p:nvSpPr>
        <p:spPr>
          <a:xfrm>
            <a:off x="828360" y="3834594"/>
            <a:ext cx="9306240" cy="4739759"/>
          </a:xfrm>
          <a:prstGeom prst="rect">
            <a:avLst/>
          </a:prstGeom>
        </p:spPr>
        <p:txBody>
          <a:bodyPr wrap="square" lIns="0" tIns="0" rIns="0" bIns="0" rtlCol="0" anchor="t">
            <a:spAutoFit/>
          </a:bodyPr>
          <a:lstStyle/>
          <a:p>
            <a:r>
              <a:rPr lang="vi-VN" sz="4400">
                <a:solidFill>
                  <a:schemeClr val="bg1"/>
                </a:solidFill>
                <a:latin typeface="Times New Roman" panose="02020603050405020304" pitchFamily="18" charset="0"/>
                <a:cs typeface="Times New Roman" panose="02020603050405020304" pitchFamily="18" charset="0"/>
              </a:rPr>
              <a:t>- Đọc kĩ văn bản.</a:t>
            </a:r>
            <a:br>
              <a:rPr lang="vi-VN" sz="4400">
                <a:solidFill>
                  <a:schemeClr val="bg1"/>
                </a:solidFill>
                <a:latin typeface="Times New Roman" panose="02020603050405020304" pitchFamily="18" charset="0"/>
                <a:cs typeface="Times New Roman" panose="02020603050405020304" pitchFamily="18" charset="0"/>
              </a:rPr>
            </a:br>
            <a:r>
              <a:rPr lang="vi-VN" sz="4400">
                <a:solidFill>
                  <a:schemeClr val="bg1"/>
                </a:solidFill>
                <a:latin typeface="Times New Roman" panose="02020603050405020304" pitchFamily="18" charset="0"/>
                <a:cs typeface="Times New Roman" panose="02020603050405020304" pitchFamily="18" charset="0"/>
              </a:rPr>
              <a:t>- Phân tích kết cấu và tình huống kịch.</a:t>
            </a:r>
            <a:br>
              <a:rPr lang="vi-VN" sz="4400">
                <a:solidFill>
                  <a:schemeClr val="bg1"/>
                </a:solidFill>
                <a:latin typeface="Times New Roman" panose="02020603050405020304" pitchFamily="18" charset="0"/>
                <a:cs typeface="Times New Roman" panose="02020603050405020304" pitchFamily="18" charset="0"/>
              </a:rPr>
            </a:br>
            <a:r>
              <a:rPr lang="vi-VN" sz="4400">
                <a:solidFill>
                  <a:schemeClr val="bg1"/>
                </a:solidFill>
                <a:latin typeface="Times New Roman" panose="02020603050405020304" pitchFamily="18" charset="0"/>
                <a:cs typeface="Times New Roman" panose="02020603050405020304" pitchFamily="18" charset="0"/>
              </a:rPr>
              <a:t>- Phân tích nhân vật.</a:t>
            </a:r>
            <a:endParaRPr lang="en-GB" sz="4400">
              <a:solidFill>
                <a:schemeClr val="bg1"/>
              </a:solidFill>
              <a:latin typeface="Times New Roman" panose="02020603050405020304" pitchFamily="18" charset="0"/>
              <a:cs typeface="Times New Roman" panose="02020603050405020304" pitchFamily="18" charset="0"/>
            </a:endParaRPr>
          </a:p>
          <a:p>
            <a:r>
              <a:rPr lang="en-US" sz="4400">
                <a:solidFill>
                  <a:schemeClr val="bg1"/>
                </a:solidFill>
                <a:latin typeface="Times New Roman" panose="02020603050405020304" pitchFamily="18" charset="0"/>
                <a:cs typeface="Times New Roman" panose="02020603050405020304" pitchFamily="18" charset="0"/>
              </a:rPr>
              <a:t>-</a:t>
            </a:r>
            <a:r>
              <a:rPr lang="vi-VN" sz="4400">
                <a:solidFill>
                  <a:schemeClr val="bg1"/>
                </a:solidFill>
                <a:latin typeface="Times New Roman" panose="02020603050405020304" pitchFamily="18" charset="0"/>
                <a:cs typeface="Times New Roman" panose="02020603050405020304" pitchFamily="18" charset="0"/>
              </a:rPr>
              <a:t> Phân tích hành động và xung đột kịch.</a:t>
            </a:r>
            <a:br>
              <a:rPr lang="vi-VN" sz="4400">
                <a:solidFill>
                  <a:schemeClr val="bg1"/>
                </a:solidFill>
                <a:latin typeface="Times New Roman" panose="02020603050405020304" pitchFamily="18" charset="0"/>
                <a:cs typeface="Times New Roman" panose="02020603050405020304" pitchFamily="18" charset="0"/>
              </a:rPr>
            </a:br>
            <a:r>
              <a:rPr lang="en-US" sz="4400">
                <a:solidFill>
                  <a:schemeClr val="bg1"/>
                </a:solidFill>
                <a:latin typeface="Times New Roman" panose="02020603050405020304" pitchFamily="18" charset="0"/>
                <a:cs typeface="Times New Roman" panose="02020603050405020304" pitchFamily="18" charset="0"/>
              </a:rPr>
              <a:t>- </a:t>
            </a:r>
            <a:r>
              <a:rPr lang="vi-VN" sz="4400">
                <a:solidFill>
                  <a:schemeClr val="bg1"/>
                </a:solidFill>
                <a:latin typeface="Times New Roman" panose="02020603050405020304" pitchFamily="18" charset="0"/>
                <a:cs typeface="Times New Roman" panose="02020603050405020304" pitchFamily="18" charset="0"/>
              </a:rPr>
              <a:t>Nhận xét về thủ pháp trào phúng và ngôn từ.</a:t>
            </a:r>
            <a:br>
              <a:rPr lang="vi-VN" sz="4400">
                <a:solidFill>
                  <a:schemeClr val="bg1"/>
                </a:solidFill>
                <a:latin typeface="Times New Roman" panose="02020603050405020304" pitchFamily="18" charset="0"/>
                <a:cs typeface="Times New Roman" panose="02020603050405020304" pitchFamily="18" charset="0"/>
              </a:rPr>
            </a:br>
            <a:r>
              <a:rPr lang="en-US" sz="4400">
                <a:solidFill>
                  <a:schemeClr val="bg1"/>
                </a:solidFill>
                <a:latin typeface="Times New Roman" panose="02020603050405020304" pitchFamily="18" charset="0"/>
                <a:cs typeface="Times New Roman" panose="02020603050405020304" pitchFamily="18" charset="0"/>
              </a:rPr>
              <a:t>- </a:t>
            </a:r>
            <a:r>
              <a:rPr lang="vi-VN" sz="4400">
                <a:solidFill>
                  <a:schemeClr val="bg1"/>
                </a:solidFill>
                <a:latin typeface="Times New Roman" panose="02020603050405020304" pitchFamily="18" charset="0"/>
                <a:cs typeface="Times New Roman" panose="02020603050405020304" pitchFamily="18" charset="0"/>
              </a:rPr>
              <a:t>Đánh giá giá trị của văn bản. </a:t>
            </a:r>
            <a:endParaRPr lang="en-US" sz="4400">
              <a:solidFill>
                <a:schemeClr val="bg1"/>
              </a:solidFill>
              <a:latin typeface="Times New Roman" panose="02020603050405020304" pitchFamily="18" charset="0"/>
              <a:ea typeface="Telegraf"/>
              <a:cs typeface="Times New Roman" panose="02020603050405020304" pitchFamily="18" charset="0"/>
              <a:sym typeface="Telegraf"/>
            </a:endParaRPr>
          </a:p>
        </p:txBody>
      </p:sp>
      <p:sp>
        <p:nvSpPr>
          <p:cNvPr id="33" name="Freeform 33"/>
          <p:cNvSpPr/>
          <p:nvPr/>
        </p:nvSpPr>
        <p:spPr>
          <a:xfrm flipH="1">
            <a:off x="12411499" y="1920539"/>
            <a:ext cx="7954511" cy="8223649"/>
          </a:xfrm>
          <a:custGeom>
            <a:avLst/>
            <a:gdLst/>
            <a:ahLst/>
            <a:cxnLst/>
            <a:rect l="l" t="t" r="r" b="b"/>
            <a:pathLst>
              <a:path w="7954511" h="8223649">
                <a:moveTo>
                  <a:pt x="7954512" y="0"/>
                </a:moveTo>
                <a:lnTo>
                  <a:pt x="0" y="0"/>
                </a:lnTo>
                <a:lnTo>
                  <a:pt x="0" y="8223649"/>
                </a:lnTo>
                <a:lnTo>
                  <a:pt x="7954512" y="8223649"/>
                </a:lnTo>
                <a:lnTo>
                  <a:pt x="795451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34"/>
          <p:cNvSpPr/>
          <p:nvPr/>
        </p:nvSpPr>
        <p:spPr>
          <a:xfrm flipH="1">
            <a:off x="10534513" y="2046486"/>
            <a:ext cx="3753972" cy="7971754"/>
          </a:xfrm>
          <a:custGeom>
            <a:avLst/>
            <a:gdLst/>
            <a:ahLst/>
            <a:cxnLst/>
            <a:rect l="l" t="t" r="r" b="b"/>
            <a:pathLst>
              <a:path w="3753972" h="7971754">
                <a:moveTo>
                  <a:pt x="3753972" y="0"/>
                </a:moveTo>
                <a:lnTo>
                  <a:pt x="0" y="0"/>
                </a:lnTo>
                <a:lnTo>
                  <a:pt x="0" y="7971754"/>
                </a:lnTo>
                <a:lnTo>
                  <a:pt x="3753972" y="7971754"/>
                </a:lnTo>
                <a:lnTo>
                  <a:pt x="3753972"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5" name="Freeform 5"/>
          <p:cNvSpPr/>
          <p:nvPr/>
        </p:nvSpPr>
        <p:spPr>
          <a:xfrm flipH="1">
            <a:off x="-1227739" y="-447288"/>
            <a:ext cx="4513421" cy="10287000"/>
          </a:xfrm>
          <a:custGeom>
            <a:avLst/>
            <a:gdLst/>
            <a:ahLst/>
            <a:cxnLst/>
            <a:rect l="l" t="t" r="r" b="b"/>
            <a:pathLst>
              <a:path w="4513421" h="10287000">
                <a:moveTo>
                  <a:pt x="4513421" y="0"/>
                </a:moveTo>
                <a:lnTo>
                  <a:pt x="0" y="0"/>
                </a:lnTo>
                <a:lnTo>
                  <a:pt x="0" y="10287000"/>
                </a:lnTo>
                <a:lnTo>
                  <a:pt x="4513421" y="10287000"/>
                </a:lnTo>
                <a:lnTo>
                  <a:pt x="4513421"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5002318" y="-447288"/>
            <a:ext cx="4513421" cy="10287000"/>
          </a:xfrm>
          <a:custGeom>
            <a:avLst/>
            <a:gdLst/>
            <a:ahLst/>
            <a:cxnLst/>
            <a:rect l="l" t="t" r="r" b="b"/>
            <a:pathLst>
              <a:path w="4513421" h="10287000">
                <a:moveTo>
                  <a:pt x="0" y="0"/>
                </a:moveTo>
                <a:lnTo>
                  <a:pt x="4513421" y="0"/>
                </a:lnTo>
                <a:lnTo>
                  <a:pt x="4513421" y="10287000"/>
                </a:lnTo>
                <a:lnTo>
                  <a:pt x="0" y="10287000"/>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4354797" y="-1040019"/>
            <a:ext cx="9578406" cy="1887744"/>
          </a:xfrm>
          <a:custGeom>
            <a:avLst/>
            <a:gdLst/>
            <a:ahLst/>
            <a:cxnLst/>
            <a:rect l="l" t="t" r="r" b="b"/>
            <a:pathLst>
              <a:path w="9578406" h="1887744">
                <a:moveTo>
                  <a:pt x="0" y="0"/>
                </a:moveTo>
                <a:lnTo>
                  <a:pt x="9578406" y="0"/>
                </a:lnTo>
                <a:lnTo>
                  <a:pt x="9578406" y="1887744"/>
                </a:lnTo>
                <a:lnTo>
                  <a:pt x="0" y="188774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2986959" y="-1040019"/>
            <a:ext cx="2840470" cy="1887744"/>
          </a:xfrm>
          <a:custGeom>
            <a:avLst/>
            <a:gdLst/>
            <a:ahLst/>
            <a:cxnLst/>
            <a:rect l="l" t="t" r="r" b="b"/>
            <a:pathLst>
              <a:path w="2840470" h="1887744">
                <a:moveTo>
                  <a:pt x="0" y="0"/>
                </a:moveTo>
                <a:lnTo>
                  <a:pt x="2840469" y="0"/>
                </a:lnTo>
                <a:lnTo>
                  <a:pt x="2840469" y="1887744"/>
                </a:lnTo>
                <a:lnTo>
                  <a:pt x="0" y="1887744"/>
                </a:lnTo>
                <a:lnTo>
                  <a:pt x="0" y="0"/>
                </a:lnTo>
                <a:close/>
              </a:path>
            </a:pathLst>
          </a:custGeom>
          <a:blipFill>
            <a:blip r:embed="rId4">
              <a:alphaModFix amt="80000"/>
              <a:extLst>
                <a:ext uri="{96DAC541-7B7A-43D3-8B79-37D633B846F1}">
                  <asvg:svgBlip xmlns:asvg="http://schemas.microsoft.com/office/drawing/2016/SVG/main" r:embed="rId5"/>
                </a:ext>
              </a:extLst>
            </a:blip>
            <a:stretch>
              <a:fillRect l="-237212"/>
            </a:stretch>
          </a:blipFill>
          <a:ln cap="sq">
            <a:noFill/>
            <a:prstDash val="solid"/>
            <a:miter/>
          </a:ln>
        </p:spPr>
      </p:sp>
      <p:sp>
        <p:nvSpPr>
          <p:cNvPr id="9" name="Freeform 9"/>
          <p:cNvSpPr/>
          <p:nvPr/>
        </p:nvSpPr>
        <p:spPr>
          <a:xfrm flipH="1">
            <a:off x="12474868" y="-1040019"/>
            <a:ext cx="2840470" cy="1887744"/>
          </a:xfrm>
          <a:custGeom>
            <a:avLst/>
            <a:gdLst/>
            <a:ahLst/>
            <a:cxnLst/>
            <a:rect l="l" t="t" r="r" b="b"/>
            <a:pathLst>
              <a:path w="2840470" h="1887744">
                <a:moveTo>
                  <a:pt x="2840470" y="0"/>
                </a:moveTo>
                <a:lnTo>
                  <a:pt x="0" y="0"/>
                </a:lnTo>
                <a:lnTo>
                  <a:pt x="0" y="1887744"/>
                </a:lnTo>
                <a:lnTo>
                  <a:pt x="2840470" y="1887744"/>
                </a:lnTo>
                <a:lnTo>
                  <a:pt x="2840470" y="0"/>
                </a:lnTo>
                <a:close/>
              </a:path>
            </a:pathLst>
          </a:custGeom>
          <a:blipFill>
            <a:blip r:embed="rId4">
              <a:alphaModFix amt="80000"/>
              <a:extLst>
                <a:ext uri="{96DAC541-7B7A-43D3-8B79-37D633B846F1}">
                  <asvg:svgBlip xmlns:asvg="http://schemas.microsoft.com/office/drawing/2016/SVG/main" r:embed="rId5"/>
                </a:ext>
              </a:extLst>
            </a:blip>
            <a:stretch>
              <a:fillRect l="-237212"/>
            </a:stretch>
          </a:blipFill>
          <a:ln cap="sq">
            <a:noFill/>
            <a:prstDash val="solid"/>
            <a:miter/>
          </a:ln>
        </p:spPr>
      </p:sp>
      <p:sp>
        <p:nvSpPr>
          <p:cNvPr id="15" name="TextBox 15"/>
          <p:cNvSpPr txBox="1"/>
          <p:nvPr/>
        </p:nvSpPr>
        <p:spPr>
          <a:xfrm>
            <a:off x="3491367" y="2160574"/>
            <a:ext cx="11305266" cy="2462213"/>
          </a:xfrm>
          <a:prstGeom prst="rect">
            <a:avLst/>
          </a:prstGeom>
        </p:spPr>
        <p:txBody>
          <a:bodyPr lIns="0" tIns="0" rIns="0" bIns="0" rtlCol="0" anchor="t">
            <a:spAutoFit/>
          </a:bodyPr>
          <a:lstStyle/>
          <a:p>
            <a:pPr algn="ctr">
              <a:spcBef>
                <a:spcPct val="0"/>
              </a:spcBef>
            </a:pPr>
            <a:r>
              <a:rPr lang="vi-VN" sz="8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3</a:t>
            </a:r>
          </a:p>
          <a:p>
            <a:pPr algn="ctr">
              <a:spcBef>
                <a:spcPct val="0"/>
              </a:spcBef>
            </a:pPr>
            <a:r>
              <a:rPr lang="vi-VN" sz="8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LUYỆN TẬP</a:t>
            </a:r>
            <a:endParaRPr lang="en-US" sz="8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elandine"/>
              <a:cs typeface="Times New Roman" panose="02020603050405020304" pitchFamily="18" charset="0"/>
              <a:sym typeface="Celandine"/>
            </a:endParaRPr>
          </a:p>
        </p:txBody>
      </p:sp>
      <p:sp>
        <p:nvSpPr>
          <p:cNvPr id="16" name="Freeform 16"/>
          <p:cNvSpPr/>
          <p:nvPr/>
        </p:nvSpPr>
        <p:spPr>
          <a:xfrm>
            <a:off x="4492918" y="5362338"/>
            <a:ext cx="2963532" cy="6293214"/>
          </a:xfrm>
          <a:custGeom>
            <a:avLst/>
            <a:gdLst/>
            <a:ahLst/>
            <a:cxnLst/>
            <a:rect l="l" t="t" r="r" b="b"/>
            <a:pathLst>
              <a:path w="2963532" h="6293214">
                <a:moveTo>
                  <a:pt x="0" y="0"/>
                </a:moveTo>
                <a:lnTo>
                  <a:pt x="2963532" y="0"/>
                </a:lnTo>
                <a:lnTo>
                  <a:pt x="2963532" y="6293214"/>
                </a:lnTo>
                <a:lnTo>
                  <a:pt x="0" y="6293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flipH="1">
            <a:off x="6212822" y="5143500"/>
            <a:ext cx="6722118" cy="6949558"/>
          </a:xfrm>
          <a:custGeom>
            <a:avLst/>
            <a:gdLst/>
            <a:ahLst/>
            <a:cxnLst/>
            <a:rect l="l" t="t" r="r" b="b"/>
            <a:pathLst>
              <a:path w="6722118" h="6949558">
                <a:moveTo>
                  <a:pt x="6722118" y="0"/>
                </a:moveTo>
                <a:lnTo>
                  <a:pt x="0" y="0"/>
                </a:lnTo>
                <a:lnTo>
                  <a:pt x="0" y="6949558"/>
                </a:lnTo>
                <a:lnTo>
                  <a:pt x="6722118" y="6949558"/>
                </a:lnTo>
                <a:lnTo>
                  <a:pt x="672211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27396" y="5568154"/>
            <a:ext cx="4811779" cy="4983952"/>
          </a:xfrm>
          <a:custGeom>
            <a:avLst/>
            <a:gdLst/>
            <a:ahLst/>
            <a:cxnLst/>
            <a:rect l="l" t="t" r="r" b="b"/>
            <a:pathLst>
              <a:path w="4811779" h="4983952">
                <a:moveTo>
                  <a:pt x="0" y="0"/>
                </a:moveTo>
                <a:lnTo>
                  <a:pt x="4811779" y="0"/>
                </a:lnTo>
                <a:lnTo>
                  <a:pt x="4811779" y="4983952"/>
                </a:lnTo>
                <a:lnTo>
                  <a:pt x="0" y="4983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9" name="Group 19"/>
          <p:cNvGrpSpPr/>
          <p:nvPr/>
        </p:nvGrpSpPr>
        <p:grpSpPr>
          <a:xfrm rot="235339">
            <a:off x="10849887" y="5601269"/>
            <a:ext cx="7216354" cy="6730890"/>
            <a:chOff x="0" y="0"/>
            <a:chExt cx="9621805" cy="8974520"/>
          </a:xfrm>
        </p:grpSpPr>
        <p:sp>
          <p:nvSpPr>
            <p:cNvPr id="20" name="Freeform 20"/>
            <p:cNvSpPr/>
            <p:nvPr/>
          </p:nvSpPr>
          <p:spPr>
            <a:xfrm>
              <a:off x="0" y="0"/>
              <a:ext cx="4165708" cy="8974520"/>
            </a:xfrm>
            <a:custGeom>
              <a:avLst/>
              <a:gdLst/>
              <a:ahLst/>
              <a:cxnLst/>
              <a:rect l="l" t="t" r="r" b="b"/>
              <a:pathLst>
                <a:path w="4165708" h="8974520">
                  <a:moveTo>
                    <a:pt x="0" y="0"/>
                  </a:moveTo>
                  <a:lnTo>
                    <a:pt x="4165708" y="0"/>
                  </a:lnTo>
                  <a:lnTo>
                    <a:pt x="4165708" y="8974520"/>
                  </a:lnTo>
                  <a:lnTo>
                    <a:pt x="0" y="8974520"/>
                  </a:lnTo>
                  <a:lnTo>
                    <a:pt x="0" y="0"/>
                  </a:lnTo>
                  <a:close/>
                </a:path>
              </a:pathLst>
            </a:custGeom>
            <a:blipFill>
              <a:blip r:embed="rId12">
                <a:extLst>
                  <a:ext uri="{96DAC541-7B7A-43D3-8B79-37D633B846F1}">
                    <asvg:svgBlip xmlns:asvg="http://schemas.microsoft.com/office/drawing/2016/SVG/main" r:embed="rId13"/>
                  </a:ext>
                </a:extLst>
              </a:blip>
              <a:stretch>
                <a:fillRect r="-130976"/>
              </a:stretch>
            </a:blipFill>
          </p:spPr>
        </p:sp>
        <p:sp>
          <p:nvSpPr>
            <p:cNvPr id="21" name="Freeform 21"/>
            <p:cNvSpPr/>
            <p:nvPr/>
          </p:nvSpPr>
          <p:spPr>
            <a:xfrm>
              <a:off x="4132121" y="0"/>
              <a:ext cx="5489684" cy="8974520"/>
            </a:xfrm>
            <a:custGeom>
              <a:avLst/>
              <a:gdLst/>
              <a:ahLst/>
              <a:cxnLst/>
              <a:rect l="l" t="t" r="r" b="b"/>
              <a:pathLst>
                <a:path w="5489684" h="8974520">
                  <a:moveTo>
                    <a:pt x="0" y="0"/>
                  </a:moveTo>
                  <a:lnTo>
                    <a:pt x="5489684" y="0"/>
                  </a:lnTo>
                  <a:lnTo>
                    <a:pt x="5489684" y="8974520"/>
                  </a:lnTo>
                  <a:lnTo>
                    <a:pt x="0" y="8974520"/>
                  </a:lnTo>
                  <a:lnTo>
                    <a:pt x="0" y="0"/>
                  </a:lnTo>
                  <a:close/>
                </a:path>
              </a:pathLst>
            </a:custGeom>
            <a:blipFill>
              <a:blip r:embed="rId14">
                <a:extLst>
                  <a:ext uri="{96DAC541-7B7A-43D3-8B79-37D633B846F1}">
                    <asvg:svgBlip xmlns:asvg="http://schemas.microsoft.com/office/drawing/2016/SVG/main" r:embed="rId15"/>
                  </a:ext>
                </a:extLst>
              </a:blip>
              <a:stretch>
                <a:fillRect l="-75270"/>
              </a:stretch>
            </a:blipFill>
          </p:spPr>
        </p:sp>
      </p:grpSp>
    </p:spTree>
    <p:extLst>
      <p:ext uri="{BB962C8B-B14F-4D97-AF65-F5344CB8AC3E}">
        <p14:creationId xmlns:p14="http://schemas.microsoft.com/office/powerpoint/2010/main" val="2242398407"/>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7" name="Freeform 27"/>
          <p:cNvSpPr/>
          <p:nvPr/>
        </p:nvSpPr>
        <p:spPr>
          <a:xfrm>
            <a:off x="310712" y="1975737"/>
            <a:ext cx="7378392" cy="7642402"/>
          </a:xfrm>
          <a:custGeom>
            <a:avLst/>
            <a:gdLst/>
            <a:ahLst/>
            <a:cxnLst/>
            <a:rect l="l" t="t" r="r" b="b"/>
            <a:pathLst>
              <a:path w="7378392" h="7642402">
                <a:moveTo>
                  <a:pt x="0" y="0"/>
                </a:moveTo>
                <a:lnTo>
                  <a:pt x="7378392" y="0"/>
                </a:lnTo>
                <a:lnTo>
                  <a:pt x="7378392" y="7642402"/>
                </a:lnTo>
                <a:lnTo>
                  <a:pt x="0" y="7642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2" name="TextBox 32"/>
          <p:cNvSpPr txBox="1"/>
          <p:nvPr/>
        </p:nvSpPr>
        <p:spPr>
          <a:xfrm>
            <a:off x="9171396" y="2650510"/>
            <a:ext cx="8278404" cy="4616648"/>
          </a:xfrm>
          <a:prstGeom prst="rect">
            <a:avLst/>
          </a:prstGeom>
        </p:spPr>
        <p:txBody>
          <a:bodyPr wrap="square" lIns="0" tIns="0" rIns="0" bIns="0" rtlCol="0" anchor="t">
            <a:spAutoFit/>
          </a:bodyPr>
          <a:lstStyle/>
          <a:p>
            <a:pPr algn="ctr"/>
            <a:r>
              <a:rPr lang="vi-VN" sz="6000" b="1">
                <a:solidFill>
                  <a:srgbClr val="FFFF00"/>
                </a:solidFill>
                <a:latin typeface="Times New Roman" panose="02020603050405020304" pitchFamily="18" charset="0"/>
                <a:cs typeface="Times New Roman" panose="02020603050405020304" pitchFamily="18" charset="0"/>
              </a:rPr>
              <a:t>Nhiệm vụ</a:t>
            </a:r>
            <a:endParaRPr lang="vi-VN" sz="6000">
              <a:solidFill>
                <a:srgbClr val="FFFF00"/>
              </a:solidFill>
              <a:latin typeface="Times New Roman" panose="02020603050405020304" pitchFamily="18" charset="0"/>
              <a:cs typeface="Times New Roman" panose="02020603050405020304" pitchFamily="18" charset="0"/>
            </a:endParaRPr>
          </a:p>
          <a:p>
            <a:pPr algn="just"/>
            <a:r>
              <a:rPr lang="vi-VN" sz="6000">
                <a:solidFill>
                  <a:schemeClr val="bg1"/>
                </a:solidFill>
                <a:latin typeface="Times New Roman" panose="02020603050405020304" pitchFamily="18" charset="0"/>
                <a:cs typeface="Times New Roman" panose="02020603050405020304" pitchFamily="18" charset="0"/>
              </a:rPr>
              <a:t>Viết đoạn văn (khoảng 200 chữ) nêu suy nghĩ của em về cách khắc phục “thói Khơ-lét-xta-cốp”.</a:t>
            </a:r>
            <a:endParaRPr lang="en-GB" sz="60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5" name="Freeform 5"/>
          <p:cNvSpPr/>
          <p:nvPr/>
        </p:nvSpPr>
        <p:spPr>
          <a:xfrm flipH="1">
            <a:off x="-1227739" y="-447288"/>
            <a:ext cx="4513421" cy="10287000"/>
          </a:xfrm>
          <a:custGeom>
            <a:avLst/>
            <a:gdLst/>
            <a:ahLst/>
            <a:cxnLst/>
            <a:rect l="l" t="t" r="r" b="b"/>
            <a:pathLst>
              <a:path w="4513421" h="10287000">
                <a:moveTo>
                  <a:pt x="4513421" y="0"/>
                </a:moveTo>
                <a:lnTo>
                  <a:pt x="0" y="0"/>
                </a:lnTo>
                <a:lnTo>
                  <a:pt x="0" y="10287000"/>
                </a:lnTo>
                <a:lnTo>
                  <a:pt x="4513421" y="10287000"/>
                </a:lnTo>
                <a:lnTo>
                  <a:pt x="4513421"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5002318" y="-447288"/>
            <a:ext cx="4513421" cy="10287000"/>
          </a:xfrm>
          <a:custGeom>
            <a:avLst/>
            <a:gdLst/>
            <a:ahLst/>
            <a:cxnLst/>
            <a:rect l="l" t="t" r="r" b="b"/>
            <a:pathLst>
              <a:path w="4513421" h="10287000">
                <a:moveTo>
                  <a:pt x="0" y="0"/>
                </a:moveTo>
                <a:lnTo>
                  <a:pt x="4513421" y="0"/>
                </a:lnTo>
                <a:lnTo>
                  <a:pt x="4513421" y="10287000"/>
                </a:lnTo>
                <a:lnTo>
                  <a:pt x="0" y="10287000"/>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4354797" y="-1040019"/>
            <a:ext cx="9578406" cy="1887744"/>
          </a:xfrm>
          <a:custGeom>
            <a:avLst/>
            <a:gdLst/>
            <a:ahLst/>
            <a:cxnLst/>
            <a:rect l="l" t="t" r="r" b="b"/>
            <a:pathLst>
              <a:path w="9578406" h="1887744">
                <a:moveTo>
                  <a:pt x="0" y="0"/>
                </a:moveTo>
                <a:lnTo>
                  <a:pt x="9578406" y="0"/>
                </a:lnTo>
                <a:lnTo>
                  <a:pt x="9578406" y="1887744"/>
                </a:lnTo>
                <a:lnTo>
                  <a:pt x="0" y="188774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2986959" y="-1040019"/>
            <a:ext cx="2840470" cy="1887744"/>
          </a:xfrm>
          <a:custGeom>
            <a:avLst/>
            <a:gdLst/>
            <a:ahLst/>
            <a:cxnLst/>
            <a:rect l="l" t="t" r="r" b="b"/>
            <a:pathLst>
              <a:path w="2840470" h="1887744">
                <a:moveTo>
                  <a:pt x="0" y="0"/>
                </a:moveTo>
                <a:lnTo>
                  <a:pt x="2840469" y="0"/>
                </a:lnTo>
                <a:lnTo>
                  <a:pt x="2840469" y="1887744"/>
                </a:lnTo>
                <a:lnTo>
                  <a:pt x="0" y="1887744"/>
                </a:lnTo>
                <a:lnTo>
                  <a:pt x="0" y="0"/>
                </a:lnTo>
                <a:close/>
              </a:path>
            </a:pathLst>
          </a:custGeom>
          <a:blipFill>
            <a:blip r:embed="rId4">
              <a:alphaModFix amt="80000"/>
              <a:extLst>
                <a:ext uri="{96DAC541-7B7A-43D3-8B79-37D633B846F1}">
                  <asvg:svgBlip xmlns:asvg="http://schemas.microsoft.com/office/drawing/2016/SVG/main" r:embed="rId5"/>
                </a:ext>
              </a:extLst>
            </a:blip>
            <a:stretch>
              <a:fillRect l="-237212"/>
            </a:stretch>
          </a:blipFill>
          <a:ln cap="sq">
            <a:noFill/>
            <a:prstDash val="solid"/>
            <a:miter/>
          </a:ln>
        </p:spPr>
      </p:sp>
      <p:sp>
        <p:nvSpPr>
          <p:cNvPr id="9" name="Freeform 9"/>
          <p:cNvSpPr/>
          <p:nvPr/>
        </p:nvSpPr>
        <p:spPr>
          <a:xfrm flipH="1">
            <a:off x="12474868" y="-1040019"/>
            <a:ext cx="2840470" cy="1887744"/>
          </a:xfrm>
          <a:custGeom>
            <a:avLst/>
            <a:gdLst/>
            <a:ahLst/>
            <a:cxnLst/>
            <a:rect l="l" t="t" r="r" b="b"/>
            <a:pathLst>
              <a:path w="2840470" h="1887744">
                <a:moveTo>
                  <a:pt x="2840470" y="0"/>
                </a:moveTo>
                <a:lnTo>
                  <a:pt x="0" y="0"/>
                </a:lnTo>
                <a:lnTo>
                  <a:pt x="0" y="1887744"/>
                </a:lnTo>
                <a:lnTo>
                  <a:pt x="2840470" y="1887744"/>
                </a:lnTo>
                <a:lnTo>
                  <a:pt x="2840470" y="0"/>
                </a:lnTo>
                <a:close/>
              </a:path>
            </a:pathLst>
          </a:custGeom>
          <a:blipFill>
            <a:blip r:embed="rId4">
              <a:alphaModFix amt="80000"/>
              <a:extLst>
                <a:ext uri="{96DAC541-7B7A-43D3-8B79-37D633B846F1}">
                  <asvg:svgBlip xmlns:asvg="http://schemas.microsoft.com/office/drawing/2016/SVG/main" r:embed="rId5"/>
                </a:ext>
              </a:extLst>
            </a:blip>
            <a:stretch>
              <a:fillRect l="-237212"/>
            </a:stretch>
          </a:blipFill>
          <a:ln cap="sq">
            <a:noFill/>
            <a:prstDash val="solid"/>
            <a:miter/>
          </a:ln>
        </p:spPr>
      </p:sp>
      <p:sp>
        <p:nvSpPr>
          <p:cNvPr id="15" name="TextBox 15"/>
          <p:cNvSpPr txBox="1"/>
          <p:nvPr/>
        </p:nvSpPr>
        <p:spPr>
          <a:xfrm>
            <a:off x="3697052" y="2412122"/>
            <a:ext cx="11305266" cy="110799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vi-VN" sz="7200" b="1">
                <a:solidFill>
                  <a:srgbClr val="FFFF00"/>
                </a:solidFill>
                <a:latin typeface="Times New Roman" panose="02020603050405020304" pitchFamily="18" charset="0"/>
                <a:cs typeface="Times New Roman" panose="02020603050405020304" pitchFamily="18" charset="0"/>
              </a:rPr>
              <a:t>Rubric đánh giá đoạn văn</a:t>
            </a:r>
            <a:endParaRPr lang="en-GB" sz="7200">
              <a:solidFill>
                <a:srgbClr val="FFFF00"/>
              </a:solidFill>
              <a:effectLst/>
              <a:latin typeface="Times New Roman" panose="02020603050405020304" pitchFamily="18" charset="0"/>
              <a:cs typeface="Times New Roman" panose="02020603050405020304" pitchFamily="18" charset="0"/>
            </a:endParaRPr>
          </a:p>
        </p:txBody>
      </p:sp>
      <p:sp>
        <p:nvSpPr>
          <p:cNvPr id="16" name="Freeform 16"/>
          <p:cNvSpPr/>
          <p:nvPr/>
        </p:nvSpPr>
        <p:spPr>
          <a:xfrm>
            <a:off x="4492918" y="5362338"/>
            <a:ext cx="2963532" cy="6293214"/>
          </a:xfrm>
          <a:custGeom>
            <a:avLst/>
            <a:gdLst/>
            <a:ahLst/>
            <a:cxnLst/>
            <a:rect l="l" t="t" r="r" b="b"/>
            <a:pathLst>
              <a:path w="2963532" h="6293214">
                <a:moveTo>
                  <a:pt x="0" y="0"/>
                </a:moveTo>
                <a:lnTo>
                  <a:pt x="2963532" y="0"/>
                </a:lnTo>
                <a:lnTo>
                  <a:pt x="2963532" y="6293214"/>
                </a:lnTo>
                <a:lnTo>
                  <a:pt x="0" y="6293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flipH="1">
            <a:off x="6212822" y="5143500"/>
            <a:ext cx="6722118" cy="6949558"/>
          </a:xfrm>
          <a:custGeom>
            <a:avLst/>
            <a:gdLst/>
            <a:ahLst/>
            <a:cxnLst/>
            <a:rect l="l" t="t" r="r" b="b"/>
            <a:pathLst>
              <a:path w="6722118" h="6949558">
                <a:moveTo>
                  <a:pt x="6722118" y="0"/>
                </a:moveTo>
                <a:lnTo>
                  <a:pt x="0" y="0"/>
                </a:lnTo>
                <a:lnTo>
                  <a:pt x="0" y="6949558"/>
                </a:lnTo>
                <a:lnTo>
                  <a:pt x="6722118" y="6949558"/>
                </a:lnTo>
                <a:lnTo>
                  <a:pt x="672211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27396" y="5568154"/>
            <a:ext cx="4811779" cy="4983952"/>
          </a:xfrm>
          <a:custGeom>
            <a:avLst/>
            <a:gdLst/>
            <a:ahLst/>
            <a:cxnLst/>
            <a:rect l="l" t="t" r="r" b="b"/>
            <a:pathLst>
              <a:path w="4811779" h="4983952">
                <a:moveTo>
                  <a:pt x="0" y="0"/>
                </a:moveTo>
                <a:lnTo>
                  <a:pt x="4811779" y="0"/>
                </a:lnTo>
                <a:lnTo>
                  <a:pt x="4811779" y="4983952"/>
                </a:lnTo>
                <a:lnTo>
                  <a:pt x="0" y="4983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9" name="Group 19"/>
          <p:cNvGrpSpPr/>
          <p:nvPr/>
        </p:nvGrpSpPr>
        <p:grpSpPr>
          <a:xfrm rot="235339">
            <a:off x="10849887" y="5601269"/>
            <a:ext cx="7216354" cy="6730890"/>
            <a:chOff x="0" y="0"/>
            <a:chExt cx="9621805" cy="8974520"/>
          </a:xfrm>
        </p:grpSpPr>
        <p:sp>
          <p:nvSpPr>
            <p:cNvPr id="20" name="Freeform 20"/>
            <p:cNvSpPr/>
            <p:nvPr/>
          </p:nvSpPr>
          <p:spPr>
            <a:xfrm>
              <a:off x="0" y="0"/>
              <a:ext cx="4165708" cy="8974520"/>
            </a:xfrm>
            <a:custGeom>
              <a:avLst/>
              <a:gdLst/>
              <a:ahLst/>
              <a:cxnLst/>
              <a:rect l="l" t="t" r="r" b="b"/>
              <a:pathLst>
                <a:path w="4165708" h="8974520">
                  <a:moveTo>
                    <a:pt x="0" y="0"/>
                  </a:moveTo>
                  <a:lnTo>
                    <a:pt x="4165708" y="0"/>
                  </a:lnTo>
                  <a:lnTo>
                    <a:pt x="4165708" y="8974520"/>
                  </a:lnTo>
                  <a:lnTo>
                    <a:pt x="0" y="8974520"/>
                  </a:lnTo>
                  <a:lnTo>
                    <a:pt x="0" y="0"/>
                  </a:lnTo>
                  <a:close/>
                </a:path>
              </a:pathLst>
            </a:custGeom>
            <a:blipFill>
              <a:blip r:embed="rId12">
                <a:extLst>
                  <a:ext uri="{96DAC541-7B7A-43D3-8B79-37D633B846F1}">
                    <asvg:svgBlip xmlns:asvg="http://schemas.microsoft.com/office/drawing/2016/SVG/main" r:embed="rId13"/>
                  </a:ext>
                </a:extLst>
              </a:blip>
              <a:stretch>
                <a:fillRect r="-130976"/>
              </a:stretch>
            </a:blipFill>
          </p:spPr>
        </p:sp>
        <p:sp>
          <p:nvSpPr>
            <p:cNvPr id="21" name="Freeform 21"/>
            <p:cNvSpPr/>
            <p:nvPr/>
          </p:nvSpPr>
          <p:spPr>
            <a:xfrm>
              <a:off x="4132121" y="0"/>
              <a:ext cx="5489684" cy="8974520"/>
            </a:xfrm>
            <a:custGeom>
              <a:avLst/>
              <a:gdLst/>
              <a:ahLst/>
              <a:cxnLst/>
              <a:rect l="l" t="t" r="r" b="b"/>
              <a:pathLst>
                <a:path w="5489684" h="8974520">
                  <a:moveTo>
                    <a:pt x="0" y="0"/>
                  </a:moveTo>
                  <a:lnTo>
                    <a:pt x="5489684" y="0"/>
                  </a:lnTo>
                  <a:lnTo>
                    <a:pt x="5489684" y="8974520"/>
                  </a:lnTo>
                  <a:lnTo>
                    <a:pt x="0" y="8974520"/>
                  </a:lnTo>
                  <a:lnTo>
                    <a:pt x="0" y="0"/>
                  </a:lnTo>
                  <a:close/>
                </a:path>
              </a:pathLst>
            </a:custGeom>
            <a:blipFill>
              <a:blip r:embed="rId14">
                <a:extLst>
                  <a:ext uri="{96DAC541-7B7A-43D3-8B79-37D633B846F1}">
                    <asvg:svgBlip xmlns:asvg="http://schemas.microsoft.com/office/drawing/2016/SVG/main" r:embed="rId15"/>
                  </a:ext>
                </a:extLst>
              </a:blip>
              <a:stretch>
                <a:fillRect l="-75270"/>
              </a:stretch>
            </a:blipFill>
          </p:spPr>
        </p:sp>
      </p:grpSp>
    </p:spTree>
    <p:extLst>
      <p:ext uri="{BB962C8B-B14F-4D97-AF65-F5344CB8AC3E}">
        <p14:creationId xmlns:p14="http://schemas.microsoft.com/office/powerpoint/2010/main" val="1178880669"/>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graphicFrame>
        <p:nvGraphicFramePr>
          <p:cNvPr id="9" name="Table 8"/>
          <p:cNvGraphicFramePr>
            <a:graphicFrameLocks noGrp="1"/>
          </p:cNvGraphicFramePr>
          <p:nvPr>
            <p:extLst>
              <p:ext uri="{D42A27DB-BD31-4B8C-83A1-F6EECF244321}">
                <p14:modId xmlns:p14="http://schemas.microsoft.com/office/powerpoint/2010/main" val="2755447882"/>
              </p:ext>
            </p:extLst>
          </p:nvPr>
        </p:nvGraphicFramePr>
        <p:xfrm>
          <a:off x="495300" y="1378331"/>
          <a:ext cx="17297399" cy="8559038"/>
        </p:xfrm>
        <a:graphic>
          <a:graphicData uri="http://schemas.openxmlformats.org/drawingml/2006/table">
            <a:tbl>
              <a:tblPr firstRow="1" firstCol="1" lastRow="1" lastCol="1" bandRow="1" bandCol="1"/>
              <a:tblGrid>
                <a:gridCol w="1905000">
                  <a:extLst>
                    <a:ext uri="{9D8B030D-6E8A-4147-A177-3AD203B41FA5}">
                      <a16:colId xmlns:a16="http://schemas.microsoft.com/office/drawing/2014/main" val="20000"/>
                    </a:ext>
                  </a:extLst>
                </a:gridCol>
                <a:gridCol w="14401800">
                  <a:extLst>
                    <a:ext uri="{9D8B030D-6E8A-4147-A177-3AD203B41FA5}">
                      <a16:colId xmlns:a16="http://schemas.microsoft.com/office/drawing/2014/main" val="20001"/>
                    </a:ext>
                  </a:extLst>
                </a:gridCol>
                <a:gridCol w="990599">
                  <a:extLst>
                    <a:ext uri="{9D8B030D-6E8A-4147-A177-3AD203B41FA5}">
                      <a16:colId xmlns:a16="http://schemas.microsoft.com/office/drawing/2014/main" val="20002"/>
                    </a:ext>
                  </a:extLst>
                </a:gridCol>
              </a:tblGrid>
              <a:tr h="348151">
                <a:tc>
                  <a:txBody>
                    <a:bodyPr/>
                    <a:lstStyle/>
                    <a:p>
                      <a:pPr algn="ctr">
                        <a:lnSpc>
                          <a:spcPct val="115000"/>
                        </a:lnSpc>
                        <a:spcAft>
                          <a:spcPts val="0"/>
                        </a:spcAft>
                      </a:pPr>
                      <a:r>
                        <a:rPr lang="en-US"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spcAft>
                          <a:spcPts val="0"/>
                        </a:spcAft>
                      </a:pPr>
                      <a:r>
                        <a:rPr lang="en-US"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GB"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spcAft>
                          <a:spcPts val="0"/>
                        </a:spcAft>
                      </a:pPr>
                      <a:r>
                        <a:rPr lang="en-US"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GB"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261113">
                <a:tc>
                  <a:txBody>
                    <a:bodyPr/>
                    <a:lstStyle/>
                    <a:p>
                      <a:pPr algn="ctr">
                        <a:lnSpc>
                          <a:spcPct val="100000"/>
                        </a:lnSpc>
                        <a:spcAft>
                          <a:spcPts val="0"/>
                        </a:spcAft>
                      </a:pPr>
                      <a:r>
                        <a:rPr lang="en-US"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Đảm bảo hình thức và dung lượng của đoạn văn (khoảng </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20</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 chữ) </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00000"/>
                        </a:lnSpc>
                        <a:spcAft>
                          <a:spcPts val="0"/>
                        </a:spcAft>
                      </a:pP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1"/>
                  </a:ext>
                </a:extLst>
              </a:tr>
              <a:tr h="261113">
                <a:tc rowSpan="3">
                  <a:txBody>
                    <a:bodyPr/>
                    <a:lstStyle/>
                    <a:p>
                      <a:pPr algn="ctr">
                        <a:lnSpc>
                          <a:spcPct val="100000"/>
                        </a:lnSpc>
                        <a:spcAft>
                          <a:spcPts val="0"/>
                        </a:spcAft>
                      </a:pPr>
                      <a:endParaRPr lang="vi-VN"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vi-VN"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gridSpan="2">
                  <a:txBody>
                    <a:bodyPr/>
                    <a:lstStyle/>
                    <a:p>
                      <a:pPr algn="just">
                        <a:lnSpc>
                          <a:spcPct val="100000"/>
                        </a:lnSpc>
                        <a:spcAft>
                          <a:spcPts val="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 nghĩ về cách khắc phục “thói Khơ-lét-xta-cốp”.</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hMerge="1">
                  <a:txBody>
                    <a:bodyPr/>
                    <a:lstStyle/>
                    <a:p>
                      <a:endParaRPr lang="en-GB"/>
                    </a:p>
                  </a:txBody>
                  <a:tcPr/>
                </a:tc>
                <a:extLst>
                  <a:ext uri="{0D108BD9-81ED-4DB2-BD59-A6C34878D82A}">
                    <a16:rowId xmlns:a16="http://schemas.microsoft.com/office/drawing/2014/main" val="10002"/>
                  </a:ext>
                </a:extLst>
              </a:tr>
              <a:tr h="87038">
                <a:tc vMerge="1">
                  <a:txBody>
                    <a:bodyPr/>
                    <a:lstStyle/>
                    <a:p>
                      <a:endParaRPr lang="en-GB"/>
                    </a:p>
                  </a:txBody>
                  <a:tcPr/>
                </a:tc>
                <a:tc>
                  <a:txBody>
                    <a:bodyPr/>
                    <a:lstStyle/>
                    <a:p>
                      <a:pPr algn="just">
                        <a:lnSpc>
                          <a:spcPct val="100000"/>
                        </a:lnSpc>
                        <a:spcAft>
                          <a:spcPts val="0"/>
                        </a:spcAft>
                      </a:pPr>
                      <a:r>
                        <a:rPr lang="vi-VN" sz="2800">
                          <a:solidFill>
                            <a:schemeClr val="bg1"/>
                          </a:solidFill>
                          <a:effectLst/>
                          <a:latin typeface="Times New Roman" panose="02020603050405020304" pitchFamily="18" charset="0"/>
                          <a:cs typeface="Times New Roman" panose="02020603050405020304" pitchFamily="18" charset="0"/>
                        </a:rPr>
                        <a:t>Giới thiệu</a:t>
                      </a:r>
                      <a:r>
                        <a:rPr lang="en-US" sz="2800">
                          <a:solidFill>
                            <a:schemeClr val="bg1"/>
                          </a:solidFill>
                          <a:effectLst/>
                          <a:latin typeface="Times New Roman" panose="02020603050405020304" pitchFamily="18" charset="0"/>
                          <a:cs typeface="Times New Roman" panose="02020603050405020304" pitchFamily="18" charset="0"/>
                        </a:rPr>
                        <a:t> vấn đề </a:t>
                      </a:r>
                      <a:endParaRPr lang="en-GB" sz="2800">
                        <a:solidFill>
                          <a:schemeClr val="bg1"/>
                        </a:solidFill>
                        <a:effectLst/>
                        <a:latin typeface="Times New Roman" panose="02020603050405020304" pitchFamily="18"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00000"/>
                        </a:lnSpc>
                        <a:spcAft>
                          <a:spcPts val="0"/>
                        </a:spcAft>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3"/>
                  </a:ext>
                </a:extLst>
              </a:tr>
              <a:tr h="3046321">
                <a:tc vMerge="1">
                  <a:txBody>
                    <a:bodyPr/>
                    <a:lstStyle/>
                    <a:p>
                      <a:endParaRPr lang="en-GB"/>
                    </a:p>
                  </a:txBody>
                  <a:tcPr/>
                </a:tc>
                <a:tc>
                  <a:txBody>
                    <a:bodyPr/>
                    <a:lstStyle/>
                    <a:p>
                      <a:pPr>
                        <a:lnSpc>
                          <a:spcPct val="100000"/>
                        </a:lnSpc>
                        <a:spcAft>
                          <a:spcPts val="0"/>
                        </a:spcAft>
                      </a:pPr>
                      <a:r>
                        <a:rPr lang="vi-VN" sz="2800">
                          <a:solidFill>
                            <a:schemeClr val="bg1"/>
                          </a:solidFill>
                          <a:effectLst/>
                          <a:latin typeface="Times New Roman" panose="02020603050405020304" pitchFamily="18" charset="0"/>
                          <a:cs typeface="Times New Roman" panose="02020603050405020304" pitchFamily="18" charset="0"/>
                        </a:rPr>
                        <a:t>- Giải thích “thói Khơ-lét-xta-cốp” (là gì? bắt nguồn từ đâu? Hậu quả?)</a:t>
                      </a:r>
                      <a:endParaRPr lang="en-GB" sz="2800">
                        <a:solidFill>
                          <a:schemeClr val="bg1"/>
                        </a:solidFill>
                        <a:effectLst/>
                        <a:latin typeface="Times New Roman" panose="02020603050405020304" pitchFamily="18" charset="0"/>
                        <a:cs typeface="Times New Roman" panose="02020603050405020304" pitchFamily="18" charset="0"/>
                      </a:endParaRPr>
                    </a:p>
                    <a:p>
                      <a:pPr>
                        <a:lnSpc>
                          <a:spcPct val="100000"/>
                        </a:lnSpc>
                        <a:spcAft>
                          <a:spcPts val="0"/>
                        </a:spcAft>
                      </a:pPr>
                      <a:r>
                        <a:rPr lang="vi-VN" sz="2800">
                          <a:solidFill>
                            <a:schemeClr val="bg1"/>
                          </a:solidFill>
                          <a:effectLst/>
                          <a:latin typeface="Times New Roman" panose="02020603050405020304" pitchFamily="18" charset="0"/>
                          <a:cs typeface="Times New Roman" panose="02020603050405020304" pitchFamily="18" charset="0"/>
                        </a:rPr>
                        <a:t>- Giải pháp khắc phục “thói Khơ-lét-xta-cốp”:</a:t>
                      </a:r>
                      <a:endParaRPr lang="en-GB" sz="2800">
                        <a:solidFill>
                          <a:schemeClr val="bg1"/>
                        </a:solidFill>
                        <a:effectLst/>
                        <a:latin typeface="Times New Roman" panose="02020603050405020304" pitchFamily="18" charset="0"/>
                        <a:cs typeface="Times New Roman" panose="02020603050405020304" pitchFamily="18" charset="0"/>
                      </a:endParaRPr>
                    </a:p>
                    <a:p>
                      <a:pPr>
                        <a:lnSpc>
                          <a:spcPct val="100000"/>
                        </a:lnSpc>
                        <a:spcAft>
                          <a:spcPts val="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Bản thân mỗi người cần: Nâng cao nhận thức và hiểu rõ tác hại của việc nói dối, nhận ra ảnh hưởng tiêu cực của thói quen này đối với uy tín và hình ảnh của bản thân; rèn luyện tính trung thực, tự tin vào giá trị thực của bản thân.</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Gia đình: Giáo dục con cái về tầm quan trọng của sự trung thực, tạo ra môi trường thoải mái để con có thể chia sẻ và biểu lộ bản thân một cách chân thành; khuyến khích sự phát triển tính cách.</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Xã hội: Xây dựng một môi trường đề cao sự trung thực và liêm khiết, khuyến khích mọi người sống một cuộc sống đúngđắn và chân thành; khích lệ hành động tích cực, phê phán và lên án những hành vi dối trá và không chân thành...</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0000"/>
                        </a:lnSpc>
                        <a:spcAft>
                          <a:spcPts val="0"/>
                        </a:spcAft>
                      </a:pPr>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Khái quát lại vấn đề: </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Khắc phục thói quen dối trá là một hành trình dài, đòi hỏi sự chung tay từ tất cả mọi người. Hãy cùng nhau xây dựng một xã hội - nơi sự trung thực được đề cao, nơi mỗi người tin tưởng vào giá trị bản thân và tôn trọng những lời nói chân thành.</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00000"/>
                        </a:lnSpc>
                        <a:spcAft>
                          <a:spcPts val="0"/>
                        </a:spcAft>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4"/>
                  </a:ext>
                </a:extLst>
              </a:tr>
              <a:tr h="261113">
                <a:tc>
                  <a:txBody>
                    <a:bodyPr/>
                    <a:lstStyle/>
                    <a:p>
                      <a:pPr algn="ctr">
                        <a:lnSpc>
                          <a:spcPct val="100000"/>
                        </a:lnSpc>
                        <a:spcAft>
                          <a:spcPts val="0"/>
                        </a:spcAft>
                      </a:pPr>
                      <a:r>
                        <a:rPr lang="en-US"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Chính tả, ngữ pháp</a:t>
                      </a:r>
                      <a:endParaRPr lang="en-GB"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Đảm bảo chuẩn chính tả, ngữ pháp tiếng Việt.</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00000"/>
                        </a:lnSpc>
                        <a:spcAft>
                          <a:spcPts val="0"/>
                        </a:spcAft>
                      </a:pP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5"/>
                  </a:ext>
                </a:extLst>
              </a:tr>
              <a:tr h="261113">
                <a:tc>
                  <a:txBody>
                    <a:bodyPr/>
                    <a:lstStyle/>
                    <a:p>
                      <a:pPr algn="ctr">
                        <a:lnSpc>
                          <a:spcPct val="100000"/>
                        </a:lnSpc>
                        <a:spcAft>
                          <a:spcPts val="0"/>
                        </a:spcAft>
                      </a:pPr>
                      <a:r>
                        <a:rPr lang="en-US"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GB"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Thể hiện suy nghĩ sâu sắc về </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vấn đề</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có cách diễn đạt mới mẻ</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phối hợp các phương thức biểu đạt,...</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00000"/>
                        </a:lnSpc>
                        <a:spcAft>
                          <a:spcPts val="0"/>
                        </a:spcAft>
                      </a:pP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199" marR="26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21985687"/>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10" name="Freeform 10"/>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179954" y="1513342"/>
            <a:ext cx="18010596" cy="8894743"/>
          </a:xfrm>
          <a:prstGeom prst="rect">
            <a:avLst/>
          </a:prstGeom>
        </p:spPr>
        <p:txBody>
          <a:bodyPr wrap="square" lIns="0" tIns="0" rIns="0" bIns="0" rtlCol="0" anchor="t">
            <a:spAutoFit/>
          </a:bodyPr>
          <a:lstStyle/>
          <a:p>
            <a:pPr lvl="0" algn="just"/>
            <a:r>
              <a:rPr lang="en-US" sz="3200" dirty="0">
                <a:solidFill>
                  <a:schemeClr val="bg1"/>
                </a:solidFill>
                <a:latin typeface="Times New Roman" panose="02020603050405020304" pitchFamily="18" charset="0"/>
                <a:cs typeface="Times New Roman" panose="02020603050405020304" pitchFamily="18" charset="0"/>
              </a:rPr>
              <a:t>     </a:t>
            </a:r>
            <a:r>
              <a:rPr lang="vi-VN" sz="3400" dirty="0">
                <a:solidFill>
                  <a:schemeClr val="bg1"/>
                </a:solidFill>
                <a:latin typeface="Times New Roman" panose="02020603050405020304" pitchFamily="18" charset="0"/>
                <a:cs typeface="Times New Roman" panose="02020603050405020304" pitchFamily="18" charset="0"/>
              </a:rPr>
              <a:t>Đoạn trích “Nhân vật quan trọng” là một trong những lớp kịch đặc sắc nhất của vở hài kịch “Quan thanh tra” (Gô-gôn). Đoạn trích đề cập đến “thói Khơ-lét-xta-cốp” đã và đang gây hậu quả nghiêm trọng trong xã hội Nga cũng như toàn thế giới. Vậy cần phải làm gì để khắc phục thói xấu đó? “Thói Khơ-lét-xta-cốp” là thói khoác lác, ảo tưởng – bắt nguồn từ mặc cảm về thân phận nhỏ mọn của chính nhân vật trong thực tế. Thói tật này không hướng con người tới hành động khắc phục khiếm khuyết, vươn lên trong cuộc sống mà chỉ tạo ra cảm giác tự mãn, say sưa với những lời tâng bốc, làm cho cuộc sống không thể thay đổi; tệ hơn nữa, khi ảo tưởng tan vỡ, thói tật này có thể huỷ hoại nhân cách và cuộc sống con người. Để khắc phục thói xấu ấy, bản thân mỗi người cần phải nâng cao nhận thức và hiểu rõ tác hại của việc nói dối, nhận ra ảnh hưởng tiêu cực của thói quen này đối với uy tín và hình ảnh của bản thân; rèn luyện tính trung thực, tự tin vào giá trị thực của bản thân. Đồng thời, gia đình cần phải giáo dục con cái về tầm quan trọng của sự trung thực, tạo ra môi trường thoải mái để con có thể chia sẻ và biểu lộ bản thân một cách chân thành; khuyến khích sự phát triển tính cách trung thực. Hơn nữa, xã hội cần phải xây dựng một môi trường đề cao sự trung thực và liêm khiết, khuyến khích mọi người sống một cuộc sống đúngđắn và chân thành; khích lệ hành động tích cực, phê phán và lên án những hành vi dối trá và không chân thành... Khắc phục thói quen dối trá là một hành trình dài, đòi hỏi sự chung tay từ tất cả mọi người. Hãy cùng nhau xây dựng một xã hội - nơi sự trung thực được đề cao, nơi mỗi người tin tưởng vào giá trị bản thân và tôn trọng những lời nói chân thành.</a:t>
            </a:r>
            <a:endParaRPr kumimoji="0" lang="en-US" sz="3400" b="0" i="0" u="none" strike="noStrike" kern="1200" cap="none" spc="0" normalizeH="0" baseline="0" noProof="0" dirty="0">
              <a:ln>
                <a:noFill/>
              </a:ln>
              <a:solidFill>
                <a:schemeClr val="bg1"/>
              </a:solidFill>
              <a:effectLst/>
              <a:uLnTx/>
              <a:uFillTx/>
              <a:latin typeface="Times New Roman" panose="02020603050405020304" pitchFamily="18" charset="0"/>
              <a:ea typeface="Telegraf"/>
              <a:cs typeface="Times New Roman" panose="02020603050405020304" pitchFamily="18" charset="0"/>
              <a:sym typeface="Telegraf"/>
            </a:endParaRPr>
          </a:p>
        </p:txBody>
      </p:sp>
      <p:grpSp>
        <p:nvGrpSpPr>
          <p:cNvPr id="14" name="Group 14"/>
          <p:cNvGrpSpPr/>
          <p:nvPr/>
        </p:nvGrpSpPr>
        <p:grpSpPr>
          <a:xfrm>
            <a:off x="4248715" y="274852"/>
            <a:ext cx="10604588" cy="1238490"/>
            <a:chOff x="6777692" y="-3157172"/>
            <a:chExt cx="11871698" cy="1651320"/>
          </a:xfrm>
        </p:grpSpPr>
        <p:sp>
          <p:nvSpPr>
            <p:cNvPr id="15" name="Freeform 15"/>
            <p:cNvSpPr/>
            <p:nvPr/>
          </p:nvSpPr>
          <p:spPr>
            <a:xfrm>
              <a:off x="6777692" y="-3157172"/>
              <a:ext cx="9844271" cy="1651320"/>
            </a:xfrm>
            <a:custGeom>
              <a:avLst/>
              <a:gdLst/>
              <a:ahLst/>
              <a:cxnLst/>
              <a:rect l="l" t="t" r="r" b="b"/>
              <a:pathLst>
                <a:path w="3611870" h="974895">
                  <a:moveTo>
                    <a:pt x="0" y="0"/>
                  </a:moveTo>
                  <a:lnTo>
                    <a:pt x="3611870" y="0"/>
                  </a:lnTo>
                  <a:lnTo>
                    <a:pt x="3611870" y="974895"/>
                  </a:lnTo>
                  <a:lnTo>
                    <a:pt x="0" y="974895"/>
                  </a:lnTo>
                  <a:lnTo>
                    <a:pt x="0" y="0"/>
                  </a:lnTo>
                  <a:close/>
                </a:path>
              </a:pathLst>
            </a:custGeom>
            <a:blipFill>
              <a:blip r:embed="rId8">
                <a:extLst>
                  <a:ext uri="{96DAC541-7B7A-43D3-8B79-37D633B846F1}">
                    <asvg:svgBlip xmlns:asvg="http://schemas.microsoft.com/office/drawing/2016/SVG/main" r:embed="rId9"/>
                  </a:ext>
                </a:extLst>
              </a:blip>
              <a:stretch>
                <a:fillRect b="-109788"/>
              </a:stretch>
            </a:blipFill>
          </p:spPr>
        </p:sp>
        <p:sp>
          <p:nvSpPr>
            <p:cNvPr id="17" name="TextBox 17"/>
            <p:cNvSpPr txBox="1"/>
            <p:nvPr/>
          </p:nvSpPr>
          <p:spPr>
            <a:xfrm>
              <a:off x="7262958" y="-2848008"/>
              <a:ext cx="11386432" cy="110799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a:ea typeface="+mn-ea"/>
                  <a:cs typeface="+mn-cs"/>
                </a:rPr>
                <a:t> </a:t>
              </a:r>
              <a:r>
                <a:rPr lang="en-AU" sz="5400" b="1" dirty="0">
                  <a:solidFill>
                    <a:prstClr val="black"/>
                  </a:solidFill>
                  <a:latin typeface="Times New Roman" panose="02020603050405020304" pitchFamily="18" charset="0"/>
                  <a:cs typeface="Times New Roman" panose="02020603050405020304" pitchFamily="18" charset="0"/>
                </a:rPr>
                <a:t>ĐOẠN VĂN THAM KHẢO</a:t>
              </a:r>
              <a:endParaRPr kumimoji="0" lang="en-GB"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680757634"/>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5" name="Freeform 5"/>
          <p:cNvSpPr/>
          <p:nvPr/>
        </p:nvSpPr>
        <p:spPr>
          <a:xfrm flipH="1">
            <a:off x="-1227739" y="-447288"/>
            <a:ext cx="4513421" cy="10287000"/>
          </a:xfrm>
          <a:custGeom>
            <a:avLst/>
            <a:gdLst/>
            <a:ahLst/>
            <a:cxnLst/>
            <a:rect l="l" t="t" r="r" b="b"/>
            <a:pathLst>
              <a:path w="4513421" h="10287000">
                <a:moveTo>
                  <a:pt x="4513421" y="0"/>
                </a:moveTo>
                <a:lnTo>
                  <a:pt x="0" y="0"/>
                </a:lnTo>
                <a:lnTo>
                  <a:pt x="0" y="10287000"/>
                </a:lnTo>
                <a:lnTo>
                  <a:pt x="4513421" y="10287000"/>
                </a:lnTo>
                <a:lnTo>
                  <a:pt x="4513421"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5002318" y="-447288"/>
            <a:ext cx="4513421" cy="10287000"/>
          </a:xfrm>
          <a:custGeom>
            <a:avLst/>
            <a:gdLst/>
            <a:ahLst/>
            <a:cxnLst/>
            <a:rect l="l" t="t" r="r" b="b"/>
            <a:pathLst>
              <a:path w="4513421" h="10287000">
                <a:moveTo>
                  <a:pt x="0" y="0"/>
                </a:moveTo>
                <a:lnTo>
                  <a:pt x="4513421" y="0"/>
                </a:lnTo>
                <a:lnTo>
                  <a:pt x="4513421" y="10287000"/>
                </a:lnTo>
                <a:lnTo>
                  <a:pt x="0" y="10287000"/>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4354797" y="-1040019"/>
            <a:ext cx="9578406" cy="1887744"/>
          </a:xfrm>
          <a:custGeom>
            <a:avLst/>
            <a:gdLst/>
            <a:ahLst/>
            <a:cxnLst/>
            <a:rect l="l" t="t" r="r" b="b"/>
            <a:pathLst>
              <a:path w="9578406" h="1887744">
                <a:moveTo>
                  <a:pt x="0" y="0"/>
                </a:moveTo>
                <a:lnTo>
                  <a:pt x="9578406" y="0"/>
                </a:lnTo>
                <a:lnTo>
                  <a:pt x="9578406" y="1887744"/>
                </a:lnTo>
                <a:lnTo>
                  <a:pt x="0" y="188774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2986959" y="-1040019"/>
            <a:ext cx="2840470" cy="1887744"/>
          </a:xfrm>
          <a:custGeom>
            <a:avLst/>
            <a:gdLst/>
            <a:ahLst/>
            <a:cxnLst/>
            <a:rect l="l" t="t" r="r" b="b"/>
            <a:pathLst>
              <a:path w="2840470" h="1887744">
                <a:moveTo>
                  <a:pt x="0" y="0"/>
                </a:moveTo>
                <a:lnTo>
                  <a:pt x="2840469" y="0"/>
                </a:lnTo>
                <a:lnTo>
                  <a:pt x="2840469" y="1887744"/>
                </a:lnTo>
                <a:lnTo>
                  <a:pt x="0" y="1887744"/>
                </a:lnTo>
                <a:lnTo>
                  <a:pt x="0" y="0"/>
                </a:lnTo>
                <a:close/>
              </a:path>
            </a:pathLst>
          </a:custGeom>
          <a:blipFill>
            <a:blip r:embed="rId4">
              <a:alphaModFix amt="80000"/>
              <a:extLst>
                <a:ext uri="{96DAC541-7B7A-43D3-8B79-37D633B846F1}">
                  <asvg:svgBlip xmlns:asvg="http://schemas.microsoft.com/office/drawing/2016/SVG/main" r:embed="rId5"/>
                </a:ext>
              </a:extLst>
            </a:blip>
            <a:stretch>
              <a:fillRect l="-237212"/>
            </a:stretch>
          </a:blipFill>
          <a:ln cap="sq">
            <a:noFill/>
            <a:prstDash val="solid"/>
            <a:miter/>
          </a:ln>
        </p:spPr>
      </p:sp>
      <p:sp>
        <p:nvSpPr>
          <p:cNvPr id="9" name="Freeform 9"/>
          <p:cNvSpPr/>
          <p:nvPr/>
        </p:nvSpPr>
        <p:spPr>
          <a:xfrm flipH="1">
            <a:off x="12474868" y="-1040019"/>
            <a:ext cx="2840470" cy="1887744"/>
          </a:xfrm>
          <a:custGeom>
            <a:avLst/>
            <a:gdLst/>
            <a:ahLst/>
            <a:cxnLst/>
            <a:rect l="l" t="t" r="r" b="b"/>
            <a:pathLst>
              <a:path w="2840470" h="1887744">
                <a:moveTo>
                  <a:pt x="2840470" y="0"/>
                </a:moveTo>
                <a:lnTo>
                  <a:pt x="0" y="0"/>
                </a:lnTo>
                <a:lnTo>
                  <a:pt x="0" y="1887744"/>
                </a:lnTo>
                <a:lnTo>
                  <a:pt x="2840470" y="1887744"/>
                </a:lnTo>
                <a:lnTo>
                  <a:pt x="2840470" y="0"/>
                </a:lnTo>
                <a:close/>
              </a:path>
            </a:pathLst>
          </a:custGeom>
          <a:blipFill>
            <a:blip r:embed="rId4">
              <a:alphaModFix amt="80000"/>
              <a:extLst>
                <a:ext uri="{96DAC541-7B7A-43D3-8B79-37D633B846F1}">
                  <asvg:svgBlip xmlns:asvg="http://schemas.microsoft.com/office/drawing/2016/SVG/main" r:embed="rId5"/>
                </a:ext>
              </a:extLst>
            </a:blip>
            <a:stretch>
              <a:fillRect l="-237212"/>
            </a:stretch>
          </a:blipFill>
          <a:ln cap="sq">
            <a:noFill/>
            <a:prstDash val="solid"/>
            <a:miter/>
          </a:ln>
        </p:spPr>
      </p:sp>
      <p:sp>
        <p:nvSpPr>
          <p:cNvPr id="15" name="TextBox 15"/>
          <p:cNvSpPr txBox="1"/>
          <p:nvPr/>
        </p:nvSpPr>
        <p:spPr>
          <a:xfrm>
            <a:off x="3491367" y="2160574"/>
            <a:ext cx="11305266" cy="2708434"/>
          </a:xfrm>
          <a:prstGeom prst="rect">
            <a:avLst/>
          </a:prstGeom>
        </p:spPr>
        <p:txBody>
          <a:bodyPr lIns="0" tIns="0" rIns="0" bIns="0" rtlCol="0" anchor="t">
            <a:spAutoFit/>
          </a:bodyPr>
          <a:lstStyle/>
          <a:p>
            <a:pPr algn="ctr"/>
            <a:r>
              <a:rPr lang="vi-VN"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a:t>
            </a:r>
          </a:p>
          <a:p>
            <a:pPr algn="ctr"/>
            <a:r>
              <a:rPr lang="vi-VN"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VẬN DỤNG</a:t>
            </a:r>
            <a:endParaRPr lang="en-GB"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6" name="Freeform 16"/>
          <p:cNvSpPr/>
          <p:nvPr/>
        </p:nvSpPr>
        <p:spPr>
          <a:xfrm>
            <a:off x="4492918" y="5362338"/>
            <a:ext cx="2963532" cy="6293214"/>
          </a:xfrm>
          <a:custGeom>
            <a:avLst/>
            <a:gdLst/>
            <a:ahLst/>
            <a:cxnLst/>
            <a:rect l="l" t="t" r="r" b="b"/>
            <a:pathLst>
              <a:path w="2963532" h="6293214">
                <a:moveTo>
                  <a:pt x="0" y="0"/>
                </a:moveTo>
                <a:lnTo>
                  <a:pt x="2963532" y="0"/>
                </a:lnTo>
                <a:lnTo>
                  <a:pt x="2963532" y="6293214"/>
                </a:lnTo>
                <a:lnTo>
                  <a:pt x="0" y="6293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flipH="1">
            <a:off x="6212822" y="5143500"/>
            <a:ext cx="6722118" cy="6949558"/>
          </a:xfrm>
          <a:custGeom>
            <a:avLst/>
            <a:gdLst/>
            <a:ahLst/>
            <a:cxnLst/>
            <a:rect l="l" t="t" r="r" b="b"/>
            <a:pathLst>
              <a:path w="6722118" h="6949558">
                <a:moveTo>
                  <a:pt x="6722118" y="0"/>
                </a:moveTo>
                <a:lnTo>
                  <a:pt x="0" y="0"/>
                </a:lnTo>
                <a:lnTo>
                  <a:pt x="0" y="6949558"/>
                </a:lnTo>
                <a:lnTo>
                  <a:pt x="6722118" y="6949558"/>
                </a:lnTo>
                <a:lnTo>
                  <a:pt x="672211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27396" y="5568154"/>
            <a:ext cx="4811779" cy="4983952"/>
          </a:xfrm>
          <a:custGeom>
            <a:avLst/>
            <a:gdLst/>
            <a:ahLst/>
            <a:cxnLst/>
            <a:rect l="l" t="t" r="r" b="b"/>
            <a:pathLst>
              <a:path w="4811779" h="4983952">
                <a:moveTo>
                  <a:pt x="0" y="0"/>
                </a:moveTo>
                <a:lnTo>
                  <a:pt x="4811779" y="0"/>
                </a:lnTo>
                <a:lnTo>
                  <a:pt x="4811779" y="4983952"/>
                </a:lnTo>
                <a:lnTo>
                  <a:pt x="0" y="4983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9" name="Group 19"/>
          <p:cNvGrpSpPr/>
          <p:nvPr/>
        </p:nvGrpSpPr>
        <p:grpSpPr>
          <a:xfrm rot="235339">
            <a:off x="10849887" y="5601269"/>
            <a:ext cx="7216354" cy="6730890"/>
            <a:chOff x="0" y="0"/>
            <a:chExt cx="9621805" cy="8974520"/>
          </a:xfrm>
        </p:grpSpPr>
        <p:sp>
          <p:nvSpPr>
            <p:cNvPr id="20" name="Freeform 20"/>
            <p:cNvSpPr/>
            <p:nvPr/>
          </p:nvSpPr>
          <p:spPr>
            <a:xfrm>
              <a:off x="0" y="0"/>
              <a:ext cx="4165708" cy="8974520"/>
            </a:xfrm>
            <a:custGeom>
              <a:avLst/>
              <a:gdLst/>
              <a:ahLst/>
              <a:cxnLst/>
              <a:rect l="l" t="t" r="r" b="b"/>
              <a:pathLst>
                <a:path w="4165708" h="8974520">
                  <a:moveTo>
                    <a:pt x="0" y="0"/>
                  </a:moveTo>
                  <a:lnTo>
                    <a:pt x="4165708" y="0"/>
                  </a:lnTo>
                  <a:lnTo>
                    <a:pt x="4165708" y="8974520"/>
                  </a:lnTo>
                  <a:lnTo>
                    <a:pt x="0" y="8974520"/>
                  </a:lnTo>
                  <a:lnTo>
                    <a:pt x="0" y="0"/>
                  </a:lnTo>
                  <a:close/>
                </a:path>
              </a:pathLst>
            </a:custGeom>
            <a:blipFill>
              <a:blip r:embed="rId12">
                <a:extLst>
                  <a:ext uri="{96DAC541-7B7A-43D3-8B79-37D633B846F1}">
                    <asvg:svgBlip xmlns:asvg="http://schemas.microsoft.com/office/drawing/2016/SVG/main" r:embed="rId13"/>
                  </a:ext>
                </a:extLst>
              </a:blip>
              <a:stretch>
                <a:fillRect r="-130976"/>
              </a:stretch>
            </a:blipFill>
          </p:spPr>
        </p:sp>
        <p:sp>
          <p:nvSpPr>
            <p:cNvPr id="21" name="Freeform 21"/>
            <p:cNvSpPr/>
            <p:nvPr/>
          </p:nvSpPr>
          <p:spPr>
            <a:xfrm>
              <a:off x="4132121" y="0"/>
              <a:ext cx="5489684" cy="8974520"/>
            </a:xfrm>
            <a:custGeom>
              <a:avLst/>
              <a:gdLst/>
              <a:ahLst/>
              <a:cxnLst/>
              <a:rect l="l" t="t" r="r" b="b"/>
              <a:pathLst>
                <a:path w="5489684" h="8974520">
                  <a:moveTo>
                    <a:pt x="0" y="0"/>
                  </a:moveTo>
                  <a:lnTo>
                    <a:pt x="5489684" y="0"/>
                  </a:lnTo>
                  <a:lnTo>
                    <a:pt x="5489684" y="8974520"/>
                  </a:lnTo>
                  <a:lnTo>
                    <a:pt x="0" y="8974520"/>
                  </a:lnTo>
                  <a:lnTo>
                    <a:pt x="0" y="0"/>
                  </a:lnTo>
                  <a:close/>
                </a:path>
              </a:pathLst>
            </a:custGeom>
            <a:blipFill>
              <a:blip r:embed="rId14">
                <a:extLst>
                  <a:ext uri="{96DAC541-7B7A-43D3-8B79-37D633B846F1}">
                    <asvg:svgBlip xmlns:asvg="http://schemas.microsoft.com/office/drawing/2016/SVG/main" r:embed="rId15"/>
                  </a:ext>
                </a:extLst>
              </a:blip>
              <a:stretch>
                <a:fillRect l="-75270"/>
              </a:stretch>
            </a:blipFill>
          </p:spPr>
        </p:sp>
      </p:grpSp>
    </p:spTree>
    <p:extLst>
      <p:ext uri="{BB962C8B-B14F-4D97-AF65-F5344CB8AC3E}">
        <p14:creationId xmlns:p14="http://schemas.microsoft.com/office/powerpoint/2010/main" val="3403865783"/>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4">
                <a:alphaModFix amt="35000"/>
                <a:extLst>
                  <a:ext uri="{96DAC541-7B7A-43D3-8B79-37D633B846F1}">
                    <asvg:svgBlip xmlns:asvg="http://schemas.microsoft.com/office/drawing/2016/SVG/main" r:embed="rId5"/>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4">
                <a:alphaModFix amt="35000"/>
                <a:extLst>
                  <a:ext uri="{96DAC541-7B7A-43D3-8B79-37D633B846F1}">
                    <asvg:svgBlip xmlns:asvg="http://schemas.microsoft.com/office/drawing/2016/SVG/main" r:embed="rId5"/>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gr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Rectangle 8"/>
          <p:cNvSpPr/>
          <p:nvPr/>
        </p:nvSpPr>
        <p:spPr>
          <a:xfrm>
            <a:off x="2386080" y="1308552"/>
            <a:ext cx="13461047" cy="1754326"/>
          </a:xfrm>
          <a:prstGeom prst="rect">
            <a:avLst/>
          </a:prstGeom>
        </p:spPr>
        <p:txBody>
          <a:bodyPr wrap="square">
            <a:spAutoFit/>
          </a:bodyPr>
          <a:lstStyle/>
          <a:p>
            <a:pPr algn="just" fontAlgn="base">
              <a:spcAft>
                <a:spcPts val="0"/>
              </a:spcAft>
            </a:pP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Xem đoạn video về một phần nội dung trong vở kịch </a:t>
            </a:r>
            <a:r>
              <a:rPr lang="vi-VN" sz="3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thanh tra</a:t>
            </a: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0"/>
              </a:spcAft>
            </a:pP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Chọn một đoạn văn ngắn trong trích đoạn </a:t>
            </a:r>
            <a:r>
              <a:rPr lang="vi-VN" sz="3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thanh tra, </a:t>
            </a: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nhập vai diễn lại đoạn văn đó (có thể viết lại kịch bản nếu cần</a:t>
            </a:r>
            <a:r>
              <a:rPr lang="vi-VN" sz="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Video 3 Bài 5.1. QUAN THANH TRA - HÀI KỊCH TRÀO PHÚNG TỆ NẠN THAM NHŨNG - VTC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867294" y="3619500"/>
            <a:ext cx="9725458" cy="54705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68122644"/>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a:ln cap="sq">
              <a:noFill/>
              <a:prstDash val="solid"/>
              <a:miter/>
            </a:ln>
          </p:spPr>
        </p:sp>
      </p:grpSp>
      <p:sp>
        <p:nvSpPr>
          <p:cNvPr id="27" name="Freeform 27"/>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TextBox 31"/>
          <p:cNvSpPr txBox="1"/>
          <p:nvPr/>
        </p:nvSpPr>
        <p:spPr>
          <a:xfrm>
            <a:off x="9525000" y="2235284"/>
            <a:ext cx="8305800" cy="4431983"/>
          </a:xfrm>
          <a:prstGeom prst="rect">
            <a:avLst/>
          </a:prstGeom>
        </p:spPr>
        <p:txBody>
          <a:bodyPr wrap="square" lIns="0" tIns="0" rIns="0" bIns="0" rtlCol="0" anchor="t">
            <a:spAutoFit/>
          </a:bodyPr>
          <a:lstStyle/>
          <a:p>
            <a:pPr algn="ctr"/>
            <a:r>
              <a:rPr lang="nl-NL" sz="4800" b="1">
                <a:solidFill>
                  <a:srgbClr val="FFFF00"/>
                </a:solidFill>
                <a:latin typeface="Times New Roman" panose="02020603050405020304" pitchFamily="18" charset="0"/>
                <a:cs typeface="Times New Roman" panose="02020603050405020304" pitchFamily="18" charset="0"/>
              </a:rPr>
              <a:t>HƯỚNG DẪN HỌC Ở NHÀ</a:t>
            </a:r>
            <a:endParaRPr lang="en-GB" sz="4800">
              <a:solidFill>
                <a:srgbClr val="FFFF00"/>
              </a:solidFill>
              <a:latin typeface="Times New Roman" panose="02020603050405020304" pitchFamily="18" charset="0"/>
              <a:cs typeface="Times New Roman" panose="02020603050405020304" pitchFamily="18" charset="0"/>
            </a:endParaRPr>
          </a:p>
          <a:p>
            <a:r>
              <a:rPr lang="pt-BR" sz="4800">
                <a:solidFill>
                  <a:schemeClr val="bg1"/>
                </a:solidFill>
                <a:latin typeface="Times New Roman" panose="02020603050405020304" pitchFamily="18" charset="0"/>
                <a:cs typeface="Times New Roman" panose="02020603050405020304" pitchFamily="18" charset="0"/>
              </a:rPr>
              <a:t>- Vẽ sơ đồ tư duy về các đơn vị kiến thức của bài học.</a:t>
            </a:r>
            <a:endParaRPr lang="en-GB" sz="4800">
              <a:solidFill>
                <a:schemeClr val="bg1"/>
              </a:solidFill>
              <a:latin typeface="Times New Roman" panose="02020603050405020304" pitchFamily="18" charset="0"/>
              <a:cs typeface="Times New Roman" panose="02020603050405020304" pitchFamily="18" charset="0"/>
            </a:endParaRPr>
          </a:p>
          <a:p>
            <a:r>
              <a:rPr lang="pt-BR" sz="4800">
                <a:solidFill>
                  <a:schemeClr val="bg1"/>
                </a:solidFill>
                <a:latin typeface="Times New Roman" panose="02020603050405020304" pitchFamily="18" charset="0"/>
                <a:cs typeface="Times New Roman" panose="02020603050405020304" pitchFamily="18" charset="0"/>
              </a:rPr>
              <a:t>- Tìm đọc thêm các vở hài kịch. </a:t>
            </a:r>
            <a:endParaRPr lang="en-GB" sz="4800">
              <a:solidFill>
                <a:schemeClr val="bg1"/>
              </a:solidFill>
              <a:latin typeface="Times New Roman" panose="02020603050405020304" pitchFamily="18" charset="0"/>
              <a:cs typeface="Times New Roman" panose="02020603050405020304" pitchFamily="18" charset="0"/>
            </a:endParaRPr>
          </a:p>
          <a:p>
            <a:r>
              <a:rPr lang="pt-BR" sz="4800" b="1">
                <a:solidFill>
                  <a:schemeClr val="bg1"/>
                </a:solidFill>
                <a:latin typeface="Times New Roman" panose="02020603050405020304" pitchFamily="18" charset="0"/>
                <a:cs typeface="Times New Roman" panose="02020603050405020304" pitchFamily="18" charset="0"/>
              </a:rPr>
              <a:t>- Chuẩn bị bài:</a:t>
            </a:r>
            <a:r>
              <a:rPr lang="pt-BR" sz="4800">
                <a:solidFill>
                  <a:schemeClr val="bg1"/>
                </a:solidFill>
                <a:latin typeface="Times New Roman" panose="02020603050405020304" pitchFamily="18" charset="0"/>
                <a:cs typeface="Times New Roman" panose="02020603050405020304" pitchFamily="18" charset="0"/>
              </a:rPr>
              <a:t> Văn bản 2. </a:t>
            </a:r>
            <a:r>
              <a:rPr lang="vi-VN" sz="4800" i="1">
                <a:solidFill>
                  <a:schemeClr val="bg1"/>
                </a:solidFill>
                <a:latin typeface="Times New Roman" panose="02020603050405020304" pitchFamily="18" charset="0"/>
                <a:cs typeface="Times New Roman" panose="02020603050405020304" pitchFamily="18" charset="0"/>
              </a:rPr>
              <a:t>Giấu của</a:t>
            </a:r>
            <a:r>
              <a:rPr lang="pt-BR" sz="4800" i="1">
                <a:solidFill>
                  <a:schemeClr val="bg1"/>
                </a:solidFill>
                <a:latin typeface="Times New Roman" panose="02020603050405020304" pitchFamily="18" charset="0"/>
                <a:cs typeface="Times New Roman" panose="02020603050405020304" pitchFamily="18" charset="0"/>
              </a:rPr>
              <a:t>, </a:t>
            </a:r>
            <a:r>
              <a:rPr lang="vi-VN" sz="4800">
                <a:solidFill>
                  <a:schemeClr val="bg1"/>
                </a:solidFill>
                <a:latin typeface="Times New Roman" panose="02020603050405020304" pitchFamily="18" charset="0"/>
                <a:cs typeface="Times New Roman" panose="02020603050405020304" pitchFamily="18" charset="0"/>
              </a:rPr>
              <a:t>Lộng Chương</a:t>
            </a:r>
            <a:endParaRPr lang="en-GB" sz="4800">
              <a:solidFill>
                <a:schemeClr val="bg1"/>
              </a:solidFill>
              <a:latin typeface="Times New Roman" panose="02020603050405020304" pitchFamily="18" charset="0"/>
              <a:cs typeface="Times New Roman" panose="02020603050405020304" pitchFamily="18" charset="0"/>
            </a:endParaRPr>
          </a:p>
        </p:txBody>
      </p:sp>
      <p:grpSp>
        <p:nvGrpSpPr>
          <p:cNvPr id="33" name="Group 33"/>
          <p:cNvGrpSpPr/>
          <p:nvPr/>
        </p:nvGrpSpPr>
        <p:grpSpPr>
          <a:xfrm>
            <a:off x="350443" y="2400300"/>
            <a:ext cx="8801027" cy="8208958"/>
            <a:chOff x="0" y="0"/>
            <a:chExt cx="11734702" cy="10945277"/>
          </a:xfrm>
        </p:grpSpPr>
        <p:sp>
          <p:nvSpPr>
            <p:cNvPr id="34" name="Freeform 34"/>
            <p:cNvSpPr/>
            <p:nvPr/>
          </p:nvSpPr>
          <p:spPr>
            <a:xfrm>
              <a:off x="0" y="0"/>
              <a:ext cx="5080475" cy="10945277"/>
            </a:xfrm>
            <a:custGeom>
              <a:avLst/>
              <a:gdLst/>
              <a:ahLst/>
              <a:cxnLst/>
              <a:rect l="l" t="t" r="r" b="b"/>
              <a:pathLst>
                <a:path w="5080475" h="10945277">
                  <a:moveTo>
                    <a:pt x="0" y="0"/>
                  </a:moveTo>
                  <a:lnTo>
                    <a:pt x="5080475" y="0"/>
                  </a:lnTo>
                  <a:lnTo>
                    <a:pt x="5080475" y="10945277"/>
                  </a:lnTo>
                  <a:lnTo>
                    <a:pt x="0" y="10945277"/>
                  </a:lnTo>
                  <a:lnTo>
                    <a:pt x="0" y="0"/>
                  </a:lnTo>
                  <a:close/>
                </a:path>
              </a:pathLst>
            </a:custGeom>
            <a:blipFill>
              <a:blip r:embed="rId6">
                <a:extLst>
                  <a:ext uri="{96DAC541-7B7A-43D3-8B79-37D633B846F1}">
                    <asvg:svgBlip xmlns:asvg="http://schemas.microsoft.com/office/drawing/2016/SVG/main" r:embed="rId7"/>
                  </a:ext>
                </a:extLst>
              </a:blip>
              <a:stretch>
                <a:fillRect r="-130976"/>
              </a:stretch>
            </a:blipFill>
          </p:spPr>
        </p:sp>
        <p:sp>
          <p:nvSpPr>
            <p:cNvPr id="35" name="Freeform 35"/>
            <p:cNvSpPr/>
            <p:nvPr/>
          </p:nvSpPr>
          <p:spPr>
            <a:xfrm>
              <a:off x="5039513" y="0"/>
              <a:ext cx="6695189" cy="10945277"/>
            </a:xfrm>
            <a:custGeom>
              <a:avLst/>
              <a:gdLst/>
              <a:ahLst/>
              <a:cxnLst/>
              <a:rect l="l" t="t" r="r" b="b"/>
              <a:pathLst>
                <a:path w="6695189" h="10945277">
                  <a:moveTo>
                    <a:pt x="0" y="0"/>
                  </a:moveTo>
                  <a:lnTo>
                    <a:pt x="6695189" y="0"/>
                  </a:lnTo>
                  <a:lnTo>
                    <a:pt x="6695189" y="10945277"/>
                  </a:lnTo>
                  <a:lnTo>
                    <a:pt x="0" y="10945277"/>
                  </a:lnTo>
                  <a:lnTo>
                    <a:pt x="0" y="0"/>
                  </a:lnTo>
                  <a:close/>
                </a:path>
              </a:pathLst>
            </a:custGeom>
            <a:blipFill>
              <a:blip r:embed="rId8">
                <a:extLst>
                  <a:ext uri="{96DAC541-7B7A-43D3-8B79-37D633B846F1}">
                    <asvg:svgBlip xmlns:asvg="http://schemas.microsoft.com/office/drawing/2016/SVG/main" r:embed="rId9"/>
                  </a:ext>
                </a:extLst>
              </a:blip>
              <a:stretch>
                <a:fillRect l="-75270"/>
              </a:stretch>
            </a:blipFill>
          </p:spPr>
        </p:sp>
      </p:gr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a:solidFill>
            <a:schemeClr val="accent2">
              <a:lumMod val="20000"/>
              <a:lumOff val="80000"/>
            </a:schemeClr>
          </a:solidFill>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gr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grpFill/>
          </p:spPr>
        </p:sp>
      </p:grpSp>
      <p:sp>
        <p:nvSpPr>
          <p:cNvPr id="5" name="Freeform 5"/>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4438760" y="-859044"/>
            <a:ext cx="27165521" cy="1887744"/>
            <a:chOff x="0" y="0"/>
            <a:chExt cx="36220695" cy="2516992"/>
          </a:xfrm>
        </p:grpSpPr>
        <p:sp>
          <p:nvSpPr>
            <p:cNvPr id="14" name="Freeform 14"/>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15" name="Freeform 15"/>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16" name="Freeform 16"/>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grpSp>
        <p:nvGrpSpPr>
          <p:cNvPr id="17" name="Group 17"/>
          <p:cNvGrpSpPr/>
          <p:nvPr/>
        </p:nvGrpSpPr>
        <p:grpSpPr>
          <a:xfrm>
            <a:off x="10647164" y="1845623"/>
            <a:ext cx="9548260" cy="8905922"/>
            <a:chOff x="0" y="0"/>
            <a:chExt cx="12731013" cy="11874563"/>
          </a:xfrm>
        </p:grpSpPr>
        <p:sp>
          <p:nvSpPr>
            <p:cNvPr id="18" name="Freeform 18"/>
            <p:cNvSpPr/>
            <p:nvPr/>
          </p:nvSpPr>
          <p:spPr>
            <a:xfrm>
              <a:off x="0" y="0"/>
              <a:ext cx="5511822" cy="11874563"/>
            </a:xfrm>
            <a:custGeom>
              <a:avLst/>
              <a:gdLst/>
              <a:ahLst/>
              <a:cxnLst/>
              <a:rect l="l" t="t" r="r" b="b"/>
              <a:pathLst>
                <a:path w="5511822" h="11874563">
                  <a:moveTo>
                    <a:pt x="0" y="0"/>
                  </a:moveTo>
                  <a:lnTo>
                    <a:pt x="5511822" y="0"/>
                  </a:lnTo>
                  <a:lnTo>
                    <a:pt x="5511822" y="11874563"/>
                  </a:lnTo>
                  <a:lnTo>
                    <a:pt x="0" y="11874563"/>
                  </a:lnTo>
                  <a:lnTo>
                    <a:pt x="0" y="0"/>
                  </a:lnTo>
                  <a:close/>
                </a:path>
              </a:pathLst>
            </a:custGeom>
            <a:blipFill>
              <a:blip r:embed="rId6">
                <a:extLst>
                  <a:ext uri="{96DAC541-7B7A-43D3-8B79-37D633B846F1}">
                    <asvg:svgBlip xmlns:asvg="http://schemas.microsoft.com/office/drawing/2016/SVG/main" r:embed="rId7"/>
                  </a:ext>
                </a:extLst>
              </a:blip>
              <a:stretch>
                <a:fillRect r="-130976"/>
              </a:stretch>
            </a:blipFill>
          </p:spPr>
        </p:sp>
        <p:sp>
          <p:nvSpPr>
            <p:cNvPr id="19" name="Freeform 19"/>
            <p:cNvSpPr/>
            <p:nvPr/>
          </p:nvSpPr>
          <p:spPr>
            <a:xfrm>
              <a:off x="5467382" y="0"/>
              <a:ext cx="7263631" cy="11874563"/>
            </a:xfrm>
            <a:custGeom>
              <a:avLst/>
              <a:gdLst/>
              <a:ahLst/>
              <a:cxnLst/>
              <a:rect l="l" t="t" r="r" b="b"/>
              <a:pathLst>
                <a:path w="7263631" h="11874563">
                  <a:moveTo>
                    <a:pt x="0" y="0"/>
                  </a:moveTo>
                  <a:lnTo>
                    <a:pt x="7263631" y="0"/>
                  </a:lnTo>
                  <a:lnTo>
                    <a:pt x="7263631" y="11874563"/>
                  </a:lnTo>
                  <a:lnTo>
                    <a:pt x="0" y="11874563"/>
                  </a:lnTo>
                  <a:lnTo>
                    <a:pt x="0" y="0"/>
                  </a:lnTo>
                  <a:close/>
                </a:path>
              </a:pathLst>
            </a:custGeom>
            <a:blipFill>
              <a:blip r:embed="rId8">
                <a:extLst>
                  <a:ext uri="{96DAC541-7B7A-43D3-8B79-37D633B846F1}">
                    <asvg:svgBlip xmlns:asvg="http://schemas.microsoft.com/office/drawing/2016/SVG/main" r:embed="rId9"/>
                  </a:ext>
                </a:extLst>
              </a:blip>
              <a:stretch>
                <a:fillRect l="-75270"/>
              </a:stretch>
            </a:blipFill>
          </p:spPr>
        </p:sp>
      </p:grpSp>
      <p:sp>
        <p:nvSpPr>
          <p:cNvPr id="23" name="TextBox 15"/>
          <p:cNvSpPr txBox="1"/>
          <p:nvPr/>
        </p:nvSpPr>
        <p:spPr>
          <a:xfrm>
            <a:off x="235372" y="2668699"/>
            <a:ext cx="9808548" cy="4247317"/>
          </a:xfrm>
          <a:prstGeom prst="rect">
            <a:avLst/>
          </a:prstGeom>
        </p:spPr>
        <p:txBody>
          <a:bodyPr wrap="square" lIns="0" tIns="0" rIns="0" bIns="0" rtlCol="0" anchor="t">
            <a:spAutoFit/>
          </a:bodyPr>
          <a:lstStyle/>
          <a:p>
            <a:pPr algn="ctr"/>
            <a:r>
              <a:rPr lang="pt-BR" sz="13800" b="1" dirty="0">
                <a:ln w="6600">
                  <a:solidFill>
                    <a:schemeClr val="accent2"/>
                  </a:solidFill>
                  <a:prstDash val="solid"/>
                </a:ln>
                <a:solidFill>
                  <a:srgbClr val="FF0000"/>
                </a:solidFill>
                <a:effectLst>
                  <a:glow rad="635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A</a:t>
            </a:r>
            <a:r>
              <a:rPr lang="en-US" sz="13800" b="1" dirty="0">
                <a:ln w="6600">
                  <a:solidFill>
                    <a:schemeClr val="accent2"/>
                  </a:solidFill>
                  <a:prstDash val="solid"/>
                </a:ln>
                <a:solidFill>
                  <a:srgbClr val="FF0000"/>
                </a:solidFill>
                <a:effectLst>
                  <a:glow rad="635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 Tri </a:t>
            </a:r>
            <a:r>
              <a:rPr lang="en-US" sz="13800" b="1" dirty="0" err="1">
                <a:ln w="6600">
                  <a:solidFill>
                    <a:schemeClr val="accent2"/>
                  </a:solidFill>
                  <a:prstDash val="solid"/>
                </a:ln>
                <a:solidFill>
                  <a:srgbClr val="FF0000"/>
                </a:solidFill>
                <a:effectLst>
                  <a:glow rad="635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thức</a:t>
            </a:r>
            <a:r>
              <a:rPr lang="en-US" sz="13800" b="1" dirty="0">
                <a:ln w="6600">
                  <a:solidFill>
                    <a:schemeClr val="accent2"/>
                  </a:solidFill>
                  <a:prstDash val="solid"/>
                </a:ln>
                <a:solidFill>
                  <a:srgbClr val="FF0000"/>
                </a:solidFill>
                <a:effectLst>
                  <a:glow rad="635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13800" b="1" dirty="0" err="1">
                <a:ln w="6600">
                  <a:solidFill>
                    <a:schemeClr val="accent2"/>
                  </a:solidFill>
                  <a:prstDash val="solid"/>
                </a:ln>
                <a:solidFill>
                  <a:srgbClr val="FF0000"/>
                </a:solidFill>
                <a:effectLst>
                  <a:glow rad="635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Ngữ</a:t>
            </a:r>
            <a:r>
              <a:rPr lang="en-US" sz="13800" b="1" dirty="0">
                <a:ln w="6600">
                  <a:solidFill>
                    <a:schemeClr val="accent2"/>
                  </a:solidFill>
                  <a:prstDash val="solid"/>
                </a:ln>
                <a:solidFill>
                  <a:srgbClr val="FF0000"/>
                </a:solidFill>
                <a:effectLst>
                  <a:glow rad="635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13800" b="1" dirty="0" err="1">
                <a:ln w="6600">
                  <a:solidFill>
                    <a:schemeClr val="accent2"/>
                  </a:solidFill>
                  <a:prstDash val="solid"/>
                </a:ln>
                <a:solidFill>
                  <a:srgbClr val="FF0000"/>
                </a:solidFill>
                <a:effectLst>
                  <a:glow rad="635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văn</a:t>
            </a:r>
            <a:endParaRPr lang="en-GB" sz="13800" b="1" dirty="0">
              <a:ln w="6600">
                <a:solidFill>
                  <a:schemeClr val="accent2"/>
                </a:solidFill>
                <a:prstDash val="solid"/>
              </a:ln>
              <a:solidFill>
                <a:srgbClr val="FF0000"/>
              </a:solidFill>
              <a:effectLst>
                <a:glow rad="635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089160"/>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sp>
        <p:nvSpPr>
          <p:cNvPr id="5" name="Freeform 5"/>
          <p:cNvSpPr/>
          <p:nvPr/>
        </p:nvSpPr>
        <p:spPr>
          <a:xfrm flipH="1">
            <a:off x="-1227739" y="-447288"/>
            <a:ext cx="4513421" cy="10287000"/>
          </a:xfrm>
          <a:custGeom>
            <a:avLst/>
            <a:gdLst/>
            <a:ahLst/>
            <a:cxnLst/>
            <a:rect l="l" t="t" r="r" b="b"/>
            <a:pathLst>
              <a:path w="4513421" h="10287000">
                <a:moveTo>
                  <a:pt x="4513421" y="0"/>
                </a:moveTo>
                <a:lnTo>
                  <a:pt x="0" y="0"/>
                </a:lnTo>
                <a:lnTo>
                  <a:pt x="0" y="10287000"/>
                </a:lnTo>
                <a:lnTo>
                  <a:pt x="4513421" y="10287000"/>
                </a:lnTo>
                <a:lnTo>
                  <a:pt x="4513421"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15002318" y="-447288"/>
            <a:ext cx="4513421" cy="10287000"/>
          </a:xfrm>
          <a:custGeom>
            <a:avLst/>
            <a:gdLst/>
            <a:ahLst/>
            <a:cxnLst/>
            <a:rect l="l" t="t" r="r" b="b"/>
            <a:pathLst>
              <a:path w="4513421" h="10287000">
                <a:moveTo>
                  <a:pt x="0" y="0"/>
                </a:moveTo>
                <a:lnTo>
                  <a:pt x="4513421" y="0"/>
                </a:lnTo>
                <a:lnTo>
                  <a:pt x="4513421" y="10287000"/>
                </a:lnTo>
                <a:lnTo>
                  <a:pt x="0" y="1028700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7" name="Freeform 7"/>
          <p:cNvSpPr/>
          <p:nvPr/>
        </p:nvSpPr>
        <p:spPr>
          <a:xfrm>
            <a:off x="4354797" y="-1040019"/>
            <a:ext cx="9578406" cy="1887744"/>
          </a:xfrm>
          <a:custGeom>
            <a:avLst/>
            <a:gdLst/>
            <a:ahLst/>
            <a:cxnLst/>
            <a:rect l="l" t="t" r="r" b="b"/>
            <a:pathLst>
              <a:path w="9578406" h="1887744">
                <a:moveTo>
                  <a:pt x="0" y="0"/>
                </a:moveTo>
                <a:lnTo>
                  <a:pt x="9578406" y="0"/>
                </a:lnTo>
                <a:lnTo>
                  <a:pt x="9578406" y="1887744"/>
                </a:lnTo>
                <a:lnTo>
                  <a:pt x="0" y="1887744"/>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8" name="Freeform 8"/>
          <p:cNvSpPr/>
          <p:nvPr/>
        </p:nvSpPr>
        <p:spPr>
          <a:xfrm>
            <a:off x="2986959" y="-1040019"/>
            <a:ext cx="2840470" cy="1887744"/>
          </a:xfrm>
          <a:custGeom>
            <a:avLst/>
            <a:gdLst/>
            <a:ahLst/>
            <a:cxnLst/>
            <a:rect l="l" t="t" r="r" b="b"/>
            <a:pathLst>
              <a:path w="2840470" h="1887744">
                <a:moveTo>
                  <a:pt x="0" y="0"/>
                </a:moveTo>
                <a:lnTo>
                  <a:pt x="2840469" y="0"/>
                </a:lnTo>
                <a:lnTo>
                  <a:pt x="2840469" y="1887744"/>
                </a:lnTo>
                <a:lnTo>
                  <a:pt x="0" y="1887744"/>
                </a:lnTo>
                <a:lnTo>
                  <a:pt x="0" y="0"/>
                </a:lnTo>
                <a:close/>
              </a:path>
            </a:pathLst>
          </a:custGeom>
          <a:blipFill>
            <a:blip r:embed="rId6">
              <a:alphaModFix amt="80000"/>
              <a:extLst>
                <a:ext uri="{96DAC541-7B7A-43D3-8B79-37D633B846F1}">
                  <asvg:svgBlip xmlns:asvg="http://schemas.microsoft.com/office/drawing/2016/SVG/main" r:embed="rId7"/>
                </a:ext>
              </a:extLst>
            </a:blip>
            <a:stretch>
              <a:fillRect l="-237212"/>
            </a:stretch>
          </a:blipFill>
          <a:ln cap="sq">
            <a:noFill/>
            <a:prstDash val="solid"/>
            <a:miter/>
          </a:ln>
        </p:spPr>
      </p:sp>
      <p:sp>
        <p:nvSpPr>
          <p:cNvPr id="9" name="Freeform 9"/>
          <p:cNvSpPr/>
          <p:nvPr/>
        </p:nvSpPr>
        <p:spPr>
          <a:xfrm flipH="1">
            <a:off x="12474868" y="-1040019"/>
            <a:ext cx="2840470" cy="1887744"/>
          </a:xfrm>
          <a:custGeom>
            <a:avLst/>
            <a:gdLst/>
            <a:ahLst/>
            <a:cxnLst/>
            <a:rect l="l" t="t" r="r" b="b"/>
            <a:pathLst>
              <a:path w="2840470" h="1887744">
                <a:moveTo>
                  <a:pt x="2840470" y="0"/>
                </a:moveTo>
                <a:lnTo>
                  <a:pt x="0" y="0"/>
                </a:lnTo>
                <a:lnTo>
                  <a:pt x="0" y="1887744"/>
                </a:lnTo>
                <a:lnTo>
                  <a:pt x="2840470" y="1887744"/>
                </a:lnTo>
                <a:lnTo>
                  <a:pt x="2840470" y="0"/>
                </a:lnTo>
                <a:close/>
              </a:path>
            </a:pathLst>
          </a:custGeom>
          <a:blipFill>
            <a:blip r:embed="rId6">
              <a:alphaModFix amt="80000"/>
              <a:extLst>
                <a:ext uri="{96DAC541-7B7A-43D3-8B79-37D633B846F1}">
                  <asvg:svgBlip xmlns:asvg="http://schemas.microsoft.com/office/drawing/2016/SVG/main" r:embed="rId7"/>
                </a:ext>
              </a:extLst>
            </a:blip>
            <a:stretch>
              <a:fillRect l="-237212"/>
            </a:stretch>
          </a:blipFill>
          <a:ln cap="sq">
            <a:noFill/>
            <a:prstDash val="solid"/>
            <a:miter/>
          </a:ln>
        </p:spPr>
      </p:sp>
      <p:sp>
        <p:nvSpPr>
          <p:cNvPr id="15" name="TextBox 15"/>
          <p:cNvSpPr txBox="1"/>
          <p:nvPr/>
        </p:nvSpPr>
        <p:spPr>
          <a:xfrm>
            <a:off x="3491367" y="2160574"/>
            <a:ext cx="11305266" cy="2776337"/>
          </a:xfrm>
          <a:prstGeom prst="rect">
            <a:avLst/>
          </a:prstGeom>
        </p:spPr>
        <p:txBody>
          <a:bodyPr lIns="0" tIns="0" rIns="0" bIns="0" rtlCol="0" anchor="t">
            <a:spAutoFit/>
          </a:bodyPr>
          <a:lstStyle/>
          <a:p>
            <a:pPr algn="ctr">
              <a:lnSpc>
                <a:spcPts val="23591"/>
              </a:lnSpc>
              <a:spcBef>
                <a:spcPct val="0"/>
              </a:spcBef>
            </a:pPr>
            <a:r>
              <a:rPr lang="en-US" sz="1685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elandine"/>
                <a:cs typeface="Times New Roman" panose="02020603050405020304" pitchFamily="18" charset="0"/>
                <a:sym typeface="Celandine"/>
              </a:rPr>
              <a:t>Thank You!</a:t>
            </a:r>
          </a:p>
        </p:txBody>
      </p:sp>
      <p:sp>
        <p:nvSpPr>
          <p:cNvPr id="16" name="Freeform 16"/>
          <p:cNvSpPr/>
          <p:nvPr/>
        </p:nvSpPr>
        <p:spPr>
          <a:xfrm>
            <a:off x="4492918" y="5362338"/>
            <a:ext cx="2963532" cy="6293214"/>
          </a:xfrm>
          <a:custGeom>
            <a:avLst/>
            <a:gdLst/>
            <a:ahLst/>
            <a:cxnLst/>
            <a:rect l="l" t="t" r="r" b="b"/>
            <a:pathLst>
              <a:path w="2963532" h="6293214">
                <a:moveTo>
                  <a:pt x="0" y="0"/>
                </a:moveTo>
                <a:lnTo>
                  <a:pt x="2963532" y="0"/>
                </a:lnTo>
                <a:lnTo>
                  <a:pt x="2963532" y="6293214"/>
                </a:lnTo>
                <a:lnTo>
                  <a:pt x="0" y="62932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flipH="1">
            <a:off x="6212822" y="5143500"/>
            <a:ext cx="6722118" cy="6949558"/>
          </a:xfrm>
          <a:custGeom>
            <a:avLst/>
            <a:gdLst/>
            <a:ahLst/>
            <a:cxnLst/>
            <a:rect l="l" t="t" r="r" b="b"/>
            <a:pathLst>
              <a:path w="6722118" h="6949558">
                <a:moveTo>
                  <a:pt x="6722118" y="0"/>
                </a:moveTo>
                <a:lnTo>
                  <a:pt x="0" y="0"/>
                </a:lnTo>
                <a:lnTo>
                  <a:pt x="0" y="6949558"/>
                </a:lnTo>
                <a:lnTo>
                  <a:pt x="6722118" y="6949558"/>
                </a:lnTo>
                <a:lnTo>
                  <a:pt x="672211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27396" y="5568154"/>
            <a:ext cx="4811779" cy="4983952"/>
          </a:xfrm>
          <a:custGeom>
            <a:avLst/>
            <a:gdLst/>
            <a:ahLst/>
            <a:cxnLst/>
            <a:rect l="l" t="t" r="r" b="b"/>
            <a:pathLst>
              <a:path w="4811779" h="4983952">
                <a:moveTo>
                  <a:pt x="0" y="0"/>
                </a:moveTo>
                <a:lnTo>
                  <a:pt x="4811779" y="0"/>
                </a:lnTo>
                <a:lnTo>
                  <a:pt x="4811779" y="4983952"/>
                </a:lnTo>
                <a:lnTo>
                  <a:pt x="0" y="49839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9" name="Group 19"/>
          <p:cNvGrpSpPr/>
          <p:nvPr/>
        </p:nvGrpSpPr>
        <p:grpSpPr>
          <a:xfrm rot="235339">
            <a:off x="10849887" y="5601269"/>
            <a:ext cx="7216354" cy="6730890"/>
            <a:chOff x="0" y="0"/>
            <a:chExt cx="9621805" cy="8974520"/>
          </a:xfrm>
        </p:grpSpPr>
        <p:sp>
          <p:nvSpPr>
            <p:cNvPr id="20" name="Freeform 20"/>
            <p:cNvSpPr/>
            <p:nvPr/>
          </p:nvSpPr>
          <p:spPr>
            <a:xfrm>
              <a:off x="0" y="0"/>
              <a:ext cx="4165708" cy="8974520"/>
            </a:xfrm>
            <a:custGeom>
              <a:avLst/>
              <a:gdLst/>
              <a:ahLst/>
              <a:cxnLst/>
              <a:rect l="l" t="t" r="r" b="b"/>
              <a:pathLst>
                <a:path w="4165708" h="8974520">
                  <a:moveTo>
                    <a:pt x="0" y="0"/>
                  </a:moveTo>
                  <a:lnTo>
                    <a:pt x="4165708" y="0"/>
                  </a:lnTo>
                  <a:lnTo>
                    <a:pt x="4165708" y="8974520"/>
                  </a:lnTo>
                  <a:lnTo>
                    <a:pt x="0" y="8974520"/>
                  </a:lnTo>
                  <a:lnTo>
                    <a:pt x="0" y="0"/>
                  </a:lnTo>
                  <a:close/>
                </a:path>
              </a:pathLst>
            </a:custGeom>
            <a:blipFill>
              <a:blip r:embed="rId14">
                <a:extLst>
                  <a:ext uri="{96DAC541-7B7A-43D3-8B79-37D633B846F1}">
                    <asvg:svgBlip xmlns:asvg="http://schemas.microsoft.com/office/drawing/2016/SVG/main" r:embed="rId15"/>
                  </a:ext>
                </a:extLst>
              </a:blip>
              <a:stretch>
                <a:fillRect r="-130976"/>
              </a:stretch>
            </a:blipFill>
          </p:spPr>
        </p:sp>
        <p:sp>
          <p:nvSpPr>
            <p:cNvPr id="21" name="Freeform 21"/>
            <p:cNvSpPr/>
            <p:nvPr/>
          </p:nvSpPr>
          <p:spPr>
            <a:xfrm>
              <a:off x="4132121" y="0"/>
              <a:ext cx="5489684" cy="8974520"/>
            </a:xfrm>
            <a:custGeom>
              <a:avLst/>
              <a:gdLst/>
              <a:ahLst/>
              <a:cxnLst/>
              <a:rect l="l" t="t" r="r" b="b"/>
              <a:pathLst>
                <a:path w="5489684" h="8974520">
                  <a:moveTo>
                    <a:pt x="0" y="0"/>
                  </a:moveTo>
                  <a:lnTo>
                    <a:pt x="5489684" y="0"/>
                  </a:lnTo>
                  <a:lnTo>
                    <a:pt x="5489684" y="8974520"/>
                  </a:lnTo>
                  <a:lnTo>
                    <a:pt x="0" y="8974520"/>
                  </a:lnTo>
                  <a:lnTo>
                    <a:pt x="0" y="0"/>
                  </a:lnTo>
                  <a:close/>
                </a:path>
              </a:pathLst>
            </a:custGeom>
            <a:blipFill>
              <a:blip r:embed="rId16">
                <a:extLst>
                  <a:ext uri="{96DAC541-7B7A-43D3-8B79-37D633B846F1}">
                    <asvg:svgBlip xmlns:asvg="http://schemas.microsoft.com/office/drawing/2016/SVG/main" r:embed="rId17"/>
                  </a:ext>
                </a:extLst>
              </a:blip>
              <a:stretch>
                <a:fillRect l="-75270"/>
              </a:stretch>
            </a:blipFill>
          </p:spPr>
        </p:sp>
      </p:gr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5" name="Freeform 25"/>
          <p:cNvSpPr/>
          <p:nvPr/>
        </p:nvSpPr>
        <p:spPr>
          <a:xfrm flipH="1">
            <a:off x="10140724" y="1556871"/>
            <a:ext cx="8348008" cy="8135514"/>
          </a:xfrm>
          <a:custGeom>
            <a:avLst/>
            <a:gdLst/>
            <a:ahLst/>
            <a:cxnLst/>
            <a:rect l="l" t="t" r="r" b="b"/>
            <a:pathLst>
              <a:path w="8348008" h="8135514">
                <a:moveTo>
                  <a:pt x="8348009" y="0"/>
                </a:moveTo>
                <a:lnTo>
                  <a:pt x="0" y="0"/>
                </a:lnTo>
                <a:lnTo>
                  <a:pt x="0" y="8135514"/>
                </a:lnTo>
                <a:lnTo>
                  <a:pt x="8348009" y="8135514"/>
                </a:lnTo>
                <a:lnTo>
                  <a:pt x="834800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1803772251"/>
              </p:ext>
            </p:extLst>
          </p:nvPr>
        </p:nvGraphicFramePr>
        <p:xfrm>
          <a:off x="1256074" y="1531903"/>
          <a:ext cx="8399986" cy="6569778"/>
        </p:xfrm>
        <a:graphic>
          <a:graphicData uri="http://schemas.openxmlformats.org/drawingml/2006/table">
            <a:tbl>
              <a:tblPr firstRow="1" firstCol="1" bandRow="1">
                <a:effectLst>
                  <a:reflection blurRad="6350" stA="50000" endA="300" endPos="38500" dist="50800" dir="5400000" sy="-100000" algn="bl" rotWithShape="0"/>
                </a:effectLst>
              </a:tblPr>
              <a:tblGrid>
                <a:gridCol w="8399986">
                  <a:extLst>
                    <a:ext uri="{9D8B030D-6E8A-4147-A177-3AD203B41FA5}">
                      <a16:colId xmlns:a16="http://schemas.microsoft.com/office/drawing/2014/main" val="20000"/>
                    </a:ext>
                  </a:extLst>
                </a:gridCol>
              </a:tblGrid>
              <a:tr h="433196">
                <a:tc>
                  <a:txBody>
                    <a:bodyPr/>
                    <a:lstStyle/>
                    <a:p>
                      <a:pPr algn="ctr">
                        <a:lnSpc>
                          <a:spcPct val="115000"/>
                        </a:lnSpc>
                        <a:spcAft>
                          <a:spcPts val="0"/>
                        </a:spcAft>
                        <a:tabLst>
                          <a:tab pos="1386840" algn="l"/>
                        </a:tabLst>
                      </a:pP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0"/>
                  </a:ext>
                </a:extLst>
              </a:tr>
              <a:tr h="433196">
                <a:tc>
                  <a:txBody>
                    <a:bodyPr/>
                    <a:lstStyle/>
                    <a:p>
                      <a:pPr algn="ctr">
                        <a:lnSpc>
                          <a:spcPct val="115000"/>
                        </a:lnSpc>
                        <a:spcAft>
                          <a:spcPts val="0"/>
                        </a:spcAft>
                      </a:pPr>
                      <a:r>
                        <a:rPr lang="vi-VN"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 KỊCH</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433196">
                <a:tc>
                  <a:txBody>
                    <a:bodyPr/>
                    <a:lstStyle/>
                    <a:p>
                      <a:pPr>
                        <a:lnSpc>
                          <a:spcPct val="115000"/>
                        </a:lnSpc>
                        <a:spcAft>
                          <a:spcPts val="0"/>
                        </a:spcAft>
                      </a:pPr>
                      <a:r>
                        <a:rPr lang="vi-VN"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433196">
                <a:tc>
                  <a:txBody>
                    <a:bodyPr/>
                    <a:lstStyle/>
                    <a:p>
                      <a:pPr algn="just">
                        <a:lnSpc>
                          <a:spcPct val="115000"/>
                        </a:lnSpc>
                        <a:spcAft>
                          <a:spcPts val="0"/>
                        </a:spcAft>
                      </a:pP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33196">
                <a:tc>
                  <a:txBody>
                    <a:bodyPr/>
                    <a:lstStyle/>
                    <a:p>
                      <a:pPr algn="just">
                        <a:lnSpc>
                          <a:spcPct val="115000"/>
                        </a:lnSpc>
                        <a:spcAft>
                          <a:spcPts val="0"/>
                        </a:spcAft>
                      </a:pP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huống kịch</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433196">
                <a:tc>
                  <a:txBody>
                    <a:bodyPr/>
                    <a:lstStyle/>
                    <a:p>
                      <a:pPr algn="just">
                        <a:lnSpc>
                          <a:spcPct val="115000"/>
                        </a:lnSpc>
                        <a:spcAft>
                          <a:spcPts val="0"/>
                        </a:spcAft>
                      </a:pP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Xung đột kịch </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433196">
                <a:tc>
                  <a:txBody>
                    <a:bodyPr/>
                    <a:lstStyle/>
                    <a:p>
                      <a:pPr algn="just">
                        <a:lnSpc>
                          <a:spcPct val="115000"/>
                        </a:lnSpc>
                        <a:spcAft>
                          <a:spcPts val="0"/>
                        </a:spcAft>
                      </a:pP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 kịch </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417824">
                <a:tc>
                  <a:txBody>
                    <a:bodyPr/>
                    <a:lstStyle/>
                    <a:p>
                      <a:pPr algn="just">
                        <a:lnSpc>
                          <a:spcPct val="115000"/>
                        </a:lnSpc>
                        <a:spcAft>
                          <a:spcPts val="0"/>
                        </a:spcAft>
                        <a:tabLst>
                          <a:tab pos="1386840" algn="l"/>
                        </a:tabLst>
                      </a:pP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Kết cấu </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417824">
                <a:tc>
                  <a:txBody>
                    <a:bodyPr/>
                    <a:lstStyle/>
                    <a:p>
                      <a:pPr algn="just">
                        <a:lnSpc>
                          <a:spcPct val="115000"/>
                        </a:lnSpc>
                        <a:spcAft>
                          <a:spcPts val="0"/>
                        </a:spcAft>
                        <a:tabLst>
                          <a:tab pos="1386840" algn="l"/>
                        </a:tabLst>
                      </a:pP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Ngôn từ</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9"/>
                  </a:ext>
                </a:extLst>
              </a:tr>
              <a:tr h="279043">
                <a:tc>
                  <a:txBody>
                    <a:bodyPr/>
                    <a:lstStyle/>
                    <a:p>
                      <a:pPr algn="just">
                        <a:lnSpc>
                          <a:spcPct val="115000"/>
                        </a:lnSpc>
                        <a:spcAft>
                          <a:spcPts val="0"/>
                        </a:spcAft>
                        <a:tabLst>
                          <a:tab pos="1386840" algn="l"/>
                        </a:tabLst>
                      </a:pP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Thủ pháp trào phúng</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89335502"/>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sp>
        <p:nvSpPr>
          <p:cNvPr id="5" name="Freeform 5"/>
          <p:cNvSpPr/>
          <p:nvPr/>
        </p:nvSpPr>
        <p:spPr>
          <a:xfrm>
            <a:off x="-48633" y="9944100"/>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4438760" y="-859044"/>
            <a:ext cx="27165521" cy="1887744"/>
            <a:chOff x="0" y="0"/>
            <a:chExt cx="36220695" cy="2516992"/>
          </a:xfrm>
        </p:grpSpPr>
        <p:sp>
          <p:nvSpPr>
            <p:cNvPr id="7" name="Freeform 7"/>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8" name="Freeform 8"/>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sp>
          <p:nvSpPr>
            <p:cNvPr id="9" name="Freeform 9"/>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sp>
      </p:grpSp>
      <p:sp>
        <p:nvSpPr>
          <p:cNvPr id="16" name="Freeform 16"/>
          <p:cNvSpPr/>
          <p:nvPr/>
        </p:nvSpPr>
        <p:spPr>
          <a:xfrm>
            <a:off x="12496800" y="1638300"/>
            <a:ext cx="6441950" cy="8786922"/>
          </a:xfrm>
          <a:custGeom>
            <a:avLst/>
            <a:gdLst/>
            <a:ahLst/>
            <a:cxnLst/>
            <a:rect l="l" t="t" r="r" b="b"/>
            <a:pathLst>
              <a:path w="8499350" h="8786922">
                <a:moveTo>
                  <a:pt x="0" y="0"/>
                </a:moveTo>
                <a:lnTo>
                  <a:pt x="8499350" y="0"/>
                </a:lnTo>
                <a:lnTo>
                  <a:pt x="8499350" y="8786922"/>
                </a:lnTo>
                <a:lnTo>
                  <a:pt x="0" y="8786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aphicFrame>
        <p:nvGraphicFramePr>
          <p:cNvPr id="28" name="Table 27"/>
          <p:cNvGraphicFramePr>
            <a:graphicFrameLocks noGrp="1"/>
          </p:cNvGraphicFramePr>
          <p:nvPr>
            <p:extLst>
              <p:ext uri="{D42A27DB-BD31-4B8C-83A1-F6EECF244321}">
                <p14:modId xmlns:p14="http://schemas.microsoft.com/office/powerpoint/2010/main" val="4021918021"/>
              </p:ext>
            </p:extLst>
          </p:nvPr>
        </p:nvGraphicFramePr>
        <p:xfrm>
          <a:off x="269265" y="1028700"/>
          <a:ext cx="12386354" cy="5577840"/>
        </p:xfrm>
        <a:graphic>
          <a:graphicData uri="http://schemas.openxmlformats.org/drawingml/2006/table">
            <a:tbl>
              <a:tblPr firstRow="1" firstCol="1" bandRow="1"/>
              <a:tblGrid>
                <a:gridCol w="2477271">
                  <a:extLst>
                    <a:ext uri="{9D8B030D-6E8A-4147-A177-3AD203B41FA5}">
                      <a16:colId xmlns:a16="http://schemas.microsoft.com/office/drawing/2014/main" val="20000"/>
                    </a:ext>
                  </a:extLst>
                </a:gridCol>
                <a:gridCol w="9909083">
                  <a:extLst>
                    <a:ext uri="{9D8B030D-6E8A-4147-A177-3AD203B41FA5}">
                      <a16:colId xmlns:a16="http://schemas.microsoft.com/office/drawing/2014/main" val="20001"/>
                    </a:ext>
                  </a:extLst>
                </a:gridCol>
              </a:tblGrid>
              <a:tr h="97333">
                <a:tc>
                  <a:txBody>
                    <a:bodyPr/>
                    <a:lstStyle/>
                    <a:p>
                      <a:pPr algn="ctr">
                        <a:lnSpc>
                          <a:spcPct val="100000"/>
                        </a:lnSpc>
                        <a:spcAft>
                          <a:spcPts val="0"/>
                        </a:spcAft>
                      </a:pPr>
                      <a:r>
                        <a:rPr lang="vi-VN" sz="3600" b="1">
                          <a:solidFill>
                            <a:srgbClr val="FFFF00"/>
                          </a:solidFill>
                          <a:effectLst/>
                          <a:latin typeface="+mj-lt"/>
                          <a:ea typeface="Times New Roman" panose="02020603050405020304" pitchFamily="18" charset="0"/>
                          <a:cs typeface="Times New Roman" panose="02020603050405020304" pitchFamily="18" charset="0"/>
                        </a:rPr>
                        <a:t>Các yếu tố của kịch</a:t>
                      </a:r>
                      <a:endParaRPr lang="en-GB" sz="36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00000"/>
                        </a:lnSpc>
                        <a:spcAft>
                          <a:spcPts val="0"/>
                        </a:spcAft>
                        <a:tabLst>
                          <a:tab pos="1386840" algn="l"/>
                        </a:tabLst>
                      </a:pPr>
                      <a:r>
                        <a:rPr lang="vi-VN" sz="3600" b="1">
                          <a:solidFill>
                            <a:srgbClr val="FFFF00"/>
                          </a:solidFill>
                          <a:effectLst/>
                          <a:latin typeface="+mj-lt"/>
                          <a:ea typeface="Times New Roman" panose="02020603050405020304" pitchFamily="18" charset="0"/>
                          <a:cs typeface="Times New Roman" panose="02020603050405020304" pitchFamily="18" charset="0"/>
                        </a:rPr>
                        <a:t>Hài kịch</a:t>
                      </a:r>
                      <a:endParaRPr lang="en-GB" sz="36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632661">
                <a:tc>
                  <a:txBody>
                    <a:bodyPr/>
                    <a:lstStyle/>
                    <a:p>
                      <a:pPr algn="ctr">
                        <a:lnSpc>
                          <a:spcPct val="100000"/>
                        </a:lnSpc>
                        <a:spcAft>
                          <a:spcPts val="0"/>
                        </a:spcAft>
                      </a:pPr>
                      <a:endParaRPr lang="vi-VN" sz="3600" b="1">
                        <a:solidFill>
                          <a:srgbClr val="FFFF00"/>
                        </a:solidFill>
                        <a:effectLst/>
                        <a:latin typeface="+mj-lt"/>
                        <a:ea typeface="Times New Roman" panose="02020603050405020304" pitchFamily="18" charset="0"/>
                        <a:cs typeface="Times New Roman" panose="02020603050405020304" pitchFamily="18" charset="0"/>
                      </a:endParaRPr>
                    </a:p>
                    <a:p>
                      <a:pPr algn="ctr">
                        <a:lnSpc>
                          <a:spcPct val="100000"/>
                        </a:lnSpc>
                        <a:spcAft>
                          <a:spcPts val="0"/>
                        </a:spcAft>
                      </a:pPr>
                      <a:endParaRPr lang="vi-VN" sz="3600" b="1">
                        <a:solidFill>
                          <a:srgbClr val="FFFF00"/>
                        </a:solidFill>
                        <a:effectLst/>
                        <a:latin typeface="+mj-lt"/>
                        <a:ea typeface="Times New Roman" panose="02020603050405020304" pitchFamily="18" charset="0"/>
                        <a:cs typeface="Times New Roman" panose="02020603050405020304" pitchFamily="18" charset="0"/>
                      </a:endParaRPr>
                    </a:p>
                    <a:p>
                      <a:pPr algn="ctr">
                        <a:lnSpc>
                          <a:spcPct val="100000"/>
                        </a:lnSpc>
                        <a:spcAft>
                          <a:spcPts val="0"/>
                        </a:spcAft>
                      </a:pPr>
                      <a:r>
                        <a:rPr lang="vi-VN" sz="3600" b="1">
                          <a:solidFill>
                            <a:srgbClr val="FFFF00"/>
                          </a:solidFill>
                          <a:effectLst/>
                          <a:latin typeface="+mj-lt"/>
                          <a:ea typeface="Times New Roman" panose="02020603050405020304" pitchFamily="18" charset="0"/>
                          <a:cs typeface="Times New Roman" panose="02020603050405020304" pitchFamily="18" charset="0"/>
                        </a:rPr>
                        <a:t>Khái niệm</a:t>
                      </a:r>
                      <a:endParaRPr lang="en-GB" sz="36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tabLst>
                          <a:tab pos="1386840" algn="l"/>
                        </a:tabLst>
                      </a:pPr>
                      <a:r>
                        <a:rPr lang="vi-VN" sz="3600" b="0" i="0" dirty="0">
                          <a:solidFill>
                            <a:schemeClr val="bg1"/>
                          </a:solidFill>
                          <a:effectLst/>
                          <a:latin typeface="+mj-lt"/>
                          <a:ea typeface="Tahoma" panose="020B0604030504040204" pitchFamily="34" charset="0"/>
                          <a:cs typeface="Times New Roman" panose="02020603050405020304" pitchFamily="18" charset="0"/>
                        </a:rPr>
                        <a:t>Là một thể loại kịch, </a:t>
                      </a:r>
                      <a:r>
                        <a:rPr lang="vi-VN" sz="3600" b="1" i="0" dirty="0">
                          <a:solidFill>
                            <a:schemeClr val="bg1"/>
                          </a:solidFill>
                          <a:effectLst/>
                          <a:latin typeface="+mj-lt"/>
                          <a:ea typeface="Tahoma" panose="020B0604030504040204" pitchFamily="34" charset="0"/>
                          <a:cs typeface="Times New Roman" panose="02020603050405020304" pitchFamily="18" charset="0"/>
                        </a:rPr>
                        <a:t>dùng tiếng cười để chế giễu những thói tật, hiện tượng đáng phê phán </a:t>
                      </a:r>
                      <a:r>
                        <a:rPr lang="vi-VN" sz="3600" b="0" i="0" dirty="0">
                          <a:solidFill>
                            <a:schemeClr val="bg1"/>
                          </a:solidFill>
                          <a:effectLst/>
                          <a:latin typeface="+mj-lt"/>
                          <a:ea typeface="Tahoma" panose="020B0604030504040204" pitchFamily="34" charset="0"/>
                          <a:cs typeface="Times New Roman" panose="02020603050405020304" pitchFamily="18" charset="0"/>
                        </a:rPr>
                        <a:t>(vụ lợi, kệch cỡm, cực đoan, lạc hậu, ảo tưởng,...) vốn đi chệch các chuẩn mực tốt đẹp của con người và cộng đồng.</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1"/>
                  </a:ext>
                </a:extLst>
              </a:tr>
              <a:tr h="729994">
                <a:tc>
                  <a:txBody>
                    <a:bodyPr/>
                    <a:lstStyle/>
                    <a:p>
                      <a:pPr algn="ctr">
                        <a:lnSpc>
                          <a:spcPct val="100000"/>
                        </a:lnSpc>
                        <a:spcAft>
                          <a:spcPts val="0"/>
                        </a:spcAft>
                        <a:tabLst>
                          <a:tab pos="1386840" algn="l"/>
                        </a:tabLst>
                      </a:pPr>
                      <a:r>
                        <a:rPr lang="vi-VN" sz="3800" b="1" dirty="0">
                          <a:solidFill>
                            <a:srgbClr val="FFFF00"/>
                          </a:solidFill>
                          <a:effectLst/>
                          <a:latin typeface="+mj-lt"/>
                          <a:ea typeface="Times New Roman" panose="02020603050405020304" pitchFamily="18" charset="0"/>
                          <a:cs typeface="Times New Roman" panose="02020603050405020304" pitchFamily="18" charset="0"/>
                        </a:rPr>
                        <a:t>Nhân vật kịch </a:t>
                      </a:r>
                      <a:endParaRPr lang="en-GB" sz="3800" dirty="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tabLst>
                          <a:tab pos="1386840" algn="l"/>
                        </a:tabLst>
                      </a:pPr>
                      <a:r>
                        <a:rPr lang="vi-VN" sz="3800" kern="100" dirty="0">
                          <a:solidFill>
                            <a:schemeClr val="bg1"/>
                          </a:solidFill>
                          <a:effectLst/>
                          <a:latin typeface="+mj-lt"/>
                          <a:ea typeface="MS Mincho"/>
                          <a:cs typeface="Times New Roman" panose="02020603050405020304" pitchFamily="18" charset="0"/>
                        </a:rPr>
                        <a:t>Nhân vật </a:t>
                      </a:r>
                      <a:r>
                        <a:rPr lang="vi-VN" sz="3800" b="1" kern="100" dirty="0">
                          <a:solidFill>
                            <a:schemeClr val="bg1"/>
                          </a:solidFill>
                          <a:effectLst/>
                          <a:latin typeface="+mj-lt"/>
                          <a:ea typeface="MS Mincho"/>
                          <a:cs typeface="Times New Roman" panose="02020603050405020304" pitchFamily="18" charset="0"/>
                        </a:rPr>
                        <a:t>tiêu biểu cho một thói tật đáng cười, đáng phê phán</a:t>
                      </a:r>
                      <a:r>
                        <a:rPr lang="vi-VN" sz="3800" kern="100" dirty="0">
                          <a:solidFill>
                            <a:schemeClr val="bg1"/>
                          </a:solidFill>
                          <a:effectLst/>
                          <a:latin typeface="+mj-lt"/>
                          <a:ea typeface="MS Mincho"/>
                          <a:cs typeface="Times New Roman" panose="02020603050405020304" pitchFamily="18" charset="0"/>
                        </a:rPr>
                        <a:t>, hoặc nhân vật </a:t>
                      </a:r>
                      <a:r>
                        <a:rPr lang="vi-VN" sz="3800" b="1" kern="100" dirty="0">
                          <a:solidFill>
                            <a:schemeClr val="bg1"/>
                          </a:solidFill>
                          <a:effectLst/>
                          <a:latin typeface="+mj-lt"/>
                          <a:ea typeface="MS Mincho"/>
                          <a:cs typeface="Times New Roman" panose="02020603050405020304" pitchFamily="18" charset="0"/>
                        </a:rPr>
                        <a:t>thường xuyên lầm lẫn, có cách ứng xử không phù hợp với thực tế.</a:t>
                      </a:r>
                      <a:endParaRPr lang="en-GB" sz="3800" b="1" dirty="0">
                        <a:solidFill>
                          <a:schemeClr val="bg1"/>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61185984"/>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25" name="Freeform 25"/>
          <p:cNvSpPr/>
          <p:nvPr/>
        </p:nvSpPr>
        <p:spPr>
          <a:xfrm flipH="1">
            <a:off x="11734800" y="1562100"/>
            <a:ext cx="6747808" cy="8135514"/>
          </a:xfrm>
          <a:custGeom>
            <a:avLst/>
            <a:gdLst/>
            <a:ahLst/>
            <a:cxnLst/>
            <a:rect l="l" t="t" r="r" b="b"/>
            <a:pathLst>
              <a:path w="8348008" h="8135514">
                <a:moveTo>
                  <a:pt x="8348009" y="0"/>
                </a:moveTo>
                <a:lnTo>
                  <a:pt x="0" y="0"/>
                </a:lnTo>
                <a:lnTo>
                  <a:pt x="0" y="8135514"/>
                </a:lnTo>
                <a:lnTo>
                  <a:pt x="8348009" y="8135514"/>
                </a:lnTo>
                <a:lnTo>
                  <a:pt x="834800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737293662"/>
              </p:ext>
            </p:extLst>
          </p:nvPr>
        </p:nvGraphicFramePr>
        <p:xfrm>
          <a:off x="242297" y="1273314"/>
          <a:ext cx="11325291" cy="8229600"/>
        </p:xfrm>
        <a:graphic>
          <a:graphicData uri="http://schemas.openxmlformats.org/drawingml/2006/table">
            <a:tbl>
              <a:tblPr firstRow="1" firstCol="1" bandRow="1"/>
              <a:tblGrid>
                <a:gridCol w="2100658">
                  <a:extLst>
                    <a:ext uri="{9D8B030D-6E8A-4147-A177-3AD203B41FA5}">
                      <a16:colId xmlns:a16="http://schemas.microsoft.com/office/drawing/2014/main" val="20000"/>
                    </a:ext>
                  </a:extLst>
                </a:gridCol>
                <a:gridCol w="9224633">
                  <a:extLst>
                    <a:ext uri="{9D8B030D-6E8A-4147-A177-3AD203B41FA5}">
                      <a16:colId xmlns:a16="http://schemas.microsoft.com/office/drawing/2014/main" val="20001"/>
                    </a:ext>
                  </a:extLst>
                </a:gridCol>
              </a:tblGrid>
              <a:tr h="97333">
                <a:tc>
                  <a:txBody>
                    <a:bodyPr/>
                    <a:lstStyle/>
                    <a:p>
                      <a:pPr algn="ctr">
                        <a:lnSpc>
                          <a:spcPct val="100000"/>
                        </a:lnSpc>
                        <a:spcAft>
                          <a:spcPts val="0"/>
                        </a:spcAft>
                      </a:pPr>
                      <a:r>
                        <a:rPr lang="vi-VN" sz="3600" b="1">
                          <a:solidFill>
                            <a:srgbClr val="FFFF00"/>
                          </a:solidFill>
                          <a:effectLst/>
                          <a:latin typeface="+mj-lt"/>
                          <a:ea typeface="Times New Roman" panose="02020603050405020304" pitchFamily="18" charset="0"/>
                          <a:cs typeface="Times New Roman" panose="02020603050405020304" pitchFamily="18" charset="0"/>
                        </a:rPr>
                        <a:t>Các yếu tố của kịch</a:t>
                      </a:r>
                      <a:endParaRPr lang="en-GB" sz="36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00000"/>
                        </a:lnSpc>
                        <a:spcAft>
                          <a:spcPts val="0"/>
                        </a:spcAft>
                        <a:tabLst>
                          <a:tab pos="1386840" algn="l"/>
                        </a:tabLst>
                      </a:pPr>
                      <a:r>
                        <a:rPr lang="vi-VN" sz="3600" b="1">
                          <a:solidFill>
                            <a:srgbClr val="FFFF00"/>
                          </a:solidFill>
                          <a:effectLst/>
                          <a:latin typeface="+mj-lt"/>
                          <a:ea typeface="Times New Roman" panose="02020603050405020304" pitchFamily="18" charset="0"/>
                          <a:cs typeface="Times New Roman" panose="02020603050405020304" pitchFamily="18" charset="0"/>
                        </a:rPr>
                        <a:t>Hài kịch</a:t>
                      </a:r>
                      <a:endParaRPr lang="en-GB" sz="36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632661">
                <a:tc>
                  <a:txBody>
                    <a:bodyPr/>
                    <a:lstStyle/>
                    <a:p>
                      <a:pPr algn="ctr">
                        <a:lnSpc>
                          <a:spcPct val="100000"/>
                        </a:lnSpc>
                        <a:spcAft>
                          <a:spcPts val="0"/>
                        </a:spcAft>
                      </a:pPr>
                      <a:endParaRPr lang="vi-VN" sz="3600" b="1">
                        <a:solidFill>
                          <a:srgbClr val="FFFF00"/>
                        </a:solidFill>
                        <a:effectLst/>
                        <a:latin typeface="+mj-lt"/>
                        <a:ea typeface="Times New Roman" panose="02020603050405020304" pitchFamily="18" charset="0"/>
                        <a:cs typeface="Times New Roman" panose="02020603050405020304" pitchFamily="18" charset="0"/>
                      </a:endParaRPr>
                    </a:p>
                    <a:p>
                      <a:pPr algn="ctr">
                        <a:lnSpc>
                          <a:spcPct val="100000"/>
                        </a:lnSpc>
                        <a:spcAft>
                          <a:spcPts val="0"/>
                        </a:spcAft>
                      </a:pPr>
                      <a:r>
                        <a:rPr lang="vi-VN" sz="3600" b="1">
                          <a:solidFill>
                            <a:srgbClr val="FFFF00"/>
                          </a:solidFill>
                          <a:effectLst/>
                          <a:latin typeface="+mj-lt"/>
                          <a:ea typeface="Times New Roman" panose="02020603050405020304" pitchFamily="18" charset="0"/>
                          <a:cs typeface="Times New Roman" panose="02020603050405020304" pitchFamily="18" charset="0"/>
                        </a:rPr>
                        <a:t>Tình huống kịch</a:t>
                      </a:r>
                      <a:endParaRPr lang="en-GB" sz="36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tabLst>
                          <a:tab pos="1386840" algn="l"/>
                        </a:tabLst>
                      </a:pPr>
                      <a:r>
                        <a:rPr lang="vi-VN" sz="3600" b="1" kern="100" dirty="0">
                          <a:solidFill>
                            <a:schemeClr val="bg1"/>
                          </a:solidFill>
                          <a:effectLst/>
                          <a:latin typeface="+mj-lt"/>
                          <a:ea typeface="MS Mincho"/>
                          <a:cs typeface="Times New Roman" panose="02020603050405020304" pitchFamily="18" charset="0"/>
                        </a:rPr>
                        <a:t>Tình huống hài hước </a:t>
                      </a:r>
                      <a:r>
                        <a:rPr lang="vi-VN" sz="3600" kern="100" dirty="0">
                          <a:solidFill>
                            <a:schemeClr val="bg1"/>
                          </a:solidFill>
                          <a:effectLst/>
                          <a:latin typeface="+mj-lt"/>
                          <a:ea typeface="MS Mincho"/>
                          <a:cs typeface="Times New Roman" panose="02020603050405020304" pitchFamily="18" charset="0"/>
                        </a:rPr>
                        <a:t>diễn ra trong cuộc sống sinh hoạt, thế sự với những toan tính đời thường, làm nổi bật những thói tật đáng cười; cũng có khi là </a:t>
                      </a:r>
                      <a:r>
                        <a:rPr lang="vi-VN" sz="3600" b="1" kern="100" dirty="0">
                          <a:solidFill>
                            <a:schemeClr val="bg1"/>
                          </a:solidFill>
                          <a:effectLst/>
                          <a:latin typeface="+mj-lt"/>
                          <a:ea typeface="MS Mincho"/>
                          <a:cs typeface="Times New Roman" panose="02020603050405020304" pitchFamily="18" charset="0"/>
                        </a:rPr>
                        <a:t>tình huống hiểu lầm, trớ trêu, dở khóc, dở cười</a:t>
                      </a:r>
                      <a:r>
                        <a:rPr lang="vi-VN" sz="3600" kern="100" dirty="0">
                          <a:solidFill>
                            <a:schemeClr val="bg1"/>
                          </a:solidFill>
                          <a:effectLst/>
                          <a:latin typeface="+mj-lt"/>
                          <a:ea typeface="MS Mincho"/>
                          <a:cs typeface="Times New Roman" panose="02020603050405020304" pitchFamily="18" charset="0"/>
                        </a:rPr>
                        <a:t>, song không bi đát và luôn được giải quyết tốt đẹp.</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1"/>
                  </a:ext>
                </a:extLst>
              </a:tr>
              <a:tr h="437996">
                <a:tc>
                  <a:txBody>
                    <a:bodyPr/>
                    <a:lstStyle/>
                    <a:p>
                      <a:pPr algn="ctr">
                        <a:lnSpc>
                          <a:spcPct val="100000"/>
                        </a:lnSpc>
                        <a:spcAft>
                          <a:spcPts val="0"/>
                        </a:spcAft>
                      </a:pPr>
                      <a:endParaRPr lang="vi-VN" sz="3600" b="1">
                        <a:solidFill>
                          <a:srgbClr val="FFFF00"/>
                        </a:solidFill>
                        <a:effectLst/>
                        <a:latin typeface="+mj-lt"/>
                        <a:ea typeface="Times New Roman" panose="02020603050405020304" pitchFamily="18" charset="0"/>
                        <a:cs typeface="Times New Roman" panose="02020603050405020304" pitchFamily="18" charset="0"/>
                      </a:endParaRPr>
                    </a:p>
                    <a:p>
                      <a:pPr algn="ctr">
                        <a:lnSpc>
                          <a:spcPct val="100000"/>
                        </a:lnSpc>
                        <a:spcAft>
                          <a:spcPts val="0"/>
                        </a:spcAft>
                      </a:pPr>
                      <a:r>
                        <a:rPr lang="vi-VN" sz="3600" b="1">
                          <a:solidFill>
                            <a:srgbClr val="FFFF00"/>
                          </a:solidFill>
                          <a:effectLst/>
                          <a:latin typeface="+mj-lt"/>
                          <a:ea typeface="Times New Roman" panose="02020603050405020304" pitchFamily="18" charset="0"/>
                          <a:cs typeface="Times New Roman" panose="02020603050405020304" pitchFamily="18" charset="0"/>
                        </a:rPr>
                        <a:t>Xung đột kịch </a:t>
                      </a:r>
                      <a:endParaRPr lang="en-GB" sz="36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tabLst>
                          <a:tab pos="1386840" algn="l"/>
                        </a:tabLst>
                      </a:pPr>
                      <a:r>
                        <a:rPr lang="vi-VN" sz="3600" kern="100" dirty="0">
                          <a:solidFill>
                            <a:schemeClr val="bg1"/>
                          </a:solidFill>
                          <a:effectLst/>
                          <a:latin typeface="+mj-lt"/>
                          <a:ea typeface="MS Mincho"/>
                          <a:cs typeface="Times New Roman" panose="02020603050405020304" pitchFamily="18" charset="0"/>
                        </a:rPr>
                        <a:t>Xung đột được </a:t>
                      </a:r>
                      <a:r>
                        <a:rPr lang="vi-VN" sz="3600" b="1" kern="100" dirty="0">
                          <a:solidFill>
                            <a:schemeClr val="bg1"/>
                          </a:solidFill>
                          <a:effectLst/>
                          <a:latin typeface="+mj-lt"/>
                          <a:ea typeface="MS Mincho"/>
                          <a:cs typeface="Times New Roman" panose="02020603050405020304" pitchFamily="18" charset="0"/>
                        </a:rPr>
                        <a:t>xây dựng trên cơ sở mẫu thuẫn giữa những tham vọng, toan tính vật chất, mưu kế tầm thường, bất chấp đạo đức, lẽ phải với những chuẩn mục và tiến bộ xã hội. </a:t>
                      </a:r>
                      <a:endParaRPr lang="en-GB" sz="3600" b="1" dirty="0">
                        <a:solidFill>
                          <a:schemeClr val="bg1"/>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2"/>
                  </a:ext>
                </a:extLst>
              </a:tr>
              <a:tr h="389330">
                <a:tc>
                  <a:txBody>
                    <a:bodyPr/>
                    <a:lstStyle/>
                    <a:p>
                      <a:pPr algn="ctr">
                        <a:lnSpc>
                          <a:spcPct val="100000"/>
                        </a:lnSpc>
                        <a:spcAft>
                          <a:spcPts val="0"/>
                        </a:spcAft>
                      </a:pPr>
                      <a:r>
                        <a:rPr lang="vi-VN" sz="3600" b="1">
                          <a:solidFill>
                            <a:srgbClr val="FFFF00"/>
                          </a:solidFill>
                          <a:effectLst/>
                          <a:latin typeface="+mj-lt"/>
                          <a:ea typeface="Times New Roman" panose="02020603050405020304" pitchFamily="18" charset="0"/>
                          <a:cs typeface="Times New Roman" panose="02020603050405020304" pitchFamily="18" charset="0"/>
                        </a:rPr>
                        <a:t>Hành động kịch </a:t>
                      </a:r>
                      <a:endParaRPr lang="en-GB" sz="36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pPr>
                      <a:r>
                        <a:rPr lang="vi-VN" sz="3600" b="1" kern="100" dirty="0">
                          <a:solidFill>
                            <a:schemeClr val="bg1"/>
                          </a:solidFill>
                          <a:effectLst/>
                          <a:latin typeface="+mj-lt"/>
                          <a:ea typeface="MS Mincho"/>
                          <a:cs typeface="Times New Roman" panose="02020603050405020304" pitchFamily="18" charset="0"/>
                        </a:rPr>
                        <a:t>Hành động bên ngoài, những toan tính, mưu mô của nhân vật đều bộc lộ hết ra lời, hướng tới tô đậm nét tính cách chủ đạo của nhân vật.</a:t>
                      </a:r>
                      <a:endParaRPr lang="en-GB" sz="3600" b="1" dirty="0">
                        <a:solidFill>
                          <a:schemeClr val="bg1"/>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83213352"/>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27396" y="0"/>
            <a:ext cx="18342792" cy="10287000"/>
            <a:chOff x="0" y="0"/>
            <a:chExt cx="24457056" cy="13716000"/>
          </a:xfrm>
        </p:grpSpPr>
        <p:sp>
          <p:nvSpPr>
            <p:cNvPr id="3" name="Freeform 3"/>
            <p:cNvSpPr/>
            <p:nvPr/>
          </p:nvSpPr>
          <p:spPr>
            <a:xfrm rot="-10800000">
              <a:off x="0" y="0"/>
              <a:ext cx="12265056" cy="13716000"/>
            </a:xfrm>
            <a:custGeom>
              <a:avLst/>
              <a:gdLst/>
              <a:ahLst/>
              <a:cxnLst/>
              <a:rect l="l" t="t" r="r" b="b"/>
              <a:pathLst>
                <a:path w="12265056" h="13716000">
                  <a:moveTo>
                    <a:pt x="0" y="0"/>
                  </a:moveTo>
                  <a:lnTo>
                    <a:pt x="12265056" y="0"/>
                  </a:lnTo>
                  <a:lnTo>
                    <a:pt x="12265056" y="13716000"/>
                  </a:lnTo>
                  <a:lnTo>
                    <a:pt x="0" y="13716000"/>
                  </a:lnTo>
                  <a:lnTo>
                    <a:pt x="0"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sp>
          <p:nvSpPr>
            <p:cNvPr id="4" name="Freeform 4"/>
            <p:cNvSpPr/>
            <p:nvPr/>
          </p:nvSpPr>
          <p:spPr>
            <a:xfrm rot="-10800000" flipH="1">
              <a:off x="12192000" y="0"/>
              <a:ext cx="12265056" cy="13716000"/>
            </a:xfrm>
            <a:custGeom>
              <a:avLst/>
              <a:gdLst/>
              <a:ahLst/>
              <a:cxnLst/>
              <a:rect l="l" t="t" r="r" b="b"/>
              <a:pathLst>
                <a:path w="12265056" h="13716000">
                  <a:moveTo>
                    <a:pt x="12265056" y="0"/>
                  </a:moveTo>
                  <a:lnTo>
                    <a:pt x="0" y="0"/>
                  </a:lnTo>
                  <a:lnTo>
                    <a:pt x="0" y="13716000"/>
                  </a:lnTo>
                  <a:lnTo>
                    <a:pt x="12265056" y="13716000"/>
                  </a:lnTo>
                  <a:lnTo>
                    <a:pt x="12265056" y="0"/>
                  </a:lnTo>
                  <a:close/>
                </a:path>
              </a:pathLst>
            </a:custGeom>
            <a:blipFill>
              <a:blip r:embed="rId2">
                <a:alphaModFix amt="35000"/>
                <a:extLst>
                  <a:ext uri="{96DAC541-7B7A-43D3-8B79-37D633B846F1}">
                    <asvg:svgBlip xmlns:asvg="http://schemas.microsoft.com/office/drawing/2016/SVG/main" r:embed="rId3"/>
                  </a:ext>
                </a:extLst>
              </a:blip>
              <a:stretch>
                <a:fillRect t="-13824" b="-13465"/>
              </a:stretch>
            </a:blipFill>
          </p:spPr>
        </p:sp>
      </p:grpSp>
      <p:grpSp>
        <p:nvGrpSpPr>
          <p:cNvPr id="5" name="Group 5"/>
          <p:cNvGrpSpPr/>
          <p:nvPr/>
        </p:nvGrpSpPr>
        <p:grpSpPr>
          <a:xfrm>
            <a:off x="-4438760" y="-859044"/>
            <a:ext cx="27165521" cy="1887744"/>
            <a:chOff x="0" y="0"/>
            <a:chExt cx="36220695" cy="2516992"/>
          </a:xfrm>
        </p:grpSpPr>
        <p:sp>
          <p:nvSpPr>
            <p:cNvPr id="6" name="Freeform 6"/>
            <p:cNvSpPr/>
            <p:nvPr/>
          </p:nvSpPr>
          <p:spPr>
            <a:xfrm>
              <a:off x="11724743"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23449486" y="0"/>
              <a:ext cx="12771208" cy="2516992"/>
            </a:xfrm>
            <a:custGeom>
              <a:avLst/>
              <a:gdLst/>
              <a:ahLst/>
              <a:cxnLst/>
              <a:rect l="l" t="t" r="r" b="b"/>
              <a:pathLst>
                <a:path w="12771208" h="2516992">
                  <a:moveTo>
                    <a:pt x="0" y="0"/>
                  </a:moveTo>
                  <a:lnTo>
                    <a:pt x="12771209" y="0"/>
                  </a:lnTo>
                  <a:lnTo>
                    <a:pt x="12771209"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sp>
          <p:nvSpPr>
            <p:cNvPr id="8" name="Freeform 8"/>
            <p:cNvSpPr/>
            <p:nvPr/>
          </p:nvSpPr>
          <p:spPr>
            <a:xfrm>
              <a:off x="0" y="0"/>
              <a:ext cx="12771208" cy="2516992"/>
            </a:xfrm>
            <a:custGeom>
              <a:avLst/>
              <a:gdLst/>
              <a:ahLst/>
              <a:cxnLst/>
              <a:rect l="l" t="t" r="r" b="b"/>
              <a:pathLst>
                <a:path w="12771208" h="2516992">
                  <a:moveTo>
                    <a:pt x="0" y="0"/>
                  </a:moveTo>
                  <a:lnTo>
                    <a:pt x="12771208" y="0"/>
                  </a:lnTo>
                  <a:lnTo>
                    <a:pt x="12771208" y="2516992"/>
                  </a:lnTo>
                  <a:lnTo>
                    <a:pt x="0" y="251699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sp>
      </p:grpSp>
      <p:sp>
        <p:nvSpPr>
          <p:cNvPr id="9" name="Freeform 9"/>
          <p:cNvSpPr/>
          <p:nvPr/>
        </p:nvSpPr>
        <p:spPr>
          <a:xfrm>
            <a:off x="12496800" y="3162300"/>
            <a:ext cx="5952987" cy="7016413"/>
          </a:xfrm>
          <a:custGeom>
            <a:avLst/>
            <a:gdLst/>
            <a:ahLst/>
            <a:cxnLst/>
            <a:rect l="l" t="t" r="r" b="b"/>
            <a:pathLst>
              <a:path w="5952987" h="7016413">
                <a:moveTo>
                  <a:pt x="0" y="0"/>
                </a:moveTo>
                <a:lnTo>
                  <a:pt x="5952987" y="0"/>
                </a:lnTo>
                <a:lnTo>
                  <a:pt x="5952987" y="7016413"/>
                </a:lnTo>
                <a:lnTo>
                  <a:pt x="0" y="7016413"/>
                </a:lnTo>
                <a:lnTo>
                  <a:pt x="0" y="0"/>
                </a:lnTo>
                <a:close/>
              </a:path>
            </a:pathLst>
          </a:custGeom>
          <a:blipFill>
            <a:blip r:embed="rId6">
              <a:extLst>
                <a:ext uri="{96DAC541-7B7A-43D3-8B79-37D633B846F1}">
                  <asvg:svgBlip xmlns:asvg="http://schemas.microsoft.com/office/drawing/2016/SVG/main" r:embed="rId7"/>
                </a:ext>
              </a:extLst>
            </a:blip>
            <a:stretch>
              <a:fillRect b="-2996"/>
            </a:stretch>
          </a:blipFill>
        </p:spPr>
      </p:sp>
      <p:sp>
        <p:nvSpPr>
          <p:cNvPr id="10" name="Freeform 10"/>
          <p:cNvSpPr/>
          <p:nvPr/>
        </p:nvSpPr>
        <p:spPr>
          <a:xfrm>
            <a:off x="-27396" y="9469196"/>
            <a:ext cx="18315396" cy="3434137"/>
          </a:xfrm>
          <a:custGeom>
            <a:avLst/>
            <a:gdLst/>
            <a:ahLst/>
            <a:cxnLst/>
            <a:rect l="l" t="t" r="r" b="b"/>
            <a:pathLst>
              <a:path w="18315396" h="3434137">
                <a:moveTo>
                  <a:pt x="0" y="0"/>
                </a:moveTo>
                <a:lnTo>
                  <a:pt x="18315396" y="0"/>
                </a:lnTo>
                <a:lnTo>
                  <a:pt x="18315396" y="3434137"/>
                </a:lnTo>
                <a:lnTo>
                  <a:pt x="0" y="3434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aphicFrame>
        <p:nvGraphicFramePr>
          <p:cNvPr id="22" name="Table 21"/>
          <p:cNvGraphicFramePr>
            <a:graphicFrameLocks noGrp="1"/>
          </p:cNvGraphicFramePr>
          <p:nvPr>
            <p:extLst>
              <p:ext uri="{D42A27DB-BD31-4B8C-83A1-F6EECF244321}">
                <p14:modId xmlns:p14="http://schemas.microsoft.com/office/powerpoint/2010/main" val="585205053"/>
              </p:ext>
            </p:extLst>
          </p:nvPr>
        </p:nvGraphicFramePr>
        <p:xfrm>
          <a:off x="304800" y="1102837"/>
          <a:ext cx="12164604" cy="7467600"/>
        </p:xfrm>
        <a:graphic>
          <a:graphicData uri="http://schemas.openxmlformats.org/drawingml/2006/table">
            <a:tbl>
              <a:tblPr firstRow="1" firstCol="1" bandRow="1"/>
              <a:tblGrid>
                <a:gridCol w="2256337">
                  <a:extLst>
                    <a:ext uri="{9D8B030D-6E8A-4147-A177-3AD203B41FA5}">
                      <a16:colId xmlns:a16="http://schemas.microsoft.com/office/drawing/2014/main" val="20000"/>
                    </a:ext>
                  </a:extLst>
                </a:gridCol>
                <a:gridCol w="9908267">
                  <a:extLst>
                    <a:ext uri="{9D8B030D-6E8A-4147-A177-3AD203B41FA5}">
                      <a16:colId xmlns:a16="http://schemas.microsoft.com/office/drawing/2014/main" val="20001"/>
                    </a:ext>
                  </a:extLst>
                </a:gridCol>
              </a:tblGrid>
              <a:tr h="97333">
                <a:tc>
                  <a:txBody>
                    <a:bodyPr/>
                    <a:lstStyle/>
                    <a:p>
                      <a:pPr algn="ctr">
                        <a:lnSpc>
                          <a:spcPct val="100000"/>
                        </a:lnSpc>
                        <a:spcAft>
                          <a:spcPts val="0"/>
                        </a:spcAft>
                      </a:pPr>
                      <a:r>
                        <a:rPr lang="vi-VN" sz="3800" b="1">
                          <a:solidFill>
                            <a:srgbClr val="FFFF00"/>
                          </a:solidFill>
                          <a:effectLst/>
                          <a:latin typeface="+mj-lt"/>
                          <a:ea typeface="Times New Roman" panose="02020603050405020304" pitchFamily="18" charset="0"/>
                          <a:cs typeface="Times New Roman" panose="02020603050405020304" pitchFamily="18" charset="0"/>
                        </a:rPr>
                        <a:t>Các yếu tố của kịch</a:t>
                      </a:r>
                      <a:endParaRPr lang="en-GB" sz="38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00000"/>
                        </a:lnSpc>
                        <a:spcAft>
                          <a:spcPts val="0"/>
                        </a:spcAft>
                        <a:tabLst>
                          <a:tab pos="1386840" algn="l"/>
                        </a:tabLst>
                      </a:pPr>
                      <a:r>
                        <a:rPr lang="vi-VN" sz="3800" b="1">
                          <a:solidFill>
                            <a:srgbClr val="FFFF00"/>
                          </a:solidFill>
                          <a:effectLst/>
                          <a:latin typeface="+mj-lt"/>
                          <a:ea typeface="Times New Roman" panose="02020603050405020304" pitchFamily="18" charset="0"/>
                          <a:cs typeface="Times New Roman" panose="02020603050405020304" pitchFamily="18" charset="0"/>
                        </a:rPr>
                        <a:t>Hài kịch</a:t>
                      </a:r>
                      <a:endParaRPr lang="en-GB" sz="38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89330">
                <a:tc>
                  <a:txBody>
                    <a:bodyPr/>
                    <a:lstStyle/>
                    <a:p>
                      <a:pPr algn="ctr">
                        <a:lnSpc>
                          <a:spcPct val="100000"/>
                        </a:lnSpc>
                        <a:spcAft>
                          <a:spcPts val="0"/>
                        </a:spcAft>
                      </a:pPr>
                      <a:r>
                        <a:rPr lang="vi-VN" sz="3600" b="1" dirty="0">
                          <a:solidFill>
                            <a:srgbClr val="FFFF00"/>
                          </a:solidFill>
                          <a:effectLst/>
                          <a:latin typeface="+mj-lt"/>
                          <a:ea typeface="Times New Roman" panose="02020603050405020304" pitchFamily="18" charset="0"/>
                          <a:cs typeface="Times New Roman" panose="02020603050405020304" pitchFamily="18" charset="0"/>
                        </a:rPr>
                        <a:t>Kết cấu</a:t>
                      </a:r>
                      <a:endParaRPr lang="en-GB" sz="3600" dirty="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tabLst>
                          <a:tab pos="1386840" algn="l"/>
                        </a:tabLst>
                      </a:pPr>
                      <a:r>
                        <a:rPr lang="vi-VN" sz="3600" kern="100" dirty="0">
                          <a:solidFill>
                            <a:schemeClr val="bg1"/>
                          </a:solidFill>
                          <a:effectLst/>
                          <a:latin typeface="+mj-lt"/>
                          <a:ea typeface="MS Mincho"/>
                          <a:cs typeface="Times New Roman" panose="02020603050405020304" pitchFamily="18" charset="0"/>
                        </a:rPr>
                        <a:t>Kết cấu được tổ chức trên cơ sở một hành động kịch nhất quán: </a:t>
                      </a:r>
                      <a:r>
                        <a:rPr lang="vi-VN" sz="3600" b="1" kern="100" dirty="0">
                          <a:solidFill>
                            <a:schemeClr val="bg1"/>
                          </a:solidFill>
                          <a:effectLst/>
                          <a:latin typeface="+mj-lt"/>
                          <a:ea typeface="MS Mincho"/>
                          <a:cs typeface="Times New Roman" panose="02020603050405020304" pitchFamily="18" charset="0"/>
                        </a:rPr>
                        <a:t>mở đầu - thắt nút - giải quyết xung đột.</a:t>
                      </a:r>
                      <a:endParaRPr lang="en-GB" sz="3600" b="1" dirty="0">
                        <a:solidFill>
                          <a:schemeClr val="bg1"/>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1"/>
                  </a:ext>
                </a:extLst>
              </a:tr>
              <a:tr h="535329">
                <a:tc>
                  <a:txBody>
                    <a:bodyPr/>
                    <a:lstStyle/>
                    <a:p>
                      <a:pPr algn="ctr">
                        <a:lnSpc>
                          <a:spcPct val="100000"/>
                        </a:lnSpc>
                        <a:spcAft>
                          <a:spcPts val="0"/>
                        </a:spcAft>
                        <a:tabLst>
                          <a:tab pos="1386840" algn="l"/>
                        </a:tabLst>
                      </a:pPr>
                      <a:endParaRPr lang="vi-VN" sz="3800" b="1" dirty="0">
                        <a:solidFill>
                          <a:srgbClr val="FFFF00"/>
                        </a:solidFill>
                        <a:effectLst/>
                        <a:latin typeface="+mj-lt"/>
                        <a:ea typeface="Times New Roman" panose="02020603050405020304" pitchFamily="18" charset="0"/>
                        <a:cs typeface="Times New Roman" panose="02020603050405020304" pitchFamily="18" charset="0"/>
                      </a:endParaRPr>
                    </a:p>
                    <a:p>
                      <a:pPr algn="ctr">
                        <a:lnSpc>
                          <a:spcPct val="100000"/>
                        </a:lnSpc>
                        <a:spcAft>
                          <a:spcPts val="0"/>
                        </a:spcAft>
                        <a:tabLst>
                          <a:tab pos="1386840" algn="l"/>
                        </a:tabLst>
                      </a:pPr>
                      <a:r>
                        <a:rPr lang="vi-VN" sz="3800" b="1" dirty="0">
                          <a:solidFill>
                            <a:srgbClr val="FFFF00"/>
                          </a:solidFill>
                          <a:effectLst/>
                          <a:latin typeface="+mj-lt"/>
                          <a:ea typeface="Times New Roman" panose="02020603050405020304" pitchFamily="18" charset="0"/>
                          <a:cs typeface="Times New Roman" panose="02020603050405020304" pitchFamily="18" charset="0"/>
                        </a:rPr>
                        <a:t>Ngôn từ</a:t>
                      </a:r>
                      <a:endParaRPr lang="en-GB" sz="3800" dirty="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tabLst>
                          <a:tab pos="1386840" algn="l"/>
                        </a:tabLst>
                      </a:pPr>
                      <a:r>
                        <a:rPr lang="vi-VN" sz="3800" kern="100" dirty="0">
                          <a:solidFill>
                            <a:schemeClr val="bg1"/>
                          </a:solidFill>
                          <a:effectLst/>
                          <a:latin typeface="+mj-lt"/>
                          <a:ea typeface="MS Mincho"/>
                          <a:cs typeface="Times New Roman" panose="02020603050405020304" pitchFamily="18" charset="0"/>
                        </a:rPr>
                        <a:t>Ngôn ngữ bao gồm </a:t>
                      </a:r>
                      <a:r>
                        <a:rPr lang="vi-VN" sz="3800" b="1" kern="100" dirty="0">
                          <a:solidFill>
                            <a:schemeClr val="bg1"/>
                          </a:solidFill>
                          <a:effectLst/>
                          <a:latin typeface="+mj-lt"/>
                          <a:ea typeface="MS Mincho"/>
                          <a:cs typeface="Times New Roman" panose="02020603050405020304" pitchFamily="18" charset="0"/>
                        </a:rPr>
                        <a:t>đối thoại, độc thoại, chỉ dẫn sân khấu</a:t>
                      </a:r>
                      <a:r>
                        <a:rPr lang="vi-VN" sz="3800" kern="100" dirty="0">
                          <a:solidFill>
                            <a:schemeClr val="bg1"/>
                          </a:solidFill>
                          <a:effectLst/>
                          <a:latin typeface="+mj-lt"/>
                          <a:ea typeface="MS Mincho"/>
                          <a:cs typeface="Times New Roman" panose="02020603050405020304" pitchFamily="18" charset="0"/>
                        </a:rPr>
                        <a:t>. Để tạo ra tiếng cười, tác giả sử dụng ngôn ngữ gắn với đời sống và các biện pháp như: </a:t>
                      </a:r>
                      <a:r>
                        <a:rPr lang="vi-VN" sz="3800" b="1" kern="100" dirty="0">
                          <a:solidFill>
                            <a:schemeClr val="bg1"/>
                          </a:solidFill>
                          <a:effectLst/>
                          <a:latin typeface="+mj-lt"/>
                          <a:ea typeface="MS Mincho"/>
                          <a:cs typeface="Times New Roman" panose="02020603050405020304" pitchFamily="18" charset="0"/>
                        </a:rPr>
                        <a:t>chơi chữ, nói lái, nói quá, nói lỡ, cường điệu, tương phản,...</a:t>
                      </a:r>
                      <a:endParaRPr lang="en-GB" sz="3800" b="1" dirty="0">
                        <a:solidFill>
                          <a:schemeClr val="bg1"/>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2"/>
                  </a:ext>
                </a:extLst>
              </a:tr>
              <a:tr h="389330">
                <a:tc>
                  <a:txBody>
                    <a:bodyPr/>
                    <a:lstStyle/>
                    <a:p>
                      <a:pPr algn="ctr">
                        <a:lnSpc>
                          <a:spcPct val="100000"/>
                        </a:lnSpc>
                        <a:spcAft>
                          <a:spcPts val="0"/>
                        </a:spcAft>
                        <a:tabLst>
                          <a:tab pos="1386840" algn="l"/>
                        </a:tabLst>
                      </a:pPr>
                      <a:r>
                        <a:rPr lang="vi-VN" sz="3800" b="1">
                          <a:solidFill>
                            <a:srgbClr val="FFFF00"/>
                          </a:solidFill>
                          <a:effectLst/>
                          <a:latin typeface="+mj-lt"/>
                          <a:ea typeface="Times New Roman" panose="02020603050405020304" pitchFamily="18" charset="0"/>
                          <a:cs typeface="Times New Roman" panose="02020603050405020304" pitchFamily="18" charset="0"/>
                        </a:rPr>
                        <a:t>Thủ pháp trào phúng</a:t>
                      </a:r>
                      <a:endParaRPr lang="en-GB" sz="3800">
                        <a:solidFill>
                          <a:srgbClr val="FFFF00"/>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00000"/>
                        </a:lnSpc>
                        <a:spcAft>
                          <a:spcPts val="0"/>
                        </a:spcAft>
                        <a:tabLst>
                          <a:tab pos="1386840" algn="l"/>
                        </a:tabLst>
                      </a:pPr>
                      <a:r>
                        <a:rPr lang="vi-VN" sz="3800" kern="100" dirty="0">
                          <a:solidFill>
                            <a:schemeClr val="bg1"/>
                          </a:solidFill>
                          <a:effectLst/>
                          <a:latin typeface="+mj-lt"/>
                          <a:ea typeface="MS Mincho"/>
                          <a:cs typeface="Times New Roman" panose="02020603050405020304" pitchFamily="18" charset="0"/>
                        </a:rPr>
                        <a:t>Thủ pháp trào phúng thường được sử dụng, gồm: </a:t>
                      </a:r>
                      <a:r>
                        <a:rPr lang="vi-VN" sz="3800" b="1" kern="100" dirty="0">
                          <a:solidFill>
                            <a:schemeClr val="bg1"/>
                          </a:solidFill>
                          <a:effectLst/>
                          <a:latin typeface="+mj-lt"/>
                          <a:ea typeface="MS Mincho"/>
                          <a:cs typeface="Times New Roman" panose="02020603050405020304" pitchFamily="18" charset="0"/>
                        </a:rPr>
                        <a:t>tạo tình huống hiểu lầm hài hước; phóng đại cửu chỉ, điệu bộ, thói tật; tạo tương phản gây cười, ...</a:t>
                      </a:r>
                      <a:endParaRPr lang="en-GB" sz="3800" b="1" dirty="0">
                        <a:solidFill>
                          <a:schemeClr val="bg1"/>
                        </a:solidFill>
                        <a:effectLst/>
                        <a:latin typeface="+mj-lt"/>
                        <a:ea typeface="Calibri" panose="020F0502020204030204" pitchFamily="34" charset="0"/>
                        <a:cs typeface="Times New Roman" panose="02020603050405020304" pitchFamily="18" charset="0"/>
                      </a:endParaRPr>
                    </a:p>
                  </a:txBody>
                  <a:tcPr marL="14649" marR="1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51218224"/>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833</TotalTime>
  <Words>4711</Words>
  <Application>Microsoft Macintosh PowerPoint</Application>
  <PresentationFormat>Custom</PresentationFormat>
  <Paragraphs>300</Paragraphs>
  <Slides>50</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#9Slide05 Aphrodite Pro</vt:lpstr>
      <vt:lpstr>Arial</vt:lpstr>
      <vt:lpstr>Calibri</vt:lpstr>
      <vt:lpstr>iCiel Baliho Script</vt:lpstr>
      <vt:lpstr>Telegraf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Shakespearean Tragedies ELA Educational Presentation in Black, Red, and Yellow Textured and Illustrative Style</dc:title>
  <cp:lastModifiedBy>Nguyệt Lục</cp:lastModifiedBy>
  <cp:revision>174</cp:revision>
  <cp:lastPrinted>2025-12-10T10:24:28Z</cp:lastPrinted>
  <dcterms:created xsi:type="dcterms:W3CDTF">2006-08-16T00:00:00Z</dcterms:created>
  <dcterms:modified xsi:type="dcterms:W3CDTF">2025-12-15T00:46:26Z</dcterms:modified>
  <dc:identifier>DAGQXo65xKM</dc:identifier>
</cp:coreProperties>
</file>