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5" r:id="rId16"/>
    <p:sldId id="279" r:id="rId17"/>
    <p:sldId id="281" r:id="rId18"/>
    <p:sldId id="283" r:id="rId19"/>
    <p:sldId id="284" r:id="rId20"/>
    <p:sldId id="285" r:id="rId2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4611"/>
  </p:normalViewPr>
  <p:slideViewPr>
    <p:cSldViewPr>
      <p:cViewPr varScale="1">
        <p:scale>
          <a:sx n="19" d="100"/>
          <a:sy n="19" d="100"/>
        </p:scale>
        <p:origin x="192" y="16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EA49F-8EC9-4F46-8F7F-7826D0AB5D5C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6180D-B8B6-4636-A945-450A00F2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6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E3E4F-14D4-4E0F-B7B1-C2FC2D79C3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266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E3E4F-14D4-4E0F-B7B1-C2FC2D79C3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29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3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0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12733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5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1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9/30/25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4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7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9/30/25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9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4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AE353-ED74-483F-B4FB-31C61B862305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3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5720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14+15 – Văn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</a:p>
        </p:txBody>
      </p:sp>
    </p:spTree>
    <p:extLst>
      <p:ext uri="{BB962C8B-B14F-4D97-AF65-F5344CB8AC3E}">
        <p14:creationId xmlns:p14="http://schemas.microsoft.com/office/powerpoint/2010/main" val="69809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D72F-65F5-41DF-A0F9-8AD17662A00D}"/>
              </a:ext>
            </a:extLst>
          </p:cNvPr>
          <p:cNvSpPr txBox="1"/>
          <p:nvPr/>
        </p:nvSpPr>
        <p:spPr>
          <a:xfrm>
            <a:off x="80260" y="82297"/>
            <a:ext cx="4162165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KHÁM PHÁ VĂN BẢN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" y="527213"/>
            <a:ext cx="59291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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3350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777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45"/>
            <a:ext cx="4123161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5487569" y="3086018"/>
            <a:ext cx="4255214" cy="28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0955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khuâng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Bâng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khuâng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la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890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56E00664-8604-491A-9898-6DD72982B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" t="3635" r="908" b="29436"/>
          <a:stretch/>
        </p:blipFill>
        <p:spPr>
          <a:xfrm>
            <a:off x="-13855" y="5195"/>
            <a:ext cx="9139245" cy="1797401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B6B88CF4-BB74-4ED8-8590-A49E2A55BB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r="41848"/>
          <a:stretch/>
        </p:blipFill>
        <p:spPr>
          <a:xfrm rot="16200000">
            <a:off x="173273" y="-236764"/>
            <a:ext cx="5911841" cy="58011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4799" y="438150"/>
            <a:ext cx="58011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gợn</a:t>
            </a:r>
            <a:r>
              <a:rPr lang="en-US" sz="2400" b="1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b="1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b="1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solidFill>
                <a:srgbClr val="0432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329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4123161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6325769" y="3108954"/>
            <a:ext cx="4255214" cy="28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09550"/>
            <a:ext cx="685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8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8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đìu</a:t>
            </a:r>
            <a:r>
              <a:rPr lang="en-US" sz="28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hiu</a:t>
            </a:r>
            <a:r>
              <a:rPr lang="en-US" sz="28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28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solidFill>
                <a:srgbClr val="0432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bao la,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Dường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vu.</a:t>
            </a:r>
          </a:p>
          <a:p>
            <a:pPr algn="just"/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2745"/>
            <a:ext cx="2819400" cy="6186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3607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7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7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dờn</a:t>
            </a:r>
            <a:r>
              <a:rPr lang="en-US" sz="27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dợn</a:t>
            </a:r>
            <a:r>
              <a:rPr lang="en-US" sz="27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27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700" dirty="0">
              <a:solidFill>
                <a:srgbClr val="0432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7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7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7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7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7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7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7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đượm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buồn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diết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Huy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khao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ngạt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tắc→Lòng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35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56E00664-8604-491A-9898-6DD72982B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" t="3635" r="908" b="29436"/>
          <a:stretch/>
        </p:blipFill>
        <p:spPr>
          <a:xfrm>
            <a:off x="-13855" y="5195"/>
            <a:ext cx="9139245" cy="1797401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B6B88CF4-BB74-4ED8-8590-A49E2A55BB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r="41848"/>
          <a:stretch/>
        </p:blipFill>
        <p:spPr>
          <a:xfrm rot="16200000">
            <a:off x="173273" y="-236764"/>
            <a:ext cx="5911841" cy="580118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914400" y="1123950"/>
            <a:ext cx="6858000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TIỂU KẾT: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3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518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4493"/>
            <a:ext cx="4123161" cy="6186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09550"/>
            <a:ext cx="7391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Vũ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la,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&gt;&lt;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&gt;&lt;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/16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3/4).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vót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2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2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2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­- Thơ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2745"/>
            <a:ext cx="2819400" cy="6186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7982"/>
            <a:ext cx="8077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3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vi-VN" sz="23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Hiệu: 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đùn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”–“Tái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3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”( </a:t>
            </a:r>
            <a:r>
              <a:rPr lang="en-US" sz="23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3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3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3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đùn</a:t>
            </a:r>
            <a:r>
              <a:rPr lang="en-US" sz="23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3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lang="en-US" sz="23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xa) –</a:t>
            </a:r>
            <a:r>
              <a:rPr lang="en-US" sz="23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3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endParaRPr lang="vi-VN" sz="23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“Yên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300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3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3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3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3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3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3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ai).</a:t>
            </a:r>
            <a:endParaRPr lang="vi-VN" sz="23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vót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dợn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dợn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45"/>
            <a:ext cx="4123161" cy="6186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16BE3A-0518-E2E7-F229-F03127D98887}"/>
              </a:ext>
            </a:extLst>
          </p:cNvPr>
          <p:cNvSpPr txBox="1"/>
          <p:nvPr/>
        </p:nvSpPr>
        <p:spPr>
          <a:xfrm>
            <a:off x="1219200" y="361950"/>
            <a:ext cx="7467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III.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60020" algn="l"/>
              </a:tabLst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…..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vót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60020" algn="l"/>
              </a:tabLst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Tràng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trụ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Đằng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khao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khao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bế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334561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3161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5411369" y="3115792"/>
            <a:ext cx="4255214" cy="28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39324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PHIẾU HỌC TẬP 1</a:t>
            </a:r>
            <a:endParaRPr lang="vi-VN" sz="1600" dirty="0">
              <a:latin typeface="+mj-lt"/>
            </a:endParaRPr>
          </a:p>
          <a:p>
            <a:r>
              <a:rPr lang="en-US" sz="1600" b="1" dirty="0" err="1">
                <a:latin typeface="+mj-lt"/>
              </a:rPr>
              <a:t>Nhóm</a:t>
            </a:r>
            <a:r>
              <a:rPr lang="en-US" sz="1600" b="1" dirty="0">
                <a:latin typeface="+mj-lt"/>
              </a:rPr>
              <a:t>………… </a:t>
            </a:r>
            <a:r>
              <a:rPr lang="en-US" sz="1600" b="1" dirty="0" err="1">
                <a:latin typeface="+mj-lt"/>
              </a:rPr>
              <a:t>Lớp</a:t>
            </a:r>
            <a:r>
              <a:rPr lang="en-US" sz="1600" b="1" dirty="0">
                <a:latin typeface="+mj-lt"/>
              </a:rPr>
              <a:t>………….</a:t>
            </a:r>
            <a:endParaRPr lang="vi-VN" sz="1600" dirty="0">
              <a:latin typeface="+mj-lt"/>
            </a:endParaRPr>
          </a:p>
          <a:p>
            <a:r>
              <a:rPr lang="en-US" sz="1600" b="1" dirty="0" err="1">
                <a:latin typeface="+mj-lt"/>
              </a:rPr>
              <a:t>Câu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hỏi</a:t>
            </a:r>
            <a:r>
              <a:rPr lang="en-US" sz="1600" b="1" dirty="0">
                <a:latin typeface="+mj-lt"/>
              </a:rPr>
              <a:t>: </a:t>
            </a:r>
            <a:r>
              <a:rPr lang="en-US" sz="1600" dirty="0" err="1">
                <a:latin typeface="+mj-lt"/>
              </a:rPr>
              <a:t>Bạn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cảm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nhận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gì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về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nhan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đề</a:t>
            </a:r>
            <a:r>
              <a:rPr lang="en-US" sz="1600" dirty="0">
                <a:latin typeface="+mj-lt"/>
              </a:rPr>
              <a:t> “</a:t>
            </a:r>
            <a:r>
              <a:rPr lang="en-US" sz="1600" dirty="0" err="1">
                <a:latin typeface="+mj-lt"/>
              </a:rPr>
              <a:t>Tràng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giang</a:t>
            </a:r>
            <a:r>
              <a:rPr lang="en-US" sz="1600" dirty="0">
                <a:latin typeface="+mj-lt"/>
              </a:rPr>
              <a:t>”? Nhan </a:t>
            </a:r>
            <a:r>
              <a:rPr lang="en-US" sz="1600" dirty="0" err="1">
                <a:latin typeface="+mj-lt"/>
              </a:rPr>
              <a:t>đề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và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lời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đề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từ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có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liên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quan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thế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nào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đến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nội</a:t>
            </a:r>
            <a:r>
              <a:rPr lang="en-US" sz="1600" dirty="0">
                <a:latin typeface="+mj-lt"/>
              </a:rPr>
              <a:t> dung </a:t>
            </a:r>
            <a:r>
              <a:rPr lang="en-US" sz="1600" dirty="0" err="1">
                <a:latin typeface="+mj-lt"/>
              </a:rPr>
              <a:t>cảm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xúc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bài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thơ</a:t>
            </a:r>
            <a:r>
              <a:rPr lang="en-US" sz="1600" dirty="0">
                <a:latin typeface="+mj-lt"/>
              </a:rPr>
              <a:t>?</a:t>
            </a:r>
            <a:endParaRPr lang="vi-VN" sz="1600" dirty="0">
              <a:latin typeface="+mj-lt"/>
            </a:endParaRPr>
          </a:p>
          <a:p>
            <a:r>
              <a:rPr lang="en-US" sz="1600" b="1" dirty="0" err="1">
                <a:latin typeface="+mj-lt"/>
              </a:rPr>
              <a:t>Trả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lời</a:t>
            </a:r>
            <a:r>
              <a:rPr lang="en-US" sz="1600" b="1" dirty="0">
                <a:latin typeface="+mj-lt"/>
              </a:rPr>
              <a:t>: …………………………………………….</a:t>
            </a:r>
            <a:endParaRPr lang="vi-VN" sz="1600" dirty="0">
              <a:latin typeface="+mj-lt"/>
            </a:endParaRPr>
          </a:p>
          <a:p>
            <a:pPr algn="just"/>
            <a:endParaRPr lang="en-US" sz="16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6C3423-493E-D9A3-86D3-CB45F9D61E6D}"/>
              </a:ext>
            </a:extLst>
          </p:cNvPr>
          <p:cNvSpPr/>
          <p:nvPr/>
        </p:nvSpPr>
        <p:spPr>
          <a:xfrm>
            <a:off x="1146132" y="2541975"/>
            <a:ext cx="67056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PHIẾU HỌC TẬP 2</a:t>
            </a:r>
            <a:endParaRPr lang="vi-VN" sz="16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…………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………….</a:t>
            </a:r>
            <a:endParaRPr lang="vi-VN" sz="16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6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Trả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lời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: ………………</a:t>
            </a:r>
            <a:endParaRPr lang="vi-VN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11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3161" cy="61864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317752-8960-457F-AF07-135893C974C6}"/>
              </a:ext>
            </a:extLst>
          </p:cNvPr>
          <p:cNvSpPr txBox="1"/>
          <p:nvPr/>
        </p:nvSpPr>
        <p:spPr>
          <a:xfrm>
            <a:off x="2600897" y="300412"/>
            <a:ext cx="457085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0" name="图片 10">
            <a:extLst>
              <a:ext uri="{FF2B5EF4-FFF2-40B4-BE49-F238E27FC236}">
                <a16:creationId xmlns:a16="http://schemas.microsoft.com/office/drawing/2014/main" id="{2FB09EB9-BDA0-4663-A635-F777A9D2C7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171" y="-80425"/>
            <a:ext cx="2498733" cy="1749205"/>
          </a:xfrm>
          <a:prstGeom prst="rect">
            <a:avLst/>
          </a:prstGeom>
        </p:spPr>
      </p:pic>
      <p:pic>
        <p:nvPicPr>
          <p:cNvPr id="25" name="y2mate.com - Đồng hồ đếm ngược 20 giây  20 second countdown_480p">
            <a:hlinkClick r:id="" action="ppaction://media"/>
            <a:extLst>
              <a:ext uri="{FF2B5EF4-FFF2-40B4-BE49-F238E27FC236}">
                <a16:creationId xmlns:a16="http://schemas.microsoft.com/office/drawing/2014/main" id="{06614625-4AD6-40B1-974C-234BD35936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5778" y="4095750"/>
            <a:ext cx="1032046" cy="580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0625" y="112395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1932 – 1945,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Nam,</a:t>
            </a:r>
            <a:r>
              <a:rPr lang="en-US" sz="2400" b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rạo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400" dirty="0">
              <a:solidFill>
                <a:srgbClr val="0432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409575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ÁN: PHONG TRÀO THƠ MỚI </a:t>
            </a:r>
          </a:p>
        </p:txBody>
      </p:sp>
    </p:spTree>
    <p:extLst>
      <p:ext uri="{BB962C8B-B14F-4D97-AF65-F5344CB8AC3E}">
        <p14:creationId xmlns:p14="http://schemas.microsoft.com/office/powerpoint/2010/main" val="32283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45"/>
            <a:ext cx="4123161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5487569" y="3086018"/>
            <a:ext cx="4255214" cy="28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0955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PHIẾU HỌC TẬP 3</a:t>
            </a:r>
            <a:endParaRPr lang="vi-VN" dirty="0"/>
          </a:p>
          <a:p>
            <a:r>
              <a:rPr lang="en-US" b="1" dirty="0" err="1"/>
              <a:t>Nhóm</a:t>
            </a:r>
            <a:r>
              <a:rPr lang="en-US" b="1" dirty="0"/>
              <a:t>………… </a:t>
            </a:r>
            <a:r>
              <a:rPr lang="en-US" b="1" dirty="0" err="1"/>
              <a:t>Lớp</a:t>
            </a:r>
            <a:r>
              <a:rPr lang="en-US" b="1" dirty="0"/>
              <a:t>………….</a:t>
            </a:r>
            <a:endParaRPr lang="vi-VN" dirty="0"/>
          </a:p>
          <a:p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: </a:t>
            </a:r>
            <a:r>
              <a:rPr lang="en-US" dirty="0"/>
              <a:t>Theo </a:t>
            </a:r>
            <a:r>
              <a:rPr lang="en-US" dirty="0" err="1"/>
              <a:t>em</a:t>
            </a:r>
            <a:r>
              <a:rPr lang="en-US" dirty="0"/>
              <a:t>,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?</a:t>
            </a:r>
            <a:endParaRPr lang="vi-VN" dirty="0"/>
          </a:p>
          <a:p>
            <a:r>
              <a:rPr lang="en-US" b="1" dirty="0" err="1"/>
              <a:t>Trả</a:t>
            </a:r>
            <a:r>
              <a:rPr lang="en-US" b="1" dirty="0"/>
              <a:t> </a:t>
            </a:r>
            <a:r>
              <a:rPr lang="en-US" b="1" dirty="0" err="1"/>
              <a:t>lời</a:t>
            </a:r>
            <a:r>
              <a:rPr lang="en-US" b="1" dirty="0"/>
              <a:t>: …………………………………………….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34EBC-A37E-FAE7-23D3-6EB796E25B8B}"/>
              </a:ext>
            </a:extLst>
          </p:cNvPr>
          <p:cNvSpPr/>
          <p:nvPr/>
        </p:nvSpPr>
        <p:spPr>
          <a:xfrm>
            <a:off x="1295400" y="2800350"/>
            <a:ext cx="6477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PHIẾU HỌC TẬP 4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………… </a:t>
            </a:r>
            <a:r>
              <a:rPr lang="en-US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………….</a:t>
            </a:r>
            <a:endParaRPr lang="vi-VN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đâu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vi-VN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…………………………………………….</a:t>
            </a:r>
            <a:endParaRPr lang="vi-VN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0" y="0"/>
            <a:ext cx="4123161" cy="61864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317752-8960-457F-AF07-135893C974C6}"/>
              </a:ext>
            </a:extLst>
          </p:cNvPr>
          <p:cNvSpPr txBox="1"/>
          <p:nvPr/>
        </p:nvSpPr>
        <p:spPr>
          <a:xfrm>
            <a:off x="2600897" y="300412"/>
            <a:ext cx="457085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0" name="图片 10">
            <a:extLst>
              <a:ext uri="{FF2B5EF4-FFF2-40B4-BE49-F238E27FC236}">
                <a16:creationId xmlns:a16="http://schemas.microsoft.com/office/drawing/2014/main" id="{2FB09EB9-BDA0-4663-A635-F777A9D2C7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171" y="-80425"/>
            <a:ext cx="2498733" cy="1749205"/>
          </a:xfrm>
          <a:prstGeom prst="rect">
            <a:avLst/>
          </a:prstGeom>
        </p:spPr>
      </p:pic>
      <p:pic>
        <p:nvPicPr>
          <p:cNvPr id="25" name="y2mate.com - Đồng hồ đếm ngược 20 giây  20 second countdown_480p">
            <a:hlinkClick r:id="" action="ppaction://media"/>
            <a:extLst>
              <a:ext uri="{FF2B5EF4-FFF2-40B4-BE49-F238E27FC236}">
                <a16:creationId xmlns:a16="http://schemas.microsoft.com/office/drawing/2014/main" id="{06614625-4AD6-40B1-974C-234BD35936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5778" y="4095750"/>
            <a:ext cx="1032046" cy="580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0625" y="1343891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…..?</a:t>
            </a:r>
          </a:p>
          <a:p>
            <a:pPr algn="just"/>
            <a:endParaRPr lang="en-US" sz="3200" dirty="0">
              <a:solidFill>
                <a:srgbClr val="0432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409575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ÁN: THƠ ĐƯỜNG</a:t>
            </a:r>
          </a:p>
        </p:txBody>
      </p:sp>
    </p:spTree>
    <p:extLst>
      <p:ext uri="{BB962C8B-B14F-4D97-AF65-F5344CB8AC3E}">
        <p14:creationId xmlns:p14="http://schemas.microsoft.com/office/powerpoint/2010/main" val="388385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3161" cy="61864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317752-8960-457F-AF07-135893C974C6}"/>
              </a:ext>
            </a:extLst>
          </p:cNvPr>
          <p:cNvSpPr txBox="1"/>
          <p:nvPr/>
        </p:nvSpPr>
        <p:spPr>
          <a:xfrm>
            <a:off x="2600897" y="300412"/>
            <a:ext cx="457085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0" name="图片 10">
            <a:extLst>
              <a:ext uri="{FF2B5EF4-FFF2-40B4-BE49-F238E27FC236}">
                <a16:creationId xmlns:a16="http://schemas.microsoft.com/office/drawing/2014/main" id="{2FB09EB9-BDA0-4663-A635-F777A9D2C7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171" y="-80425"/>
            <a:ext cx="2498733" cy="1749205"/>
          </a:xfrm>
          <a:prstGeom prst="rect">
            <a:avLst/>
          </a:prstGeom>
        </p:spPr>
      </p:pic>
      <p:pic>
        <p:nvPicPr>
          <p:cNvPr id="25" name="y2mate.com - Đồng hồ đếm ngược 20 giây  20 second countdown_480p">
            <a:hlinkClick r:id="" action="ppaction://media"/>
            <a:extLst>
              <a:ext uri="{FF2B5EF4-FFF2-40B4-BE49-F238E27FC236}">
                <a16:creationId xmlns:a16="http://schemas.microsoft.com/office/drawing/2014/main" id="{06614625-4AD6-40B1-974C-234BD35936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5778" y="4095750"/>
            <a:ext cx="1032046" cy="580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0625" y="135255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algn="just"/>
            <a:endParaRPr lang="en-US" sz="3200" dirty="0">
              <a:solidFill>
                <a:srgbClr val="0432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0171" y="3542062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ÁN: HUY CẬN</a:t>
            </a:r>
          </a:p>
        </p:txBody>
      </p:sp>
    </p:spTree>
    <p:extLst>
      <p:ext uri="{BB962C8B-B14F-4D97-AF65-F5344CB8AC3E}">
        <p14:creationId xmlns:p14="http://schemas.microsoft.com/office/powerpoint/2010/main" val="35650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3161" cy="61864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317752-8960-457F-AF07-135893C974C6}"/>
              </a:ext>
            </a:extLst>
          </p:cNvPr>
          <p:cNvSpPr txBox="1"/>
          <p:nvPr/>
        </p:nvSpPr>
        <p:spPr>
          <a:xfrm>
            <a:off x="2600897" y="300412"/>
            <a:ext cx="457085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0" name="图片 10">
            <a:extLst>
              <a:ext uri="{FF2B5EF4-FFF2-40B4-BE49-F238E27FC236}">
                <a16:creationId xmlns:a16="http://schemas.microsoft.com/office/drawing/2014/main" id="{2FB09EB9-BDA0-4663-A635-F777A9D2C7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171" y="-80425"/>
            <a:ext cx="2498733" cy="1749205"/>
          </a:xfrm>
          <a:prstGeom prst="rect">
            <a:avLst/>
          </a:prstGeom>
        </p:spPr>
      </p:pic>
      <p:pic>
        <p:nvPicPr>
          <p:cNvPr id="25" name="y2mate.com - Đồng hồ đếm ngược 20 giây  20 second countdown_480p">
            <a:hlinkClick r:id="" action="ppaction://media"/>
            <a:extLst>
              <a:ext uri="{FF2B5EF4-FFF2-40B4-BE49-F238E27FC236}">
                <a16:creationId xmlns:a16="http://schemas.microsoft.com/office/drawing/2014/main" id="{06614625-4AD6-40B1-974C-234BD35936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5778" y="4095750"/>
            <a:ext cx="1032046" cy="580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0625" y="1364673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then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400" dirty="0">
              <a:solidFill>
                <a:srgbClr val="0432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4185731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ÁN: CẤU TỨ</a:t>
            </a:r>
          </a:p>
        </p:txBody>
      </p:sp>
    </p:spTree>
    <p:extLst>
      <p:ext uri="{BB962C8B-B14F-4D97-AF65-F5344CB8AC3E}">
        <p14:creationId xmlns:p14="http://schemas.microsoft.com/office/powerpoint/2010/main" val="24133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56E00664-8604-491A-9898-6DD72982B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" t="3635" r="908" b="29436"/>
          <a:stretch/>
        </p:blipFill>
        <p:spPr>
          <a:xfrm>
            <a:off x="0" y="1"/>
            <a:ext cx="9139245" cy="1797401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B6B88CF4-BB74-4ED8-8590-A49E2A55BB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r="41848"/>
          <a:stretch/>
        </p:blipFill>
        <p:spPr>
          <a:xfrm rot="16200000">
            <a:off x="3562238" y="-1981089"/>
            <a:ext cx="2400522" cy="84582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5B4B5D-EF37-4290-B7AE-BD6CCCC52521}"/>
              </a:ext>
            </a:extLst>
          </p:cNvPr>
          <p:cNvSpPr txBox="1"/>
          <p:nvPr/>
        </p:nvSpPr>
        <p:spPr>
          <a:xfrm>
            <a:off x="779318" y="1504950"/>
            <a:ext cx="9372600" cy="12234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defTabSz="685800">
              <a:lnSpc>
                <a:spcPct val="150000"/>
              </a:lnSpc>
              <a:defRPr/>
            </a:pP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6892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88B94BB-7F52-430A-8333-7B4DEAA784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1" t="14250" r="4161" b="11990"/>
          <a:stretch/>
        </p:blipFill>
        <p:spPr>
          <a:xfrm flipH="1">
            <a:off x="-564" y="-159052"/>
            <a:ext cx="1876385" cy="18448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19AE57-9472-40AA-A9EE-590CC53A21C7}"/>
              </a:ext>
            </a:extLst>
          </p:cNvPr>
          <p:cNvSpPr txBox="1"/>
          <p:nvPr/>
        </p:nvSpPr>
        <p:spPr>
          <a:xfrm>
            <a:off x="1816004" y="233173"/>
            <a:ext cx="3479286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77F53-B316-4FFD-8705-00368BE7C748}"/>
              </a:ext>
            </a:extLst>
          </p:cNvPr>
          <p:cNvSpPr txBox="1"/>
          <p:nvPr/>
        </p:nvSpPr>
        <p:spPr>
          <a:xfrm flipH="1">
            <a:off x="2061970" y="644478"/>
            <a:ext cx="3233320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buAutoNum type="arabicPeriod"/>
            </a:pPr>
            <a:r>
              <a:rPr lang="en-US" sz="21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 GIẢ HUY CẬN</a:t>
            </a:r>
          </a:p>
          <a:p>
            <a:endParaRPr lang="en-US" sz="2100" b="1" u="sng" dirty="0">
              <a:solidFill>
                <a:srgbClr val="FF0000"/>
              </a:solidFill>
              <a:latin typeface="#9Slide04 SFU Fenice Bold" panose="000007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1578"/>
            <a:ext cx="2566084" cy="3101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04948"/>
            <a:ext cx="2743200" cy="34649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116" y="1159966"/>
            <a:ext cx="62236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- Huy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(1919 -2005),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Thơ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Việt Nam.</a:t>
            </a:r>
          </a:p>
          <a:p>
            <a:pPr algn="just"/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>
              <a:solidFill>
                <a:srgbClr val="0432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78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FCD93A01-37B8-4053-AFDE-5EB0160C0065}"/>
              </a:ext>
            </a:extLst>
          </p:cNvPr>
          <p:cNvSpPr txBox="1"/>
          <p:nvPr/>
        </p:nvSpPr>
        <p:spPr>
          <a:xfrm>
            <a:off x="220599" y="233116"/>
            <a:ext cx="3479286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41A3F4-F5F1-406E-AE89-CD3B2876AB0A}"/>
              </a:ext>
            </a:extLst>
          </p:cNvPr>
          <p:cNvSpPr txBox="1"/>
          <p:nvPr/>
        </p:nvSpPr>
        <p:spPr>
          <a:xfrm>
            <a:off x="3352800" y="1352550"/>
            <a:ext cx="5334000" cy="265457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- In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2800" i="1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Chèm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432FF"/>
                </a:solidFill>
                <a:latin typeface="Times New Roman" pitchFamily="18" charset="0"/>
                <a:cs typeface="Times New Roman" pitchFamily="18" charset="0"/>
              </a:rPr>
              <a:t> 1939.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endParaRPr lang="vi-VN" altLang="en-US" sz="2400" dirty="0">
              <a:solidFill>
                <a:prstClr val="black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8FD84C-501A-4949-9306-4317F37CEE09}"/>
              </a:ext>
            </a:extLst>
          </p:cNvPr>
          <p:cNvSpPr txBox="1"/>
          <p:nvPr/>
        </p:nvSpPr>
        <p:spPr>
          <a:xfrm flipH="1">
            <a:off x="546601" y="750740"/>
            <a:ext cx="251003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1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1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9" y="1231048"/>
            <a:ext cx="2770172" cy="34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A8CD72F-65F5-41DF-A0F9-8AD17662A00D}"/>
              </a:ext>
            </a:extLst>
          </p:cNvPr>
          <p:cNvSpPr txBox="1"/>
          <p:nvPr/>
        </p:nvSpPr>
        <p:spPr>
          <a:xfrm>
            <a:off x="80260" y="82297"/>
            <a:ext cx="4162165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KHÁM PHÁ VĂN BẢN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742950"/>
            <a:ext cx="86106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grpSp>
        <p:nvGrpSpPr>
          <p:cNvPr id="17" name="组合 1"/>
          <p:cNvGrpSpPr/>
          <p:nvPr/>
        </p:nvGrpSpPr>
        <p:grpSpPr>
          <a:xfrm>
            <a:off x="1913134" y="2615936"/>
            <a:ext cx="4909185" cy="1885427"/>
            <a:chOff x="2868295" y="1646555"/>
            <a:chExt cx="6545580" cy="2513903"/>
          </a:xfrm>
        </p:grpSpPr>
        <p:sp>
          <p:nvSpPr>
            <p:cNvPr id="18" name="MH_SubTitle_1"/>
            <p:cNvSpPr/>
            <p:nvPr/>
          </p:nvSpPr>
          <p:spPr>
            <a:xfrm>
              <a:off x="2868295" y="2597142"/>
              <a:ext cx="1791362" cy="1556444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sz="1500" kern="0" dirty="0">
                  <a:solidFill>
                    <a:srgbClr val="FFFFFF"/>
                  </a:solidFill>
                  <a:latin typeface="Calibri" panose="020F0502020204030204" pitchFamily="34" charset="0"/>
                  <a:ea typeface="字魂59号-创粗黑" panose="00000500000000000000" pitchFamily="2" charset="-122"/>
                  <a:cs typeface="Calibri" panose="020F0502020204030204" pitchFamily="34" charset="0"/>
                  <a:sym typeface="字魂59号-创粗黑" panose="00000500000000000000" pitchFamily="2" charset="-122"/>
                </a:rPr>
                <a:t>NHÓM 1</a:t>
              </a:r>
              <a:endParaRPr lang="zh-CN" altLang="en-US" sz="1500" kern="0" dirty="0">
                <a:solidFill>
                  <a:srgbClr val="FFFFFF"/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MH_SubTitle_2"/>
            <p:cNvSpPr/>
            <p:nvPr/>
          </p:nvSpPr>
          <p:spPr>
            <a:xfrm>
              <a:off x="4436732" y="1653999"/>
              <a:ext cx="1792499" cy="1555871"/>
            </a:xfrm>
            <a:prstGeom prst="hexagon">
              <a:avLst/>
            </a:prstGeom>
            <a:solidFill>
              <a:srgbClr val="B888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sz="1500" kern="0" dirty="0">
                  <a:solidFill>
                    <a:srgbClr val="FFFFFF"/>
                  </a:solidFill>
                  <a:latin typeface="Calibri" panose="020F0502020204030204" pitchFamily="34" charset="0"/>
                  <a:ea typeface="字魂59号-创粗黑" panose="00000500000000000000" pitchFamily="2" charset="-122"/>
                  <a:cs typeface="Calibri" panose="020F0502020204030204" pitchFamily="34" charset="0"/>
                  <a:sym typeface="字魂59号-创粗黑" panose="00000500000000000000" pitchFamily="2" charset="-122"/>
                </a:rPr>
                <a:t>NHÓM 2</a:t>
              </a:r>
              <a:endParaRPr lang="zh-CN" altLang="en-US" sz="1500" kern="0" dirty="0">
                <a:solidFill>
                  <a:srgbClr val="FFFFFF"/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MH_SubTitle_3"/>
            <p:cNvSpPr/>
            <p:nvPr/>
          </p:nvSpPr>
          <p:spPr>
            <a:xfrm>
              <a:off x="6046114" y="2604587"/>
              <a:ext cx="1792499" cy="1555871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sz="1500" kern="0" dirty="0">
                  <a:solidFill>
                    <a:srgbClr val="FFFFFF"/>
                  </a:solidFill>
                  <a:latin typeface="Calibri" panose="020F0502020204030204" pitchFamily="34" charset="0"/>
                  <a:ea typeface="字魂59号-创粗黑" panose="00000500000000000000" pitchFamily="2" charset="-122"/>
                  <a:cs typeface="Calibri" panose="020F0502020204030204" pitchFamily="34" charset="0"/>
                  <a:sym typeface="字魂59号-创粗黑" panose="00000500000000000000" pitchFamily="2" charset="-122"/>
                </a:rPr>
                <a:t>NHÓM 3</a:t>
              </a:r>
              <a:endParaRPr lang="zh-CN" altLang="en-US" sz="1500" kern="0" dirty="0">
                <a:solidFill>
                  <a:srgbClr val="FFFFFF"/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MH_SubTitle_4"/>
            <p:cNvSpPr/>
            <p:nvPr/>
          </p:nvSpPr>
          <p:spPr>
            <a:xfrm>
              <a:off x="7622513" y="1646555"/>
              <a:ext cx="1791362" cy="1556444"/>
            </a:xfrm>
            <a:prstGeom prst="hexagon">
              <a:avLst/>
            </a:prstGeom>
            <a:solidFill>
              <a:srgbClr val="B888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sz="1500" kern="0" dirty="0">
                  <a:solidFill>
                    <a:srgbClr val="FFFFFF"/>
                  </a:solidFill>
                  <a:latin typeface="Calibri" panose="020F0502020204030204" pitchFamily="34" charset="0"/>
                  <a:ea typeface="字魂59号-创粗黑" panose="00000500000000000000" pitchFamily="2" charset="-122"/>
                  <a:cs typeface="Calibri" panose="020F0502020204030204" pitchFamily="34" charset="0"/>
                  <a:sym typeface="字魂59号-创粗黑" panose="00000500000000000000" pitchFamily="2" charset="-122"/>
                </a:rPr>
                <a:t>NHÓM 4</a:t>
              </a:r>
              <a:endParaRPr lang="zh-CN" altLang="en-US" sz="1500" kern="0" dirty="0">
                <a:solidFill>
                  <a:srgbClr val="FFFFFF"/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MH_Other_1"/>
            <p:cNvSpPr/>
            <p:nvPr/>
          </p:nvSpPr>
          <p:spPr>
            <a:xfrm>
              <a:off x="3455748" y="2136165"/>
              <a:ext cx="415141" cy="360765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MH_Other_2"/>
            <p:cNvSpPr/>
            <p:nvPr/>
          </p:nvSpPr>
          <p:spPr>
            <a:xfrm>
              <a:off x="4716526" y="3350168"/>
              <a:ext cx="416847" cy="359620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MH_Other_3"/>
            <p:cNvSpPr/>
            <p:nvPr/>
          </p:nvSpPr>
          <p:spPr>
            <a:xfrm>
              <a:off x="5616065" y="3423466"/>
              <a:ext cx="415141" cy="360765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9" name="MH_Other_4"/>
            <p:cNvSpPr/>
            <p:nvPr/>
          </p:nvSpPr>
          <p:spPr>
            <a:xfrm>
              <a:off x="6840569" y="2172241"/>
              <a:ext cx="267283" cy="231920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0" name="MH_Other_5"/>
            <p:cNvSpPr/>
            <p:nvPr/>
          </p:nvSpPr>
          <p:spPr>
            <a:xfrm>
              <a:off x="6239468" y="2033089"/>
              <a:ext cx="395237" cy="343586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1" name="MH_Other_6"/>
            <p:cNvSpPr/>
            <p:nvPr/>
          </p:nvSpPr>
          <p:spPr>
            <a:xfrm>
              <a:off x="4485070" y="1777118"/>
              <a:ext cx="162076" cy="140298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2" name="MH_Other_7"/>
            <p:cNvSpPr/>
            <p:nvPr/>
          </p:nvSpPr>
          <p:spPr>
            <a:xfrm>
              <a:off x="5458661" y="3347305"/>
              <a:ext cx="183686" cy="159195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3" name="MH_Other_8"/>
            <p:cNvSpPr/>
            <p:nvPr/>
          </p:nvSpPr>
          <p:spPr>
            <a:xfrm>
              <a:off x="6621625" y="2375530"/>
              <a:ext cx="192216" cy="166066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4" name="MH_Other_9"/>
            <p:cNvSpPr/>
            <p:nvPr/>
          </p:nvSpPr>
          <p:spPr>
            <a:xfrm>
              <a:off x="4206414" y="1941466"/>
              <a:ext cx="319602" cy="277732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5" name="MH_Other_10"/>
            <p:cNvSpPr/>
            <p:nvPr/>
          </p:nvSpPr>
          <p:spPr>
            <a:xfrm>
              <a:off x="7882971" y="3298630"/>
              <a:ext cx="395237" cy="343586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6" name="MH_Other_11"/>
            <p:cNvSpPr/>
            <p:nvPr/>
          </p:nvSpPr>
          <p:spPr>
            <a:xfrm>
              <a:off x="8369198" y="3260263"/>
              <a:ext cx="284343" cy="247382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7" name="MH_Other_12"/>
            <p:cNvSpPr/>
            <p:nvPr/>
          </p:nvSpPr>
          <p:spPr>
            <a:xfrm>
              <a:off x="8283895" y="3559183"/>
              <a:ext cx="190510" cy="166066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8" name="MH_Other_13"/>
            <p:cNvSpPr/>
            <p:nvPr/>
          </p:nvSpPr>
          <p:spPr>
            <a:xfrm>
              <a:off x="3931738" y="2183694"/>
              <a:ext cx="267283" cy="231920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5082" y="2722422"/>
            <a:ext cx="176073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400021"/>
            <a:ext cx="425460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1" y="1176689"/>
            <a:ext cx="396239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028503"/>
            <a:ext cx="2819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3976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336</TotalTime>
  <Words>1733</Words>
  <Application>Microsoft Macintosh PowerPoint</Application>
  <PresentationFormat>On-screen Show (16:9)</PresentationFormat>
  <Paragraphs>98</Paragraphs>
  <Slides>20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等线</vt:lpstr>
      <vt:lpstr>#9Slide04 SFU Fenice Bold</vt:lpstr>
      <vt:lpstr>Arial</vt:lpstr>
      <vt:lpstr>Calibri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Lư</dc:creator>
  <cp:lastModifiedBy>Nguyệt Lục</cp:lastModifiedBy>
  <cp:revision>22</cp:revision>
  <cp:lastPrinted>2025-09-30T01:43:38Z</cp:lastPrinted>
  <dcterms:created xsi:type="dcterms:W3CDTF">2023-07-31T01:08:37Z</dcterms:created>
  <dcterms:modified xsi:type="dcterms:W3CDTF">2025-09-30T02:54:31Z</dcterms:modified>
</cp:coreProperties>
</file>