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68" r:id="rId4"/>
    <p:sldId id="287" r:id="rId5"/>
    <p:sldId id="288" r:id="rId6"/>
    <p:sldId id="289" r:id="rId7"/>
    <p:sldId id="282" r:id="rId8"/>
    <p:sldId id="293" r:id="rId9"/>
    <p:sldId id="262" r:id="rId10"/>
    <p:sldId id="257" r:id="rId11"/>
    <p:sldId id="294" r:id="rId12"/>
    <p:sldId id="301" r:id="rId13"/>
    <p:sldId id="295" r:id="rId14"/>
    <p:sldId id="296" r:id="rId15"/>
    <p:sldId id="297" r:id="rId16"/>
    <p:sldId id="298" r:id="rId17"/>
    <p:sldId id="259" r:id="rId18"/>
    <p:sldId id="304" r:id="rId19"/>
    <p:sldId id="299" r:id="rId20"/>
    <p:sldId id="305" r:id="rId21"/>
    <p:sldId id="300" r:id="rId22"/>
    <p:sldId id="302" r:id="rId23"/>
    <p:sldId id="303" r:id="rId24"/>
    <p:sldId id="308" r:id="rId25"/>
    <p:sldId id="307" r:id="rId26"/>
    <p:sldId id="312" r:id="rId27"/>
    <p:sldId id="313" r:id="rId28"/>
    <p:sldId id="315" r:id="rId29"/>
    <p:sldId id="309" r:id="rId30"/>
    <p:sldId id="316" r:id="rId31"/>
    <p:sldId id="310" r:id="rId32"/>
    <p:sldId id="317" r:id="rId33"/>
    <p:sldId id="311" r:id="rId34"/>
    <p:sldId id="319" r:id="rId35"/>
    <p:sldId id="320" r:id="rId36"/>
    <p:sldId id="321" r:id="rId37"/>
    <p:sldId id="322" r:id="rId38"/>
    <p:sldId id="323" r:id="rId39"/>
    <p:sldId id="324" r:id="rId40"/>
    <p:sldId id="325" r:id="rId41"/>
    <p:sldId id="327" r:id="rId42"/>
    <p:sldId id="329" r:id="rId43"/>
    <p:sldId id="330" r:id="rId44"/>
    <p:sldId id="332" r:id="rId45"/>
    <p:sldId id="344" r:id="rId46"/>
    <p:sldId id="345" r:id="rId47"/>
    <p:sldId id="347" r:id="rId48"/>
    <p:sldId id="348" r:id="rId49"/>
    <p:sldId id="350" r:id="rId50"/>
    <p:sldId id="349" r:id="rId51"/>
    <p:sldId id="351" r:id="rId52"/>
    <p:sldId id="352" r:id="rId53"/>
    <p:sldId id="333" r:id="rId54"/>
    <p:sldId id="339" r:id="rId55"/>
    <p:sldId id="340" r:id="rId56"/>
    <p:sldId id="334" r:id="rId57"/>
    <p:sldId id="335" r:id="rId58"/>
    <p:sldId id="336" r:id="rId59"/>
    <p:sldId id="337" r:id="rId60"/>
    <p:sldId id="260" r:id="rId61"/>
    <p:sldId id="341" r:id="rId62"/>
    <p:sldId id="263" r:id="rId63"/>
    <p:sldId id="264" r:id="rId64"/>
    <p:sldId id="265" r:id="rId65"/>
    <p:sldId id="266" r:id="rId66"/>
  </p:sldIdLst>
  <p:sldSz cx="18288000" cy="10287000"/>
  <p:notesSz cx="6858000" cy="9144000"/>
  <p:embeddedFontLst>
    <p:embeddedFont>
      <p:font typeface="Calibri" panose="020F050202020403020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99CE"/>
    <a:srgbClr val="CBBAEA"/>
    <a:srgbClr val="9FDBEC"/>
    <a:srgbClr val="6B9BC5"/>
    <a:srgbClr val="F3F0EC"/>
    <a:srgbClr val="1F497D"/>
    <a:srgbClr val="E9F1F5"/>
    <a:srgbClr val="C0D6FF"/>
    <a:srgbClr val="D4E5EA"/>
    <a:srgbClr val="439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740" y="72"/>
      </p:cViewPr>
      <p:guideLst>
        <p:guide orient="horz" pos="2232"/>
        <p:guide pos="282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3" Type="http://schemas.openxmlformats.org/officeDocument/2006/relationships/font" Target="fonts/font4.fntdata"/><Relationship Id="rId72" Type="http://schemas.openxmlformats.org/officeDocument/2006/relationships/font" Target="fonts/font3.fntdata"/><Relationship Id="rId71" Type="http://schemas.openxmlformats.org/officeDocument/2006/relationships/font" Target="fonts/font2.fntdata"/><Relationship Id="rId70" Type="http://schemas.openxmlformats.org/officeDocument/2006/relationships/font" Target="fonts/font1.fntdata"/><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GIF"/><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GIF"/><Relationship Id="rId2" Type="http://schemas.openxmlformats.org/officeDocument/2006/relationships/image" Target="../media/image28.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5.png"/><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4.jpeg"/><Relationship Id="rId1" Type="http://schemas.openxmlformats.org/officeDocument/2006/relationships/image" Target="../media/image4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4" name="TextBox 4"/>
          <p:cNvSpPr txBox="1"/>
          <p:nvPr/>
        </p:nvSpPr>
        <p:spPr>
          <a:xfrm>
            <a:off x="2246630" y="2476500"/>
            <a:ext cx="13794740" cy="3323590"/>
          </a:xfrm>
          <a:prstGeom prst="rect">
            <a:avLst/>
          </a:prstGeom>
        </p:spPr>
        <p:txBody>
          <a:bodyPr wrap="square" lIns="0" tIns="0" rIns="0" bIns="0" rtlCol="0" anchor="t">
            <a:spAutoFit/>
          </a:bodyPr>
          <a:lstStyle/>
          <a:p>
            <a:pPr algn="ctr">
              <a:lnSpc>
                <a:spcPct val="150000"/>
              </a:lnSpc>
            </a:pPr>
            <a:r>
              <a:rPr lang="en-US" sz="7200" b="1">
                <a:solidFill>
                  <a:srgbClr val="7030A0"/>
                </a:solidFill>
                <a:latin typeface="Arial" panose="020B0604020202020204" pitchFamily="34" charset="0"/>
                <a:cs typeface="Arial" panose="020B0604020202020204" pitchFamily="34" charset="0"/>
                <a:sym typeface="+mn-ea"/>
              </a:rPr>
              <a:t>CHÀO MỪNG CÁC EM ĐẾN VỚI BÀI HỌC NGÀY HÔM NAY!</a:t>
            </a:r>
            <a:endParaRPr lang="en-US" sz="7200" b="1" spc="207">
              <a:solidFill>
                <a:srgbClr val="7030A0"/>
              </a:solidFill>
              <a:latin typeface="Arial" panose="020B0604020202020204" pitchFamily="34" charset="0"/>
              <a:cs typeface="Arial" panose="020B0604020202020204" pitchFamily="34" charset="0"/>
              <a:sym typeface="+mn-ea"/>
            </a:endParaRPr>
          </a:p>
        </p:txBody>
      </p:sp>
      <p:pic>
        <p:nvPicPr>
          <p:cNvPr id="6" name="Picture 2"/>
          <p:cNvPicPr>
            <a:picLocks noChangeAspect="1"/>
          </p:cNvPicPr>
          <p:nvPr/>
        </p:nvPicPr>
        <p:blipFill>
          <a:blip r:embed="rId1"/>
          <a:srcRect/>
          <a:stretch>
            <a:fillRect/>
          </a:stretch>
        </p:blipFill>
        <p:spPr>
          <a:xfrm>
            <a:off x="228600" y="6525895"/>
            <a:ext cx="2236470" cy="3534410"/>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1530" y="6018530"/>
            <a:ext cx="4765040" cy="429895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2" name="Text Box 11"/>
          <p:cNvSpPr txBox="1"/>
          <p:nvPr/>
        </p:nvSpPr>
        <p:spPr>
          <a:xfrm>
            <a:off x="4921250" y="571500"/>
            <a:ext cx="8445500" cy="1014730"/>
          </a:xfrm>
          <a:prstGeom prst="rect">
            <a:avLst/>
          </a:prstGeom>
          <a:noFill/>
        </p:spPr>
        <p:txBody>
          <a:bodyPr wrap="square" rtlCol="0">
            <a:spAutoFit/>
          </a:bodyPr>
          <a:lstStyle/>
          <a:p>
            <a:pPr algn="ctr"/>
            <a:r>
              <a:rPr lang="en-US" sz="6000" b="1">
                <a:solidFill>
                  <a:srgbClr val="7030A0"/>
                </a:solidFill>
                <a:latin typeface="Arial" panose="020B0604020202020204" pitchFamily="34" charset="0"/>
                <a:cs typeface="Arial" panose="020B0604020202020204" pitchFamily="34" charset="0"/>
              </a:rPr>
              <a:t>NỘI DUNG BÀI HỌC</a:t>
            </a:r>
            <a:endParaRPr lang="en-US" sz="6000" b="1">
              <a:solidFill>
                <a:srgbClr val="7030A0"/>
              </a:solidFill>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1"/>
          <a:srcRect/>
          <a:stretch>
            <a:fillRect/>
          </a:stretch>
        </p:blipFill>
        <p:spPr>
          <a:xfrm>
            <a:off x="762049" y="6743825"/>
            <a:ext cx="2058137" cy="3253972"/>
          </a:xfrm>
          <a:prstGeom prst="rect">
            <a:avLst/>
          </a:prstGeom>
        </p:spPr>
      </p:pic>
      <p:sp>
        <p:nvSpPr>
          <p:cNvPr id="18" name="Rounded Rectangle 17"/>
          <p:cNvSpPr/>
          <p:nvPr/>
        </p:nvSpPr>
        <p:spPr>
          <a:xfrm>
            <a:off x="5029200" y="2324100"/>
            <a:ext cx="9518015" cy="2091055"/>
          </a:xfrm>
          <a:prstGeom prst="roundRect">
            <a:avLst/>
          </a:prstGeom>
          <a:solidFill>
            <a:srgbClr val="D4E5EA"/>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4400" b="1">
                <a:solidFill>
                  <a:srgbClr val="1F497D"/>
                </a:solidFill>
                <a:latin typeface="Arial" panose="020B0604020202020204" pitchFamily="34" charset="0"/>
                <a:cs typeface="Arial" panose="020B0604020202020204" pitchFamily="34" charset="0"/>
              </a:rPr>
              <a:t>Chuyển động của electron </a:t>
            </a:r>
            <a:endParaRPr lang="en-US" sz="4400" b="1">
              <a:solidFill>
                <a:srgbClr val="1F497D"/>
              </a:solidFill>
              <a:latin typeface="Arial" panose="020B0604020202020204" pitchFamily="34" charset="0"/>
              <a:cs typeface="Arial" panose="020B0604020202020204" pitchFamily="34" charset="0"/>
            </a:endParaRPr>
          </a:p>
          <a:p>
            <a:pPr algn="ctr">
              <a:lnSpc>
                <a:spcPct val="150000"/>
              </a:lnSpc>
            </a:pPr>
            <a:r>
              <a:rPr lang="en-US" sz="4400" b="1">
                <a:solidFill>
                  <a:srgbClr val="1F497D"/>
                </a:solidFill>
                <a:latin typeface="Arial" panose="020B0604020202020204" pitchFamily="34" charset="0"/>
                <a:cs typeface="Arial" panose="020B0604020202020204" pitchFamily="34" charset="0"/>
              </a:rPr>
              <a:t>trong nguyên tử</a:t>
            </a:r>
            <a:endParaRPr lang="en-US" sz="4400" b="1">
              <a:solidFill>
                <a:srgbClr val="1F497D"/>
              </a:solidFill>
              <a:latin typeface="Arial" panose="020B0604020202020204" pitchFamily="34" charset="0"/>
              <a:cs typeface="Arial" panose="020B0604020202020204" pitchFamily="34" charset="0"/>
            </a:endParaRPr>
          </a:p>
        </p:txBody>
      </p:sp>
      <p:sp>
        <p:nvSpPr>
          <p:cNvPr id="20" name="Rounded Rectangle 19"/>
          <p:cNvSpPr/>
          <p:nvPr/>
        </p:nvSpPr>
        <p:spPr>
          <a:xfrm>
            <a:off x="4953000" y="4914900"/>
            <a:ext cx="9518015" cy="2091055"/>
          </a:xfrm>
          <a:prstGeom prst="roundRect">
            <a:avLst/>
          </a:prstGeom>
          <a:solidFill>
            <a:srgbClr val="D4E5E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a:solidFill>
                  <a:srgbClr val="1F497D"/>
                </a:solidFill>
                <a:latin typeface="Arial" panose="020B0604020202020204" pitchFamily="34" charset="0"/>
                <a:cs typeface="Arial" panose="020B0604020202020204" pitchFamily="34" charset="0"/>
              </a:rPr>
              <a:t>Lớp và phân lớp electron</a:t>
            </a:r>
            <a:endParaRPr lang="en-US" sz="4400" b="1">
              <a:solidFill>
                <a:srgbClr val="1F497D"/>
              </a:solidFill>
              <a:latin typeface="Arial" panose="020B0604020202020204" pitchFamily="34" charset="0"/>
              <a:cs typeface="Arial" panose="020B0604020202020204" pitchFamily="34" charset="0"/>
            </a:endParaRPr>
          </a:p>
        </p:txBody>
      </p:sp>
      <p:sp>
        <p:nvSpPr>
          <p:cNvPr id="22" name="Rounded Rectangle 21"/>
          <p:cNvSpPr/>
          <p:nvPr/>
        </p:nvSpPr>
        <p:spPr>
          <a:xfrm>
            <a:off x="4953000" y="7581900"/>
            <a:ext cx="9518015" cy="2091055"/>
          </a:xfrm>
          <a:prstGeom prst="roundRect">
            <a:avLst/>
          </a:prstGeom>
          <a:solidFill>
            <a:srgbClr val="D4E5E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4400" b="1">
                <a:solidFill>
                  <a:srgbClr val="1F497D"/>
                </a:solidFill>
                <a:latin typeface="Arial" panose="020B0604020202020204" pitchFamily="34" charset="0"/>
                <a:cs typeface="Arial" panose="020B0604020202020204" pitchFamily="34" charset="0"/>
              </a:rPr>
              <a:t>Cấu hình electron trong</a:t>
            </a:r>
            <a:endParaRPr lang="en-US" sz="4400" b="1">
              <a:solidFill>
                <a:srgbClr val="1F497D"/>
              </a:solidFill>
              <a:latin typeface="Arial" panose="020B0604020202020204" pitchFamily="34" charset="0"/>
              <a:cs typeface="Arial" panose="020B0604020202020204" pitchFamily="34" charset="0"/>
            </a:endParaRPr>
          </a:p>
          <a:p>
            <a:pPr algn="ctr">
              <a:lnSpc>
                <a:spcPct val="150000"/>
              </a:lnSpc>
            </a:pPr>
            <a:r>
              <a:rPr lang="en-US" sz="4400" b="1">
                <a:solidFill>
                  <a:srgbClr val="1F497D"/>
                </a:solidFill>
                <a:latin typeface="Arial" panose="020B0604020202020204" pitchFamily="34" charset="0"/>
                <a:cs typeface="Arial" panose="020B0604020202020204" pitchFamily="34" charset="0"/>
              </a:rPr>
              <a:t> nguyên tử</a:t>
            </a:r>
            <a:endParaRPr lang="en-US" sz="4400" b="1">
              <a:solidFill>
                <a:srgbClr val="1F497D"/>
              </a:solidFill>
              <a:latin typeface="Arial" panose="020B0604020202020204" pitchFamily="34" charset="0"/>
              <a:cs typeface="Arial" panose="020B0604020202020204" pitchFamily="34" charset="0"/>
            </a:endParaRPr>
          </a:p>
        </p:txBody>
      </p:sp>
      <p:sp>
        <p:nvSpPr>
          <p:cNvPr id="28" name="Rounded Rectangle 27"/>
          <p:cNvSpPr/>
          <p:nvPr/>
        </p:nvSpPr>
        <p:spPr>
          <a:xfrm>
            <a:off x="3885565" y="2215515"/>
            <a:ext cx="1664970" cy="2192655"/>
          </a:xfrm>
          <a:prstGeom prst="roundRect">
            <a:avLst/>
          </a:prstGeom>
          <a:solidFill>
            <a:srgbClr val="439BB3"/>
          </a:solidFill>
          <a:ln w="5715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6000">
                <a:latin typeface="Arial" panose="020B0604020202020204" pitchFamily="34" charset="0"/>
                <a:cs typeface="Arial" panose="020B0604020202020204" pitchFamily="34" charset="0"/>
              </a:rPr>
              <a:t>I</a:t>
            </a:r>
            <a:endParaRPr lang="en-US" sz="6000">
              <a:latin typeface="Arial" panose="020B0604020202020204" pitchFamily="34" charset="0"/>
              <a:cs typeface="Arial" panose="020B0604020202020204" pitchFamily="34" charset="0"/>
            </a:endParaRPr>
          </a:p>
        </p:txBody>
      </p:sp>
      <p:sp>
        <p:nvSpPr>
          <p:cNvPr id="29" name="Rounded Rectangle 28"/>
          <p:cNvSpPr/>
          <p:nvPr/>
        </p:nvSpPr>
        <p:spPr>
          <a:xfrm>
            <a:off x="3885565" y="4838700"/>
            <a:ext cx="1664970" cy="2169160"/>
          </a:xfrm>
          <a:prstGeom prst="roundRect">
            <a:avLst/>
          </a:prstGeom>
          <a:solidFill>
            <a:srgbClr val="71B3C8"/>
          </a:solidFill>
          <a:ln w="57150">
            <a:solidFill>
              <a:schemeClr val="bg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6000">
                <a:latin typeface="Arial" panose="020B0604020202020204" pitchFamily="34" charset="0"/>
                <a:cs typeface="Arial" panose="020B0604020202020204" pitchFamily="34" charset="0"/>
              </a:rPr>
              <a:t>II</a:t>
            </a:r>
            <a:endParaRPr lang="en-US" sz="6000">
              <a:latin typeface="Arial" panose="020B0604020202020204" pitchFamily="34" charset="0"/>
              <a:cs typeface="Arial" panose="020B0604020202020204" pitchFamily="34" charset="0"/>
            </a:endParaRPr>
          </a:p>
        </p:txBody>
      </p:sp>
      <p:sp>
        <p:nvSpPr>
          <p:cNvPr id="30" name="Rounded Rectangle 29"/>
          <p:cNvSpPr/>
          <p:nvPr/>
        </p:nvSpPr>
        <p:spPr>
          <a:xfrm>
            <a:off x="3885565" y="7512685"/>
            <a:ext cx="1664970" cy="2141855"/>
          </a:xfrm>
          <a:prstGeom prst="roundRect">
            <a:avLst/>
          </a:prstGeom>
          <a:solidFill>
            <a:srgbClr val="A1CBD9"/>
          </a:solidFill>
          <a:ln w="57150">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a:solidFill>
                  <a:schemeClr val="bg1"/>
                </a:solidFill>
                <a:latin typeface="Arial" panose="020B0604020202020204" pitchFamily="34" charset="0"/>
                <a:cs typeface="Arial" panose="020B0604020202020204" pitchFamily="34" charset="0"/>
              </a:rPr>
              <a:t>III</a:t>
            </a:r>
            <a:endParaRPr lang="en-US" sz="600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linds(horizontal)">
                                      <p:cBhvr>
                                        <p:cTn id="20" dur="500"/>
                                        <p:tgtEl>
                                          <p:spTgt spid="2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20" grpId="0" bldLvl="0" animBg="1"/>
      <p:bldP spid="22" grpId="0" animBg="1"/>
      <p:bldP spid="28" grpId="0" animBg="1"/>
      <p:bldP spid="29" grpId="0" bldLvl="0" animBg="1"/>
      <p:bldP spid="3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304800" y="1409700"/>
            <a:ext cx="7276465" cy="7104380"/>
          </a:xfrm>
          <a:prstGeom prst="rect">
            <a:avLst/>
          </a:prstGeom>
        </p:spPr>
      </p:pic>
      <p:sp>
        <p:nvSpPr>
          <p:cNvPr id="3" name="TextBox 3"/>
          <p:cNvSpPr txBox="1"/>
          <p:nvPr/>
        </p:nvSpPr>
        <p:spPr>
          <a:xfrm>
            <a:off x="7086600" y="3771900"/>
            <a:ext cx="10742930" cy="3935730"/>
          </a:xfrm>
          <a:prstGeom prst="rect">
            <a:avLst/>
          </a:prstGeom>
        </p:spPr>
        <p:txBody>
          <a:bodyPr wrap="square" lIns="0" tIns="0" rIns="0" bIns="0" rtlCol="0" anchor="t">
            <a:spAutoFit/>
          </a:bodyPr>
          <a:lstStyle/>
          <a:p>
            <a:pPr marL="0" lvl="1" algn="ctr">
              <a:lnSpc>
                <a:spcPts val="10230"/>
              </a:lnSpc>
            </a:pPr>
            <a:r>
              <a:rPr lang="en-US" sz="6600" b="1" spc="852">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a:t>
            </a:r>
            <a:r>
              <a:rPr lang="en-US" sz="6600" b="1" spc="97">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Chuyển động của electron trong nguyên tử. </a:t>
            </a:r>
            <a:endParaRPr lang="en-US" sz="6600" b="1" spc="97">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a:p>
            <a:pPr algn="ctr">
              <a:lnSpc>
                <a:spcPts val="10230"/>
              </a:lnSpc>
            </a:pPr>
            <a:r>
              <a:rPr lang="en-US" sz="6600" b="1" spc="852">
                <a:solidFill>
                  <a:schemeClr val="accent4"/>
                </a:solidFill>
                <a:latin typeface="Arial" panose="020B0604020202020204" pitchFamily="34" charset="0"/>
                <a:cs typeface="Arial" panose="020B0604020202020204" pitchFamily="34" charset="0"/>
              </a:rPr>
              <a:t> </a:t>
            </a:r>
            <a:endParaRPr lang="en-US" sz="6600" b="1" spc="852">
              <a:solidFill>
                <a:schemeClr val="accent4"/>
              </a:solidFill>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4" name="Rounded Rectangle 3"/>
          <p:cNvSpPr/>
          <p:nvPr/>
        </p:nvSpPr>
        <p:spPr>
          <a:xfrm>
            <a:off x="2080895" y="266700"/>
            <a:ext cx="14217650" cy="2073275"/>
          </a:xfrm>
          <a:prstGeom prst="roundRect">
            <a:avLst/>
          </a:prstGeom>
          <a:solidFill>
            <a:srgbClr val="E9F1F5"/>
          </a:solidFill>
          <a:ln>
            <a:solidFill>
              <a:srgbClr val="A1CBD9"/>
            </a:solidFill>
          </a:ln>
        </p:spPr>
        <p:style>
          <a:lnRef idx="1">
            <a:schemeClr val="accent1"/>
          </a:lnRef>
          <a:fillRef idx="2">
            <a:schemeClr val="accent1"/>
          </a:fillRef>
          <a:effectRef idx="1">
            <a:schemeClr val="accent1"/>
          </a:effectRef>
          <a:fontRef idx="minor">
            <a:schemeClr val="dk1"/>
          </a:fontRef>
        </p:style>
        <p:txBody>
          <a:bodyPr rtlCol="0" anchor="ctr"/>
          <a:lstStyle/>
          <a:p>
            <a:pPr indent="0" algn="ctr">
              <a:lnSpc>
                <a:spcPct val="150000"/>
              </a:lnSpc>
            </a:pPr>
            <a:r>
              <a:rPr lang="en-US" sz="4400">
                <a:solidFill>
                  <a:schemeClr val="tx1"/>
                </a:solidFill>
                <a:latin typeface="Arial" panose="020B0604020202020204" pitchFamily="34" charset="0"/>
                <a:cs typeface="Arial" panose="020B0604020202020204" pitchFamily="34" charset="0"/>
                <a:sym typeface="+mn-ea"/>
              </a:rPr>
              <a:t>Quan sát hình ảnh, hãy mô tả và so sánh chuyển động của electron trong hai mô hình.</a:t>
            </a:r>
            <a:endParaRPr lang="en-US" sz="440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
          <a:stretch>
            <a:fillRect/>
          </a:stretch>
        </p:blipFill>
        <p:spPr>
          <a:xfrm>
            <a:off x="2209800" y="3086100"/>
            <a:ext cx="6568440" cy="6394450"/>
          </a:xfrm>
          <a:prstGeom prst="rect">
            <a:avLst/>
          </a:prstGeom>
        </p:spPr>
      </p:pic>
      <p:pic>
        <p:nvPicPr>
          <p:cNvPr id="10" name="Picture 9"/>
          <p:cNvPicPr>
            <a:picLocks noChangeAspect="1"/>
          </p:cNvPicPr>
          <p:nvPr/>
        </p:nvPicPr>
        <p:blipFill>
          <a:blip r:embed="rId2"/>
          <a:stretch>
            <a:fillRect/>
          </a:stretch>
        </p:blipFill>
        <p:spPr>
          <a:xfrm>
            <a:off x="9601200" y="3086100"/>
            <a:ext cx="6520815" cy="636651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8" name="Rounded Rectangle 7"/>
          <p:cNvSpPr/>
          <p:nvPr/>
        </p:nvSpPr>
        <p:spPr>
          <a:xfrm>
            <a:off x="7453313" y="1517650"/>
            <a:ext cx="9623425" cy="7251700"/>
          </a:xfrm>
          <a:prstGeom prst="roundRect">
            <a:avLst/>
          </a:prstGeom>
          <a:solidFill>
            <a:schemeClr val="bg1"/>
          </a:solidFill>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 Box 3"/>
          <p:cNvSpPr txBox="1"/>
          <p:nvPr/>
        </p:nvSpPr>
        <p:spPr>
          <a:xfrm>
            <a:off x="8153400" y="1850390"/>
            <a:ext cx="8223250" cy="6739255"/>
          </a:xfrm>
          <a:prstGeom prst="rect">
            <a:avLst/>
          </a:prstGeom>
          <a:noFill/>
          <a:ln w="9525">
            <a:noFill/>
          </a:ln>
        </p:spPr>
        <p:txBody>
          <a:bodyPr wrap="square">
            <a:spAutoFit/>
          </a:bodyPr>
          <a:lstStyle/>
          <a:p>
            <a:pPr indent="0" algn="just">
              <a:lnSpc>
                <a:spcPct val="150000"/>
              </a:lnSpc>
            </a:pPr>
            <a:r>
              <a:rPr lang="en-US" sz="4800" b="0">
                <a:solidFill>
                  <a:srgbClr val="000000"/>
                </a:solidFill>
                <a:latin typeface="Arial" panose="020B0604020202020204" pitchFamily="34" charset="0"/>
                <a:cs typeface="Arial" panose="020B0604020202020204" pitchFamily="34" charset="0"/>
              </a:rPr>
              <a:t>Theo Rutherford - Bohr, hạt nhân nằm ở giữa, electron chuyển động quanh hạt nhân trên quỹ đạo đường đi xác định có hình tròn hoặc hình bầu dục.</a:t>
            </a:r>
            <a:endParaRPr lang="en-US" sz="4800" b="0">
              <a:solidFill>
                <a:srgbClr val="000000"/>
              </a:solidFill>
              <a:latin typeface="Arial" panose="020B0604020202020204" pitchFamily="34" charset="0"/>
              <a:cs typeface="Arial" panose="020B0604020202020204" pitchFamily="34" charset="0"/>
            </a:endParaRPr>
          </a:p>
        </p:txBody>
      </p:sp>
      <p:pic>
        <p:nvPicPr>
          <p:cNvPr id="5" name="Picture 4"/>
          <p:cNvPicPr/>
          <p:nvPr/>
        </p:nvPicPr>
        <p:blipFill>
          <a:blip r:embed="rId1">
            <a:clrChange>
              <a:clrFrom>
                <a:srgbClr val="FEFEFE">
                  <a:alpha val="100000"/>
                </a:srgbClr>
              </a:clrFrom>
              <a:clrTo>
                <a:srgbClr val="FEFEFE">
                  <a:alpha val="100000"/>
                  <a:alpha val="0"/>
                </a:srgbClr>
              </a:clrTo>
            </a:clrChange>
          </a:blip>
          <a:stretch>
            <a:fillRect/>
          </a:stretch>
        </p:blipFill>
        <p:spPr>
          <a:xfrm>
            <a:off x="304800" y="2400300"/>
            <a:ext cx="6693535" cy="5723890"/>
          </a:xfrm>
          <a:prstGeom prst="rect">
            <a:avLst/>
          </a:prstGeom>
          <a:noFill/>
          <a:ln w="9525">
            <a:noFill/>
          </a:ln>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609445" y="6341745"/>
            <a:ext cx="3805555" cy="3805555"/>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8" name="Rounded Rectangle 7"/>
          <p:cNvSpPr/>
          <p:nvPr/>
        </p:nvSpPr>
        <p:spPr>
          <a:xfrm>
            <a:off x="914400" y="2019300"/>
            <a:ext cx="9811385" cy="6489065"/>
          </a:xfrm>
          <a:prstGeom prst="roundRect">
            <a:avLst/>
          </a:prstGeom>
          <a:solidFill>
            <a:schemeClr val="bg1"/>
          </a:solidFill>
          <a:ln>
            <a:prstDash val="dash"/>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 name="Text Box 3"/>
          <p:cNvSpPr txBox="1"/>
          <p:nvPr/>
        </p:nvSpPr>
        <p:spPr>
          <a:xfrm>
            <a:off x="1905000" y="2880995"/>
            <a:ext cx="7983855" cy="4523105"/>
          </a:xfrm>
          <a:prstGeom prst="rect">
            <a:avLst/>
          </a:prstGeom>
          <a:noFill/>
          <a:ln w="9525">
            <a:noFill/>
          </a:ln>
        </p:spPr>
        <p:txBody>
          <a:bodyPr wrap="square">
            <a:spAutoFit/>
          </a:bodyPr>
          <a:lstStyle/>
          <a:p>
            <a:pPr indent="0" algn="just">
              <a:lnSpc>
                <a:spcPct val="150000"/>
              </a:lnSpc>
            </a:pPr>
            <a:r>
              <a:rPr lang="en-US" sz="4800" b="0">
                <a:solidFill>
                  <a:srgbClr val="000000"/>
                </a:solidFill>
                <a:latin typeface="Arial" panose="020B0604020202020204" pitchFamily="34" charset="0"/>
                <a:cs typeface="Arial" panose="020B0604020202020204" pitchFamily="34" charset="0"/>
              </a:rPr>
              <a:t>Theo mô hình hiện đại: electron chuyển động hỗn loạn không có quỹ đạo xác định quanh hạt nhân. </a:t>
            </a:r>
            <a:endParaRPr lang="en-US" sz="4800" b="0">
              <a:solidFill>
                <a:srgbClr val="000000"/>
              </a:solidFill>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7200" y="6066155"/>
            <a:ext cx="4008120" cy="4056380"/>
          </a:xfrm>
          <a:prstGeom prst="rect">
            <a:avLst/>
          </a:prstGeom>
        </p:spPr>
      </p:pic>
      <p:pic>
        <p:nvPicPr>
          <p:cNvPr id="104" name="Picture 103"/>
          <p:cNvPicPr/>
          <p:nvPr/>
        </p:nvPicPr>
        <p:blipFill>
          <a:blip r:embed="rId2">
            <a:clrChange>
              <a:clrFrom>
                <a:srgbClr val="FEFEFE">
                  <a:alpha val="100000"/>
                </a:srgbClr>
              </a:clrFrom>
              <a:clrTo>
                <a:srgbClr val="FEFEFE">
                  <a:alpha val="100000"/>
                  <a:alpha val="0"/>
                </a:srgbClr>
              </a:clrTo>
            </a:clrChange>
          </a:blip>
          <a:stretch>
            <a:fillRect/>
          </a:stretch>
        </p:blipFill>
        <p:spPr>
          <a:xfrm>
            <a:off x="11049000" y="2400300"/>
            <a:ext cx="7045960" cy="5815965"/>
          </a:xfrm>
          <a:prstGeom prst="rect">
            <a:avLst/>
          </a:prstGeom>
          <a:noFill/>
          <a:ln w="9525">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barn(inVertical)">
                                      <p:cBhvr>
                                        <p:cTn id="15" dur="500"/>
                                        <p:tgtEl>
                                          <p:spTgt spid="104"/>
                                        </p:tgtEl>
                                      </p:cBhvr>
                                    </p:animEffect>
                                  </p:childTnLst>
                                </p:cTn>
                              </p:par>
                              <p:par>
                                <p:cTn id="16" presetID="16" presetClass="entr" presetSubtype="2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arn(inVertical)">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graphicFrame>
        <p:nvGraphicFramePr>
          <p:cNvPr id="13" name="Table 12"/>
          <p:cNvGraphicFramePr/>
          <p:nvPr/>
        </p:nvGraphicFramePr>
        <p:xfrm>
          <a:off x="838200" y="1333500"/>
          <a:ext cx="16459200" cy="7702550"/>
        </p:xfrm>
        <a:graphic>
          <a:graphicData uri="http://schemas.openxmlformats.org/drawingml/2006/table">
            <a:tbl>
              <a:tblPr bandCol="1">
                <a:tableStyleId>{C4B1156A-380E-4F78-BDF5-A606A8083BF9}</a:tableStyleId>
              </a:tblPr>
              <a:tblGrid>
                <a:gridCol w="2590800"/>
                <a:gridCol w="6477000"/>
                <a:gridCol w="7391400"/>
              </a:tblGrid>
              <a:tr h="2013585">
                <a:tc>
                  <a:txBody>
                    <a:bodyPr/>
                    <a:lstStyle/>
                    <a:p>
                      <a:pPr algn="ctr">
                        <a:lnSpc>
                          <a:spcPct val="150000"/>
                        </a:lnSpc>
                        <a:buNone/>
                      </a:pPr>
                      <a:r>
                        <a:rPr lang="en-US" sz="4000" b="1" dirty="0">
                          <a:latin typeface="Arial" panose="020B0604020202020204" pitchFamily="34" charset="0"/>
                          <a:cs typeface="Arial" panose="020B0604020202020204" pitchFamily="34" charset="0"/>
                        </a:rPr>
                        <a:t>So </a:t>
                      </a:r>
                      <a:r>
                        <a:rPr lang="en-US" sz="4000" b="1" dirty="0" err="1">
                          <a:latin typeface="Arial" panose="020B0604020202020204" pitchFamily="34" charset="0"/>
                          <a:cs typeface="Arial" panose="020B0604020202020204" pitchFamily="34" charset="0"/>
                        </a:rPr>
                        <a:t>sánh</a:t>
                      </a:r>
                      <a:endParaRPr lang="en-US" sz="4000" b="1" dirty="0">
                        <a:latin typeface="Arial" panose="020B0604020202020204" pitchFamily="34" charset="0"/>
                        <a:cs typeface="Arial" panose="020B0604020202020204" pitchFamily="34" charset="0"/>
                      </a:endParaRPr>
                    </a:p>
                  </a:txBody>
                  <a:tcPr anchor="ctr">
                    <a:solidFill>
                      <a:srgbClr val="9FDBEC"/>
                    </a:solidFill>
                  </a:tcPr>
                </a:tc>
                <a:tc>
                  <a:txBody>
                    <a:bodyPr/>
                    <a:lstStyle/>
                    <a:p>
                      <a:pPr algn="ctr">
                        <a:lnSpc>
                          <a:spcPct val="150000"/>
                        </a:lnSpc>
                        <a:buNone/>
                      </a:pPr>
                      <a:r>
                        <a:rPr lang="en-US" sz="4000" b="1" dirty="0" err="1">
                          <a:latin typeface="Arial" panose="020B0604020202020204" pitchFamily="34" charset="0"/>
                          <a:cs typeface="Arial" panose="020B0604020202020204" pitchFamily="34" charset="0"/>
                        </a:rPr>
                        <a:t>Mô</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nguyên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tử</a:t>
                      </a:r>
                      <a:r>
                        <a:rPr lang="en-US" sz="4000" b="1" dirty="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a:p>
                      <a:pPr algn="ctr">
                        <a:lnSpc>
                          <a:spcPct val="150000"/>
                        </a:lnSpc>
                        <a:buNone/>
                      </a:pPr>
                      <a:r>
                        <a:rPr lang="en-US" sz="4000" b="1" dirty="0">
                          <a:latin typeface="Arial" panose="020B0604020202020204" pitchFamily="34" charset="0"/>
                          <a:cs typeface="Arial" panose="020B0604020202020204" pitchFamily="34" charset="0"/>
                        </a:rPr>
                        <a:t>Rutherford - Bohr </a:t>
                      </a:r>
                      <a:endParaRPr lang="en-US" sz="4000" b="1" dirty="0">
                        <a:latin typeface="Arial" panose="020B0604020202020204" pitchFamily="34" charset="0"/>
                        <a:cs typeface="Arial" panose="020B0604020202020204" pitchFamily="34" charset="0"/>
                      </a:endParaRPr>
                    </a:p>
                  </a:txBody>
                  <a:tcPr anchor="ctr">
                    <a:solidFill>
                      <a:srgbClr val="9FDBEC"/>
                    </a:solidFill>
                  </a:tcPr>
                </a:tc>
                <a:tc>
                  <a:txBody>
                    <a:bodyPr/>
                    <a:lstStyle/>
                    <a:p>
                      <a:pPr algn="ctr">
                        <a:lnSpc>
                          <a:spcPct val="150000"/>
                        </a:lnSpc>
                        <a:buNone/>
                      </a:pPr>
                      <a:r>
                        <a:rPr lang="en-US" sz="4000" b="1" dirty="0" err="1">
                          <a:latin typeface="Arial" panose="020B0604020202020204" pitchFamily="34" charset="0"/>
                          <a:cs typeface="Arial" panose="020B0604020202020204" pitchFamily="34" charset="0"/>
                        </a:rPr>
                        <a:t>Mô</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nguyên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đại</a:t>
                      </a:r>
                      <a:endParaRPr lang="en-US" sz="4000" b="1" dirty="0">
                        <a:latin typeface="Arial" panose="020B0604020202020204" pitchFamily="34" charset="0"/>
                        <a:cs typeface="Arial" panose="020B0604020202020204" pitchFamily="34" charset="0"/>
                      </a:endParaRPr>
                    </a:p>
                  </a:txBody>
                  <a:tcPr anchor="ctr">
                    <a:solidFill>
                      <a:srgbClr val="9FDBEC"/>
                    </a:solidFill>
                  </a:tcPr>
                </a:tc>
              </a:tr>
              <a:tr h="1939925">
                <a:tc>
                  <a:txBody>
                    <a:bodyPr/>
                    <a:lstStyle/>
                    <a:p>
                      <a:pPr algn="ctr">
                        <a:lnSpc>
                          <a:spcPct val="150000"/>
                        </a:lnSpc>
                        <a:buNone/>
                      </a:pPr>
                      <a:r>
                        <a:rPr lang="en-US" sz="4000" b="1" dirty="0" err="1">
                          <a:latin typeface="Arial" panose="020B0604020202020204" pitchFamily="34" charset="0"/>
                          <a:cs typeface="Arial" panose="020B0604020202020204" pitchFamily="34" charset="0"/>
                        </a:rPr>
                        <a:t>Giống</a:t>
                      </a:r>
                      <a:endParaRPr lang="en-US" sz="4000" b="1" dirty="0">
                        <a:latin typeface="Arial" panose="020B0604020202020204" pitchFamily="34" charset="0"/>
                        <a:cs typeface="Arial" panose="020B0604020202020204" pitchFamily="34" charset="0"/>
                      </a:endParaRPr>
                    </a:p>
                  </a:txBody>
                  <a:tcPr anchor="ctr">
                    <a:solidFill>
                      <a:srgbClr val="D4E5EA"/>
                    </a:solidFill>
                  </a:tcPr>
                </a:tc>
                <a:tc gridSpan="2">
                  <a:txBody>
                    <a:bodyPr/>
                    <a:lstStyle/>
                    <a:p>
                      <a:pPr algn="ctr">
                        <a:lnSpc>
                          <a:spcPct val="150000"/>
                        </a:lnSpc>
                        <a:buNone/>
                      </a:pPr>
                      <a:r>
                        <a:rPr lang="en-US" sz="4000" dirty="0">
                          <a:latin typeface="Arial" panose="020B0604020202020204" pitchFamily="34" charset="0"/>
                          <a:cs typeface="Arial" panose="020B0604020202020204" pitchFamily="34" charset="0"/>
                        </a:rPr>
                        <a:t>Electron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endParaRPr lang="en-US" sz="4000" dirty="0">
                        <a:latin typeface="Arial" panose="020B0604020202020204" pitchFamily="34" charset="0"/>
                        <a:cs typeface="Arial" panose="020B0604020202020204" pitchFamily="34" charset="0"/>
                      </a:endParaRPr>
                    </a:p>
                  </a:txBody>
                  <a:tcPr anchor="ctr">
                    <a:solidFill>
                      <a:srgbClr val="D4E5EA"/>
                    </a:solidFill>
                  </a:tcPr>
                </a:tc>
                <a:tc hMerge="1">
                  <a:tcPr/>
                </a:tc>
              </a:tr>
              <a:tr h="3467735">
                <a:tc>
                  <a:txBody>
                    <a:bodyPr/>
                    <a:lstStyle/>
                    <a:p>
                      <a:pPr algn="ctr">
                        <a:lnSpc>
                          <a:spcPct val="150000"/>
                        </a:lnSpc>
                        <a:buNone/>
                      </a:pPr>
                      <a:r>
                        <a:rPr lang="en-US" sz="4000" b="1" dirty="0" err="1">
                          <a:latin typeface="Arial" panose="020B0604020202020204" pitchFamily="34" charset="0"/>
                          <a:cs typeface="Arial" panose="020B0604020202020204" pitchFamily="34" charset="0"/>
                        </a:rPr>
                        <a:t>Khác</a:t>
                      </a:r>
                      <a:endParaRPr lang="en-US" sz="4000" b="1" dirty="0">
                        <a:latin typeface="Arial" panose="020B0604020202020204" pitchFamily="34" charset="0"/>
                        <a:cs typeface="Arial" panose="020B0604020202020204" pitchFamily="34" charset="0"/>
                      </a:endParaRPr>
                    </a:p>
                  </a:txBody>
                  <a:tcPr anchor="ctr">
                    <a:solidFill>
                      <a:srgbClr val="E9F1F5"/>
                    </a:solidFill>
                  </a:tcPr>
                </a:tc>
                <a:tc>
                  <a:txBody>
                    <a:bodyPr/>
                    <a:lstStyle/>
                    <a:p>
                      <a:pPr algn="ctr">
                        <a:lnSpc>
                          <a:spcPct val="150000"/>
                        </a:lnSpc>
                        <a:buNone/>
                      </a:pPr>
                      <a:r>
                        <a:rPr lang="en-US" sz="4000">
                          <a:latin typeface="Arial" panose="020B0604020202020204" pitchFamily="34" charset="0"/>
                          <a:cs typeface="Arial" panose="020B0604020202020204" pitchFamily="34" charset="0"/>
                        </a:rPr>
                        <a:t>Quỹ đạo của electron là </a:t>
                      </a:r>
                      <a:endParaRPr lang="en-US" sz="4000">
                        <a:latin typeface="Arial" panose="020B0604020202020204" pitchFamily="34" charset="0"/>
                        <a:cs typeface="Arial" panose="020B0604020202020204" pitchFamily="34" charset="0"/>
                      </a:endParaRPr>
                    </a:p>
                    <a:p>
                      <a:pPr algn="ctr">
                        <a:lnSpc>
                          <a:spcPct val="150000"/>
                        </a:lnSpc>
                        <a:buNone/>
                      </a:pPr>
                      <a:r>
                        <a:rPr lang="en-US" sz="4000">
                          <a:latin typeface="Arial" panose="020B0604020202020204" pitchFamily="34" charset="0"/>
                          <a:cs typeface="Arial" panose="020B0604020202020204" pitchFamily="34" charset="0"/>
                        </a:rPr>
                        <a:t>xác định</a:t>
                      </a:r>
                      <a:endParaRPr lang="en-US" sz="4000">
                        <a:latin typeface="Arial" panose="020B0604020202020204" pitchFamily="34" charset="0"/>
                        <a:cs typeface="Arial" panose="020B0604020202020204" pitchFamily="34" charset="0"/>
                      </a:endParaRPr>
                    </a:p>
                  </a:txBody>
                  <a:tcPr anchor="ctr">
                    <a:solidFill>
                      <a:srgbClr val="E9F1F5"/>
                    </a:solidFill>
                  </a:tcPr>
                </a:tc>
                <a:tc>
                  <a:txBody>
                    <a:bodyPr/>
                    <a:lstStyle/>
                    <a:p>
                      <a:pPr algn="ctr">
                        <a:lnSpc>
                          <a:spcPct val="150000"/>
                        </a:lnSpc>
                        <a:buNone/>
                      </a:pPr>
                      <a:r>
                        <a:rPr lang="en-US" sz="4000" dirty="0" err="1">
                          <a:latin typeface="Arial" panose="020B0604020202020204" pitchFamily="34" charset="0"/>
                          <a:cs typeface="Arial" panose="020B0604020202020204" pitchFamily="34" charset="0"/>
                        </a:rPr>
                        <a:t>Quỹ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electron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electron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orbital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txBody>
                  <a:tcPr anchor="ctr">
                    <a:solidFill>
                      <a:srgbClr val="E9F1F5"/>
                    </a:solid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5" name="Text Box 104"/>
          <p:cNvSpPr txBox="1"/>
          <p:nvPr/>
        </p:nvSpPr>
        <p:spPr>
          <a:xfrm>
            <a:off x="4156710" y="684530"/>
            <a:ext cx="11283315" cy="1014730"/>
          </a:xfrm>
          <a:prstGeom prst="rect">
            <a:avLst/>
          </a:prstGeom>
          <a:noFill/>
          <a:ln w="9525">
            <a:noFill/>
          </a:ln>
        </p:spPr>
        <p:txBody>
          <a:bodyPr wrap="square">
            <a:spAutoFit/>
          </a:bodyPr>
          <a:lstStyle/>
          <a:p>
            <a:pPr indent="0"/>
            <a:r>
              <a:rPr lang="en-US" sz="6000" b="1">
                <a:solidFill>
                  <a:schemeClr val="tx1"/>
                </a:solidFill>
                <a:latin typeface="Arial" panose="020B0604020202020204" pitchFamily="34" charset="0"/>
                <a:cs typeface="Arial" panose="020B0604020202020204" pitchFamily="34" charset="0"/>
              </a:rPr>
              <a:t>1. Hình dạng orbital nguyên tử</a:t>
            </a:r>
            <a:endParaRPr lang="en-US" sz="6000" b="1">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3406140" y="7886700"/>
            <a:ext cx="1651000" cy="1753235"/>
          </a:xfrm>
          <a:prstGeom prst="rect">
            <a:avLst/>
          </a:prstGeom>
        </p:spPr>
      </p:pic>
      <p:sp>
        <p:nvSpPr>
          <p:cNvPr id="15" name="Text Box 14"/>
          <p:cNvSpPr txBox="1"/>
          <p:nvPr/>
        </p:nvSpPr>
        <p:spPr>
          <a:xfrm>
            <a:off x="4572000" y="8115300"/>
            <a:ext cx="11481435" cy="706755"/>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AO s và AO p có hình dạng như thế nào?</a:t>
            </a:r>
            <a:endParaRPr lang="en-US" sz="4000" b="1">
              <a:latin typeface="Arial" panose="020B0604020202020204" pitchFamily="34" charset="0"/>
              <a:cs typeface="Arial" panose="020B0604020202020204" pitchFamily="34" charset="0"/>
            </a:endParaRPr>
          </a:p>
        </p:txBody>
      </p:sp>
      <p:sp>
        <p:nvSpPr>
          <p:cNvPr id="16" name="Text Box 15"/>
          <p:cNvSpPr txBox="1"/>
          <p:nvPr/>
        </p:nvSpPr>
        <p:spPr>
          <a:xfrm>
            <a:off x="2895600" y="7584440"/>
            <a:ext cx="13804900" cy="2122805"/>
          </a:xfrm>
          <a:prstGeom prst="rect">
            <a:avLst/>
          </a:prstGeom>
          <a:solidFill>
            <a:srgbClr val="F3F0EC"/>
          </a:solidFill>
          <a:ln w="9525">
            <a:gradFill>
              <a:gsLst>
                <a:gs pos="0">
                  <a:srgbClr val="7B32B2"/>
                </a:gs>
                <a:gs pos="100000">
                  <a:srgbClr val="401A5D"/>
                </a:gs>
              </a:gsLst>
            </a:gradFill>
            <a:prstDash val="dash"/>
          </a:ln>
        </p:spPr>
        <p:txBody>
          <a:bodyPr wrap="square">
            <a:spAutoFit/>
          </a:bodyPr>
          <a:lstStyle/>
          <a:p>
            <a:pPr indent="0" algn="ctr">
              <a:lnSpc>
                <a:spcPct val="150000"/>
              </a:lnSpc>
            </a:pPr>
            <a:r>
              <a:rPr lang="en-US" sz="4400" b="1">
                <a:solidFill>
                  <a:srgbClr val="000000"/>
                </a:solidFill>
                <a:latin typeface="Arial" panose="020B0604020202020204" pitchFamily="34" charset="0"/>
                <a:cs typeface="Arial" panose="020B0604020202020204" pitchFamily="34" charset="0"/>
              </a:rPr>
              <a:t> Theo mô hình hiện đại, orbital s có hình cầu, </a:t>
            </a:r>
            <a:endParaRPr lang="en-US" sz="4400" b="1">
              <a:solidFill>
                <a:srgbClr val="000000"/>
              </a:solidFill>
              <a:latin typeface="Arial" panose="020B0604020202020204" pitchFamily="34" charset="0"/>
              <a:cs typeface="Arial" panose="020B0604020202020204" pitchFamily="34" charset="0"/>
            </a:endParaRPr>
          </a:p>
          <a:p>
            <a:pPr indent="0" algn="ctr">
              <a:lnSpc>
                <a:spcPct val="150000"/>
              </a:lnSpc>
            </a:pPr>
            <a:r>
              <a:rPr lang="en-US" sz="4400" b="1">
                <a:solidFill>
                  <a:srgbClr val="000000"/>
                </a:solidFill>
                <a:latin typeface="Arial" panose="020B0604020202020204" pitchFamily="34" charset="0"/>
                <a:cs typeface="Arial" panose="020B0604020202020204" pitchFamily="34" charset="0"/>
              </a:rPr>
              <a:t>orbital p có hình số 8 nổi.</a:t>
            </a:r>
            <a:endParaRPr lang="en-US" sz="4400" b="1">
              <a:solidFill>
                <a:srgbClr val="00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stretch>
            <a:fillRect/>
          </a:stretch>
        </p:blipFill>
        <p:spPr>
          <a:xfrm>
            <a:off x="2667000" y="2705100"/>
            <a:ext cx="13745210" cy="3873500"/>
          </a:xfrm>
          <a:prstGeom prst="round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inVertic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blinds(horizontal)">
                                      <p:cBhvr>
                                        <p:cTn id="30" dur="500"/>
                                        <p:tgtEl>
                                          <p:spTgt spid="16">
                                            <p:txEl>
                                              <p:pRg st="0" end="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blinds(horizontal)">
                                      <p:cBhvr>
                                        <p:cTn id="3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5" grpId="0"/>
      <p:bldP spid="1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7" name="Oval 6"/>
          <p:cNvSpPr/>
          <p:nvPr/>
        </p:nvSpPr>
        <p:spPr>
          <a:xfrm>
            <a:off x="1676400" y="397002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1" name="Rounded Rectangle 10"/>
          <p:cNvSpPr/>
          <p:nvPr/>
        </p:nvSpPr>
        <p:spPr>
          <a:xfrm>
            <a:off x="3501390" y="4122420"/>
            <a:ext cx="4184015" cy="1005840"/>
          </a:xfrm>
          <a:prstGeom prst="roundRect">
            <a:avLst/>
          </a:prstGeom>
          <a:gradFill rotWithShape="1">
            <a:gsLst>
              <a:gs pos="4000">
                <a:schemeClr val="accent4">
                  <a:tint val="50000"/>
                  <a:satMod val="300000"/>
                  <a:alpha val="100000"/>
                </a:schemeClr>
              </a:gs>
              <a:gs pos="35000">
                <a:schemeClr val="accent4">
                  <a:tint val="37000"/>
                  <a:satMod val="300000"/>
                </a:schemeClr>
              </a:gs>
              <a:gs pos="100000">
                <a:schemeClr val="accent4">
                  <a:tint val="15000"/>
                  <a:satMod val="350000"/>
                </a:schemeClr>
              </a:gs>
            </a:gsLst>
          </a:gradFill>
          <a:ln>
            <a:solidFill>
              <a:srgbClr val="C7B5DB"/>
            </a:solidFill>
          </a:ln>
          <a:scene3d>
            <a:camera prst="orthographicFront"/>
            <a:lightRig rig="threePt" dir="t"/>
          </a:scene3d>
          <a:sp3d prstMaterial="fla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a:off x="1371600" y="1247140"/>
            <a:ext cx="16066770" cy="1247775"/>
          </a:xfrm>
          <a:prstGeom prst="roundRect">
            <a:avLst/>
          </a:prstGeom>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0" name="Text Box 99"/>
          <p:cNvSpPr txBox="1"/>
          <p:nvPr/>
        </p:nvSpPr>
        <p:spPr>
          <a:xfrm>
            <a:off x="1371600" y="1485900"/>
            <a:ext cx="15924530" cy="829945"/>
          </a:xfrm>
          <a:prstGeom prst="rect">
            <a:avLst/>
          </a:prstGeom>
          <a:noFill/>
          <a:ln w="9525">
            <a:noFill/>
          </a:ln>
        </p:spPr>
        <p:txBody>
          <a:bodyPr wrap="square">
            <a:spAutoFit/>
          </a:bodyPr>
          <a:lstStyle/>
          <a:p>
            <a:pPr indent="0" algn="ctr"/>
            <a:r>
              <a:rPr lang="en-US" sz="4800" b="1">
                <a:solidFill>
                  <a:srgbClr val="000000"/>
                </a:solidFill>
                <a:latin typeface="Arial" panose="020B0604020202020204" pitchFamily="34" charset="0"/>
                <a:cs typeface="Arial" panose="020B0604020202020204" pitchFamily="34" charset="0"/>
              </a:rPr>
              <a:t>Câu hỏi 2 sgk:</a:t>
            </a:r>
            <a:r>
              <a:rPr lang="en-US" sz="4800">
                <a:solidFill>
                  <a:srgbClr val="000000"/>
                </a:solidFill>
                <a:latin typeface="Arial" panose="020B0604020202020204" pitchFamily="34" charset="0"/>
                <a:cs typeface="Arial" panose="020B0604020202020204" pitchFamily="34" charset="0"/>
              </a:rPr>
              <a:t> </a:t>
            </a:r>
            <a:r>
              <a:rPr lang="en-US" sz="4800">
                <a:latin typeface="Arial" panose="020B0604020202020204" pitchFamily="34" charset="0"/>
                <a:cs typeface="Arial" panose="020B0604020202020204" pitchFamily="34" charset="0"/>
                <a:sym typeface="+mn-ea"/>
              </a:rPr>
              <a:t>Orbital S có dạng:</a:t>
            </a:r>
            <a:endParaRPr lang="en-US" sz="4800">
              <a:solidFill>
                <a:srgbClr val="000000"/>
              </a:solidFill>
              <a:latin typeface="Arial" panose="020B0604020202020204" pitchFamily="34" charset="0"/>
              <a:cs typeface="Arial" panose="020B0604020202020204" pitchFamily="34" charset="0"/>
            </a:endParaRPr>
          </a:p>
        </p:txBody>
      </p:sp>
      <p:sp>
        <p:nvSpPr>
          <p:cNvPr id="17" name="Text Box 16"/>
          <p:cNvSpPr txBox="1"/>
          <p:nvPr/>
        </p:nvSpPr>
        <p:spPr>
          <a:xfrm>
            <a:off x="3505200" y="4046220"/>
            <a:ext cx="398589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Arial" panose="020B0604020202020204" pitchFamily="34" charset="0"/>
              </a:rPr>
              <a:t>hình tròn</a:t>
            </a:r>
            <a:endParaRPr lang="en-US" sz="4000" b="0">
              <a:solidFill>
                <a:srgbClr val="000000"/>
              </a:solidFill>
              <a:latin typeface="Arial" panose="020B0604020202020204" pitchFamily="34" charset="0"/>
              <a:cs typeface="Arial" panose="020B0604020202020204" pitchFamily="34" charset="0"/>
            </a:endParaRPr>
          </a:p>
        </p:txBody>
      </p:sp>
      <p:sp>
        <p:nvSpPr>
          <p:cNvPr id="18" name="Oval 17"/>
          <p:cNvSpPr/>
          <p:nvPr/>
        </p:nvSpPr>
        <p:spPr>
          <a:xfrm>
            <a:off x="9372600" y="412242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10972800" y="4213225"/>
            <a:ext cx="4220210" cy="95758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 Box 19"/>
          <p:cNvSpPr txBox="1"/>
          <p:nvPr/>
        </p:nvSpPr>
        <p:spPr>
          <a:xfrm>
            <a:off x="11125200" y="4164330"/>
            <a:ext cx="394525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hình số 8 nổi</a:t>
            </a:r>
            <a:endParaRPr lang="en-US" sz="4000" b="0">
              <a:solidFill>
                <a:srgbClr val="000000"/>
              </a:solidFill>
              <a:latin typeface="Arial" panose="020B0604020202020204" pitchFamily="34" charset="0"/>
              <a:cs typeface="Calibri" panose="020F0502020204030204" charset="0"/>
            </a:endParaRPr>
          </a:p>
        </p:txBody>
      </p:sp>
      <p:sp>
        <p:nvSpPr>
          <p:cNvPr id="21" name="Oval 20"/>
          <p:cNvSpPr/>
          <p:nvPr/>
        </p:nvSpPr>
        <p:spPr>
          <a:xfrm>
            <a:off x="1757680" y="689483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3425190" y="6991985"/>
            <a:ext cx="4209415" cy="988695"/>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Text Box 22"/>
          <p:cNvSpPr txBox="1"/>
          <p:nvPr/>
        </p:nvSpPr>
        <p:spPr>
          <a:xfrm>
            <a:off x="3573145" y="6951980"/>
            <a:ext cx="4039870"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hình cầu</a:t>
            </a:r>
            <a:endParaRPr lang="en-US" sz="4000" b="0">
              <a:solidFill>
                <a:srgbClr val="000000"/>
              </a:solidFill>
              <a:latin typeface="Arial" panose="020B0604020202020204" pitchFamily="34" charset="0"/>
              <a:cs typeface="Calibri" panose="020F0502020204030204" charset="0"/>
            </a:endParaRPr>
          </a:p>
        </p:txBody>
      </p:sp>
      <p:sp>
        <p:nvSpPr>
          <p:cNvPr id="24" name="Oval 23"/>
          <p:cNvSpPr/>
          <p:nvPr/>
        </p:nvSpPr>
        <p:spPr>
          <a:xfrm>
            <a:off x="9335135" y="691388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
        <p:nvSpPr>
          <p:cNvPr id="25" name="Rounded Rectangle 24"/>
          <p:cNvSpPr/>
          <p:nvPr/>
        </p:nvSpPr>
        <p:spPr>
          <a:xfrm>
            <a:off x="11049000" y="7048500"/>
            <a:ext cx="4173855" cy="97282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Text Box 25"/>
          <p:cNvSpPr txBox="1"/>
          <p:nvPr/>
        </p:nvSpPr>
        <p:spPr>
          <a:xfrm>
            <a:off x="11166475" y="6997700"/>
            <a:ext cx="388937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hình bầu dục</a:t>
            </a:r>
            <a:endParaRPr lang="en-US" sz="4000" b="0">
              <a:solidFill>
                <a:srgbClr val="000000"/>
              </a:solidFill>
              <a:latin typeface="Arial" panose="020B0604020202020204" pitchFamily="34" charset="0"/>
              <a:cs typeface="Calibri" panose="020F0502020204030204" charset="0"/>
            </a:endParaRPr>
          </a:p>
        </p:txBody>
      </p:sp>
      <p:pic>
        <p:nvPicPr>
          <p:cNvPr id="34" name="Picture 4"/>
          <p:cNvPicPr>
            <a:picLocks noChangeAspect="1"/>
          </p:cNvPicPr>
          <p:nvPr/>
        </p:nvPicPr>
        <p:blipFill>
          <a:blip r:embed="rId1"/>
          <a:srcRect/>
          <a:stretch>
            <a:fillRect/>
          </a:stretch>
        </p:blipFill>
        <p:spPr>
          <a:xfrm>
            <a:off x="15276830" y="6599555"/>
            <a:ext cx="2479675" cy="3638550"/>
          </a:xfrm>
          <a:prstGeom prst="rect">
            <a:avLst/>
          </a:prstGeom>
        </p:spPr>
      </p:pic>
      <p:sp>
        <p:nvSpPr>
          <p:cNvPr id="2" name="Oval 1"/>
          <p:cNvSpPr/>
          <p:nvPr/>
        </p:nvSpPr>
        <p:spPr>
          <a:xfrm>
            <a:off x="9372600" y="4105910"/>
            <a:ext cx="1103630" cy="11963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5" grpId="0" bldLvl="0" animBg="1"/>
      <p:bldP spid="100" grpId="0"/>
      <p:bldP spid="17" grpId="0"/>
      <p:bldP spid="18" grpId="0" bldLvl="0" animBg="1"/>
      <p:bldP spid="19" grpId="0" bldLvl="0" animBg="1"/>
      <p:bldP spid="20" grpId="0"/>
      <p:bldP spid="21" grpId="0" bldLvl="0" animBg="1"/>
      <p:bldP spid="22" grpId="0" bldLvl="0" animBg="1"/>
      <p:bldP spid="23" grpId="0"/>
      <p:bldP spid="24" grpId="0" bldLvl="0" animBg="1"/>
      <p:bldP spid="25" grpId="0" bldLvl="0" animBg="1"/>
      <p:bldP spid="26" grpId="0"/>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1"/>
          <a:srcRect/>
          <a:stretch>
            <a:fillRect/>
          </a:stretch>
        </p:blipFill>
        <p:spPr>
          <a:xfrm>
            <a:off x="15697249" y="6820025"/>
            <a:ext cx="2058137" cy="3253972"/>
          </a:xfrm>
          <a:prstGeom prst="rect">
            <a:avLst/>
          </a:prstGeom>
        </p:spPr>
      </p:pic>
      <p:sp>
        <p:nvSpPr>
          <p:cNvPr id="11" name="Rounded Rectangle 10"/>
          <p:cNvSpPr/>
          <p:nvPr/>
        </p:nvSpPr>
        <p:spPr>
          <a:xfrm>
            <a:off x="995045" y="412115"/>
            <a:ext cx="16297910" cy="1973580"/>
          </a:xfrm>
          <a:prstGeom prst="roundRect">
            <a:avLst/>
          </a:prstGeom>
          <a:solidFill>
            <a:srgbClr val="E9F1F5"/>
          </a:solidFill>
          <a:ln>
            <a:solidFill>
              <a:srgbClr val="A1CBD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 Box 11"/>
          <p:cNvSpPr txBox="1"/>
          <p:nvPr/>
        </p:nvSpPr>
        <p:spPr>
          <a:xfrm>
            <a:off x="995045" y="342900"/>
            <a:ext cx="15948025" cy="2122805"/>
          </a:xfrm>
          <a:prstGeom prst="rect">
            <a:avLst/>
          </a:prstGeom>
          <a:noFill/>
        </p:spPr>
        <p:txBody>
          <a:bodyPr wrap="square" rtlCol="0">
            <a:spAutoFit/>
          </a:bodyPr>
          <a:lstStyle/>
          <a:p>
            <a:pPr algn="ctr">
              <a:lnSpc>
                <a:spcPct val="150000"/>
              </a:lnSpc>
            </a:pPr>
            <a:r>
              <a:rPr lang="en-US" sz="4400" b="1">
                <a:latin typeface="Arial" panose="020B0604020202020204" pitchFamily="34" charset="0"/>
                <a:cs typeface="Arial" panose="020B0604020202020204" pitchFamily="34" charset="0"/>
              </a:rPr>
              <a:t>Câu hỏi 3 sgk</a:t>
            </a:r>
            <a:r>
              <a:rPr lang="en-US" sz="4400">
                <a:latin typeface="Arial" panose="020B0604020202020204" pitchFamily="34" charset="0"/>
                <a:cs typeface="Arial" panose="020B0604020202020204" pitchFamily="34" charset="0"/>
              </a:rPr>
              <a:t>: Quan sát Hình 3.3 và nêu sự định hướng của AO p trong không gian </a:t>
            </a:r>
            <a:r>
              <a:rPr lang="en-US" sz="400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p:sp>
        <p:nvSpPr>
          <p:cNvPr id="13" name="Text Box 12"/>
          <p:cNvSpPr txBox="1"/>
          <p:nvPr/>
        </p:nvSpPr>
        <p:spPr>
          <a:xfrm>
            <a:off x="4191000" y="6402070"/>
            <a:ext cx="11306810" cy="3784600"/>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AO p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3 orbital,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8 </a:t>
            </a:r>
            <a:r>
              <a:rPr lang="en-US" sz="4000" dirty="0" err="1">
                <a:latin typeface="Arial" panose="020B0604020202020204" pitchFamily="34" charset="0"/>
                <a:cs typeface="Arial" panose="020B0604020202020204" pitchFamily="34" charset="0"/>
              </a:rPr>
              <a:t>nổi</a:t>
            </a:r>
            <a:r>
              <a:rPr lang="en-US"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nSpc>
                <a:spcPct val="150000"/>
              </a:lnSpc>
            </a:pPr>
            <a:r>
              <a:rPr lang="en-US" sz="4000" dirty="0">
                <a:latin typeface="Arial" panose="020B0604020202020204" pitchFamily="34" charset="0"/>
                <a:cs typeface="Arial" panose="020B0604020202020204" pitchFamily="34" charset="0"/>
              </a:rPr>
              <a:t>- AO </a:t>
            </a:r>
            <a:r>
              <a:rPr lang="en-US" sz="4000" dirty="0" err="1">
                <a:latin typeface="Arial" panose="020B0604020202020204" pitchFamily="34" charset="0"/>
                <a:cs typeface="Arial" panose="020B0604020202020204" pitchFamily="34" charset="0"/>
              </a:rPr>
              <a:t>px</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hướng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x.</a:t>
            </a:r>
            <a:endParaRPr lang="en-US" sz="4000" dirty="0">
              <a:latin typeface="Arial" panose="020B0604020202020204" pitchFamily="34" charset="0"/>
              <a:cs typeface="Arial" panose="020B0604020202020204" pitchFamily="34" charset="0"/>
            </a:endParaRPr>
          </a:p>
          <a:p>
            <a:pPr>
              <a:lnSpc>
                <a:spcPct val="150000"/>
              </a:lnSpc>
            </a:pPr>
            <a:r>
              <a:rPr lang="en-US" sz="4000" dirty="0">
                <a:latin typeface="Arial" panose="020B0604020202020204" pitchFamily="34" charset="0"/>
                <a:cs typeface="Arial" panose="020B0604020202020204" pitchFamily="34" charset="0"/>
              </a:rPr>
              <a:t>- AO </a:t>
            </a:r>
            <a:r>
              <a:rPr lang="en-US" sz="4000" dirty="0" err="1">
                <a:latin typeface="Arial" panose="020B0604020202020204" pitchFamily="34" charset="0"/>
                <a:cs typeface="Arial" panose="020B0604020202020204" pitchFamily="34" charset="0"/>
              </a:rPr>
              <a:t>py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hướng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y.</a:t>
            </a:r>
            <a:endParaRPr lang="en-US" sz="4000" dirty="0">
              <a:latin typeface="Arial" panose="020B0604020202020204" pitchFamily="34" charset="0"/>
              <a:cs typeface="Arial" panose="020B0604020202020204" pitchFamily="34" charset="0"/>
            </a:endParaRPr>
          </a:p>
          <a:p>
            <a:pPr>
              <a:lnSpc>
                <a:spcPct val="150000"/>
              </a:lnSpc>
            </a:pPr>
            <a:r>
              <a:rPr lang="en-US" sz="4000" dirty="0">
                <a:latin typeface="Arial" panose="020B0604020202020204" pitchFamily="34" charset="0"/>
                <a:cs typeface="Arial" panose="020B0604020202020204" pitchFamily="34" charset="0"/>
              </a:rPr>
              <a:t>- AO </a:t>
            </a:r>
            <a:r>
              <a:rPr lang="en-US" sz="4000" dirty="0" err="1">
                <a:latin typeface="Arial" panose="020B0604020202020204" pitchFamily="34" charset="0"/>
                <a:cs typeface="Arial" panose="020B0604020202020204" pitchFamily="34" charset="0"/>
              </a:rPr>
              <a:t>pz</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hướng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z.</a:t>
            </a:r>
            <a:endParaRPr lang="en-US" sz="4000" dirty="0">
              <a:latin typeface="Arial" panose="020B0604020202020204" pitchFamily="34" charset="0"/>
              <a:cs typeface="Arial" panose="020B0604020202020204" pitchFamily="34" charset="0"/>
            </a:endParaRPr>
          </a:p>
        </p:txBody>
      </p:sp>
      <p:sp>
        <p:nvSpPr>
          <p:cNvPr id="15" name="Right Arrow 14"/>
          <p:cNvSpPr/>
          <p:nvPr/>
        </p:nvSpPr>
        <p:spPr>
          <a:xfrm>
            <a:off x="381000" y="6591300"/>
            <a:ext cx="2819400" cy="1752600"/>
          </a:xfrm>
          <a:prstGeom prst="rightArrow">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5"/>
          <p:cNvSpPr txBox="1"/>
          <p:nvPr/>
        </p:nvSpPr>
        <p:spPr>
          <a:xfrm>
            <a:off x="458470" y="7048500"/>
            <a:ext cx="2665095" cy="768350"/>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Đáp án</a:t>
            </a:r>
            <a:endParaRPr lang="en-US" sz="4400" b="1">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
          <a:srcRect l="25782" b="12201"/>
          <a:stretch>
            <a:fillRect/>
          </a:stretch>
        </p:blipFill>
        <p:spPr>
          <a:xfrm>
            <a:off x="3505200" y="2628900"/>
            <a:ext cx="10534650" cy="3511550"/>
          </a:xfrm>
          <a:prstGeom prst="round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3" grpId="0"/>
      <p:bldP spid="15" grpId="0" bldLvl="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5" name="Text Box 104"/>
          <p:cNvSpPr txBox="1"/>
          <p:nvPr/>
        </p:nvSpPr>
        <p:spPr>
          <a:xfrm>
            <a:off x="3502660" y="741680"/>
            <a:ext cx="11283315" cy="1014730"/>
          </a:xfrm>
          <a:prstGeom prst="rect">
            <a:avLst/>
          </a:prstGeom>
          <a:noFill/>
          <a:ln w="9525">
            <a:noFill/>
          </a:ln>
        </p:spPr>
        <p:txBody>
          <a:bodyPr wrap="square">
            <a:spAutoFit/>
          </a:bodyPr>
          <a:lstStyle/>
          <a:p>
            <a:pPr indent="0" algn="ctr"/>
            <a:r>
              <a:rPr lang="en-US" sz="6000" b="1">
                <a:solidFill>
                  <a:schemeClr val="tx1"/>
                </a:solidFill>
                <a:latin typeface="Arial" panose="020B0604020202020204" pitchFamily="34" charset="0"/>
                <a:cs typeface="Arial" panose="020B0604020202020204" pitchFamily="34" charset="0"/>
              </a:rPr>
              <a:t>2. Ô orbital</a:t>
            </a:r>
            <a:endParaRPr lang="en-US" sz="6000" b="1">
              <a:solidFill>
                <a:schemeClr val="tx1"/>
              </a:solidFill>
              <a:latin typeface="Arial" panose="020B0604020202020204" pitchFamily="34" charset="0"/>
              <a:cs typeface="Arial" panose="020B0604020202020204" pitchFamily="34" charset="0"/>
            </a:endParaRPr>
          </a:p>
        </p:txBody>
      </p:sp>
      <p:pic>
        <p:nvPicPr>
          <p:cNvPr id="11" name="图片 10"/>
          <p:cNvPicPr>
            <a:picLocks noChangeAspect="1"/>
          </p:cNvPicPr>
          <p:nvPr/>
        </p:nvPicPr>
        <p:blipFill>
          <a:blip r:embed="rId1"/>
          <a:stretch>
            <a:fillRect/>
          </a:stretch>
        </p:blipFill>
        <p:spPr>
          <a:xfrm flipH="1">
            <a:off x="717550" y="4457700"/>
            <a:ext cx="2951480" cy="4131310"/>
          </a:xfrm>
          <a:prstGeom prst="rect">
            <a:avLst/>
          </a:prstGeom>
        </p:spPr>
      </p:pic>
      <p:sp>
        <p:nvSpPr>
          <p:cNvPr id="2" name="Text Box 1"/>
          <p:cNvSpPr txBox="1"/>
          <p:nvPr/>
        </p:nvSpPr>
        <p:spPr>
          <a:xfrm>
            <a:off x="4038600" y="2019300"/>
            <a:ext cx="11903710" cy="2861310"/>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Mỗi AO được biểu diễn bằng một ô vuông ⬜ chứa tối đa 2 mũi tên chiều quay được nhau đại diện cho 2 electron.</a:t>
            </a:r>
            <a:endParaRPr lang="en-US" sz="4000">
              <a:latin typeface="Arial" panose="020B0604020202020204" pitchFamily="34" charset="0"/>
              <a:cs typeface="Arial" panose="020B0604020202020204" pitchFamily="34" charset="0"/>
            </a:endParaRPr>
          </a:p>
        </p:txBody>
      </p:sp>
      <p:graphicFrame>
        <p:nvGraphicFramePr>
          <p:cNvPr id="3" name="Table 2"/>
          <p:cNvGraphicFramePr/>
          <p:nvPr/>
        </p:nvGraphicFramePr>
        <p:xfrm>
          <a:off x="8610600" y="5143500"/>
          <a:ext cx="1532255" cy="1410970"/>
        </p:xfrm>
        <a:graphic>
          <a:graphicData uri="http://schemas.openxmlformats.org/drawingml/2006/table">
            <a:tbl>
              <a:tblPr firstRow="1" bandRow="1">
                <a:tableStyleId>{5C22544A-7EE6-4342-B048-85BDC9FD1C3A}</a:tableStyleId>
              </a:tblPr>
              <a:tblGrid>
                <a:gridCol w="1532255"/>
              </a:tblGrid>
              <a:tr h="1410970">
                <a:tc>
                  <a:txBody>
                    <a:bodyPr/>
                    <a:lstStyle/>
                    <a:p>
                      <a:pPr algn="ctr">
                        <a:buNone/>
                      </a:pPr>
                      <a:r>
                        <a:rPr lang="en-US" sz="6000">
                          <a:solidFill>
                            <a:schemeClr val="tx1"/>
                          </a:solidFill>
                          <a:latin typeface="Arial" panose="020B0604020202020204" pitchFamily="34" charset="0"/>
                          <a:cs typeface="Arial" panose="020B0604020202020204" pitchFamily="34" charset="0"/>
                        </a:rPr>
                        <a:t>↑</a:t>
                      </a: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sp>
        <p:nvSpPr>
          <p:cNvPr id="107" name="Text Box 106"/>
          <p:cNvSpPr txBox="1"/>
          <p:nvPr/>
        </p:nvSpPr>
        <p:spPr>
          <a:xfrm>
            <a:off x="4114800" y="6896100"/>
            <a:ext cx="11593830" cy="1938020"/>
          </a:xfrm>
          <a:prstGeom prst="rect">
            <a:avLst/>
          </a:prstGeom>
          <a:noFill/>
          <a:ln w="9525">
            <a:noFill/>
          </a:ln>
        </p:spPr>
        <p:txBody>
          <a:bodyPr wrap="square">
            <a:spAutoFit/>
          </a:bodyPr>
          <a:lstStyle/>
          <a:p>
            <a:pPr marL="571500" indent="-571500" algn="just">
              <a:lnSpc>
                <a:spcPct val="150000"/>
              </a:lnSpc>
              <a:buFont typeface="Arial" panose="020B0604020202020204" pitchFamily="34" charset="0"/>
              <a:buChar char="•"/>
            </a:pPr>
            <a:r>
              <a:rPr lang="en-US" sz="4000" b="0">
                <a:solidFill>
                  <a:srgbClr val="000000"/>
                </a:solidFill>
                <a:latin typeface="Arial" panose="020B0604020202020204" pitchFamily="34" charset="0"/>
                <a:cs typeface="Calibri" panose="020F0502020204030204" charset="0"/>
              </a:rPr>
              <a:t>Nếu orbital có 1 electron, ta biểu diễn bằng mũi tên đi lên.</a:t>
            </a:r>
            <a:endParaRPr lang="en-US" sz="4000" b="0">
              <a:solidFill>
                <a:srgbClr val="000000"/>
              </a:solidFill>
              <a:latin typeface="Arial" panose="020B0604020202020204" pitchFamily="34" charset="0"/>
              <a:cs typeface="Calibri" panose="020F0502020204030204" charset="0"/>
            </a:endParaRPr>
          </a:p>
        </p:txBody>
      </p:sp>
      <p:graphicFrame>
        <p:nvGraphicFramePr>
          <p:cNvPr id="4" name="Table 3"/>
          <p:cNvGraphicFramePr/>
          <p:nvPr/>
        </p:nvGraphicFramePr>
        <p:xfrm>
          <a:off x="8610600" y="8572500"/>
          <a:ext cx="1532255" cy="1410970"/>
        </p:xfrm>
        <a:graphic>
          <a:graphicData uri="http://schemas.openxmlformats.org/drawingml/2006/table">
            <a:tbl>
              <a:tblPr firstRow="1" bandRow="1">
                <a:tableStyleId>{5C22544A-7EE6-4342-B048-85BDC9FD1C3A}</a:tableStyleId>
              </a:tblPr>
              <a:tblGrid>
                <a:gridCol w="1532255"/>
              </a:tblGrid>
              <a:tr h="1410970">
                <a:tc>
                  <a:txBody>
                    <a:bodyPr/>
                    <a:lstStyle/>
                    <a:p>
                      <a:pPr 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pic>
        <p:nvPicPr>
          <p:cNvPr id="7" name="Picture 2"/>
          <p:cNvPicPr>
            <a:picLocks noChangeAspect="1"/>
          </p:cNvPicPr>
          <p:nvPr/>
        </p:nvPicPr>
        <p:blipFill>
          <a:blip r:embed="rId2"/>
          <a:srcRect/>
          <a:stretch>
            <a:fillRect/>
          </a:stretch>
        </p:blipFill>
        <p:spPr>
          <a:xfrm>
            <a:off x="16230600" y="7810500"/>
            <a:ext cx="1819910" cy="227076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inVertic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arn(inVertical)">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7">
                                            <p:txEl>
                                              <p:pRg st="0" end="0"/>
                                            </p:txEl>
                                          </p:spTgt>
                                        </p:tgtEl>
                                        <p:attrNameLst>
                                          <p:attrName>style.visibility</p:attrName>
                                        </p:attrNameLst>
                                      </p:cBhvr>
                                      <p:to>
                                        <p:strVal val="visible"/>
                                      </p:to>
                                    </p:set>
                                    <p:animEffect transition="in" filter="barn(inVertical)">
                                      <p:cBhvr>
                                        <p:cTn id="26" dur="500"/>
                                        <p:tgtEl>
                                          <p:spTgt spid="10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533400" y="1409700"/>
            <a:ext cx="8429808" cy="8229600"/>
          </a:xfrm>
          <a:prstGeom prst="rect">
            <a:avLst/>
          </a:prstGeom>
        </p:spPr>
      </p:pic>
      <p:sp>
        <p:nvSpPr>
          <p:cNvPr id="3" name="Text Box 2"/>
          <p:cNvSpPr txBox="1"/>
          <p:nvPr/>
        </p:nvSpPr>
        <p:spPr>
          <a:xfrm>
            <a:off x="10134600" y="4610100"/>
            <a:ext cx="7133590" cy="1106805"/>
          </a:xfrm>
          <a:prstGeom prst="rect">
            <a:avLst/>
          </a:prstGeom>
          <a:noFill/>
        </p:spPr>
        <p:txBody>
          <a:bodyPr wrap="square" rtlCol="0">
            <a:spAutoFit/>
          </a:bodyPr>
          <a:lstStyle/>
          <a:p>
            <a:pPr algn="ctr"/>
            <a:r>
              <a:rPr lang="en-US" sz="6600" b="1">
                <a:solidFill>
                  <a:srgbClr val="7030A0"/>
                </a:solidFill>
                <a:latin typeface="Arial" panose="020B0604020202020204" pitchFamily="34" charset="0"/>
                <a:cs typeface="Arial" panose="020B0604020202020204" pitchFamily="34" charset="0"/>
              </a:rPr>
              <a:t>KHỞI ĐỘNG</a:t>
            </a:r>
            <a:endParaRPr lang="en-US" sz="6600" b="1">
              <a:solidFill>
                <a:srgbClr val="7030A0"/>
              </a:solidFill>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1"/>
          <a:srcRect/>
          <a:stretch>
            <a:fillRect/>
          </a:stretch>
        </p:blipFill>
        <p:spPr>
          <a:xfrm>
            <a:off x="16383000" y="8039100"/>
            <a:ext cx="1271270" cy="2009775"/>
          </a:xfrm>
          <a:prstGeom prst="rect">
            <a:avLst/>
          </a:prstGeom>
        </p:spPr>
      </p:pic>
      <p:pic>
        <p:nvPicPr>
          <p:cNvPr id="11" name="图片 4"/>
          <p:cNvPicPr>
            <a:picLocks noChangeAspect="1"/>
          </p:cNvPicPr>
          <p:nvPr/>
        </p:nvPicPr>
        <p:blipFill>
          <a:blip r:embed="rId2"/>
          <a:stretch>
            <a:fillRect/>
          </a:stretch>
        </p:blipFill>
        <p:spPr>
          <a:xfrm>
            <a:off x="470342" y="5524262"/>
            <a:ext cx="2383743" cy="3633531"/>
          </a:xfrm>
          <a:prstGeom prst="rect">
            <a:avLst/>
          </a:prstGeom>
        </p:spPr>
      </p:pic>
      <p:sp>
        <p:nvSpPr>
          <p:cNvPr id="14" name="Rounded Rectangular Callout 13"/>
          <p:cNvSpPr/>
          <p:nvPr/>
        </p:nvSpPr>
        <p:spPr>
          <a:xfrm>
            <a:off x="3505200" y="1790700"/>
            <a:ext cx="12563475" cy="5196205"/>
          </a:xfrm>
          <a:prstGeom prst="wedgeRoundRectCallout">
            <a:avLst>
              <a:gd name="adj1" fmla="val -53983"/>
              <a:gd name="adj2" fmla="val 46221"/>
              <a:gd name="adj3" fmla="val 16667"/>
            </a:avLst>
          </a:prstGeom>
          <a:solidFill>
            <a:schemeClr val="accent1">
              <a:lumMod val="20000"/>
              <a:lumOff val="80000"/>
            </a:schemeClr>
          </a:solidFill>
          <a:ln>
            <a:solidFill>
              <a:schemeClr val="tx2">
                <a:lumMod val="40000"/>
                <a:lumOff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2">
                  <a:lumMod val="25000"/>
                </a:schemeClr>
              </a:solidFill>
            </a:endParaRPr>
          </a:p>
        </p:txBody>
      </p:sp>
      <p:sp>
        <p:nvSpPr>
          <p:cNvPr id="15" name="Text Box 14"/>
          <p:cNvSpPr txBox="1"/>
          <p:nvPr/>
        </p:nvSpPr>
        <p:spPr>
          <a:xfrm>
            <a:off x="4280535" y="1817370"/>
            <a:ext cx="11513185" cy="5169535"/>
          </a:xfrm>
          <a:prstGeom prst="rect">
            <a:avLst/>
          </a:prstGeom>
          <a:noFill/>
          <a:ln w="9525">
            <a:noFill/>
          </a:ln>
        </p:spPr>
        <p:txBody>
          <a:bodyPr wrap="square">
            <a:spAutoFit/>
          </a:bodyPr>
          <a:lstStyle/>
          <a:p>
            <a:pPr indent="0">
              <a:lnSpc>
                <a:spcPct val="150000"/>
              </a:lnSpc>
            </a:pPr>
            <a:r>
              <a:rPr lang="en-US" sz="4400">
                <a:solidFill>
                  <a:schemeClr val="tx1"/>
                </a:solidFill>
                <a:latin typeface="Arial" panose="020B0604020202020204" pitchFamily="34" charset="0"/>
                <a:cs typeface="Arial" panose="020B0604020202020204" pitchFamily="34" charset="0"/>
              </a:rPr>
              <a:t>Em hãy thưc hành viết một số kiểu hình dạng orbital với:</a:t>
            </a:r>
            <a:endParaRPr lang="en-US" sz="4400">
              <a:solidFill>
                <a:schemeClr val="tx1"/>
              </a:solidFill>
              <a:latin typeface="Arial" panose="020B0604020202020204" pitchFamily="34" charset="0"/>
              <a:cs typeface="Arial" panose="020B0604020202020204" pitchFamily="34" charset="0"/>
            </a:endParaRPr>
          </a:p>
          <a:p>
            <a:pPr indent="0">
              <a:lnSpc>
                <a:spcPct val="150000"/>
              </a:lnSpc>
            </a:pPr>
            <a:r>
              <a:rPr lang="en-US" sz="4400">
                <a:solidFill>
                  <a:schemeClr val="tx1"/>
                </a:solidFill>
                <a:latin typeface="Arial" panose="020B0604020202020204" pitchFamily="34" charset="0"/>
                <a:cs typeface="Arial" panose="020B0604020202020204" pitchFamily="34" charset="0"/>
              </a:rPr>
              <a:t>a, 1 electron</a:t>
            </a:r>
            <a:endParaRPr lang="en-US" sz="4400">
              <a:solidFill>
                <a:schemeClr val="tx1"/>
              </a:solidFill>
              <a:latin typeface="Arial" panose="020B0604020202020204" pitchFamily="34" charset="0"/>
              <a:cs typeface="Arial" panose="020B0604020202020204" pitchFamily="34" charset="0"/>
            </a:endParaRPr>
          </a:p>
          <a:p>
            <a:pPr indent="0">
              <a:lnSpc>
                <a:spcPct val="150000"/>
              </a:lnSpc>
            </a:pPr>
            <a:r>
              <a:rPr lang="en-US" sz="4400">
                <a:solidFill>
                  <a:schemeClr val="tx1"/>
                </a:solidFill>
                <a:latin typeface="Arial" panose="020B0604020202020204" pitchFamily="34" charset="0"/>
                <a:cs typeface="Arial" panose="020B0604020202020204" pitchFamily="34" charset="0"/>
              </a:rPr>
              <a:t>b, 2 electron</a:t>
            </a:r>
            <a:endParaRPr lang="en-US" sz="4400">
              <a:solidFill>
                <a:schemeClr val="tx1"/>
              </a:solidFill>
              <a:latin typeface="Arial" panose="020B0604020202020204" pitchFamily="34" charset="0"/>
              <a:cs typeface="Arial" panose="020B0604020202020204" pitchFamily="34" charset="0"/>
            </a:endParaRPr>
          </a:p>
          <a:p>
            <a:pPr indent="0">
              <a:lnSpc>
                <a:spcPct val="150000"/>
              </a:lnSpc>
            </a:pPr>
            <a:r>
              <a:rPr lang="en-US" sz="4400">
                <a:solidFill>
                  <a:schemeClr val="tx1"/>
                </a:solidFill>
                <a:latin typeface="Arial" panose="020B0604020202020204" pitchFamily="34" charset="0"/>
                <a:cs typeface="Arial" panose="020B0604020202020204" pitchFamily="34" charset="0"/>
              </a:rPr>
              <a:t>c, 3 electron</a:t>
            </a:r>
            <a:endParaRPr lang="en-US" sz="440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strips(up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barn(inVertical)">
                                      <p:cBhvr>
                                        <p:cTn id="18" dur="500"/>
                                        <p:tgtEl>
                                          <p:spTgt spid="15">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barn(inVertical)">
                                      <p:cBhvr>
                                        <p:cTn id="21" dur="500"/>
                                        <p:tgtEl>
                                          <p:spTgt spid="15">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barn(inVertical)">
                                      <p:cBhvr>
                                        <p:cTn id="24" dur="500"/>
                                        <p:tgtEl>
                                          <p:spTgt spid="15">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barn(inVertical)">
                                      <p:cBhvr>
                                        <p:cTn id="2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graphicFrame>
        <p:nvGraphicFramePr>
          <p:cNvPr id="11" name="Table 10"/>
          <p:cNvGraphicFramePr/>
          <p:nvPr/>
        </p:nvGraphicFramePr>
        <p:xfrm>
          <a:off x="1447800" y="3009900"/>
          <a:ext cx="1532255" cy="1410970"/>
        </p:xfrm>
        <a:graphic>
          <a:graphicData uri="http://schemas.openxmlformats.org/drawingml/2006/table">
            <a:tbl>
              <a:tblPr firstRow="1" bandRow="1">
                <a:tableStyleId>{5C22544A-7EE6-4342-B048-85BDC9FD1C3A}</a:tableStyleId>
              </a:tblPr>
              <a:tblGrid>
                <a:gridCol w="1532255"/>
              </a:tblGrid>
              <a:tr h="1410970">
                <a:tc>
                  <a:txBody>
                    <a:bodyPr/>
                    <a:lstStyle/>
                    <a:p>
                      <a:pPr 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graphicFrame>
        <p:nvGraphicFramePr>
          <p:cNvPr id="12" name="Table 11"/>
          <p:cNvGraphicFramePr/>
          <p:nvPr/>
        </p:nvGraphicFramePr>
        <p:xfrm>
          <a:off x="7857490" y="2933700"/>
          <a:ext cx="1532255" cy="1410970"/>
        </p:xfrm>
        <a:graphic>
          <a:graphicData uri="http://schemas.openxmlformats.org/drawingml/2006/table">
            <a:tbl>
              <a:tblPr firstRow="1" bandRow="1">
                <a:tableStyleId>{5C22544A-7EE6-4342-B048-85BDC9FD1C3A}</a:tableStyleId>
              </a:tblPr>
              <a:tblGrid>
                <a:gridCol w="1532255"/>
              </a:tblGrid>
              <a:tr h="1410970">
                <a:tc>
                  <a:txBody>
                    <a:bodyPr/>
                    <a:lstStyle/>
                    <a:p>
                      <a:pPr algn="ctr">
                        <a:buNone/>
                      </a:pPr>
                      <a:r>
                        <a:rPr lang="en-US" sz="6000">
                          <a:solidFill>
                            <a:schemeClr val="tx1"/>
                          </a:solidFill>
                          <a:latin typeface="Arial" panose="020B0604020202020204" pitchFamily="34" charset="0"/>
                          <a:cs typeface="Arial" panose="020B0604020202020204" pitchFamily="34" charset="0"/>
                        </a:rPr>
                        <a:t>↑</a:t>
                      </a: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graphicFrame>
        <p:nvGraphicFramePr>
          <p:cNvPr id="13" name="Table 12"/>
          <p:cNvGraphicFramePr/>
          <p:nvPr/>
        </p:nvGraphicFramePr>
        <p:xfrm>
          <a:off x="6172200" y="5248275"/>
          <a:ext cx="4922520" cy="1537970"/>
        </p:xfrm>
        <a:graphic>
          <a:graphicData uri="http://schemas.openxmlformats.org/drawingml/2006/table">
            <a:tbl>
              <a:tblPr firstRow="1" bandRow="1">
                <a:tableStyleId>{5C22544A-7EE6-4342-B048-85BDC9FD1C3A}</a:tableStyleId>
              </a:tblPr>
              <a:tblGrid>
                <a:gridCol w="1640840"/>
                <a:gridCol w="1640840"/>
                <a:gridCol w="1640840"/>
              </a:tblGrid>
              <a:tr h="1537970">
                <a:tc>
                  <a:txBody>
                    <a:bodyPr/>
                    <a:lstStyle/>
                    <a:p>
                      <a:pPr 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graphicFrame>
        <p:nvGraphicFramePr>
          <p:cNvPr id="14" name="Table 13"/>
          <p:cNvGraphicFramePr/>
          <p:nvPr/>
        </p:nvGraphicFramePr>
        <p:xfrm>
          <a:off x="12801600" y="3162300"/>
          <a:ext cx="4922520" cy="1537970"/>
        </p:xfrm>
        <a:graphic>
          <a:graphicData uri="http://schemas.openxmlformats.org/drawingml/2006/table">
            <a:tbl>
              <a:tblPr firstRow="1" bandRow="1">
                <a:tableStyleId>{5C22544A-7EE6-4342-B048-85BDC9FD1C3A}</a:tableStyleId>
              </a:tblPr>
              <a:tblGrid>
                <a:gridCol w="1640840"/>
                <a:gridCol w="1640840"/>
                <a:gridCol w="1640840"/>
              </a:tblGrid>
              <a:tr h="1537970">
                <a:tc>
                  <a:txBody>
                    <a:bodyPr/>
                    <a:lstStyle/>
                    <a:p>
                      <a:pPr 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sp>
        <p:nvSpPr>
          <p:cNvPr id="15" name="Text Box 14"/>
          <p:cNvSpPr txBox="1"/>
          <p:nvPr/>
        </p:nvSpPr>
        <p:spPr>
          <a:xfrm>
            <a:off x="533400" y="571500"/>
            <a:ext cx="3606165" cy="2306955"/>
          </a:xfrm>
          <a:prstGeom prst="rect">
            <a:avLst/>
          </a:prstGeom>
          <a:noFill/>
        </p:spPr>
        <p:txBody>
          <a:bodyPr wrap="square" rtlCol="0">
            <a:spAutoFit/>
          </a:bodyPr>
          <a:lstStyle/>
          <a:p>
            <a:pPr algn="ctr">
              <a:lnSpc>
                <a:spcPct val="150000"/>
              </a:lnSpc>
            </a:pPr>
            <a:r>
              <a:rPr lang="en-US" sz="4800">
                <a:latin typeface="Arial" panose="020B0604020202020204" pitchFamily="34" charset="0"/>
                <a:cs typeface="Arial" panose="020B0604020202020204" pitchFamily="34" charset="0"/>
              </a:rPr>
              <a:t>Orbital chứa 1 electron</a:t>
            </a:r>
            <a:endParaRPr lang="en-US" sz="4800">
              <a:latin typeface="Arial" panose="020B0604020202020204" pitchFamily="34" charset="0"/>
              <a:cs typeface="Arial" panose="020B0604020202020204" pitchFamily="34" charset="0"/>
            </a:endParaRPr>
          </a:p>
        </p:txBody>
      </p:sp>
      <p:sp>
        <p:nvSpPr>
          <p:cNvPr id="16" name="Text Box 15"/>
          <p:cNvSpPr txBox="1"/>
          <p:nvPr/>
        </p:nvSpPr>
        <p:spPr>
          <a:xfrm>
            <a:off x="6689725" y="419100"/>
            <a:ext cx="3888105" cy="2306955"/>
          </a:xfrm>
          <a:prstGeom prst="rect">
            <a:avLst/>
          </a:prstGeom>
          <a:noFill/>
        </p:spPr>
        <p:txBody>
          <a:bodyPr wrap="square" rtlCol="0">
            <a:spAutoFit/>
          </a:bodyPr>
          <a:lstStyle/>
          <a:p>
            <a:pPr algn="ctr">
              <a:lnSpc>
                <a:spcPct val="150000"/>
              </a:lnSpc>
            </a:pPr>
            <a:r>
              <a:rPr lang="en-US" sz="4800">
                <a:latin typeface="Arial" panose="020B0604020202020204" pitchFamily="34" charset="0"/>
                <a:cs typeface="Arial" panose="020B0604020202020204" pitchFamily="34" charset="0"/>
              </a:rPr>
              <a:t>Orbital chứa 2 electron</a:t>
            </a:r>
            <a:endParaRPr lang="en-US" sz="4800">
              <a:latin typeface="Arial" panose="020B0604020202020204" pitchFamily="34" charset="0"/>
              <a:cs typeface="Arial" panose="020B0604020202020204" pitchFamily="34" charset="0"/>
            </a:endParaRPr>
          </a:p>
        </p:txBody>
      </p:sp>
      <p:sp>
        <p:nvSpPr>
          <p:cNvPr id="17" name="Text Box 16"/>
          <p:cNvSpPr txBox="1"/>
          <p:nvPr/>
        </p:nvSpPr>
        <p:spPr>
          <a:xfrm>
            <a:off x="13487400" y="495300"/>
            <a:ext cx="3736340" cy="2306955"/>
          </a:xfrm>
          <a:prstGeom prst="rect">
            <a:avLst/>
          </a:prstGeom>
          <a:noFill/>
        </p:spPr>
        <p:txBody>
          <a:bodyPr wrap="square" rtlCol="0">
            <a:spAutoFit/>
          </a:bodyPr>
          <a:lstStyle/>
          <a:p>
            <a:pPr algn="ctr">
              <a:lnSpc>
                <a:spcPct val="150000"/>
              </a:lnSpc>
            </a:pPr>
            <a:r>
              <a:rPr lang="en-US" sz="4800">
                <a:latin typeface="Arial" panose="020B0604020202020204" pitchFamily="34" charset="0"/>
                <a:cs typeface="Arial" panose="020B0604020202020204" pitchFamily="34" charset="0"/>
              </a:rPr>
              <a:t>Orbital chứa 3 electron</a:t>
            </a:r>
            <a:endParaRPr lang="en-US" sz="4800">
              <a:latin typeface="Arial" panose="020B0604020202020204" pitchFamily="34" charset="0"/>
              <a:cs typeface="Arial" panose="020B0604020202020204" pitchFamily="34" charset="0"/>
            </a:endParaRPr>
          </a:p>
        </p:txBody>
      </p:sp>
      <p:sp>
        <p:nvSpPr>
          <p:cNvPr id="18" name="Text Box 17"/>
          <p:cNvSpPr txBox="1"/>
          <p:nvPr/>
        </p:nvSpPr>
        <p:spPr>
          <a:xfrm>
            <a:off x="5501640" y="4076700"/>
            <a:ext cx="3888105" cy="829945"/>
          </a:xfrm>
          <a:prstGeom prst="rect">
            <a:avLst/>
          </a:prstGeom>
          <a:noFill/>
        </p:spPr>
        <p:txBody>
          <a:bodyPr wrap="square" rtlCol="0">
            <a:spAutoFit/>
          </a:bodyPr>
          <a:lstStyle/>
          <a:p>
            <a:r>
              <a:rPr lang="en-US" sz="4800">
                <a:latin typeface="Arial" panose="020B0604020202020204" pitchFamily="34" charset="0"/>
                <a:cs typeface="Arial" panose="020B0604020202020204" pitchFamily="34" charset="0"/>
              </a:rPr>
              <a:t>hoặc</a:t>
            </a:r>
            <a:endParaRPr lang="en-US" sz="480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7073900"/>
            <a:ext cx="2038350" cy="1733550"/>
          </a:xfrm>
          <a:prstGeom prst="rect">
            <a:avLst/>
          </a:prstGeom>
        </p:spPr>
      </p:pic>
      <p:sp>
        <p:nvSpPr>
          <p:cNvPr id="19" name="Text Box 18"/>
          <p:cNvSpPr txBox="1"/>
          <p:nvPr/>
        </p:nvSpPr>
        <p:spPr>
          <a:xfrm>
            <a:off x="3149600" y="7037070"/>
            <a:ext cx="14269720" cy="3138170"/>
          </a:xfrm>
          <a:prstGeom prst="rect">
            <a:avLst/>
          </a:prstGeom>
          <a:noFill/>
        </p:spPr>
        <p:txBody>
          <a:bodyPr wrap="square" rtlCol="0">
            <a:spAutoFit/>
          </a:bodyPr>
          <a:lstStyle/>
          <a:p>
            <a:pPr algn="just">
              <a:lnSpc>
                <a:spcPct val="150000"/>
              </a:lnSpc>
            </a:pPr>
            <a:r>
              <a:rPr lang="en-US" sz="4400">
                <a:latin typeface="Arial" panose="020B0604020202020204" pitchFamily="34" charset="0"/>
                <a:cs typeface="Arial" panose="020B0604020202020204" pitchFamily="34" charset="0"/>
              </a:rPr>
              <a:t>Khi nào ta điền đầy đủ cả 2 electron vào ô orbital? Khi nào ta viết mỗi ô 1 electron đối với những nguyên tử có nhiều hơn 2 electron ? </a:t>
            </a:r>
            <a:endParaRPr lang="en-US" sz="4400">
              <a:latin typeface="Arial" panose="020B0604020202020204" pitchFamily="34" charset="0"/>
              <a:cs typeface="Arial" panose="020B0604020202020204" pitchFamily="34" charset="0"/>
            </a:endParaRPr>
          </a:p>
        </p:txBody>
      </p:sp>
      <p:sp>
        <p:nvSpPr>
          <p:cNvPr id="20" name="Rounded Rectangle 19"/>
          <p:cNvSpPr/>
          <p:nvPr/>
        </p:nvSpPr>
        <p:spPr>
          <a:xfrm>
            <a:off x="403860" y="6819900"/>
            <a:ext cx="2190750" cy="2782570"/>
          </a:xfrm>
          <a:prstGeom prst="roundRect">
            <a:avLst/>
          </a:prstGeom>
          <a:solidFill>
            <a:srgbClr val="F3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23"/>
          <p:cNvSpPr txBox="1"/>
          <p:nvPr/>
        </p:nvSpPr>
        <p:spPr>
          <a:xfrm>
            <a:off x="1245235" y="7277100"/>
            <a:ext cx="16360775" cy="3138170"/>
          </a:xfrm>
          <a:prstGeom prst="rect">
            <a:avLst/>
          </a:prstGeom>
          <a:solidFill>
            <a:srgbClr val="F3F0EC"/>
          </a:solidFill>
          <a:ln w="9525">
            <a:solidFill>
              <a:srgbClr val="F3F0EC"/>
            </a:solidFill>
          </a:ln>
        </p:spPr>
        <p:txBody>
          <a:bodyPr wrap="square">
            <a:spAutoFit/>
          </a:bodyPr>
          <a:lstStyle/>
          <a:p>
            <a:pPr indent="0" algn="ctr">
              <a:lnSpc>
                <a:spcPct val="150000"/>
              </a:lnSpc>
            </a:pPr>
            <a:r>
              <a:rPr lang="en-US" sz="4400">
                <a:solidFill>
                  <a:schemeClr val="tx1"/>
                </a:solidFill>
                <a:latin typeface="Arial" panose="020B0604020202020204" pitchFamily="34" charset="0"/>
                <a:cs typeface="Calibri" panose="020F0502020204030204" charset="0"/>
              </a:rPr>
              <a:t>Các electron được</a:t>
            </a:r>
            <a:r>
              <a:rPr lang="en-US" sz="4400">
                <a:solidFill>
                  <a:srgbClr val="FF0000"/>
                </a:solidFill>
                <a:latin typeface="Arial" panose="020B0604020202020204" pitchFamily="34" charset="0"/>
                <a:cs typeface="Calibri" panose="020F0502020204030204" charset="0"/>
              </a:rPr>
              <a:t> điền từ trái qua phải </a:t>
            </a:r>
            <a:r>
              <a:rPr lang="en-US" sz="4400">
                <a:solidFill>
                  <a:schemeClr val="tx1"/>
                </a:solidFill>
                <a:latin typeface="Arial" panose="020B0604020202020204" pitchFamily="34" charset="0"/>
                <a:cs typeface="Calibri" panose="020F0502020204030204" charset="0"/>
              </a:rPr>
              <a:t>và có xu hướng điền vào các ô orbital sao cho </a:t>
            </a:r>
            <a:r>
              <a:rPr lang="en-US" sz="4400">
                <a:solidFill>
                  <a:srgbClr val="FF0000"/>
                </a:solidFill>
                <a:latin typeface="Arial" panose="020B0604020202020204" pitchFamily="34" charset="0"/>
                <a:cs typeface="Calibri" panose="020F0502020204030204" charset="0"/>
              </a:rPr>
              <a:t>nhiều electron độc thân nhất.</a:t>
            </a:r>
            <a:endParaRPr lang="en-US" sz="4400">
              <a:solidFill>
                <a:schemeClr val="tx1"/>
              </a:solidFill>
              <a:latin typeface="Arial" panose="020B0604020202020204" pitchFamily="34" charset="0"/>
              <a:cs typeface="Calibri" panose="020F0502020204030204" charset="0"/>
            </a:endParaRPr>
          </a:p>
          <a:p>
            <a:pPr indent="0">
              <a:lnSpc>
                <a:spcPct val="150000"/>
              </a:lnSpc>
            </a:pPr>
            <a:endParaRPr lang="en-US" sz="4400">
              <a:solidFill>
                <a:schemeClr val="tx1"/>
              </a:solidFill>
              <a:latin typeface="Arial" panose="020B0604020202020204" pitchFamily="34" charset="0"/>
              <a:cs typeface="Calibri" panose="020F050202020403020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bldLvl="0" animBg="1"/>
      <p:bldP spid="2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1" name="Rounded Rectangle 10"/>
          <p:cNvSpPr/>
          <p:nvPr/>
        </p:nvSpPr>
        <p:spPr>
          <a:xfrm>
            <a:off x="762000" y="2247900"/>
            <a:ext cx="17297400" cy="1625600"/>
          </a:xfrm>
          <a:prstGeom prst="roundRect">
            <a:avLst/>
          </a:prstGeom>
          <a:solidFill>
            <a:schemeClr val="tx2">
              <a:lumMod val="20000"/>
              <a:lumOff val="8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 Box 11"/>
          <p:cNvSpPr txBox="1"/>
          <p:nvPr/>
        </p:nvSpPr>
        <p:spPr>
          <a:xfrm>
            <a:off x="948690" y="2400300"/>
            <a:ext cx="17165955" cy="1106805"/>
          </a:xfrm>
          <a:prstGeom prst="rect">
            <a:avLst/>
          </a:prstGeom>
          <a:noFill/>
          <a:ln w="9525">
            <a:noFill/>
          </a:ln>
        </p:spPr>
        <p:txBody>
          <a:bodyPr wrap="square">
            <a:spAutoFit/>
          </a:bodyPr>
          <a:lstStyle/>
          <a:p>
            <a:pPr indent="0">
              <a:lnSpc>
                <a:spcPct val="150000"/>
              </a:lnSpc>
            </a:pPr>
            <a:r>
              <a:rPr lang="en-US" sz="4400" b="0">
                <a:solidFill>
                  <a:srgbClr val="000000"/>
                </a:solidFill>
                <a:latin typeface="Arial" panose="020B0604020202020204" pitchFamily="34" charset="0"/>
                <a:cs typeface="Calibri" panose="020F0502020204030204" charset="0"/>
              </a:rPr>
              <a:t>Mô tả sắp xếp 2 electron vào các ô orbital p nào dưới đây là đúng?</a:t>
            </a:r>
            <a:endParaRPr lang="en-US" sz="4400" b="0">
              <a:solidFill>
                <a:srgbClr val="000000"/>
              </a:solidFill>
              <a:latin typeface="Arial" panose="020B0604020202020204" pitchFamily="34" charset="0"/>
              <a:cs typeface="Calibri" panose="020F0502020204030204" charset="0"/>
            </a:endParaRPr>
          </a:p>
        </p:txBody>
      </p:sp>
      <p:sp>
        <p:nvSpPr>
          <p:cNvPr id="13" name="Oval 12"/>
          <p:cNvSpPr/>
          <p:nvPr/>
        </p:nvSpPr>
        <p:spPr>
          <a:xfrm>
            <a:off x="457200" y="5372100"/>
            <a:ext cx="914400" cy="103124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324455" y="266700"/>
            <a:ext cx="2734945" cy="2734945"/>
          </a:xfrm>
          <a:prstGeom prst="rect">
            <a:avLst/>
          </a:prstGeom>
        </p:spPr>
      </p:pic>
      <p:graphicFrame>
        <p:nvGraphicFramePr>
          <p:cNvPr id="14" name="Table 13"/>
          <p:cNvGraphicFramePr/>
          <p:nvPr/>
        </p:nvGraphicFramePr>
        <p:xfrm>
          <a:off x="1752600" y="5219700"/>
          <a:ext cx="3768090" cy="1117600"/>
        </p:xfrm>
        <a:graphic>
          <a:graphicData uri="http://schemas.openxmlformats.org/drawingml/2006/table">
            <a:tbl>
              <a:tblPr firstRow="1" bandRow="1">
                <a:tableStyleId>{5C22544A-7EE6-4342-B048-85BDC9FD1C3A}</a:tableStyleId>
              </a:tblPr>
              <a:tblGrid>
                <a:gridCol w="1256030"/>
                <a:gridCol w="1256030"/>
                <a:gridCol w="1256030"/>
              </a:tblGrid>
              <a:tr h="1117600">
                <a:tc>
                  <a:txBody>
                    <a:bodyPr/>
                    <a:lstStyle/>
                    <a:p>
                      <a:pPr 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graphicFrame>
        <p:nvGraphicFramePr>
          <p:cNvPr id="16" name="Table 15"/>
          <p:cNvGraphicFramePr/>
          <p:nvPr/>
        </p:nvGraphicFramePr>
        <p:xfrm>
          <a:off x="7543800" y="5219700"/>
          <a:ext cx="3768090" cy="1117600"/>
        </p:xfrm>
        <a:graphic>
          <a:graphicData uri="http://schemas.openxmlformats.org/drawingml/2006/table">
            <a:tbl>
              <a:tblPr firstRow="1" bandRow="1">
                <a:tableStyleId>{5C22544A-7EE6-4342-B048-85BDC9FD1C3A}</a:tableStyleId>
              </a:tblPr>
              <a:tblGrid>
                <a:gridCol w="1256030"/>
                <a:gridCol w="1256030"/>
                <a:gridCol w="1256030"/>
              </a:tblGrid>
              <a:tr h="1117600">
                <a:tc>
                  <a:txBody>
                    <a:bodyPr/>
                    <a:lstStyle/>
                    <a:p>
                      <a:pPr 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graphicFrame>
        <p:nvGraphicFramePr>
          <p:cNvPr id="17" name="Table 16"/>
          <p:cNvGraphicFramePr/>
          <p:nvPr/>
        </p:nvGraphicFramePr>
        <p:xfrm>
          <a:off x="14097000" y="5219700"/>
          <a:ext cx="3768090" cy="1117600"/>
        </p:xfrm>
        <a:graphic>
          <a:graphicData uri="http://schemas.openxmlformats.org/drawingml/2006/table">
            <a:tbl>
              <a:tblPr firstRow="1" bandRow="1">
                <a:tableStyleId>{5C22544A-7EE6-4342-B048-85BDC9FD1C3A}</a:tableStyleId>
              </a:tblPr>
              <a:tblGrid>
                <a:gridCol w="1256030"/>
                <a:gridCol w="1256030"/>
                <a:gridCol w="1256030"/>
              </a:tblGrid>
              <a:tr h="1117600">
                <a:tc>
                  <a:txBody>
                    <a:bodyPr/>
                    <a:lstStyle/>
                    <a:p>
                      <a:pPr 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graphicFrame>
        <p:nvGraphicFramePr>
          <p:cNvPr id="18" name="Table 17"/>
          <p:cNvGraphicFramePr/>
          <p:nvPr/>
        </p:nvGraphicFramePr>
        <p:xfrm>
          <a:off x="1828800" y="7645400"/>
          <a:ext cx="3768090" cy="1117600"/>
        </p:xfrm>
        <a:graphic>
          <a:graphicData uri="http://schemas.openxmlformats.org/drawingml/2006/table">
            <a:tbl>
              <a:tblPr firstRow="1" bandRow="1">
                <a:tableStyleId>{5C22544A-7EE6-4342-B048-85BDC9FD1C3A}</a:tableStyleId>
              </a:tblPr>
              <a:tblGrid>
                <a:gridCol w="1256030"/>
                <a:gridCol w="1256030"/>
                <a:gridCol w="1256030"/>
              </a:tblGrid>
              <a:tr h="1117600">
                <a:tc>
                  <a:txBody>
                    <a:bodyPr/>
                    <a:lstStyle/>
                    <a:p>
                      <a:pPr 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graphicFrame>
        <p:nvGraphicFramePr>
          <p:cNvPr id="19" name="Table 18"/>
          <p:cNvGraphicFramePr/>
          <p:nvPr/>
        </p:nvGraphicFramePr>
        <p:xfrm>
          <a:off x="7526655" y="7645400"/>
          <a:ext cx="3768090" cy="1117600"/>
        </p:xfrm>
        <a:graphic>
          <a:graphicData uri="http://schemas.openxmlformats.org/drawingml/2006/table">
            <a:tbl>
              <a:tblPr firstRow="1" bandRow="1">
                <a:tableStyleId>{5C22544A-7EE6-4342-B048-85BDC9FD1C3A}</a:tableStyleId>
              </a:tblPr>
              <a:tblGrid>
                <a:gridCol w="1256030"/>
                <a:gridCol w="1256030"/>
                <a:gridCol w="1256030"/>
              </a:tblGrid>
              <a:tr h="1117600">
                <a:tc>
                  <a:txBody>
                    <a:bodyPr/>
                    <a:lstStyle/>
                    <a:p>
                      <a:pPr 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graphicFrame>
        <p:nvGraphicFramePr>
          <p:cNvPr id="20" name="Table 19"/>
          <p:cNvGraphicFramePr/>
          <p:nvPr/>
        </p:nvGraphicFramePr>
        <p:xfrm>
          <a:off x="14097000" y="7658100"/>
          <a:ext cx="3768090" cy="1117600"/>
        </p:xfrm>
        <a:graphic>
          <a:graphicData uri="http://schemas.openxmlformats.org/drawingml/2006/table">
            <a:tbl>
              <a:tblPr firstRow="1" bandRow="1">
                <a:tableStyleId>{5C22544A-7EE6-4342-B048-85BDC9FD1C3A}</a:tableStyleId>
              </a:tblPr>
              <a:tblGrid>
                <a:gridCol w="1256030"/>
                <a:gridCol w="1256030"/>
                <a:gridCol w="1256030"/>
              </a:tblGrid>
              <a:tr h="1117600">
                <a:tc>
                  <a:txBody>
                    <a:bodyPr/>
                    <a:lstStyle/>
                    <a:p>
                      <a:pPr algn="ctr">
                        <a:buNone/>
                      </a:pP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r>
                        <a:rPr lang="en-US" sz="6000">
                          <a:solidFill>
                            <a:schemeClr val="tx1"/>
                          </a:solidFill>
                          <a:latin typeface="Arial" panose="020B0604020202020204" pitchFamily="34" charset="0"/>
                          <a:cs typeface="Arial" panose="020B0604020202020204" pitchFamily="34" charset="0"/>
                          <a:sym typeface="+mn-ea"/>
                        </a:rPr>
                        <a:t>↑↓</a:t>
                      </a: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c>
                  <a:txBody>
                    <a:bodyPr/>
                    <a:lstStyle/>
                    <a:p>
                      <a:pPr algn="ctr">
                        <a:buNone/>
                      </a:pPr>
                      <a:endParaRPr lang="en-US" sz="6000">
                        <a:solidFill>
                          <a:schemeClr val="tx1"/>
                        </a:solidFill>
                        <a:latin typeface="Arial" panose="020B0604020202020204" pitchFamily="34" charset="0"/>
                        <a:cs typeface="Arial" panose="020B0604020202020204" pitchFamily="34"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3F0EC"/>
                    </a:solidFill>
                  </a:tcPr>
                </a:tc>
              </a:tr>
            </a:tbl>
          </a:graphicData>
        </a:graphic>
      </p:graphicFrame>
      <p:sp>
        <p:nvSpPr>
          <p:cNvPr id="21" name="Text Box 20"/>
          <p:cNvSpPr txBox="1"/>
          <p:nvPr/>
        </p:nvSpPr>
        <p:spPr>
          <a:xfrm>
            <a:off x="609600" y="5448300"/>
            <a:ext cx="882015" cy="829945"/>
          </a:xfrm>
          <a:prstGeom prst="rect">
            <a:avLst/>
          </a:prstGeom>
          <a:noFill/>
        </p:spPr>
        <p:txBody>
          <a:bodyPr wrap="square" rtlCol="0">
            <a:spAutoFit/>
          </a:bodyPr>
          <a:lstStyle/>
          <a:p>
            <a:r>
              <a:rPr lang="en-US" sz="4800">
                <a:latin typeface="Arial" panose="020B0604020202020204" pitchFamily="34" charset="0"/>
                <a:cs typeface="Arial" panose="020B0604020202020204" pitchFamily="34" charset="0"/>
              </a:rPr>
              <a:t>A.</a:t>
            </a:r>
            <a:endParaRPr lang="en-US" sz="4800">
              <a:latin typeface="Arial" panose="020B0604020202020204" pitchFamily="34" charset="0"/>
              <a:cs typeface="Arial" panose="020B0604020202020204" pitchFamily="34" charset="0"/>
            </a:endParaRPr>
          </a:p>
        </p:txBody>
      </p:sp>
      <p:sp>
        <p:nvSpPr>
          <p:cNvPr id="22" name="Text Box 21"/>
          <p:cNvSpPr txBox="1"/>
          <p:nvPr/>
        </p:nvSpPr>
        <p:spPr>
          <a:xfrm>
            <a:off x="6477000" y="7874000"/>
            <a:ext cx="882015" cy="829945"/>
          </a:xfrm>
          <a:prstGeom prst="rect">
            <a:avLst/>
          </a:prstGeom>
          <a:noFill/>
        </p:spPr>
        <p:txBody>
          <a:bodyPr wrap="square" rtlCol="0">
            <a:spAutoFit/>
          </a:bodyPr>
          <a:lstStyle/>
          <a:p>
            <a:r>
              <a:rPr lang="en-US" sz="4800">
                <a:latin typeface="Arial" panose="020B0604020202020204" pitchFamily="34" charset="0"/>
                <a:cs typeface="Arial" panose="020B0604020202020204" pitchFamily="34" charset="0"/>
              </a:rPr>
              <a:t>E.</a:t>
            </a:r>
            <a:endParaRPr lang="en-US" sz="4800">
              <a:latin typeface="Arial" panose="020B0604020202020204" pitchFamily="34" charset="0"/>
              <a:cs typeface="Arial" panose="020B0604020202020204" pitchFamily="34" charset="0"/>
            </a:endParaRPr>
          </a:p>
        </p:txBody>
      </p:sp>
      <p:sp>
        <p:nvSpPr>
          <p:cNvPr id="23" name="Text Box 22"/>
          <p:cNvSpPr txBox="1"/>
          <p:nvPr/>
        </p:nvSpPr>
        <p:spPr>
          <a:xfrm>
            <a:off x="13030200" y="7802245"/>
            <a:ext cx="882015" cy="829945"/>
          </a:xfrm>
          <a:prstGeom prst="rect">
            <a:avLst/>
          </a:prstGeom>
          <a:noFill/>
        </p:spPr>
        <p:txBody>
          <a:bodyPr wrap="square" rtlCol="0">
            <a:spAutoFit/>
          </a:bodyPr>
          <a:lstStyle/>
          <a:p>
            <a:r>
              <a:rPr lang="en-US" sz="4800">
                <a:latin typeface="Arial" panose="020B0604020202020204" pitchFamily="34" charset="0"/>
                <a:cs typeface="Arial" panose="020B0604020202020204" pitchFamily="34" charset="0"/>
              </a:rPr>
              <a:t>G.</a:t>
            </a:r>
            <a:endParaRPr lang="en-US" sz="4800">
              <a:latin typeface="Arial" panose="020B0604020202020204" pitchFamily="34" charset="0"/>
              <a:cs typeface="Arial" panose="020B0604020202020204" pitchFamily="34" charset="0"/>
            </a:endParaRPr>
          </a:p>
        </p:txBody>
      </p:sp>
      <p:sp>
        <p:nvSpPr>
          <p:cNvPr id="24" name="Text Box 23"/>
          <p:cNvSpPr txBox="1"/>
          <p:nvPr/>
        </p:nvSpPr>
        <p:spPr>
          <a:xfrm>
            <a:off x="13106400" y="5507355"/>
            <a:ext cx="882015" cy="829945"/>
          </a:xfrm>
          <a:prstGeom prst="rect">
            <a:avLst/>
          </a:prstGeom>
          <a:noFill/>
        </p:spPr>
        <p:txBody>
          <a:bodyPr wrap="square" rtlCol="0">
            <a:spAutoFit/>
          </a:bodyPr>
          <a:lstStyle/>
          <a:p>
            <a:r>
              <a:rPr lang="en-US" sz="4800">
                <a:latin typeface="Arial" panose="020B0604020202020204" pitchFamily="34" charset="0"/>
                <a:cs typeface="Arial" panose="020B0604020202020204" pitchFamily="34" charset="0"/>
              </a:rPr>
              <a:t>C.</a:t>
            </a:r>
            <a:endParaRPr lang="en-US" sz="4800">
              <a:latin typeface="Arial" panose="020B0604020202020204" pitchFamily="34" charset="0"/>
              <a:cs typeface="Arial" panose="020B0604020202020204" pitchFamily="34" charset="0"/>
            </a:endParaRPr>
          </a:p>
        </p:txBody>
      </p:sp>
      <p:sp>
        <p:nvSpPr>
          <p:cNvPr id="25" name="Text Box 24"/>
          <p:cNvSpPr txBox="1"/>
          <p:nvPr/>
        </p:nvSpPr>
        <p:spPr>
          <a:xfrm>
            <a:off x="6477000" y="5524500"/>
            <a:ext cx="882015" cy="829945"/>
          </a:xfrm>
          <a:prstGeom prst="rect">
            <a:avLst/>
          </a:prstGeom>
          <a:noFill/>
        </p:spPr>
        <p:txBody>
          <a:bodyPr wrap="square" rtlCol="0">
            <a:spAutoFit/>
          </a:bodyPr>
          <a:lstStyle/>
          <a:p>
            <a:r>
              <a:rPr lang="en-US" sz="4800">
                <a:latin typeface="Arial" panose="020B0604020202020204" pitchFamily="34" charset="0"/>
                <a:cs typeface="Arial" panose="020B0604020202020204" pitchFamily="34" charset="0"/>
              </a:rPr>
              <a:t>B.</a:t>
            </a:r>
            <a:endParaRPr lang="en-US" sz="4800">
              <a:latin typeface="Arial" panose="020B0604020202020204" pitchFamily="34" charset="0"/>
              <a:cs typeface="Arial" panose="020B0604020202020204" pitchFamily="34" charset="0"/>
            </a:endParaRPr>
          </a:p>
        </p:txBody>
      </p:sp>
      <p:sp>
        <p:nvSpPr>
          <p:cNvPr id="26" name="Text Box 25"/>
          <p:cNvSpPr txBox="1"/>
          <p:nvPr/>
        </p:nvSpPr>
        <p:spPr>
          <a:xfrm>
            <a:off x="812800" y="7933055"/>
            <a:ext cx="882015" cy="829945"/>
          </a:xfrm>
          <a:prstGeom prst="rect">
            <a:avLst/>
          </a:prstGeom>
          <a:noFill/>
        </p:spPr>
        <p:txBody>
          <a:bodyPr wrap="square" rtlCol="0">
            <a:spAutoFit/>
          </a:bodyPr>
          <a:lstStyle/>
          <a:p>
            <a:r>
              <a:rPr lang="en-US" sz="4800">
                <a:latin typeface="Arial" panose="020B0604020202020204" pitchFamily="34" charset="0"/>
                <a:cs typeface="Arial" panose="020B0604020202020204" pitchFamily="34" charset="0"/>
              </a:rPr>
              <a:t>D.</a:t>
            </a:r>
            <a:endParaRPr lang="en-US" sz="480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par>
                                <p:cTn id="43" presetID="16" presetClass="entr" presetSubtype="2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par>
                                <p:cTn id="51" presetID="16" presetClass="entr" presetSubtype="21"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par>
                                <p:cTn id="59" presetID="16" presetClass="entr" presetSubtype="21"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arn(inVertic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checkerboard(across)">
                                      <p:cBhvr>
                                        <p:cTn id="6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3" grpId="0" bldLvl="0" animBg="1"/>
      <p:bldP spid="21" grpId="0"/>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381000" y="1409700"/>
            <a:ext cx="7276465" cy="7104380"/>
          </a:xfrm>
          <a:prstGeom prst="rect">
            <a:avLst/>
          </a:prstGeom>
        </p:spPr>
      </p:pic>
      <p:sp>
        <p:nvSpPr>
          <p:cNvPr id="5" name="Text Box 4"/>
          <p:cNvSpPr txBox="1"/>
          <p:nvPr/>
        </p:nvSpPr>
        <p:spPr>
          <a:xfrm>
            <a:off x="8534400" y="3695700"/>
            <a:ext cx="8561070" cy="3138170"/>
          </a:xfrm>
          <a:prstGeom prst="rect">
            <a:avLst/>
          </a:prstGeom>
          <a:noFill/>
        </p:spPr>
        <p:txBody>
          <a:bodyPr wrap="square" rtlCol="0">
            <a:spAutoFit/>
          </a:bodyPr>
          <a:lstStyle/>
          <a:p>
            <a:pPr algn="ctr">
              <a:lnSpc>
                <a:spcPct val="150000"/>
              </a:lnSpc>
            </a:pPr>
            <a:r>
              <a:rPr lang="en-US" sz="6600" b="1">
                <a:solidFill>
                  <a:srgbClr val="4F80BD"/>
                </a:solidFill>
                <a:latin typeface="Arial" panose="020B0604020202020204" pitchFamily="34" charset="0"/>
                <a:cs typeface="Arial" panose="020B0604020202020204" pitchFamily="34" charset="0"/>
              </a:rPr>
              <a:t>II. Lớp và phân lớp electron</a:t>
            </a:r>
            <a:endParaRPr lang="en-US" sz="6600" b="1">
              <a:solidFill>
                <a:srgbClr val="4F80BD"/>
              </a:solidFill>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1" name="Rounded Rectangle 10"/>
          <p:cNvSpPr/>
          <p:nvPr/>
        </p:nvSpPr>
        <p:spPr>
          <a:xfrm>
            <a:off x="1414145" y="7309485"/>
            <a:ext cx="14935200" cy="2515235"/>
          </a:xfrm>
          <a:prstGeom prst="roundRect">
            <a:avLst/>
          </a:prstGeom>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 Box 11"/>
          <p:cNvSpPr txBox="1"/>
          <p:nvPr/>
        </p:nvSpPr>
        <p:spPr>
          <a:xfrm>
            <a:off x="2209800" y="7505700"/>
            <a:ext cx="14139545" cy="2122805"/>
          </a:xfrm>
          <a:prstGeom prst="rect">
            <a:avLst/>
          </a:prstGeom>
          <a:noFill/>
          <a:ln w="9525">
            <a:noFill/>
          </a:ln>
        </p:spPr>
        <p:txBody>
          <a:bodyPr wrap="square">
            <a:spAutoFit/>
          </a:bodyPr>
          <a:lstStyle/>
          <a:p>
            <a:pPr indent="0">
              <a:lnSpc>
                <a:spcPct val="150000"/>
              </a:lnSpc>
            </a:pPr>
            <a:r>
              <a:rPr lang="en-US" sz="4400" b="0">
                <a:solidFill>
                  <a:srgbClr val="000000"/>
                </a:solidFill>
                <a:latin typeface="Arial" panose="020B0604020202020204" pitchFamily="34" charset="0"/>
                <a:cs typeface="Calibri" panose="020F0502020204030204" charset="0"/>
              </a:rPr>
              <a:t>Trong nguyên tử, các electron sắp xếp thành từng lớp và phân lớp theo các mức năng lượng từ thấp đến cao.</a:t>
            </a:r>
            <a:endParaRPr lang="en-US" sz="4400" b="0">
              <a:solidFill>
                <a:srgbClr val="000000"/>
              </a:solidFill>
              <a:latin typeface="Arial" panose="020B0604020202020204" pitchFamily="34" charset="0"/>
              <a:cs typeface="Calibri" panose="020F0502020204030204" charset="0"/>
            </a:endParaRPr>
          </a:p>
        </p:txBody>
      </p:sp>
      <p:pic>
        <p:nvPicPr>
          <p:cNvPr id="13" name="Picture 4"/>
          <p:cNvPicPr>
            <a:picLocks noChangeAspect="1"/>
          </p:cNvPicPr>
          <p:nvPr/>
        </p:nvPicPr>
        <p:blipFill>
          <a:blip r:embed="rId1"/>
          <a:srcRect/>
          <a:stretch>
            <a:fillRect/>
          </a:stretch>
        </p:blipFill>
        <p:spPr>
          <a:xfrm rot="21000000">
            <a:off x="15180945" y="5699125"/>
            <a:ext cx="1315085" cy="2079625"/>
          </a:xfrm>
          <a:prstGeom prst="rect">
            <a:avLst/>
          </a:prstGeom>
        </p:spPr>
      </p:pic>
      <p:pic>
        <p:nvPicPr>
          <p:cNvPr id="15" name="Picture 14"/>
          <p:cNvPicPr>
            <a:picLocks noChangeAspect="1"/>
          </p:cNvPicPr>
          <p:nvPr/>
        </p:nvPicPr>
        <p:blipFill>
          <a:blip r:embed="rId2"/>
          <a:stretch>
            <a:fillRect/>
          </a:stretch>
        </p:blipFill>
        <p:spPr>
          <a:xfrm>
            <a:off x="8610600" y="715010"/>
            <a:ext cx="8970010" cy="4885690"/>
          </a:xfrm>
          <a:prstGeom prst="rect">
            <a:avLst/>
          </a:prstGeom>
        </p:spPr>
      </p:pic>
      <p:pic>
        <p:nvPicPr>
          <p:cNvPr id="104" name="Picture 103"/>
          <p:cNvPicPr/>
          <p:nvPr/>
        </p:nvPicPr>
        <p:blipFill>
          <a:blip r:embed="rId3">
            <a:clrChange>
              <a:clrFrom>
                <a:srgbClr val="FEFEFE">
                  <a:alpha val="100000"/>
                </a:srgbClr>
              </a:clrFrom>
              <a:clrTo>
                <a:srgbClr val="FEFEFE">
                  <a:alpha val="100000"/>
                  <a:alpha val="0"/>
                </a:srgbClr>
              </a:clrTo>
            </a:clrChange>
          </a:blip>
          <a:stretch>
            <a:fillRect/>
          </a:stretch>
        </p:blipFill>
        <p:spPr>
          <a:xfrm>
            <a:off x="1447800" y="1181100"/>
            <a:ext cx="5423535" cy="4316730"/>
          </a:xfrm>
          <a:prstGeom prst="rect">
            <a:avLst/>
          </a:prstGeom>
          <a:noFill/>
          <a:ln w="9525">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5" name="Text Box 104"/>
          <p:cNvSpPr txBox="1"/>
          <p:nvPr/>
        </p:nvSpPr>
        <p:spPr>
          <a:xfrm>
            <a:off x="3505200" y="352425"/>
            <a:ext cx="11283315" cy="1014730"/>
          </a:xfrm>
          <a:prstGeom prst="rect">
            <a:avLst/>
          </a:prstGeom>
          <a:noFill/>
          <a:ln w="9525">
            <a:noFill/>
          </a:ln>
        </p:spPr>
        <p:txBody>
          <a:bodyPr wrap="square">
            <a:spAutoFit/>
          </a:bodyPr>
          <a:lstStyle/>
          <a:p>
            <a:pPr indent="0" algn="ctr"/>
            <a:r>
              <a:rPr lang="en-US" sz="6000" b="1">
                <a:solidFill>
                  <a:schemeClr val="tx1"/>
                </a:solidFill>
                <a:latin typeface="Arial" panose="020B0604020202020204" pitchFamily="34" charset="0"/>
                <a:cs typeface="Arial" panose="020B0604020202020204" pitchFamily="34" charset="0"/>
              </a:rPr>
              <a:t>1. Lớp electron</a:t>
            </a:r>
            <a:endParaRPr lang="en-US" sz="6000" b="1">
              <a:solidFill>
                <a:schemeClr val="tx1"/>
              </a:solidFill>
              <a:latin typeface="Arial" panose="020B0604020202020204" pitchFamily="34" charset="0"/>
              <a:cs typeface="Arial" panose="020B0604020202020204" pitchFamily="34" charset="0"/>
            </a:endParaRPr>
          </a:p>
        </p:txBody>
      </p:sp>
      <p:sp>
        <p:nvSpPr>
          <p:cNvPr id="4" name="Rounded Rectangular Callout 3"/>
          <p:cNvSpPr/>
          <p:nvPr/>
        </p:nvSpPr>
        <p:spPr>
          <a:xfrm>
            <a:off x="8517255" y="1714500"/>
            <a:ext cx="8601710" cy="4001770"/>
          </a:xfrm>
          <a:prstGeom prst="wedgeRoundRectCallout">
            <a:avLst>
              <a:gd name="adj1" fmla="val -53983"/>
              <a:gd name="adj2" fmla="val 46221"/>
              <a:gd name="adj3" fmla="val 16667"/>
            </a:avLst>
          </a:prstGeom>
          <a:solidFill>
            <a:schemeClr val="accent1">
              <a:lumMod val="20000"/>
              <a:lumOff val="80000"/>
            </a:schemeClr>
          </a:solidFill>
          <a:ln>
            <a:solidFill>
              <a:schemeClr val="tx2">
                <a:lumMod val="40000"/>
                <a:lumOff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tx2">
                  <a:lumMod val="25000"/>
                </a:schemeClr>
              </a:solidFill>
            </a:endParaRPr>
          </a:p>
        </p:txBody>
      </p:sp>
      <p:sp>
        <p:nvSpPr>
          <p:cNvPr id="5" name="Text Box 4"/>
          <p:cNvSpPr txBox="1"/>
          <p:nvPr/>
        </p:nvSpPr>
        <p:spPr>
          <a:xfrm>
            <a:off x="8686800" y="2324735"/>
            <a:ext cx="8500745" cy="3138170"/>
          </a:xfrm>
          <a:prstGeom prst="rect">
            <a:avLst/>
          </a:prstGeom>
          <a:noFill/>
        </p:spPr>
        <p:txBody>
          <a:bodyPr wrap="square" rtlCol="0">
            <a:spAutoFit/>
          </a:bodyPr>
          <a:lstStyle/>
          <a:p>
            <a:pPr algn="ctr">
              <a:lnSpc>
                <a:spcPct val="150000"/>
              </a:lnSpc>
            </a:pPr>
            <a:r>
              <a:rPr lang="en-US" sz="4400">
                <a:latin typeface="Arial" panose="020B0604020202020204" pitchFamily="34" charset="0"/>
                <a:cs typeface="Arial" panose="020B0604020202020204" pitchFamily="34" charset="0"/>
              </a:rPr>
              <a:t>Hãy gọi tên của các lớp electron và so sánh năng lượng của các electron trong cùng 1 lớp.</a:t>
            </a:r>
            <a:endParaRPr lang="en-US" sz="4400">
              <a:latin typeface="Arial" panose="020B0604020202020204" pitchFamily="34" charset="0"/>
              <a:cs typeface="Arial" panose="020B0604020202020204" pitchFamily="34" charset="0"/>
            </a:endParaRPr>
          </a:p>
        </p:txBody>
      </p:sp>
      <p:sp>
        <p:nvSpPr>
          <p:cNvPr id="6" name="Rounded Rectangle 5"/>
          <p:cNvSpPr/>
          <p:nvPr/>
        </p:nvSpPr>
        <p:spPr>
          <a:xfrm>
            <a:off x="2087245" y="6882765"/>
            <a:ext cx="15184120" cy="3023235"/>
          </a:xfrm>
          <a:prstGeom prst="roundRect">
            <a:avLst/>
          </a:prstGeom>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8" name="Text Box 107"/>
          <p:cNvSpPr txBox="1"/>
          <p:nvPr/>
        </p:nvSpPr>
        <p:spPr>
          <a:xfrm>
            <a:off x="2971800" y="6827520"/>
            <a:ext cx="13587730" cy="3138170"/>
          </a:xfrm>
          <a:prstGeom prst="rect">
            <a:avLst/>
          </a:prstGeom>
          <a:noFill/>
          <a:ln w="9525">
            <a:noFill/>
          </a:ln>
        </p:spPr>
        <p:txBody>
          <a:bodyPr wrap="square">
            <a:spAutoFit/>
          </a:bodyPr>
          <a:lstStyle/>
          <a:p>
            <a:pPr marL="571500" indent="-571500">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Lớp electron: n = 1,2,3,4,… tương ứng K,L,M,N,…</a:t>
            </a:r>
            <a:endParaRPr lang="en-US" sz="4400" b="0">
              <a:solidFill>
                <a:srgbClr val="000000"/>
              </a:solidFill>
              <a:latin typeface="Arial" panose="020B0604020202020204" pitchFamily="34" charset="0"/>
              <a:cs typeface="Calibri" panose="020F0502020204030204" charset="0"/>
            </a:endParaRPr>
          </a:p>
          <a:p>
            <a:pPr marL="571500" indent="-571500">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Các electron thuộc cùng một lớp có mức năng lượng gần bằng nhau.</a:t>
            </a:r>
            <a:endParaRPr lang="en-US" sz="4400" b="0">
              <a:solidFill>
                <a:srgbClr val="000000"/>
              </a:solidFill>
              <a:latin typeface="Arial" panose="020B0604020202020204" pitchFamily="34" charset="0"/>
              <a:cs typeface="Calibri" panose="020F0502020204030204" charset="0"/>
            </a:endParaRPr>
          </a:p>
        </p:txBody>
      </p:sp>
      <p:pic>
        <p:nvPicPr>
          <p:cNvPr id="8" name="Picture 7"/>
          <p:cNvPicPr>
            <a:picLocks noChangeAspect="1"/>
          </p:cNvPicPr>
          <p:nvPr/>
        </p:nvPicPr>
        <p:blipFill>
          <a:blip r:embed="rId1"/>
          <a:stretch>
            <a:fillRect/>
          </a:stretch>
        </p:blipFill>
        <p:spPr>
          <a:xfrm>
            <a:off x="1988820" y="1761490"/>
            <a:ext cx="5098415" cy="4584065"/>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inVertic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barn(inVertical)">
                                      <p:cBhvr>
                                        <p:cTn id="25" dur="500"/>
                                        <p:tgtEl>
                                          <p:spTgt spid="10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4" grpId="0" bldLvl="0" animBg="1"/>
      <p:bldP spid="5" grpId="0"/>
      <p:bldP spid="6" grpId="0" bldLvl="0" animBg="1"/>
      <p:bldP spid="10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5" name="Text Box 104"/>
          <p:cNvSpPr txBox="1"/>
          <p:nvPr/>
        </p:nvSpPr>
        <p:spPr>
          <a:xfrm>
            <a:off x="3502660" y="342900"/>
            <a:ext cx="11283315" cy="1014730"/>
          </a:xfrm>
          <a:prstGeom prst="rect">
            <a:avLst/>
          </a:prstGeom>
          <a:noFill/>
          <a:ln w="9525">
            <a:noFill/>
          </a:ln>
        </p:spPr>
        <p:txBody>
          <a:bodyPr wrap="square">
            <a:spAutoFit/>
          </a:bodyPr>
          <a:lstStyle/>
          <a:p>
            <a:pPr indent="0" algn="ctr"/>
            <a:r>
              <a:rPr lang="en-US" sz="6000" b="1" dirty="0">
                <a:solidFill>
                  <a:schemeClr val="tx1"/>
                </a:solidFill>
                <a:latin typeface="Arial" panose="020B0604020202020204" pitchFamily="34" charset="0"/>
                <a:cs typeface="Arial" panose="020B0604020202020204" pitchFamily="34" charset="0"/>
              </a:rPr>
              <a:t>2. </a:t>
            </a:r>
            <a:r>
              <a:rPr lang="en-US" sz="6000" b="1" dirty="0" err="1">
                <a:solidFill>
                  <a:schemeClr val="tx1"/>
                </a:solidFill>
                <a:latin typeface="Arial" panose="020B0604020202020204" pitchFamily="34" charset="0"/>
                <a:cs typeface="Arial" panose="020B0604020202020204" pitchFamily="34" charset="0"/>
              </a:rPr>
              <a:t>Phân</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lớp</a:t>
            </a:r>
            <a:r>
              <a:rPr lang="en-US" sz="6000" b="1" dirty="0">
                <a:solidFill>
                  <a:schemeClr val="tx1"/>
                </a:solidFill>
                <a:latin typeface="Arial" panose="020B0604020202020204" pitchFamily="34" charset="0"/>
                <a:cs typeface="Arial" panose="020B0604020202020204" pitchFamily="34" charset="0"/>
              </a:rPr>
              <a:t> electron</a:t>
            </a:r>
            <a:endParaRPr lang="en-US" sz="60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
          <a:stretch>
            <a:fillRect/>
          </a:stretch>
        </p:blipFill>
        <p:spPr>
          <a:xfrm>
            <a:off x="1676400" y="1943100"/>
            <a:ext cx="8097520" cy="4410710"/>
          </a:xfrm>
          <a:prstGeom prst="rect">
            <a:avLst/>
          </a:prstGeom>
        </p:spPr>
      </p:pic>
      <p:sp>
        <p:nvSpPr>
          <p:cNvPr id="108" name="Text Box 107"/>
          <p:cNvSpPr txBox="1"/>
          <p:nvPr/>
        </p:nvSpPr>
        <p:spPr>
          <a:xfrm>
            <a:off x="1600200" y="7124700"/>
            <a:ext cx="8585835" cy="2861310"/>
          </a:xfrm>
          <a:prstGeom prst="rect">
            <a:avLst/>
          </a:prstGeom>
          <a:noFill/>
          <a:ln w="9525">
            <a:noFill/>
          </a:ln>
        </p:spPr>
        <p:txBody>
          <a:bodyPr wrap="square">
            <a:spAutoFit/>
          </a:bodyPr>
          <a:lstStyle/>
          <a:p>
            <a:pPr indent="0">
              <a:lnSpc>
                <a:spcPct val="150000"/>
              </a:lnSpc>
            </a:pPr>
            <a:r>
              <a:rPr lang="en-US" sz="4000" b="0">
                <a:solidFill>
                  <a:srgbClr val="000000"/>
                </a:solidFill>
                <a:latin typeface="Arial" panose="020B0604020202020204" pitchFamily="34" charset="0"/>
                <a:cs typeface="Calibri" panose="020F0502020204030204" charset="0"/>
              </a:rPr>
              <a:t>Lớp electron được chia ra thành các phân lớp. Các phân lớp đó có tên là gì ? Mỗi lớp có bao nhiêu phân lớp ?</a:t>
            </a:r>
            <a:endParaRPr lang="en-US" sz="4000" b="0">
              <a:solidFill>
                <a:srgbClr val="000000"/>
              </a:solidFill>
              <a:latin typeface="Arial" panose="020B0604020202020204" pitchFamily="34" charset="0"/>
              <a:cs typeface="Calibri" panose="020F0502020204030204"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313670" y="7606665"/>
            <a:ext cx="1854200" cy="2109470"/>
          </a:xfrm>
          <a:prstGeom prst="rect">
            <a:avLst/>
          </a:prstGeom>
        </p:spPr>
      </p:pic>
      <p:sp>
        <p:nvSpPr>
          <p:cNvPr id="9" name="Rounded Rectangle 8"/>
          <p:cNvSpPr/>
          <p:nvPr/>
        </p:nvSpPr>
        <p:spPr>
          <a:xfrm>
            <a:off x="10668000" y="1943100"/>
            <a:ext cx="6043295" cy="5410200"/>
          </a:xfrm>
          <a:prstGeom prst="roundRect">
            <a:avLst/>
          </a:prstGeom>
          <a:noFill/>
          <a:ln>
            <a:prstDash val="dashDot"/>
          </a:ln>
          <a:extLst>
            <a:ext uri="{909E8E84-426E-40DD-AFC4-6F175D3DCCD1}">
              <a14:hiddenFill xmlns:a14="http://schemas.microsoft.com/office/drawing/2010/main">
                <a:solidFill>
                  <a:srgbClr val="D4E5EA"/>
                </a:solidFill>
              </a14:hiddenFill>
            </a:ext>
          </a:ex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 Box 9"/>
          <p:cNvSpPr txBox="1"/>
          <p:nvPr/>
        </p:nvSpPr>
        <p:spPr>
          <a:xfrm>
            <a:off x="10668000" y="2452370"/>
            <a:ext cx="6173470" cy="4154170"/>
          </a:xfrm>
          <a:prstGeom prst="rect">
            <a:avLst/>
          </a:prstGeom>
          <a:noFill/>
          <a:ln w="9525">
            <a:noFill/>
          </a:ln>
        </p:spPr>
        <p:txBody>
          <a:bodyPr wrap="square">
            <a:spAutoFit/>
          </a:bodyPr>
          <a:lstStyle/>
          <a:p>
            <a:pPr marL="571500" indent="-571500">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Phân lớp electron kí hiệu: s, p, d, f,… </a:t>
            </a:r>
            <a:endParaRPr lang="en-US" sz="4400" b="0">
              <a:solidFill>
                <a:srgbClr val="000000"/>
              </a:solidFill>
              <a:latin typeface="Arial" panose="020B0604020202020204" pitchFamily="34" charset="0"/>
              <a:cs typeface="Calibri" panose="020F0502020204030204" charset="0"/>
            </a:endParaRPr>
          </a:p>
          <a:p>
            <a:pPr marL="571500" indent="-571500">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Số phân lớp bằng số thứ tự của lớp (n </a:t>
            </a:r>
            <a:r>
              <a:rPr lang="en-US" sz="4400" b="0">
                <a:solidFill>
                  <a:srgbClr val="000000"/>
                </a:solidFill>
                <a:latin typeface="Arial" panose="020B0604020202020204" pitchFamily="34" charset="0"/>
                <a:cs typeface="Arial" panose="020B0604020202020204" pitchFamily="34" charset="0"/>
              </a:rPr>
              <a:t>≤ 4)</a:t>
            </a:r>
            <a:endParaRPr lang="en-US" sz="4400" b="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inVertic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blinds(horizontal)">
                                      <p:cBhvr>
                                        <p:cTn id="17" dur="5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8" grpId="0"/>
      <p:bldP spid="9" grpId="0" bldLvl="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
          <a:stretch>
            <a:fillRect/>
          </a:stretch>
        </p:blipFill>
        <p:spPr>
          <a:xfrm>
            <a:off x="10439400" y="876300"/>
            <a:ext cx="7204075" cy="3924935"/>
          </a:xfrm>
          <a:prstGeom prst="rect">
            <a:avLst/>
          </a:prstGeom>
        </p:spPr>
      </p:pic>
      <p:sp>
        <p:nvSpPr>
          <p:cNvPr id="9" name="Rounded Rectangle 8"/>
          <p:cNvSpPr/>
          <p:nvPr/>
        </p:nvSpPr>
        <p:spPr>
          <a:xfrm>
            <a:off x="228600" y="861060"/>
            <a:ext cx="9324340" cy="8384540"/>
          </a:xfrm>
          <a:prstGeom prst="roundRect">
            <a:avLst/>
          </a:prstGeom>
          <a:noFill/>
          <a:ln>
            <a:prstDash val="dashDot"/>
          </a:ln>
          <a:extLst>
            <a:ext uri="{909E8E84-426E-40DD-AFC4-6F175D3DCCD1}">
              <a14:hiddenFill xmlns:a14="http://schemas.microsoft.com/office/drawing/2010/main">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14:hiddenFill>
            </a:ext>
          </a:ex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 Box 9"/>
          <p:cNvSpPr txBox="1"/>
          <p:nvPr/>
        </p:nvSpPr>
        <p:spPr>
          <a:xfrm>
            <a:off x="361315" y="1028700"/>
            <a:ext cx="9060815" cy="2122805"/>
          </a:xfrm>
          <a:prstGeom prst="rect">
            <a:avLst/>
          </a:prstGeom>
          <a:noFill/>
          <a:ln w="9525">
            <a:noFill/>
          </a:ln>
        </p:spPr>
        <p:txBody>
          <a:bodyPr wrap="square">
            <a:spAutoFit/>
          </a:bodyPr>
          <a:lstStyle/>
          <a:p>
            <a:pPr marL="571500" indent="-571500">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Lớp thứ nhất  có một phân lớp, được kí hiệu là 1s.</a:t>
            </a:r>
            <a:endParaRPr lang="en-US" sz="4400" b="0">
              <a:solidFill>
                <a:srgbClr val="000000"/>
              </a:solidFill>
              <a:latin typeface="Arial" panose="020B0604020202020204" pitchFamily="34" charset="0"/>
              <a:cs typeface="Calibri" panose="020F0502020204030204" charset="0"/>
            </a:endParaRPr>
          </a:p>
        </p:txBody>
      </p:sp>
      <p:pic>
        <p:nvPicPr>
          <p:cNvPr id="3" name="图片 4"/>
          <p:cNvPicPr>
            <a:picLocks noChangeAspect="1"/>
          </p:cNvPicPr>
          <p:nvPr/>
        </p:nvPicPr>
        <p:blipFill>
          <a:blip r:embed="rId2"/>
          <a:stretch>
            <a:fillRect/>
          </a:stretch>
        </p:blipFill>
        <p:spPr>
          <a:xfrm flipH="1">
            <a:off x="10896600" y="5905500"/>
            <a:ext cx="3084195" cy="3874770"/>
          </a:xfrm>
          <a:prstGeom prst="rect">
            <a:avLst/>
          </a:prstGeom>
        </p:spPr>
      </p:pic>
      <p:sp>
        <p:nvSpPr>
          <p:cNvPr id="83" name="Text Box 82"/>
          <p:cNvSpPr txBox="1"/>
          <p:nvPr/>
        </p:nvSpPr>
        <p:spPr>
          <a:xfrm>
            <a:off x="325755" y="3086100"/>
            <a:ext cx="9096375" cy="2122805"/>
          </a:xfrm>
          <a:prstGeom prst="rect">
            <a:avLst/>
          </a:prstGeom>
          <a:noFill/>
        </p:spPr>
        <p:txBody>
          <a:bodyPr wrap="square" rtlCol="0" anchor="t">
            <a:spAutoFit/>
          </a:bodyPr>
          <a:lstStyle/>
          <a:p>
            <a:pPr marL="571500" indent="-571500">
              <a:lnSpc>
                <a:spcPct val="150000"/>
              </a:lnSpc>
              <a:buFont typeface="Arial" panose="020B0604020202020204" pitchFamily="34" charset="0"/>
              <a:buChar char="•"/>
            </a:pPr>
            <a:r>
              <a:rPr lang="en-US" sz="4400">
                <a:solidFill>
                  <a:srgbClr val="000000"/>
                </a:solidFill>
                <a:latin typeface="Arial" panose="020B0604020202020204" pitchFamily="34" charset="0"/>
                <a:cs typeface="Calibri" panose="020F0502020204030204" charset="0"/>
                <a:sym typeface="+mn-ea"/>
              </a:rPr>
              <a:t>Lớp thứ hai có 2 phân lớp kí hiệu là 2s và 2p.</a:t>
            </a:r>
            <a:endParaRPr lang="en-US" sz="4400"/>
          </a:p>
        </p:txBody>
      </p:sp>
      <p:sp>
        <p:nvSpPr>
          <p:cNvPr id="84" name="Text Box 83"/>
          <p:cNvSpPr txBox="1"/>
          <p:nvPr/>
        </p:nvSpPr>
        <p:spPr>
          <a:xfrm>
            <a:off x="228600" y="5067300"/>
            <a:ext cx="9112885" cy="2122805"/>
          </a:xfrm>
          <a:prstGeom prst="rect">
            <a:avLst/>
          </a:prstGeom>
          <a:noFill/>
        </p:spPr>
        <p:txBody>
          <a:bodyPr wrap="square" rtlCol="0" anchor="t">
            <a:spAutoFit/>
          </a:bodyPr>
          <a:lstStyle/>
          <a:p>
            <a:pPr marL="571500" indent="-571500">
              <a:lnSpc>
                <a:spcPct val="150000"/>
              </a:lnSpc>
              <a:buFont typeface="Arial" panose="020B0604020202020204" pitchFamily="34" charset="0"/>
              <a:buChar char="•"/>
            </a:pPr>
            <a:r>
              <a:rPr lang="en-US" sz="4400">
                <a:solidFill>
                  <a:srgbClr val="000000"/>
                </a:solidFill>
                <a:latin typeface="Arial" panose="020B0604020202020204" pitchFamily="34" charset="0"/>
                <a:cs typeface="Calibri" panose="020F0502020204030204" charset="0"/>
                <a:sym typeface="+mn-ea"/>
              </a:rPr>
              <a:t>Lớp thứ ba có 3 phân lớp kí hiệu là 3s, 3p, 3d.</a:t>
            </a:r>
            <a:endParaRPr lang="en-US" sz="4400"/>
          </a:p>
        </p:txBody>
      </p:sp>
      <p:sp>
        <p:nvSpPr>
          <p:cNvPr id="85" name="Text Box 84"/>
          <p:cNvSpPr txBox="1"/>
          <p:nvPr/>
        </p:nvSpPr>
        <p:spPr>
          <a:xfrm>
            <a:off x="228600" y="6972300"/>
            <a:ext cx="8947785" cy="2122805"/>
          </a:xfrm>
          <a:prstGeom prst="rect">
            <a:avLst/>
          </a:prstGeom>
          <a:noFill/>
        </p:spPr>
        <p:txBody>
          <a:bodyPr wrap="square" rtlCol="0" anchor="t">
            <a:spAutoFit/>
          </a:bodyPr>
          <a:lstStyle/>
          <a:p>
            <a:pPr marL="571500" indent="-571500">
              <a:lnSpc>
                <a:spcPct val="150000"/>
              </a:lnSpc>
              <a:buFont typeface="Arial" panose="020B0604020202020204" pitchFamily="34" charset="0"/>
              <a:buChar char="•"/>
            </a:pPr>
            <a:r>
              <a:rPr lang="en-US" sz="4400">
                <a:solidFill>
                  <a:srgbClr val="000000"/>
                </a:solidFill>
                <a:latin typeface="Arial" panose="020B0604020202020204" pitchFamily="34" charset="0"/>
                <a:cs typeface="Calibri" panose="020F0502020204030204" charset="0"/>
                <a:sym typeface="+mn-ea"/>
              </a:rPr>
              <a:t>Lớp thứ 4 có 4 phân lớp kí hiệu là 4s, 4p, 4d, 4f.</a:t>
            </a:r>
            <a:endParaRPr lang="en-US" sz="4400">
              <a:solidFill>
                <a:srgbClr val="000000"/>
              </a:solidFill>
              <a:latin typeface="Arial" panose="020B0604020202020204" pitchFamily="34" charset="0"/>
              <a:cs typeface="Calibri" panose="020F0502020204030204" charset="0"/>
              <a:sym typeface="+mn-ea"/>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barn(inVertical)">
                                      <p:cBhvr>
                                        <p:cTn id="26" dur="5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barn(inVertical)">
                                      <p:cBhvr>
                                        <p:cTn id="31" dur="500"/>
                                        <p:tgtEl>
                                          <p:spTgt spid="8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barn(inVertical)">
                                      <p:cBhvr>
                                        <p:cTn id="3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83" grpId="0"/>
      <p:bldP spid="84" grpId="0"/>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14" name="图片 10"/>
          <p:cNvPicPr>
            <a:picLocks noChangeAspect="1"/>
          </p:cNvPicPr>
          <p:nvPr/>
        </p:nvPicPr>
        <p:blipFill>
          <a:blip r:embed="rId1"/>
          <a:stretch>
            <a:fillRect/>
          </a:stretch>
        </p:blipFill>
        <p:spPr>
          <a:xfrm flipH="1">
            <a:off x="152400" y="6155690"/>
            <a:ext cx="2951480" cy="4131310"/>
          </a:xfrm>
          <a:prstGeom prst="rect">
            <a:avLst/>
          </a:prstGeom>
        </p:spPr>
      </p:pic>
      <p:sp>
        <p:nvSpPr>
          <p:cNvPr id="15" name="Rounded Rectangle 14"/>
          <p:cNvSpPr/>
          <p:nvPr/>
        </p:nvSpPr>
        <p:spPr>
          <a:xfrm>
            <a:off x="3352800" y="2324100"/>
            <a:ext cx="13868400" cy="4928235"/>
          </a:xfrm>
          <a:prstGeom prst="roundRect">
            <a:avLst/>
          </a:prstGeom>
          <a:solidFill>
            <a:schemeClr val="accent4">
              <a:lumMod val="20000"/>
              <a:lumOff val="80000"/>
            </a:schemeClr>
          </a:solidFill>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Text Box 15"/>
          <p:cNvSpPr txBox="1"/>
          <p:nvPr/>
        </p:nvSpPr>
        <p:spPr>
          <a:xfrm>
            <a:off x="4739005" y="2710815"/>
            <a:ext cx="11095990" cy="4154170"/>
          </a:xfrm>
          <a:prstGeom prst="rect">
            <a:avLst/>
          </a:prstGeom>
          <a:noFill/>
          <a:ln w="9525">
            <a:noFill/>
          </a:ln>
        </p:spPr>
        <p:txBody>
          <a:bodyPr wrap="square">
            <a:spAutoFit/>
          </a:bodyPr>
          <a:lstStyle/>
          <a:p>
            <a:pPr indent="0" algn="just">
              <a:lnSpc>
                <a:spcPct val="150000"/>
              </a:lnSpc>
            </a:pPr>
            <a:r>
              <a:rPr lang="en-US" sz="4400" b="0" dirty="0" err="1">
                <a:solidFill>
                  <a:srgbClr val="000000"/>
                </a:solidFill>
                <a:latin typeface="Arial" panose="020B0604020202020204" pitchFamily="34" charset="0"/>
                <a:cs typeface="Calibri" panose="020F0502020204030204" charset="0"/>
              </a:rPr>
              <a:t>Năng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lượng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của</a:t>
            </a:r>
            <a:r>
              <a:rPr lang="en-US" sz="4400" b="0" dirty="0">
                <a:solidFill>
                  <a:srgbClr val="000000"/>
                </a:solidFill>
                <a:latin typeface="Arial" panose="020B0604020202020204" pitchFamily="34" charset="0"/>
                <a:cs typeface="Calibri" panose="020F0502020204030204" charset="0"/>
              </a:rPr>
              <a:t> electron </a:t>
            </a:r>
            <a:r>
              <a:rPr lang="en-US" sz="4400" b="0" dirty="0" err="1">
                <a:solidFill>
                  <a:srgbClr val="000000"/>
                </a:solidFill>
                <a:latin typeface="Arial" panose="020B0604020202020204" pitchFamily="34" charset="0"/>
                <a:cs typeface="Calibri" panose="020F0502020204030204" charset="0"/>
              </a:rPr>
              <a:t>trong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cùng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một</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lớp</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gần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bằng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nhau</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nhưng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cùng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một</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phân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lớp</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là</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cùng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mức</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năng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lượng</a:t>
            </a:r>
            <a:r>
              <a:rPr lang="en-US" sz="4400" b="0" dirty="0">
                <a:solidFill>
                  <a:srgbClr val="000000"/>
                </a:solidFill>
                <a:latin typeface="Arial" panose="020B0604020202020204" pitchFamily="34" charset="0"/>
                <a:cs typeface="Calibri" panose="020F0502020204030204" charset="0"/>
              </a:rPr>
              <a:t>.</a:t>
            </a:r>
            <a:endParaRPr lang="en-US" sz="4400" b="0" dirty="0">
              <a:solidFill>
                <a:srgbClr val="000000"/>
              </a:solidFill>
              <a:latin typeface="Arial" panose="020B0604020202020204" pitchFamily="34" charset="0"/>
              <a:cs typeface="Calibri" panose="020F0502020204030204" charset="0"/>
            </a:endParaRPr>
          </a:p>
          <a:p>
            <a:pPr indent="0">
              <a:lnSpc>
                <a:spcPct val="150000"/>
              </a:lnSpc>
            </a:pPr>
            <a:r>
              <a:rPr lang="en-US" sz="4400" dirty="0">
                <a:solidFill>
                  <a:srgbClr val="000000"/>
                </a:solidFill>
                <a:latin typeface="Arial" panose="020B0604020202020204" pitchFamily="34" charset="0"/>
                <a:cs typeface="Calibri" panose="020F0502020204030204" charset="0"/>
              </a:rPr>
              <a:t>→</a:t>
            </a:r>
            <a:r>
              <a:rPr lang="en-US" sz="4400" b="0" dirty="0" smtClean="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Các</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phân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lớp</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có</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năng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lượng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khác</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nhau</a:t>
            </a:r>
            <a:endParaRPr lang="en-US" sz="4400" b="0" dirty="0">
              <a:solidFill>
                <a:srgbClr val="000000"/>
              </a:solidFill>
              <a:latin typeface="Arial" panose="020B0604020202020204" pitchFamily="34" charset="0"/>
              <a:cs typeface="Calibri" panose="020F0502020204030204" charset="0"/>
            </a:endParaRPr>
          </a:p>
        </p:txBody>
      </p:sp>
      <p:pic>
        <p:nvPicPr>
          <p:cNvPr id="18" name="Picture 4"/>
          <p:cNvPicPr>
            <a:picLocks noChangeAspect="1"/>
          </p:cNvPicPr>
          <p:nvPr/>
        </p:nvPicPr>
        <p:blipFill>
          <a:blip r:embed="rId2"/>
          <a:srcRect/>
          <a:stretch>
            <a:fillRect/>
          </a:stretch>
        </p:blipFill>
        <p:spPr>
          <a:xfrm rot="20880000">
            <a:off x="15587980" y="191770"/>
            <a:ext cx="1772285" cy="2802255"/>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5" name="Text Box 104"/>
          <p:cNvSpPr txBox="1"/>
          <p:nvPr/>
        </p:nvSpPr>
        <p:spPr>
          <a:xfrm>
            <a:off x="3581400" y="419100"/>
            <a:ext cx="11283315" cy="2862322"/>
          </a:xfrm>
          <a:prstGeom prst="rect">
            <a:avLst/>
          </a:prstGeom>
          <a:noFill/>
          <a:ln w="9525">
            <a:noFill/>
          </a:ln>
        </p:spPr>
        <p:txBody>
          <a:bodyPr wrap="square">
            <a:spAutoFit/>
          </a:bodyPr>
          <a:lstStyle/>
          <a:p>
            <a:pPr indent="0" algn="ctr">
              <a:lnSpc>
                <a:spcPct val="150000"/>
              </a:lnSpc>
            </a:pPr>
            <a:r>
              <a:rPr lang="en-US" sz="6000" b="1" dirty="0">
                <a:latin typeface="Arial" panose="020B0604020202020204" pitchFamily="34" charset="0"/>
                <a:cs typeface="Arial" panose="020B0604020202020204" pitchFamily="34" charset="0"/>
              </a:rPr>
              <a:t>3</a:t>
            </a:r>
            <a:r>
              <a:rPr lang="en-US" sz="6000" b="1" dirty="0" smtClean="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Số</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lượng</a:t>
            </a:r>
            <a:r>
              <a:rPr lang="en-US" sz="6000" b="1" dirty="0">
                <a:solidFill>
                  <a:schemeClr val="tx1"/>
                </a:solidFill>
                <a:latin typeface="Arial" panose="020B0604020202020204" pitchFamily="34" charset="0"/>
                <a:cs typeface="Arial" panose="020B0604020202020204" pitchFamily="34" charset="0"/>
              </a:rPr>
              <a:t> orbital </a:t>
            </a:r>
            <a:r>
              <a:rPr lang="en-US" sz="6000" b="1" dirty="0" err="1">
                <a:solidFill>
                  <a:schemeClr val="tx1"/>
                </a:solidFill>
                <a:latin typeface="Arial" panose="020B0604020202020204" pitchFamily="34" charset="0"/>
                <a:cs typeface="Arial" panose="020B0604020202020204" pitchFamily="34" charset="0"/>
              </a:rPr>
              <a:t>trong</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một</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phân</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lớp</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trong</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một</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lớp</a:t>
            </a:r>
            <a:endParaRPr lang="en-US" sz="6000" b="1" dirty="0">
              <a:solidFill>
                <a:schemeClr val="tx1"/>
              </a:solidFill>
              <a:latin typeface="Arial" panose="020B0604020202020204" pitchFamily="34" charset="0"/>
              <a:cs typeface="Arial" panose="020B0604020202020204" pitchFamily="34" charset="0"/>
            </a:endParaRPr>
          </a:p>
        </p:txBody>
      </p:sp>
      <p:pic>
        <p:nvPicPr>
          <p:cNvPr id="11" name="图片 10"/>
          <p:cNvPicPr>
            <a:picLocks noChangeAspect="1"/>
          </p:cNvPicPr>
          <p:nvPr/>
        </p:nvPicPr>
        <p:blipFill>
          <a:blip r:embed="rId1"/>
          <a:stretch>
            <a:fillRect/>
          </a:stretch>
        </p:blipFill>
        <p:spPr>
          <a:xfrm flipH="1">
            <a:off x="152400" y="6867525"/>
            <a:ext cx="2318385" cy="3245485"/>
          </a:xfrm>
          <a:prstGeom prst="rect">
            <a:avLst/>
          </a:prstGeom>
        </p:spPr>
      </p:pic>
      <p:sp>
        <p:nvSpPr>
          <p:cNvPr id="9" name="Rounded Rectangle 8"/>
          <p:cNvSpPr/>
          <p:nvPr/>
        </p:nvSpPr>
        <p:spPr>
          <a:xfrm>
            <a:off x="2667000" y="3467100"/>
            <a:ext cx="14081760" cy="6058535"/>
          </a:xfrm>
          <a:prstGeom prst="round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 Box 9"/>
          <p:cNvSpPr txBox="1"/>
          <p:nvPr/>
        </p:nvSpPr>
        <p:spPr>
          <a:xfrm>
            <a:off x="2971800" y="3848100"/>
            <a:ext cx="13054965" cy="5169535"/>
          </a:xfrm>
          <a:prstGeom prst="rect">
            <a:avLst/>
          </a:prstGeom>
          <a:noFill/>
          <a:ln w="9525">
            <a:noFill/>
          </a:ln>
        </p:spPr>
        <p:txBody>
          <a:bodyPr wrap="square">
            <a:spAutoFit/>
          </a:bodyPr>
          <a:lstStyle/>
          <a:p>
            <a:pPr marL="571500" indent="-571500">
              <a:lnSpc>
                <a:spcPct val="150000"/>
              </a:lnSpc>
              <a:buFont typeface="Arial" panose="020B0604020202020204" pitchFamily="34" charset="0"/>
              <a:buChar char="•"/>
            </a:pPr>
            <a:r>
              <a:rPr lang="en-US" sz="4400" b="0" dirty="0" err="1">
                <a:solidFill>
                  <a:srgbClr val="000000"/>
                </a:solidFill>
                <a:latin typeface="Arial" panose="020B0604020202020204" pitchFamily="34" charset="0"/>
                <a:cs typeface="Calibri" panose="020F0502020204030204" charset="0"/>
              </a:rPr>
              <a:t>Trong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một</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phân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lớp</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các</a:t>
            </a:r>
            <a:r>
              <a:rPr lang="en-US" sz="4400" b="0" dirty="0">
                <a:solidFill>
                  <a:srgbClr val="000000"/>
                </a:solidFill>
                <a:latin typeface="Arial" panose="020B0604020202020204" pitchFamily="34" charset="0"/>
                <a:cs typeface="Calibri" panose="020F0502020204030204" charset="0"/>
              </a:rPr>
              <a:t> orbital </a:t>
            </a:r>
            <a:r>
              <a:rPr lang="en-US" sz="4400" b="0" dirty="0" err="1">
                <a:solidFill>
                  <a:srgbClr val="000000"/>
                </a:solidFill>
                <a:latin typeface="Arial" panose="020B0604020202020204" pitchFamily="34" charset="0"/>
                <a:cs typeface="Calibri" panose="020F0502020204030204" charset="0"/>
              </a:rPr>
              <a:t>có</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cùng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mức</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năng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lượng</a:t>
            </a:r>
            <a:r>
              <a:rPr lang="en-US" sz="4400" b="0" dirty="0">
                <a:solidFill>
                  <a:srgbClr val="000000"/>
                </a:solidFill>
                <a:latin typeface="Arial" panose="020B0604020202020204" pitchFamily="34" charset="0"/>
                <a:cs typeface="Calibri" panose="020F0502020204030204" charset="0"/>
              </a:rPr>
              <a:t>.</a:t>
            </a:r>
            <a:endParaRPr lang="en-US" sz="4400" b="0" dirty="0">
              <a:solidFill>
                <a:srgbClr val="000000"/>
              </a:solidFill>
              <a:latin typeface="Arial" panose="020B0604020202020204" pitchFamily="34" charset="0"/>
              <a:cs typeface="Calibri" panose="020F0502020204030204" charset="0"/>
            </a:endParaRPr>
          </a:p>
          <a:p>
            <a:pPr marL="571500" indent="-571500">
              <a:lnSpc>
                <a:spcPct val="150000"/>
              </a:lnSpc>
              <a:buFont typeface="Arial" panose="020B0604020202020204" pitchFamily="34" charset="0"/>
              <a:buChar char="•"/>
            </a:pPr>
            <a:r>
              <a:rPr lang="en-US" sz="4400" b="0" dirty="0" err="1">
                <a:solidFill>
                  <a:srgbClr val="000000"/>
                </a:solidFill>
                <a:latin typeface="Arial" panose="020B0604020202020204" pitchFamily="34" charset="0"/>
              </a:rPr>
              <a:t>Các</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phân</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lớp</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có</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thể</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có</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một</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nhiều</a:t>
            </a:r>
            <a:r>
              <a:rPr lang="en-US" sz="4400" b="0" dirty="0">
                <a:solidFill>
                  <a:srgbClr val="000000"/>
                </a:solidFill>
                <a:latin typeface="Arial" panose="020B0604020202020204" pitchFamily="34" charset="0"/>
              </a:rPr>
              <a:t> orbital (AO), ta </a:t>
            </a:r>
            <a:r>
              <a:rPr lang="en-US" sz="4400" b="0" dirty="0" err="1">
                <a:solidFill>
                  <a:srgbClr val="000000"/>
                </a:solidFill>
                <a:latin typeface="Arial" panose="020B0604020202020204" pitchFamily="34" charset="0"/>
              </a:rPr>
              <a:t>viết</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các</a:t>
            </a:r>
            <a:r>
              <a:rPr lang="en-US" sz="4400" b="0" dirty="0">
                <a:solidFill>
                  <a:srgbClr val="000000"/>
                </a:solidFill>
                <a:latin typeface="Arial" panose="020B0604020202020204" pitchFamily="34" charset="0"/>
              </a:rPr>
              <a:t> ô orbital </a:t>
            </a:r>
            <a:r>
              <a:rPr lang="en-US" sz="4400" b="0" dirty="0" err="1">
                <a:solidFill>
                  <a:srgbClr val="000000"/>
                </a:solidFill>
                <a:latin typeface="Arial" panose="020B0604020202020204" pitchFamily="34" charset="0"/>
              </a:rPr>
              <a:t>liền</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kề</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nhau</a:t>
            </a:r>
            <a:r>
              <a:rPr lang="en-US" sz="4400" b="0" dirty="0">
                <a:solidFill>
                  <a:srgbClr val="000000"/>
                </a:solidFill>
                <a:latin typeface="Arial" panose="020B0604020202020204" pitchFamily="34" charset="0"/>
              </a:rPr>
              <a:t>.</a:t>
            </a:r>
            <a:endParaRPr lang="en-US" sz="4400" b="0" dirty="0">
              <a:solidFill>
                <a:srgbClr val="000000"/>
              </a:solidFill>
              <a:latin typeface="Arial" panose="020B0604020202020204" pitchFamily="34" charset="0"/>
            </a:endParaRPr>
          </a:p>
          <a:p>
            <a:pPr marL="571500" indent="-571500">
              <a:lnSpc>
                <a:spcPct val="150000"/>
              </a:lnSpc>
              <a:buFont typeface="Arial" panose="020B0604020202020204" pitchFamily="34" charset="0"/>
              <a:buChar char="•"/>
            </a:pPr>
            <a:r>
              <a:rPr lang="en-US" sz="4400" b="0" dirty="0">
                <a:solidFill>
                  <a:srgbClr val="000000"/>
                </a:solidFill>
                <a:latin typeface="Arial" panose="020B0604020202020204" pitchFamily="34" charset="0"/>
              </a:rPr>
              <a:t>VD: 3 AO                      hay 5 AO</a:t>
            </a:r>
            <a:endParaRPr lang="en-US" sz="4400" b="0" dirty="0">
              <a:solidFill>
                <a:srgbClr val="000000"/>
              </a:solidFill>
              <a:latin typeface="Arial" panose="020B0604020202020204" pitchFamily="34" charset="0"/>
            </a:endParaRPr>
          </a:p>
        </p:txBody>
      </p:sp>
      <p:graphicFrame>
        <p:nvGraphicFramePr>
          <p:cNvPr id="2" name="Table 1"/>
          <p:cNvGraphicFramePr/>
          <p:nvPr/>
        </p:nvGraphicFramePr>
        <p:xfrm>
          <a:off x="6172200" y="8151495"/>
          <a:ext cx="2620010" cy="711835"/>
        </p:xfrm>
        <a:graphic>
          <a:graphicData uri="http://schemas.openxmlformats.org/drawingml/2006/table">
            <a:tbl>
              <a:tblPr firstRow="1" bandRow="1">
                <a:tableStyleId>{5940675A-B579-460E-94D1-54222C63F5DA}</a:tableStyleId>
              </a:tblPr>
              <a:tblGrid>
                <a:gridCol w="906145"/>
                <a:gridCol w="855345"/>
                <a:gridCol w="858520"/>
              </a:tblGrid>
              <a:tr h="711835">
                <a:tc>
                  <a:txBody>
                    <a:bodyPr/>
                    <a:lstStyle/>
                    <a:p>
                      <a:pPr indent="0">
                        <a:buNone/>
                      </a:pP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solidFill>
                            <a:srgbClr val="000000"/>
                          </a:solidFill>
                          <a:latin typeface="Times New Roman" panose="02020603050405020304" charset="0"/>
                          <a:cs typeface="Times New Roman" panose="02020603050405020304" charset="0"/>
                        </a:rPr>
                        <a:t> </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graphicFrame>
        <p:nvGraphicFramePr>
          <p:cNvPr id="3" name="Table 2"/>
          <p:cNvGraphicFramePr/>
          <p:nvPr/>
        </p:nvGraphicFramePr>
        <p:xfrm>
          <a:off x="12039600" y="8151495"/>
          <a:ext cx="4022725" cy="711200"/>
        </p:xfrm>
        <a:graphic>
          <a:graphicData uri="http://schemas.openxmlformats.org/drawingml/2006/table">
            <a:tbl>
              <a:tblPr firstRow="1" bandRow="1">
                <a:tableStyleId>{5940675A-B579-460E-94D1-54222C63F5DA}</a:tableStyleId>
              </a:tblPr>
              <a:tblGrid>
                <a:gridCol w="804545"/>
                <a:gridCol w="804545"/>
                <a:gridCol w="804545"/>
                <a:gridCol w="804545"/>
                <a:gridCol w="804545"/>
              </a:tblGrid>
              <a:tr h="711200">
                <a:tc>
                  <a:txBody>
                    <a:bodyPr/>
                    <a:lstStyle/>
                    <a:p>
                      <a:pPr indent="0">
                        <a:buNone/>
                      </a:pP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1400" b="0">
                          <a:solidFill>
                            <a:srgbClr val="000000"/>
                          </a:solidFill>
                          <a:latin typeface="Times New Roman" panose="02020603050405020304" charset="0"/>
                          <a:cs typeface="Times New Roman" panose="02020603050405020304" charset="0"/>
                        </a:rPr>
                        <a:t> </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1400" b="0">
                          <a:solidFill>
                            <a:srgbClr val="000000"/>
                          </a:solidFill>
                          <a:latin typeface="Times New Roman" panose="02020603050405020304" charset="0"/>
                          <a:cs typeface="Times New Roman" panose="02020603050405020304" charset="0"/>
                        </a:rPr>
                        <a:t> </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1400" b="0">
                          <a:solidFill>
                            <a:srgbClr val="000000"/>
                          </a:solidFill>
                          <a:latin typeface="Times New Roman" panose="02020603050405020304" charset="0"/>
                          <a:cs typeface="Times New Roman" panose="02020603050405020304" charset="0"/>
                        </a:rPr>
                        <a:t> </a:t>
                      </a: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endParaRPr lang="en-US" sz="1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inVertic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1+#ppt_w/2"/>
                                          </p:val>
                                        </p:tav>
                                        <p:tav tm="100000">
                                          <p:val>
                                            <p:strVal val="#ppt_x"/>
                                          </p:val>
                                        </p:tav>
                                      </p:tavLst>
                                    </p:anim>
                                    <p:anim calcmode="lin" valueType="num">
                                      <p:cBhvr additive="base">
                                        <p:cTn id="13"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par>
                                <p:cTn id="25" presetID="3"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9"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7" name="Oval 6"/>
          <p:cNvSpPr/>
          <p:nvPr/>
        </p:nvSpPr>
        <p:spPr>
          <a:xfrm>
            <a:off x="1600200" y="35433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1" name="Rounded Rectangle 10"/>
          <p:cNvSpPr/>
          <p:nvPr/>
        </p:nvSpPr>
        <p:spPr>
          <a:xfrm>
            <a:off x="3425190" y="3695700"/>
            <a:ext cx="4184015" cy="1005840"/>
          </a:xfrm>
          <a:prstGeom prst="roundRect">
            <a:avLst/>
          </a:prstGeom>
          <a:gradFill rotWithShape="1">
            <a:gsLst>
              <a:gs pos="4000">
                <a:schemeClr val="accent4">
                  <a:tint val="50000"/>
                  <a:satMod val="300000"/>
                  <a:alpha val="100000"/>
                </a:schemeClr>
              </a:gs>
              <a:gs pos="35000">
                <a:schemeClr val="accent4">
                  <a:tint val="37000"/>
                  <a:satMod val="300000"/>
                </a:schemeClr>
              </a:gs>
              <a:gs pos="100000">
                <a:schemeClr val="accent4">
                  <a:tint val="15000"/>
                  <a:satMod val="350000"/>
                </a:schemeClr>
              </a:gs>
            </a:gsLst>
          </a:gradFill>
          <a:ln>
            <a:solidFill>
              <a:srgbClr val="C7B5DB"/>
            </a:solidFill>
          </a:ln>
          <a:scene3d>
            <a:camera prst="orthographicFront"/>
            <a:lightRig rig="threePt" dir="t"/>
          </a:scene3d>
          <a:sp3d prstMaterial="fla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a:off x="1295400" y="887730"/>
            <a:ext cx="16066770" cy="1247775"/>
          </a:xfrm>
          <a:prstGeom prst="roundRect">
            <a:avLst/>
          </a:prstGeom>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0" name="Text Box 99"/>
          <p:cNvSpPr txBox="1"/>
          <p:nvPr/>
        </p:nvSpPr>
        <p:spPr>
          <a:xfrm>
            <a:off x="1371600" y="1094105"/>
            <a:ext cx="15924530" cy="829945"/>
          </a:xfrm>
          <a:prstGeom prst="rect">
            <a:avLst/>
          </a:prstGeom>
          <a:noFill/>
          <a:ln w="9525">
            <a:noFill/>
          </a:ln>
        </p:spPr>
        <p:txBody>
          <a:bodyPr wrap="square">
            <a:spAutoFit/>
          </a:bodyPr>
          <a:lstStyle/>
          <a:p>
            <a:pPr indent="0" algn="ctr"/>
            <a:r>
              <a:rPr lang="en-US" sz="4800" b="1">
                <a:solidFill>
                  <a:srgbClr val="000000"/>
                </a:solidFill>
                <a:latin typeface="Arial" panose="020B0604020202020204" pitchFamily="34" charset="0"/>
                <a:cs typeface="Arial" panose="020B0604020202020204" pitchFamily="34" charset="0"/>
              </a:rPr>
              <a:t>Câu 1:</a:t>
            </a:r>
            <a:r>
              <a:rPr lang="en-US" sz="4800">
                <a:solidFill>
                  <a:srgbClr val="000000"/>
                </a:solidFill>
                <a:latin typeface="Arial" panose="020B0604020202020204" pitchFamily="34" charset="0"/>
                <a:cs typeface="Arial" panose="020B0604020202020204" pitchFamily="34" charset="0"/>
              </a:rPr>
              <a:t> Số hiệu nguyên tử cho biết thông tin nào sau đây?</a:t>
            </a:r>
            <a:endParaRPr lang="en-US" sz="4800">
              <a:solidFill>
                <a:srgbClr val="000000"/>
              </a:solidFill>
              <a:latin typeface="Arial" panose="020B0604020202020204" pitchFamily="34" charset="0"/>
              <a:cs typeface="Arial" panose="020B0604020202020204" pitchFamily="34" charset="0"/>
            </a:endParaRPr>
          </a:p>
        </p:txBody>
      </p:sp>
      <p:sp>
        <p:nvSpPr>
          <p:cNvPr id="17" name="Text Box 16"/>
          <p:cNvSpPr txBox="1"/>
          <p:nvPr/>
        </p:nvSpPr>
        <p:spPr>
          <a:xfrm>
            <a:off x="3429000" y="3619500"/>
            <a:ext cx="398589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Arial" panose="020B0604020202020204" pitchFamily="34" charset="0"/>
              </a:rPr>
              <a:t>Số proton</a:t>
            </a:r>
            <a:endParaRPr lang="en-US" sz="4000" b="0">
              <a:solidFill>
                <a:srgbClr val="000000"/>
              </a:solidFill>
              <a:latin typeface="Arial" panose="020B0604020202020204" pitchFamily="34" charset="0"/>
              <a:cs typeface="Arial" panose="020B0604020202020204" pitchFamily="34" charset="0"/>
            </a:endParaRPr>
          </a:p>
        </p:txBody>
      </p:sp>
      <p:sp>
        <p:nvSpPr>
          <p:cNvPr id="18" name="Oval 17"/>
          <p:cNvSpPr/>
          <p:nvPr/>
        </p:nvSpPr>
        <p:spPr>
          <a:xfrm>
            <a:off x="9296400" y="36957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10896600" y="3786505"/>
            <a:ext cx="4220210" cy="95758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 Box 19"/>
          <p:cNvSpPr txBox="1"/>
          <p:nvPr/>
        </p:nvSpPr>
        <p:spPr>
          <a:xfrm>
            <a:off x="11049000" y="3737610"/>
            <a:ext cx="394525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Số neutron.</a:t>
            </a:r>
            <a:endParaRPr lang="en-US" sz="4000" b="0">
              <a:solidFill>
                <a:srgbClr val="000000"/>
              </a:solidFill>
              <a:latin typeface="Arial" panose="020B0604020202020204" pitchFamily="34" charset="0"/>
              <a:cs typeface="Calibri" panose="020F0502020204030204" charset="0"/>
            </a:endParaRPr>
          </a:p>
        </p:txBody>
      </p:sp>
      <p:sp>
        <p:nvSpPr>
          <p:cNvPr id="21" name="Oval 20"/>
          <p:cNvSpPr/>
          <p:nvPr/>
        </p:nvSpPr>
        <p:spPr>
          <a:xfrm>
            <a:off x="1681480" y="646811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3348990" y="6565265"/>
            <a:ext cx="4209415" cy="988695"/>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Text Box 22"/>
          <p:cNvSpPr txBox="1"/>
          <p:nvPr/>
        </p:nvSpPr>
        <p:spPr>
          <a:xfrm>
            <a:off x="3496945" y="6525260"/>
            <a:ext cx="4039870"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Số khối</a:t>
            </a:r>
            <a:endParaRPr lang="en-US" sz="4000" b="0">
              <a:solidFill>
                <a:srgbClr val="000000"/>
              </a:solidFill>
              <a:latin typeface="Arial" panose="020B0604020202020204" pitchFamily="34" charset="0"/>
              <a:cs typeface="Calibri" panose="020F0502020204030204" charset="0"/>
            </a:endParaRPr>
          </a:p>
        </p:txBody>
      </p:sp>
      <p:sp>
        <p:nvSpPr>
          <p:cNvPr id="24" name="Oval 23"/>
          <p:cNvSpPr/>
          <p:nvPr/>
        </p:nvSpPr>
        <p:spPr>
          <a:xfrm>
            <a:off x="9258935" y="648716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
        <p:nvSpPr>
          <p:cNvPr id="25" name="Rounded Rectangle 24"/>
          <p:cNvSpPr/>
          <p:nvPr/>
        </p:nvSpPr>
        <p:spPr>
          <a:xfrm>
            <a:off x="10972800" y="6621780"/>
            <a:ext cx="4173855" cy="97282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Text Box 25"/>
          <p:cNvSpPr txBox="1"/>
          <p:nvPr/>
        </p:nvSpPr>
        <p:spPr>
          <a:xfrm>
            <a:off x="11090275" y="6570980"/>
            <a:ext cx="388937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Nguyên tử khối</a:t>
            </a:r>
            <a:endParaRPr lang="en-US" sz="4000" b="0">
              <a:solidFill>
                <a:srgbClr val="000000"/>
              </a:solidFill>
              <a:latin typeface="Arial" panose="020B0604020202020204" pitchFamily="34" charset="0"/>
              <a:cs typeface="Calibri" panose="020F0502020204030204" charset="0"/>
            </a:endParaRPr>
          </a:p>
        </p:txBody>
      </p:sp>
      <p:pic>
        <p:nvPicPr>
          <p:cNvPr id="34" name="Picture 4"/>
          <p:cNvPicPr>
            <a:picLocks noChangeAspect="1"/>
          </p:cNvPicPr>
          <p:nvPr/>
        </p:nvPicPr>
        <p:blipFill>
          <a:blip r:embed="rId1"/>
          <a:srcRect/>
          <a:stretch>
            <a:fillRect/>
          </a:stretch>
        </p:blipFill>
        <p:spPr>
          <a:xfrm>
            <a:off x="15276830" y="6599555"/>
            <a:ext cx="2479675" cy="3638550"/>
          </a:xfrm>
          <a:prstGeom prst="rect">
            <a:avLst/>
          </a:prstGeom>
        </p:spPr>
      </p:pic>
      <p:sp>
        <p:nvSpPr>
          <p:cNvPr id="4" name="Oval 3"/>
          <p:cNvSpPr/>
          <p:nvPr/>
        </p:nvSpPr>
        <p:spPr>
          <a:xfrm>
            <a:off x="1600200" y="3547110"/>
            <a:ext cx="1103630" cy="11963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00" grpId="0"/>
      <p:bldP spid="17" grpId="0"/>
      <p:bldP spid="18" grpId="0" animBg="1"/>
      <p:bldP spid="19" grpId="0" animBg="1"/>
      <p:bldP spid="20" grpId="0"/>
      <p:bldP spid="21" grpId="0" animBg="1"/>
      <p:bldP spid="22" grpId="0" animBg="1"/>
      <p:bldP spid="23" grpId="0"/>
      <p:bldP spid="24" grpId="0" animBg="1"/>
      <p:bldP spid="25" grpId="0" animBg="1"/>
      <p:bldP spid="26" grpId="0"/>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1" name="Rounded Rectangle 10"/>
          <p:cNvSpPr/>
          <p:nvPr/>
        </p:nvSpPr>
        <p:spPr>
          <a:xfrm>
            <a:off x="1295400" y="1333500"/>
            <a:ext cx="11473180" cy="6655435"/>
          </a:xfrm>
          <a:prstGeom prst="roundRect">
            <a:avLst/>
          </a:prstGeom>
          <a:solidFill>
            <a:schemeClr val="accent4">
              <a:lumMod val="20000"/>
              <a:lumOff val="80000"/>
            </a:schemeClr>
          </a:solidFill>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 Box 11"/>
          <p:cNvSpPr txBox="1"/>
          <p:nvPr/>
        </p:nvSpPr>
        <p:spPr>
          <a:xfrm>
            <a:off x="1905000" y="2076450"/>
            <a:ext cx="10105390" cy="5169535"/>
          </a:xfrm>
          <a:prstGeom prst="rect">
            <a:avLst/>
          </a:prstGeom>
          <a:noFill/>
          <a:ln w="9525">
            <a:noFill/>
          </a:ln>
        </p:spPr>
        <p:txBody>
          <a:bodyPr wrap="square">
            <a:spAutoFit/>
          </a:bodyPr>
          <a:lstStyle/>
          <a:p>
            <a:pPr indent="0" algn="just">
              <a:lnSpc>
                <a:spcPct val="150000"/>
              </a:lnSpc>
            </a:pPr>
            <a:r>
              <a:rPr lang="en-US" sz="4400" b="0">
                <a:solidFill>
                  <a:srgbClr val="000000"/>
                </a:solidFill>
                <a:latin typeface="Arial" panose="020B0604020202020204" pitchFamily="34" charset="0"/>
                <a:cs typeface="Calibri" panose="020F0502020204030204" charset="0"/>
              </a:rPr>
              <a:t>Cho biết: phân lớp s, p, d, f có số AO tối đa lần lượt là: 1, 3, 5, 7. Em hãy biểu diễn orbital tương ứng với mỗi phân lớp, suy ra số orbital, số electron tối đa ứng với mỗi phân lớp.</a:t>
            </a:r>
            <a:endParaRPr lang="en-US" sz="4400" b="0">
              <a:solidFill>
                <a:srgbClr val="000000"/>
              </a:solidFill>
              <a:latin typeface="Arial" panose="020B0604020202020204" pitchFamily="34" charset="0"/>
              <a:cs typeface="Calibri" panose="020F0502020204030204" charset="0"/>
            </a:endParaRPr>
          </a:p>
        </p:txBody>
      </p:sp>
      <p:pic>
        <p:nvPicPr>
          <p:cNvPr id="13" name="Picture 2"/>
          <p:cNvPicPr>
            <a:picLocks noChangeAspect="1"/>
          </p:cNvPicPr>
          <p:nvPr/>
        </p:nvPicPr>
        <p:blipFill>
          <a:blip r:embed="rId1"/>
          <a:srcRect/>
          <a:stretch>
            <a:fillRect/>
          </a:stretch>
        </p:blipFill>
        <p:spPr>
          <a:xfrm rot="1860000">
            <a:off x="11527933" y="4645298"/>
            <a:ext cx="1703218" cy="3514809"/>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39797" y="6134038"/>
            <a:ext cx="4636974" cy="4183442"/>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graphicFrame>
        <p:nvGraphicFramePr>
          <p:cNvPr id="10" name="Table 9"/>
          <p:cNvGraphicFramePr/>
          <p:nvPr/>
        </p:nvGraphicFramePr>
        <p:xfrm>
          <a:off x="2058670" y="1028700"/>
          <a:ext cx="14709775" cy="6264910"/>
        </p:xfrm>
        <a:graphic>
          <a:graphicData uri="http://schemas.openxmlformats.org/drawingml/2006/table">
            <a:tbl>
              <a:tblPr firstRow="1" bandRow="1">
                <a:tableStyleId>{5C22544A-7EE6-4342-B048-85BDC9FD1C3A}</a:tableStyleId>
              </a:tblPr>
              <a:tblGrid>
                <a:gridCol w="4720590"/>
                <a:gridCol w="5085715"/>
                <a:gridCol w="4903470"/>
              </a:tblGrid>
              <a:tr h="3132455">
                <a:tc>
                  <a:txBody>
                    <a:bodyPr/>
                    <a:lstStyle/>
                    <a:p>
                      <a:pPr>
                        <a:buNone/>
                      </a:pPr>
                      <a:endParaRPr lang="en-US">
                        <a:ln>
                          <a:noFill/>
                        </a:ln>
                      </a:endParaRPr>
                    </a:p>
                  </a:txBody>
                  <a:tcPr>
                    <a:lnL>
                      <a:noFill/>
                    </a:lnL>
                    <a:lnR>
                      <a:noFill/>
                    </a:lnR>
                    <a:lnT>
                      <a:noFill/>
                    </a:lnT>
                    <a:lnB>
                      <a:noFill/>
                    </a:lnB>
                    <a:lnTlToBr>
                      <a:noFill/>
                    </a:lnTlToBr>
                    <a:lnBlToTr>
                      <a:noFill/>
                    </a:lnBlToTr>
                    <a:solidFill>
                      <a:schemeClr val="accent1">
                        <a:lumMod val="20000"/>
                        <a:lumOff val="80000"/>
                      </a:schemeClr>
                    </a:solidFill>
                  </a:tcPr>
                </a:tc>
                <a:tc>
                  <a:txBody>
                    <a:bodyPr/>
                    <a:lstStyle/>
                    <a:p>
                      <a:pPr>
                        <a:buNone/>
                      </a:pPr>
                      <a:endParaRPr lang="en-US">
                        <a:ln>
                          <a:noFill/>
                        </a:ln>
                      </a:endParaRPr>
                    </a:p>
                  </a:txBody>
                  <a:tcPr>
                    <a:lnL>
                      <a:noFill/>
                    </a:lnL>
                    <a:lnR>
                      <a:noFill/>
                    </a:lnR>
                    <a:lnT>
                      <a:noFill/>
                    </a:lnT>
                    <a:lnB>
                      <a:noFill/>
                    </a:lnB>
                    <a:lnTlToBr>
                      <a:noFill/>
                    </a:lnTlToBr>
                    <a:lnBlToTr>
                      <a:noFill/>
                    </a:lnBlToTr>
                    <a:solidFill>
                      <a:schemeClr val="accent1">
                        <a:lumMod val="40000"/>
                        <a:lumOff val="60000"/>
                      </a:schemeClr>
                    </a:solidFill>
                  </a:tcPr>
                </a:tc>
                <a:tc>
                  <a:txBody>
                    <a:bodyPr/>
                    <a:lstStyle/>
                    <a:p>
                      <a:pPr>
                        <a:buNone/>
                      </a:pPr>
                      <a:endParaRPr lang="en-US">
                        <a:ln>
                          <a:noFill/>
                        </a:ln>
                      </a:endParaRPr>
                    </a:p>
                  </a:txBody>
                  <a:tcPr>
                    <a:lnL>
                      <a:noFill/>
                    </a:lnL>
                    <a:lnR>
                      <a:noFill/>
                    </a:lnR>
                    <a:lnT>
                      <a:noFill/>
                    </a:lnT>
                    <a:lnB>
                      <a:noFill/>
                    </a:lnB>
                    <a:lnTlToBr>
                      <a:noFill/>
                    </a:lnTlToBr>
                    <a:lnBlToTr>
                      <a:noFill/>
                    </a:lnBlToTr>
                    <a:solidFill>
                      <a:schemeClr val="accent1">
                        <a:lumMod val="20000"/>
                        <a:lumOff val="80000"/>
                      </a:schemeClr>
                    </a:solidFill>
                  </a:tcPr>
                </a:tc>
              </a:tr>
              <a:tr h="3132455">
                <a:tc>
                  <a:txBody>
                    <a:bodyPr/>
                    <a:lstStyle/>
                    <a:p>
                      <a:pPr>
                        <a:buNone/>
                      </a:pPr>
                      <a:endParaRPr lang="en-US">
                        <a:ln>
                          <a:noFill/>
                        </a:ln>
                      </a:endParaRPr>
                    </a:p>
                  </a:txBody>
                  <a:tcPr>
                    <a:lnL>
                      <a:noFill/>
                    </a:lnL>
                    <a:lnR>
                      <a:noFill/>
                    </a:lnR>
                    <a:lnT>
                      <a:noFill/>
                    </a:lnT>
                    <a:lnB>
                      <a:noFill/>
                    </a:lnB>
                    <a:lnTlToBr>
                      <a:noFill/>
                    </a:lnTlToBr>
                    <a:lnBlToTr>
                      <a:noFill/>
                    </a:lnBlToTr>
                    <a:solidFill>
                      <a:srgbClr val="F3F0EC"/>
                    </a:solidFill>
                  </a:tcPr>
                </a:tc>
                <a:tc>
                  <a:txBody>
                    <a:bodyPr/>
                    <a:lstStyle/>
                    <a:p>
                      <a:pPr>
                        <a:buNone/>
                      </a:pPr>
                      <a:endParaRPr lang="en-US">
                        <a:ln>
                          <a:noFill/>
                        </a:ln>
                      </a:endParaRPr>
                    </a:p>
                  </a:txBody>
                  <a:tcPr>
                    <a:lnL>
                      <a:noFill/>
                    </a:lnL>
                    <a:lnR>
                      <a:noFill/>
                    </a:lnR>
                    <a:lnT>
                      <a:noFill/>
                    </a:lnT>
                    <a:lnB>
                      <a:noFill/>
                    </a:lnB>
                    <a:lnTlToBr>
                      <a:noFill/>
                    </a:lnTlToBr>
                    <a:lnBlToTr>
                      <a:noFill/>
                    </a:lnBlToTr>
                    <a:solidFill>
                      <a:schemeClr val="accent1">
                        <a:lumMod val="20000"/>
                        <a:lumOff val="80000"/>
                      </a:schemeClr>
                    </a:solidFill>
                  </a:tcPr>
                </a:tc>
                <a:tc>
                  <a:txBody>
                    <a:bodyPr/>
                    <a:lstStyle/>
                    <a:p>
                      <a:pPr>
                        <a:buNone/>
                      </a:pPr>
                      <a:endParaRPr lang="en-US">
                        <a:ln>
                          <a:noFill/>
                        </a:ln>
                      </a:endParaRPr>
                    </a:p>
                  </a:txBody>
                  <a:tcPr>
                    <a:lnL>
                      <a:noFill/>
                    </a:lnL>
                    <a:lnR>
                      <a:noFill/>
                    </a:lnR>
                    <a:lnT>
                      <a:noFill/>
                    </a:lnT>
                    <a:lnB>
                      <a:noFill/>
                    </a:lnB>
                    <a:lnTlToBr>
                      <a:noFill/>
                    </a:lnTlToBr>
                    <a:lnBlToTr>
                      <a:noFill/>
                    </a:lnBlToTr>
                    <a:solidFill>
                      <a:srgbClr val="F3F0EC"/>
                    </a:solidFill>
                  </a:tcPr>
                </a:tc>
              </a:tr>
            </a:tbl>
          </a:graphicData>
        </a:graphic>
      </p:graphicFrame>
      <p:sp>
        <p:nvSpPr>
          <p:cNvPr id="15" name="Text Box 14"/>
          <p:cNvSpPr txBox="1"/>
          <p:nvPr/>
        </p:nvSpPr>
        <p:spPr>
          <a:xfrm>
            <a:off x="1905000" y="1331277"/>
            <a:ext cx="5080000" cy="1322070"/>
          </a:xfrm>
          <a:prstGeom prst="rect">
            <a:avLst/>
          </a:prstGeom>
          <a:noFill/>
          <a:ln w="9525">
            <a:noFill/>
          </a:ln>
        </p:spPr>
        <p:txBody>
          <a:bodyPr>
            <a:spAutoFit/>
          </a:bodyPr>
          <a:lstStyle/>
          <a:p>
            <a:pPr indent="0" algn="ctr"/>
            <a:r>
              <a:rPr lang="en-US" sz="4000" b="0">
                <a:solidFill>
                  <a:srgbClr val="000000"/>
                </a:solidFill>
                <a:latin typeface="Arial" panose="020B0604020202020204" pitchFamily="34" charset="0"/>
                <a:cs typeface="Arial" panose="020B0604020202020204" pitchFamily="34" charset="0"/>
              </a:rPr>
              <a:t>Phân lớp s </a:t>
            </a:r>
            <a:endParaRPr lang="en-US" sz="4000" b="0">
              <a:solidFill>
                <a:srgbClr val="000000"/>
              </a:solidFill>
              <a:latin typeface="Arial" panose="020B0604020202020204" pitchFamily="34" charset="0"/>
              <a:cs typeface="Arial" panose="020B0604020202020204" pitchFamily="34" charset="0"/>
            </a:endParaRPr>
          </a:p>
          <a:p>
            <a:pPr indent="0" algn="ctr"/>
            <a:r>
              <a:rPr lang="en-US" sz="4000" b="0">
                <a:solidFill>
                  <a:srgbClr val="000000"/>
                </a:solidFill>
                <a:latin typeface="Arial" panose="020B0604020202020204" pitchFamily="34" charset="0"/>
                <a:cs typeface="Arial" panose="020B0604020202020204" pitchFamily="34" charset="0"/>
              </a:rPr>
              <a:t>có 1 AO s</a:t>
            </a:r>
            <a:r>
              <a:rPr lang="en-US" sz="4000" b="0">
                <a:solidFill>
                  <a:srgbClr val="000000"/>
                </a:solidFill>
                <a:latin typeface="Times New Roman" panose="02020603050405020304" charset="0"/>
                <a:cs typeface="Calibri" panose="020F0502020204030204" charset="0"/>
              </a:rPr>
              <a:t> </a:t>
            </a:r>
            <a:endParaRPr lang="en-US" sz="4000" b="0">
              <a:solidFill>
                <a:srgbClr val="000000"/>
              </a:solidFill>
              <a:latin typeface="Times New Roman" panose="02020603050405020304" charset="0"/>
              <a:cs typeface="Calibri" panose="020F0502020204030204" charset="0"/>
            </a:endParaRPr>
          </a:p>
        </p:txBody>
      </p:sp>
      <p:graphicFrame>
        <p:nvGraphicFramePr>
          <p:cNvPr id="16" name="Table 15"/>
          <p:cNvGraphicFramePr/>
          <p:nvPr/>
        </p:nvGraphicFramePr>
        <p:xfrm>
          <a:off x="3733800" y="3086735"/>
          <a:ext cx="748665" cy="670560"/>
        </p:xfrm>
        <a:graphic>
          <a:graphicData uri="http://schemas.openxmlformats.org/drawingml/2006/table">
            <a:tbl>
              <a:tblPr firstRow="1" bandRow="1">
                <a:tableStyleId>{5940675A-B579-460E-94D1-54222C63F5DA}</a:tableStyleId>
              </a:tblPr>
              <a:tblGrid>
                <a:gridCol w="748665"/>
              </a:tblGrid>
              <a:tr h="670560">
                <a:tc>
                  <a:txBody>
                    <a:bodyPr/>
                    <a:lstStyle/>
                    <a:p>
                      <a:pPr indent="0">
                        <a:buNone/>
                      </a:pPr>
                      <a:r>
                        <a:rPr lang="en-US" sz="4400" b="0">
                          <a:solidFill>
                            <a:srgbClr val="000000"/>
                          </a:solidFill>
                          <a:latin typeface="Times New Roman" panose="02020603050405020304" charset="0"/>
                          <a:cs typeface="Times New Roman" panose="02020603050405020304" charset="0"/>
                        </a:rPr>
                        <a:t> </a:t>
                      </a:r>
                      <a:endParaRPr lang="en-US" sz="4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17" name="Text Box 16"/>
          <p:cNvSpPr txBox="1"/>
          <p:nvPr/>
        </p:nvSpPr>
        <p:spPr>
          <a:xfrm>
            <a:off x="6781800" y="1331277"/>
            <a:ext cx="5080000" cy="1322070"/>
          </a:xfrm>
          <a:prstGeom prst="rect">
            <a:avLst/>
          </a:prstGeom>
          <a:noFill/>
          <a:ln w="9525">
            <a:noFill/>
          </a:ln>
        </p:spPr>
        <p:txBody>
          <a:bodyPr>
            <a:spAutoFit/>
          </a:bodyPr>
          <a:lstStyle/>
          <a:p>
            <a:pPr indent="0" algn="ctr"/>
            <a:r>
              <a:rPr lang="en-US" sz="4000" b="0">
                <a:solidFill>
                  <a:srgbClr val="000000"/>
                </a:solidFill>
                <a:latin typeface="Arial" panose="020B0604020202020204" pitchFamily="34" charset="0"/>
                <a:cs typeface="Arial" panose="020B0604020202020204" pitchFamily="34" charset="0"/>
              </a:rPr>
              <a:t>Phân lớp p có 3AO </a:t>
            </a:r>
            <a:endParaRPr lang="en-US" sz="4000" b="0">
              <a:solidFill>
                <a:srgbClr val="000000"/>
              </a:solidFill>
              <a:latin typeface="Arial" panose="020B0604020202020204" pitchFamily="34" charset="0"/>
              <a:cs typeface="Arial" panose="020B0604020202020204" pitchFamily="34" charset="0"/>
            </a:endParaRPr>
          </a:p>
          <a:p>
            <a:pPr indent="0" algn="ctr"/>
            <a:r>
              <a:rPr lang="en-US" sz="4000" b="0">
                <a:solidFill>
                  <a:srgbClr val="000000"/>
                </a:solidFill>
                <a:latin typeface="Arial" panose="020B0604020202020204" pitchFamily="34" charset="0"/>
                <a:cs typeface="Arial" panose="020B0604020202020204" pitchFamily="34" charset="0"/>
              </a:rPr>
              <a:t>p</a:t>
            </a:r>
            <a:r>
              <a:rPr lang="en-US" sz="4000" b="0" baseline="-25000">
                <a:solidFill>
                  <a:srgbClr val="000000"/>
                </a:solidFill>
                <a:latin typeface="Arial" panose="020B0604020202020204" pitchFamily="34" charset="0"/>
                <a:cs typeface="Arial" panose="020B0604020202020204" pitchFamily="34" charset="0"/>
              </a:rPr>
              <a:t>x</a:t>
            </a:r>
            <a:r>
              <a:rPr lang="en-US" sz="4000" b="0">
                <a:solidFill>
                  <a:srgbClr val="000000"/>
                </a:solidFill>
                <a:latin typeface="Arial" panose="020B0604020202020204" pitchFamily="34" charset="0"/>
                <a:cs typeface="Arial" panose="020B0604020202020204" pitchFamily="34" charset="0"/>
              </a:rPr>
              <a:t>, p</a:t>
            </a:r>
            <a:r>
              <a:rPr lang="en-US" sz="4000" b="0" baseline="-25000">
                <a:solidFill>
                  <a:srgbClr val="000000"/>
                </a:solidFill>
                <a:latin typeface="Arial" panose="020B0604020202020204" pitchFamily="34" charset="0"/>
                <a:cs typeface="Arial" panose="020B0604020202020204" pitchFamily="34" charset="0"/>
              </a:rPr>
              <a:t>y</a:t>
            </a:r>
            <a:r>
              <a:rPr lang="en-US" sz="4000" b="0">
                <a:solidFill>
                  <a:srgbClr val="000000"/>
                </a:solidFill>
                <a:latin typeface="Arial" panose="020B0604020202020204" pitchFamily="34" charset="0"/>
                <a:cs typeface="Arial" panose="020B0604020202020204" pitchFamily="34" charset="0"/>
              </a:rPr>
              <a:t>,p</a:t>
            </a:r>
            <a:r>
              <a:rPr lang="en-US" sz="4000" b="0" baseline="-25000">
                <a:solidFill>
                  <a:srgbClr val="000000"/>
                </a:solidFill>
                <a:latin typeface="Arial" panose="020B0604020202020204" pitchFamily="34" charset="0"/>
                <a:cs typeface="Arial" panose="020B0604020202020204" pitchFamily="34" charset="0"/>
              </a:rPr>
              <a:t>z</a:t>
            </a:r>
            <a:endParaRPr lang="en-US" sz="4000" b="0" baseline="-25000">
              <a:solidFill>
                <a:srgbClr val="000000"/>
              </a:solidFill>
              <a:latin typeface="Arial" panose="020B0604020202020204" pitchFamily="34" charset="0"/>
              <a:cs typeface="Arial" panose="020B0604020202020204" pitchFamily="34" charset="0"/>
            </a:endParaRPr>
          </a:p>
        </p:txBody>
      </p:sp>
      <p:graphicFrame>
        <p:nvGraphicFramePr>
          <p:cNvPr id="18" name="Table 17"/>
          <p:cNvGraphicFramePr/>
          <p:nvPr/>
        </p:nvGraphicFramePr>
        <p:xfrm>
          <a:off x="8305800" y="3089275"/>
          <a:ext cx="2214880" cy="725805"/>
        </p:xfrm>
        <a:graphic>
          <a:graphicData uri="http://schemas.openxmlformats.org/drawingml/2006/table">
            <a:tbl>
              <a:tblPr firstRow="1" bandRow="1">
                <a:tableStyleId>{5940675A-B579-460E-94D1-54222C63F5DA}</a:tableStyleId>
              </a:tblPr>
              <a:tblGrid>
                <a:gridCol w="739775"/>
                <a:gridCol w="738505"/>
                <a:gridCol w="736600"/>
              </a:tblGrid>
              <a:tr h="725805">
                <a:tc>
                  <a:txBody>
                    <a:bodyPr/>
                    <a:lstStyle/>
                    <a:p>
                      <a:pPr indent="0">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Times New Roman" panose="02020603050405020304" charset="0"/>
                        <a:cs typeface="Arial" panose="020B0604020202020204" pitchFamily="3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Times New Roman" panose="02020603050405020304" charset="0"/>
                        <a:cs typeface="Arial" panose="020B0604020202020204" pitchFamily="3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Times New Roman" panose="02020603050405020304" charset="0"/>
                        <a:cs typeface="Arial" panose="020B0604020202020204" pitchFamily="3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
        <p:nvSpPr>
          <p:cNvPr id="19" name="Text Box 18"/>
          <p:cNvSpPr txBox="1"/>
          <p:nvPr/>
        </p:nvSpPr>
        <p:spPr>
          <a:xfrm>
            <a:off x="12268200" y="1638300"/>
            <a:ext cx="4583430" cy="706755"/>
          </a:xfrm>
          <a:prstGeom prst="rect">
            <a:avLst/>
          </a:prstGeom>
          <a:noFill/>
          <a:ln w="9525">
            <a:noFill/>
          </a:ln>
        </p:spPr>
        <p:txBody>
          <a:bodyPr wrap="square">
            <a:spAutoFit/>
          </a:bodyPr>
          <a:lstStyle/>
          <a:p>
            <a:pPr indent="0" algn="ctr"/>
            <a:r>
              <a:rPr lang="en-US" sz="4000" b="0">
                <a:solidFill>
                  <a:srgbClr val="000000"/>
                </a:solidFill>
                <a:latin typeface="Arial" panose="020B0604020202020204" pitchFamily="34" charset="0"/>
                <a:cs typeface="Arial" panose="020B0604020202020204" pitchFamily="34" charset="0"/>
              </a:rPr>
              <a:t>Phân lớp d có 5 AO  </a:t>
            </a:r>
            <a:endParaRPr lang="en-US" sz="4000" b="0">
              <a:solidFill>
                <a:srgbClr val="000000"/>
              </a:solidFill>
              <a:latin typeface="Arial" panose="020B0604020202020204" pitchFamily="34" charset="0"/>
              <a:cs typeface="Arial" panose="020B0604020202020204" pitchFamily="34" charset="0"/>
            </a:endParaRPr>
          </a:p>
        </p:txBody>
      </p:sp>
      <p:graphicFrame>
        <p:nvGraphicFramePr>
          <p:cNvPr id="20" name="Table 19"/>
          <p:cNvGraphicFramePr/>
          <p:nvPr/>
        </p:nvGraphicFramePr>
        <p:xfrm>
          <a:off x="12573000" y="3013075"/>
          <a:ext cx="3721100" cy="698500"/>
        </p:xfrm>
        <a:graphic>
          <a:graphicData uri="http://schemas.openxmlformats.org/drawingml/2006/table">
            <a:tbl>
              <a:tblPr firstRow="1" bandRow="1">
                <a:tableStyleId>{5940675A-B579-460E-94D1-54222C63F5DA}</a:tableStyleId>
              </a:tblPr>
              <a:tblGrid>
                <a:gridCol w="744220"/>
                <a:gridCol w="744220"/>
                <a:gridCol w="744220"/>
                <a:gridCol w="744220"/>
                <a:gridCol w="744220"/>
              </a:tblGrid>
              <a:tr h="698500">
                <a:tc>
                  <a:txBody>
                    <a:bodyPr/>
                    <a:lstStyle/>
                    <a:p>
                      <a:pPr indent="0">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Times New Roman" panose="02020603050405020304" charset="0"/>
                        <a:cs typeface="Arial" panose="020B0604020202020204" pitchFamily="3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Times New Roman" panose="02020603050405020304" charset="0"/>
                        <a:cs typeface="Arial" panose="020B0604020202020204" pitchFamily="3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Times New Roman" panose="02020603050405020304" charset="0"/>
                        <a:cs typeface="Arial" panose="020B0604020202020204" pitchFamily="3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Times New Roman" panose="02020603050405020304" charset="0"/>
                        <a:cs typeface="Arial" panose="020B0604020202020204" pitchFamily="3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ea typeface="Times New Roman" panose="02020603050405020304" charset="0"/>
                        <a:cs typeface="Arial" panose="020B0604020202020204" pitchFamily="3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21" name="Text Box 20"/>
          <p:cNvSpPr txBox="1"/>
          <p:nvPr/>
        </p:nvSpPr>
        <p:spPr>
          <a:xfrm>
            <a:off x="6756400" y="5070792"/>
            <a:ext cx="5080000" cy="706755"/>
          </a:xfrm>
          <a:prstGeom prst="rect">
            <a:avLst/>
          </a:prstGeom>
          <a:noFill/>
          <a:ln w="9525">
            <a:noFill/>
          </a:ln>
        </p:spPr>
        <p:txBody>
          <a:bodyPr>
            <a:spAutoFit/>
          </a:bodyPr>
          <a:lstStyle/>
          <a:p>
            <a:pPr indent="0" algn="ctr"/>
            <a:r>
              <a:rPr lang="en-US" sz="4000" b="0">
                <a:solidFill>
                  <a:srgbClr val="000000"/>
                </a:solidFill>
                <a:latin typeface="Arial" panose="020B0604020202020204" pitchFamily="34" charset="0"/>
                <a:cs typeface="Arial" panose="020B0604020202020204" pitchFamily="34" charset="0"/>
              </a:rPr>
              <a:t> Phân lớp f có 7AO</a:t>
            </a:r>
            <a:endParaRPr lang="en-US" sz="4000" b="0">
              <a:solidFill>
                <a:srgbClr val="000000"/>
              </a:solidFill>
              <a:latin typeface="Arial" panose="020B0604020202020204" pitchFamily="34" charset="0"/>
              <a:cs typeface="Arial" panose="020B0604020202020204" pitchFamily="34" charset="0"/>
            </a:endParaRPr>
          </a:p>
        </p:txBody>
      </p:sp>
      <p:graphicFrame>
        <p:nvGraphicFramePr>
          <p:cNvPr id="22" name="Table 21"/>
          <p:cNvGraphicFramePr/>
          <p:nvPr/>
        </p:nvGraphicFramePr>
        <p:xfrm>
          <a:off x="6915150" y="6137275"/>
          <a:ext cx="4762500" cy="723265"/>
        </p:xfrm>
        <a:graphic>
          <a:graphicData uri="http://schemas.openxmlformats.org/drawingml/2006/table">
            <a:tbl>
              <a:tblPr firstRow="1" bandRow="1">
                <a:tableStyleId>{5940675A-B579-460E-94D1-54222C63F5DA}</a:tableStyleId>
              </a:tblPr>
              <a:tblGrid>
                <a:gridCol w="681355"/>
                <a:gridCol w="680085"/>
                <a:gridCol w="678180"/>
                <a:gridCol w="681355"/>
                <a:gridCol w="680085"/>
                <a:gridCol w="681355"/>
                <a:gridCol w="680085"/>
              </a:tblGrid>
              <a:tr h="723265">
                <a:tc>
                  <a:txBody>
                    <a:bodyPr/>
                    <a:lstStyle/>
                    <a:p>
                      <a:pPr indent="0">
                        <a:buNone/>
                      </a:pPr>
                      <a:r>
                        <a:rPr lang="en-US" sz="4400" b="0">
                          <a:solidFill>
                            <a:srgbClr val="000000"/>
                          </a:solidFill>
                          <a:latin typeface="Times New Roman" panose="02020603050405020304" charset="0"/>
                          <a:cs typeface="Times New Roman" panose="02020603050405020304" charset="0"/>
                        </a:rPr>
                        <a:t> </a:t>
                      </a:r>
                      <a:endParaRPr lang="en-US" sz="4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Times New Roman" panose="02020603050405020304" charset="0"/>
                          <a:cs typeface="Times New Roman" panose="02020603050405020304" charset="0"/>
                        </a:rPr>
                        <a:t> </a:t>
                      </a:r>
                      <a:endParaRPr lang="en-US" sz="4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Times New Roman" panose="02020603050405020304" charset="0"/>
                          <a:cs typeface="Times New Roman" panose="02020603050405020304" charset="0"/>
                        </a:rPr>
                        <a:t> </a:t>
                      </a:r>
                      <a:endParaRPr lang="en-US" sz="4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Times New Roman" panose="02020603050405020304" charset="0"/>
                          <a:cs typeface="Times New Roman" panose="02020603050405020304" charset="0"/>
                        </a:rPr>
                        <a:t> </a:t>
                      </a:r>
                      <a:endParaRPr lang="en-US" sz="4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Times New Roman" panose="02020603050405020304" charset="0"/>
                          <a:cs typeface="Times New Roman" panose="02020603050405020304" charset="0"/>
                        </a:rPr>
                        <a:t> </a:t>
                      </a:r>
                      <a:endParaRPr lang="en-US" sz="4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Times New Roman" panose="02020603050405020304" charset="0"/>
                          <a:cs typeface="Times New Roman" panose="02020603050405020304" charset="0"/>
                        </a:rPr>
                        <a:t> </a:t>
                      </a:r>
                      <a:endParaRPr lang="en-US" sz="4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4400" b="0">
                          <a:solidFill>
                            <a:srgbClr val="000000"/>
                          </a:solidFill>
                          <a:latin typeface="Times New Roman" panose="02020603050405020304" charset="0"/>
                          <a:cs typeface="Times New Roman" panose="02020603050405020304" charset="0"/>
                        </a:rPr>
                        <a:t> </a:t>
                      </a:r>
                      <a:endParaRPr lang="en-US" sz="44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905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pic>
        <p:nvPicPr>
          <p:cNvPr id="24" name="Picture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282930" y="5812155"/>
            <a:ext cx="4993640" cy="4505325"/>
          </a:xfrm>
          <a:prstGeom prst="rect">
            <a:avLst/>
          </a:prstGeom>
        </p:spPr>
      </p:pic>
      <p:sp>
        <p:nvSpPr>
          <p:cNvPr id="27" name="Rounded Rectangle 26"/>
          <p:cNvSpPr/>
          <p:nvPr/>
        </p:nvSpPr>
        <p:spPr>
          <a:xfrm>
            <a:off x="1531620" y="7825740"/>
            <a:ext cx="11314430" cy="2099310"/>
          </a:xfrm>
          <a:prstGeom prst="roundRect">
            <a:avLst/>
          </a:prstGeom>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8" name="Text Box 27"/>
          <p:cNvSpPr txBox="1"/>
          <p:nvPr/>
        </p:nvSpPr>
        <p:spPr>
          <a:xfrm>
            <a:off x="2209800" y="7814310"/>
            <a:ext cx="9978390" cy="2122805"/>
          </a:xfrm>
          <a:prstGeom prst="rect">
            <a:avLst/>
          </a:prstGeom>
          <a:noFill/>
          <a:ln w="9525">
            <a:noFill/>
          </a:ln>
        </p:spPr>
        <p:txBody>
          <a:bodyPr wrap="square">
            <a:spAutoFit/>
          </a:bodyPr>
          <a:lstStyle/>
          <a:p>
            <a:pPr indent="0" algn="ctr">
              <a:lnSpc>
                <a:spcPct val="150000"/>
              </a:lnSpc>
            </a:pPr>
            <a:r>
              <a:rPr lang="en-US" sz="4400" b="0">
                <a:solidFill>
                  <a:srgbClr val="000000"/>
                </a:solidFill>
                <a:latin typeface="Arial" panose="020B0604020202020204" pitchFamily="34" charset="0"/>
                <a:cs typeface="Arial" panose="020B0604020202020204" pitchFamily="34" charset="0"/>
              </a:rPr>
              <a:t>Các phân lớp s, p, d, f có số electron tối đa lần lượt là 2, 6, 10, 14.</a:t>
            </a:r>
            <a:endParaRPr lang="en-US" sz="4400" b="0">
              <a:solidFill>
                <a:srgbClr val="000000"/>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2"/>
          <a:srcRect/>
          <a:stretch>
            <a:fillRect/>
          </a:stretch>
        </p:blipFill>
        <p:spPr>
          <a:xfrm rot="600000">
            <a:off x="734695" y="5805170"/>
            <a:ext cx="1887220" cy="4606925"/>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par>
                                <p:cTn id="29" presetID="3"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linds(horizontal)">
                                      <p:cBhvr>
                                        <p:cTn id="36" dur="500"/>
                                        <p:tgtEl>
                                          <p:spTgt spid="21"/>
                                        </p:tgtEl>
                                      </p:cBhvr>
                                    </p:animEffect>
                                  </p:childTnLst>
                                </p:cTn>
                              </p:par>
                              <p:par>
                                <p:cTn id="37" presetID="3" presetClass="entr" presetSubtype="1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linds(horizontal)">
                                      <p:cBhvr>
                                        <p:cTn id="44" dur="500"/>
                                        <p:tgtEl>
                                          <p:spTgt spid="2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7" grpId="0" bldLvl="0" animBg="1"/>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1" name="Rounded Rectangle 10"/>
          <p:cNvSpPr/>
          <p:nvPr/>
        </p:nvSpPr>
        <p:spPr>
          <a:xfrm>
            <a:off x="1655445" y="888365"/>
            <a:ext cx="14184630" cy="3422015"/>
          </a:xfrm>
          <a:prstGeom prst="roundRect">
            <a:avLst/>
          </a:prstGeom>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 Box 11"/>
          <p:cNvSpPr txBox="1"/>
          <p:nvPr/>
        </p:nvSpPr>
        <p:spPr>
          <a:xfrm>
            <a:off x="2286000" y="1028700"/>
            <a:ext cx="12772390" cy="3138170"/>
          </a:xfrm>
          <a:prstGeom prst="rect">
            <a:avLst/>
          </a:prstGeom>
          <a:noFill/>
          <a:ln w="9525">
            <a:noFill/>
          </a:ln>
        </p:spPr>
        <p:txBody>
          <a:bodyPr wrap="square">
            <a:spAutoFit/>
          </a:bodyPr>
          <a:lstStyle/>
          <a:p>
            <a:pPr indent="0">
              <a:lnSpc>
                <a:spcPct val="150000"/>
              </a:lnSpc>
            </a:pPr>
            <a:r>
              <a:rPr lang="en-US" sz="4400" b="1">
                <a:solidFill>
                  <a:srgbClr val="000000"/>
                </a:solidFill>
                <a:latin typeface="Arial" panose="020B0604020202020204" pitchFamily="34" charset="0"/>
                <a:cs typeface="Calibri" panose="020F0502020204030204" charset="0"/>
                <a:sym typeface="+mn-ea"/>
              </a:rPr>
              <a:t>Câu hỏi 5</a:t>
            </a:r>
            <a:r>
              <a:rPr lang="en-US" sz="4400">
                <a:solidFill>
                  <a:srgbClr val="000000"/>
                </a:solidFill>
                <a:latin typeface="Arial" panose="020B0604020202020204" pitchFamily="34" charset="0"/>
                <a:cs typeface="Calibri" panose="020F0502020204030204" charset="0"/>
                <a:sym typeface="+mn-ea"/>
              </a:rPr>
              <a:t> sgk: Lớp electron só số electron tối đa gọi là lớp electron bão hòa. Tổng số electron tối đa có trong mỗi lớp L là M lần lượt là:</a:t>
            </a:r>
            <a:endParaRPr lang="en-US" sz="4400" b="0">
              <a:solidFill>
                <a:srgbClr val="000000"/>
              </a:solidFill>
              <a:latin typeface="Arial" panose="020B0604020202020204" pitchFamily="34" charset="0"/>
              <a:cs typeface="Calibri" panose="020F0502020204030204" charset="0"/>
            </a:endParaRPr>
          </a:p>
        </p:txBody>
      </p:sp>
      <p:pic>
        <p:nvPicPr>
          <p:cNvPr id="13" name="Picture 4"/>
          <p:cNvPicPr>
            <a:picLocks noChangeAspect="1"/>
          </p:cNvPicPr>
          <p:nvPr/>
        </p:nvPicPr>
        <p:blipFill>
          <a:blip r:embed="rId1"/>
          <a:srcRect/>
          <a:stretch>
            <a:fillRect/>
          </a:stretch>
        </p:blipFill>
        <p:spPr>
          <a:xfrm>
            <a:off x="14935249" y="1181225"/>
            <a:ext cx="2058137" cy="3253972"/>
          </a:xfrm>
          <a:prstGeom prst="rect">
            <a:avLst/>
          </a:prstGeom>
        </p:spPr>
      </p:pic>
      <p:sp>
        <p:nvSpPr>
          <p:cNvPr id="14" name="Oval 13"/>
          <p:cNvSpPr/>
          <p:nvPr/>
        </p:nvSpPr>
        <p:spPr>
          <a:xfrm>
            <a:off x="1939925" y="5468620"/>
            <a:ext cx="1103630" cy="1196340"/>
          </a:xfrm>
          <a:prstGeom prst="ellipse">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5" name="Rounded Rectangle 14"/>
          <p:cNvSpPr/>
          <p:nvPr/>
        </p:nvSpPr>
        <p:spPr>
          <a:xfrm>
            <a:off x="3764915" y="5621020"/>
            <a:ext cx="4184015" cy="1005840"/>
          </a:xfrm>
          <a:prstGeom prst="roundRect">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indent="0" algn="ctr">
              <a:lnSpc>
                <a:spcPct val="150000"/>
              </a:lnSpc>
            </a:pPr>
            <a:r>
              <a:rPr lang="en-US" sz="4400">
                <a:solidFill>
                  <a:schemeClr val="tx1"/>
                </a:solidFill>
                <a:effectLst/>
                <a:latin typeface="Arial" panose="020B0604020202020204" pitchFamily="34" charset="0"/>
                <a:cs typeface="Arial" panose="020B0604020202020204" pitchFamily="34" charset="0"/>
                <a:sym typeface="+mn-ea"/>
              </a:rPr>
              <a:t>2 và 8</a:t>
            </a:r>
            <a:endParaRPr lang="en-US" sz="4400"/>
          </a:p>
        </p:txBody>
      </p:sp>
      <p:sp>
        <p:nvSpPr>
          <p:cNvPr id="18" name="Oval 17"/>
          <p:cNvSpPr/>
          <p:nvPr/>
        </p:nvSpPr>
        <p:spPr>
          <a:xfrm>
            <a:off x="9636125" y="5621020"/>
            <a:ext cx="1103630" cy="1196340"/>
          </a:xfrm>
          <a:prstGeom prst="ellipse">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11236325" y="5711825"/>
            <a:ext cx="4220210" cy="957580"/>
          </a:xfrm>
          <a:prstGeom prst="roundRect">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indent="0" algn="ctr">
              <a:lnSpc>
                <a:spcPct val="150000"/>
              </a:lnSpc>
            </a:pPr>
            <a:r>
              <a:rPr lang="en-US" sz="4400">
                <a:solidFill>
                  <a:srgbClr val="000000"/>
                </a:solidFill>
                <a:latin typeface="Arial" panose="020B0604020202020204" pitchFamily="34" charset="0"/>
                <a:cs typeface="Calibri" panose="020F0502020204030204" charset="0"/>
                <a:sym typeface="+mn-ea"/>
              </a:rPr>
              <a:t>8 và 10</a:t>
            </a:r>
            <a:endParaRPr lang="en-US" sz="4400">
              <a:solidFill>
                <a:srgbClr val="000000"/>
              </a:solidFill>
              <a:latin typeface="Arial" panose="020B0604020202020204" pitchFamily="34" charset="0"/>
              <a:cs typeface="Calibri" panose="020F0502020204030204" charset="0"/>
              <a:sym typeface="+mn-ea"/>
            </a:endParaRPr>
          </a:p>
        </p:txBody>
      </p:sp>
      <p:sp>
        <p:nvSpPr>
          <p:cNvPr id="21" name="Oval 20"/>
          <p:cNvSpPr/>
          <p:nvPr/>
        </p:nvSpPr>
        <p:spPr>
          <a:xfrm>
            <a:off x="1991360" y="8060690"/>
            <a:ext cx="1103630" cy="1196340"/>
          </a:xfrm>
          <a:prstGeom prst="ellipse">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3658870" y="8157845"/>
            <a:ext cx="4209415" cy="988695"/>
          </a:xfrm>
          <a:prstGeom prst="roundRect">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indent="0" algn="ctr">
              <a:lnSpc>
                <a:spcPct val="150000"/>
              </a:lnSpc>
            </a:pPr>
            <a:r>
              <a:rPr lang="en-US" sz="4400">
                <a:solidFill>
                  <a:srgbClr val="000000"/>
                </a:solidFill>
                <a:latin typeface="Arial" panose="020B0604020202020204" pitchFamily="34" charset="0"/>
                <a:cs typeface="Calibri" panose="020F0502020204030204" charset="0"/>
                <a:sym typeface="+mn-ea"/>
              </a:rPr>
              <a:t>8 và 18</a:t>
            </a:r>
            <a:endParaRPr lang="en-US" sz="4400">
              <a:solidFill>
                <a:srgbClr val="000000"/>
              </a:solidFill>
              <a:latin typeface="Arial" panose="020B0604020202020204" pitchFamily="34" charset="0"/>
              <a:cs typeface="Calibri" panose="020F0502020204030204" charset="0"/>
              <a:sym typeface="+mn-ea"/>
            </a:endParaRPr>
          </a:p>
        </p:txBody>
      </p:sp>
      <p:sp>
        <p:nvSpPr>
          <p:cNvPr id="24" name="Oval 23"/>
          <p:cNvSpPr/>
          <p:nvPr/>
        </p:nvSpPr>
        <p:spPr>
          <a:xfrm>
            <a:off x="9568815" y="8079740"/>
            <a:ext cx="1103630" cy="1196340"/>
          </a:xfrm>
          <a:prstGeom prst="ellipse">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
        <p:nvSpPr>
          <p:cNvPr id="25" name="Rounded Rectangle 24"/>
          <p:cNvSpPr/>
          <p:nvPr/>
        </p:nvSpPr>
        <p:spPr>
          <a:xfrm>
            <a:off x="11282680" y="8214360"/>
            <a:ext cx="4173855" cy="972820"/>
          </a:xfrm>
          <a:prstGeom prst="roundRect">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indent="0" algn="ctr">
              <a:lnSpc>
                <a:spcPct val="150000"/>
              </a:lnSpc>
            </a:pPr>
            <a:r>
              <a:rPr lang="en-US" sz="4400">
                <a:solidFill>
                  <a:srgbClr val="000000"/>
                </a:solidFill>
                <a:latin typeface="Arial" panose="020B0604020202020204" pitchFamily="34" charset="0"/>
                <a:cs typeface="Calibri" panose="020F0502020204030204" charset="0"/>
                <a:sym typeface="+mn-ea"/>
              </a:rPr>
              <a:t>18 và 32</a:t>
            </a:r>
            <a:endParaRPr lang="en-US" sz="4400">
              <a:solidFill>
                <a:srgbClr val="000000"/>
              </a:solidFill>
              <a:latin typeface="Arial" panose="020B0604020202020204" pitchFamily="34" charset="0"/>
              <a:cs typeface="Calibri" panose="020F0502020204030204" charset="0"/>
              <a:sym typeface="+mn-ea"/>
            </a:endParaRPr>
          </a:p>
        </p:txBody>
      </p:sp>
      <p:sp>
        <p:nvSpPr>
          <p:cNvPr id="33" name="Oval 32"/>
          <p:cNvSpPr/>
          <p:nvPr/>
        </p:nvSpPr>
        <p:spPr>
          <a:xfrm>
            <a:off x="1991360" y="8079740"/>
            <a:ext cx="1103630" cy="11963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linds(horizontal)">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animBg="1"/>
      <p:bldP spid="18" grpId="0" animBg="1"/>
      <p:bldP spid="19" grpId="0" animBg="1"/>
      <p:bldP spid="21" grpId="0" bldLvl="0" animBg="1"/>
      <p:bldP spid="22" grpId="0" bldLvl="0" animBg="1"/>
      <p:bldP spid="24" grpId="0" bldLvl="0" animBg="1"/>
      <p:bldP spid="25" grpId="0" bldLvl="0" animBg="1"/>
      <p:bldP spid="33"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1" name="Rounded Rectangle 10"/>
          <p:cNvSpPr/>
          <p:nvPr/>
        </p:nvSpPr>
        <p:spPr>
          <a:xfrm>
            <a:off x="1981200" y="1485900"/>
            <a:ext cx="14184630" cy="34220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 Box 11"/>
          <p:cNvSpPr txBox="1"/>
          <p:nvPr/>
        </p:nvSpPr>
        <p:spPr>
          <a:xfrm>
            <a:off x="2611755" y="1626235"/>
            <a:ext cx="12772390" cy="3138170"/>
          </a:xfrm>
          <a:prstGeom prst="rect">
            <a:avLst/>
          </a:prstGeom>
          <a:noFill/>
          <a:ln w="9525">
            <a:noFill/>
          </a:ln>
        </p:spPr>
        <p:txBody>
          <a:bodyPr wrap="square">
            <a:spAutoFit/>
          </a:bodyPr>
          <a:lstStyle/>
          <a:p>
            <a:pPr indent="0" algn="just">
              <a:lnSpc>
                <a:spcPct val="150000"/>
              </a:lnSpc>
            </a:pPr>
            <a:r>
              <a:rPr lang="en-US" sz="4400" b="0">
                <a:solidFill>
                  <a:srgbClr val="000000"/>
                </a:solidFill>
                <a:latin typeface="Arial" panose="020B0604020202020204" pitchFamily="34" charset="0"/>
                <a:cs typeface="Calibri" panose="020F0502020204030204" charset="0"/>
              </a:rPr>
              <a:t>Từ câu hỏi 5 sgk, em hãy nêu công thức tính nhanh số AO trong lớp thứ n và số electron tối đa trong lớp thứ n.</a:t>
            </a:r>
            <a:endParaRPr lang="en-US" sz="4400" b="0">
              <a:solidFill>
                <a:srgbClr val="000000"/>
              </a:solidFill>
              <a:latin typeface="Arial" panose="020B0604020202020204" pitchFamily="34" charset="0"/>
              <a:cs typeface="Calibri" panose="020F0502020204030204" charset="0"/>
            </a:endParaRPr>
          </a:p>
        </p:txBody>
      </p:sp>
      <p:sp>
        <p:nvSpPr>
          <p:cNvPr id="2" name="Rounded Rectangle 1"/>
          <p:cNvSpPr/>
          <p:nvPr/>
        </p:nvSpPr>
        <p:spPr>
          <a:xfrm>
            <a:off x="2057400" y="6134100"/>
            <a:ext cx="14018260" cy="2881630"/>
          </a:xfrm>
          <a:prstGeom prst="roundRect">
            <a:avLst/>
          </a:prstGeom>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1"/>
          <a:srcRect/>
          <a:stretch>
            <a:fillRect/>
          </a:stretch>
        </p:blipFill>
        <p:spPr>
          <a:xfrm rot="840000">
            <a:off x="15238730" y="318770"/>
            <a:ext cx="2265045" cy="4675505"/>
          </a:xfrm>
          <a:prstGeom prst="rect">
            <a:avLst/>
          </a:prstGeom>
        </p:spPr>
      </p:pic>
      <p:sp>
        <p:nvSpPr>
          <p:cNvPr id="4" name="Text Box 3"/>
          <p:cNvSpPr txBox="1"/>
          <p:nvPr/>
        </p:nvSpPr>
        <p:spPr>
          <a:xfrm>
            <a:off x="3048000" y="6513195"/>
            <a:ext cx="13496925" cy="2122805"/>
          </a:xfrm>
          <a:prstGeom prst="rect">
            <a:avLst/>
          </a:prstGeom>
          <a:noFill/>
          <a:ln w="9525">
            <a:noFill/>
          </a:ln>
        </p:spPr>
        <p:txBody>
          <a:bodyPr wrap="square">
            <a:spAutoFit/>
          </a:bodyPr>
          <a:lstStyle/>
          <a:p>
            <a:pPr marL="571500" indent="-571500" algn="just">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Lớp electron thứ n có n</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 AO </a:t>
            </a:r>
            <a:r>
              <a:rPr lang="en-US" sz="4400">
                <a:solidFill>
                  <a:srgbClr val="000000"/>
                </a:solidFill>
                <a:latin typeface="Arial" panose="020B0604020202020204" pitchFamily="34" charset="0"/>
                <a:cs typeface="Calibri" panose="020F0502020204030204" charset="0"/>
                <a:sym typeface="+mn-ea"/>
              </a:rPr>
              <a:t>(n </a:t>
            </a:r>
            <a:r>
              <a:rPr lang="en-US" sz="4400">
                <a:solidFill>
                  <a:srgbClr val="000000"/>
                </a:solidFill>
                <a:latin typeface="Arial" panose="020B0604020202020204" pitchFamily="34" charset="0"/>
                <a:cs typeface="Arial" panose="020B0604020202020204" pitchFamily="34" charset="0"/>
                <a:sym typeface="+mn-ea"/>
              </a:rPr>
              <a:t>≤ 4)</a:t>
            </a:r>
            <a:endParaRPr lang="en-US" sz="4400" b="0">
              <a:solidFill>
                <a:srgbClr val="000000"/>
              </a:solidFill>
              <a:latin typeface="Arial" panose="020B0604020202020204" pitchFamily="34" charset="0"/>
              <a:cs typeface="Calibri" panose="020F0502020204030204" charset="0"/>
            </a:endParaRPr>
          </a:p>
          <a:p>
            <a:pPr marL="571500" indent="-571500">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Lớp electron thứ n có 2n</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 electron tối đa </a:t>
            </a:r>
            <a:r>
              <a:rPr lang="en-US" sz="4400">
                <a:solidFill>
                  <a:srgbClr val="000000"/>
                </a:solidFill>
                <a:latin typeface="Arial" panose="020B0604020202020204" pitchFamily="34" charset="0"/>
                <a:cs typeface="Calibri" panose="020F0502020204030204" charset="0"/>
                <a:sym typeface="+mn-ea"/>
              </a:rPr>
              <a:t>(n </a:t>
            </a:r>
            <a:r>
              <a:rPr lang="en-US" sz="4400">
                <a:solidFill>
                  <a:srgbClr val="000000"/>
                </a:solidFill>
                <a:latin typeface="Arial" panose="020B0604020202020204" pitchFamily="34" charset="0"/>
                <a:cs typeface="Arial" panose="020B0604020202020204" pitchFamily="34" charset="0"/>
                <a:sym typeface="+mn-ea"/>
              </a:rPr>
              <a:t>≤ 4)</a:t>
            </a:r>
            <a:endParaRPr lang="en-US" sz="4400" b="0">
              <a:solidFill>
                <a:srgbClr val="000000"/>
              </a:solidFill>
              <a:latin typeface="Arial" panose="020B0604020202020204" pitchFamily="34" charset="0"/>
              <a:cs typeface="Calibri" panose="020F0502020204030204" charset="0"/>
            </a:endParaRPr>
          </a:p>
        </p:txBody>
      </p:sp>
      <p:pic>
        <p:nvPicPr>
          <p:cNvPr id="7" name="Picture 4"/>
          <p:cNvPicPr>
            <a:picLocks noChangeAspect="1"/>
          </p:cNvPicPr>
          <p:nvPr/>
        </p:nvPicPr>
        <p:blipFill>
          <a:blip r:embed="rId2"/>
          <a:srcRect/>
          <a:stretch>
            <a:fillRect/>
          </a:stretch>
        </p:blipFill>
        <p:spPr>
          <a:xfrm rot="20820000">
            <a:off x="909955" y="5408930"/>
            <a:ext cx="2279650" cy="3604895"/>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 grpId="0" bldLvl="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304800" y="1409700"/>
            <a:ext cx="7276465" cy="7104380"/>
          </a:xfrm>
          <a:prstGeom prst="rect">
            <a:avLst/>
          </a:prstGeom>
        </p:spPr>
      </p:pic>
      <p:sp>
        <p:nvSpPr>
          <p:cNvPr id="5" name="Text Box 4"/>
          <p:cNvSpPr txBox="1"/>
          <p:nvPr/>
        </p:nvSpPr>
        <p:spPr>
          <a:xfrm>
            <a:off x="8534400" y="3543300"/>
            <a:ext cx="8561070" cy="3138170"/>
          </a:xfrm>
          <a:prstGeom prst="rect">
            <a:avLst/>
          </a:prstGeom>
          <a:noFill/>
        </p:spPr>
        <p:txBody>
          <a:bodyPr wrap="square" rtlCol="0">
            <a:spAutoFit/>
          </a:bodyPr>
          <a:lstStyle/>
          <a:p>
            <a:pPr algn="ctr">
              <a:lnSpc>
                <a:spcPct val="150000"/>
              </a:lnSpc>
            </a:pPr>
            <a:r>
              <a:rPr lang="en-US" sz="6600" b="1">
                <a:solidFill>
                  <a:srgbClr val="4F80BD"/>
                </a:solidFill>
                <a:latin typeface="Arial" panose="020B0604020202020204" pitchFamily="34" charset="0"/>
                <a:cs typeface="Arial" panose="020B0604020202020204" pitchFamily="34" charset="0"/>
              </a:rPr>
              <a:t>III. Cấu hình electron của nguyên tử</a:t>
            </a:r>
            <a:endParaRPr lang="en-US" sz="6600" b="1">
              <a:solidFill>
                <a:srgbClr val="4F80BD"/>
              </a:solidFill>
              <a:latin typeface="Arial" panose="020B0604020202020204" pitchFamily="34" charset="0"/>
              <a:cs typeface="Arial" panose="020B0604020202020204" pitchFamily="34" charset="0"/>
            </a:endParaRPr>
          </a:p>
        </p:txBody>
      </p:sp>
      <p:pic>
        <p:nvPicPr>
          <p:cNvPr id="4" name="Picture 2"/>
          <p:cNvPicPr>
            <a:picLocks noChangeAspect="1"/>
          </p:cNvPicPr>
          <p:nvPr/>
        </p:nvPicPr>
        <p:blipFill>
          <a:blip r:embed="rId1"/>
          <a:srcRect/>
          <a:stretch>
            <a:fillRect/>
          </a:stretch>
        </p:blipFill>
        <p:spPr>
          <a:xfrm>
            <a:off x="304800" y="1409700"/>
            <a:ext cx="7276465" cy="710438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 name="Text Box 9"/>
          <p:cNvSpPr txBox="1"/>
          <p:nvPr/>
        </p:nvSpPr>
        <p:spPr>
          <a:xfrm>
            <a:off x="1295400" y="709930"/>
            <a:ext cx="15947390" cy="2122805"/>
          </a:xfrm>
          <a:prstGeom prst="rect">
            <a:avLst/>
          </a:prstGeom>
          <a:noFill/>
          <a:ln w="9525">
            <a:noFill/>
          </a:ln>
        </p:spPr>
        <p:txBody>
          <a:bodyPr wrap="square">
            <a:spAutoFit/>
          </a:bodyPr>
          <a:lstStyle/>
          <a:p>
            <a:pPr marL="571500" indent="-571500" algn="just">
              <a:lnSpc>
                <a:spcPct val="150000"/>
              </a:lnSpc>
              <a:buFont typeface="Arial" panose="020B0604020202020204" pitchFamily="34" charset="0"/>
              <a:buChar char="•"/>
            </a:pPr>
            <a:r>
              <a:rPr lang="en-US" sz="4400" b="0">
                <a:solidFill>
                  <a:srgbClr val="000000"/>
                </a:solidFill>
                <a:latin typeface="Arial" panose="020B0604020202020204" pitchFamily="34" charset="0"/>
              </a:rPr>
              <a:t>Cấu hình electron biểu diễn sự phân bố electron trên các phân lớp thuộc các lớp khác nhau.</a:t>
            </a:r>
            <a:endParaRPr lang="en-US" sz="4400" b="0">
              <a:solidFill>
                <a:srgbClr val="000000"/>
              </a:solidFill>
              <a:latin typeface="Arial" panose="020B0604020202020204" pitchFamily="34" charset="0"/>
            </a:endParaRPr>
          </a:p>
        </p:txBody>
      </p:sp>
      <p:pic>
        <p:nvPicPr>
          <p:cNvPr id="5" name="Picture 4"/>
          <p:cNvPicPr>
            <a:picLocks noChangeAspect="1"/>
          </p:cNvPicPr>
          <p:nvPr/>
        </p:nvPicPr>
        <p:blipFill>
          <a:blip r:embed="rId1"/>
          <a:stretch>
            <a:fillRect/>
          </a:stretch>
        </p:blipFill>
        <p:spPr>
          <a:xfrm>
            <a:off x="6384290" y="6667500"/>
            <a:ext cx="5518785" cy="3232150"/>
          </a:xfrm>
          <a:prstGeom prst="rect">
            <a:avLst/>
          </a:prstGeom>
        </p:spPr>
      </p:pic>
      <p:sp>
        <p:nvSpPr>
          <p:cNvPr id="7" name="Text Box 6"/>
          <p:cNvSpPr txBox="1"/>
          <p:nvPr/>
        </p:nvSpPr>
        <p:spPr>
          <a:xfrm>
            <a:off x="1295400" y="3300730"/>
            <a:ext cx="15833725" cy="3138170"/>
          </a:xfrm>
          <a:prstGeom prst="rect">
            <a:avLst/>
          </a:prstGeom>
          <a:noFill/>
        </p:spPr>
        <p:txBody>
          <a:bodyPr wrap="square" rtlCol="0" anchor="t">
            <a:spAutoFit/>
          </a:bodyPr>
          <a:lstStyle/>
          <a:p>
            <a:pPr marL="571500" indent="-571500" algn="just">
              <a:lnSpc>
                <a:spcPct val="150000"/>
              </a:lnSpc>
              <a:buFont typeface="Arial" panose="020B0604020202020204" pitchFamily="34" charset="0"/>
              <a:buChar char="•"/>
            </a:pPr>
            <a:r>
              <a:rPr lang="en-US" sz="4400">
                <a:solidFill>
                  <a:srgbClr val="000000"/>
                </a:solidFill>
                <a:latin typeface="Arial" panose="020B0604020202020204" pitchFamily="34" charset="0"/>
                <a:sym typeface="+mn-ea"/>
              </a:rPr>
              <a:t>Cấu hình electron nguyên tử cho biết số lớp electron, thứ tự phân lớp electron và số electron trong mỗi lớp và số electron trong mỗi lớp và mỗi phân lớp.</a:t>
            </a:r>
            <a:endParaRPr lang="en-US" sz="4400">
              <a:solidFill>
                <a:srgbClr val="000000"/>
              </a:solidFill>
              <a:latin typeface="Arial" panose="020B0604020202020204" pitchFamily="34" charset="0"/>
              <a:sym typeface="+mn-ea"/>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flipH="1">
            <a:off x="152400" y="5981700"/>
            <a:ext cx="2951480" cy="4131310"/>
          </a:xfrm>
          <a:prstGeom prst="rect">
            <a:avLst/>
          </a:prstGeom>
        </p:spPr>
      </p:pic>
      <p:sp>
        <p:nvSpPr>
          <p:cNvPr id="10" name="Text Box 9"/>
          <p:cNvSpPr txBox="1"/>
          <p:nvPr/>
        </p:nvSpPr>
        <p:spPr>
          <a:xfrm>
            <a:off x="2819400" y="952500"/>
            <a:ext cx="13853795" cy="3138170"/>
          </a:xfrm>
          <a:prstGeom prst="rect">
            <a:avLst/>
          </a:prstGeom>
          <a:noFill/>
          <a:ln w="9525">
            <a:noFill/>
          </a:ln>
        </p:spPr>
        <p:txBody>
          <a:bodyPr wrap="square">
            <a:spAutoFit/>
          </a:bodyPr>
          <a:lstStyle/>
          <a:p>
            <a:pPr marL="571500" indent="-571500" algn="just">
              <a:lnSpc>
                <a:spcPct val="150000"/>
              </a:lnSpc>
              <a:buFont typeface="Arial" panose="020B0604020202020204" pitchFamily="34" charset="0"/>
              <a:buChar char="•"/>
            </a:pPr>
            <a:r>
              <a:rPr lang="en-US" sz="4400" b="0">
                <a:solidFill>
                  <a:srgbClr val="000000"/>
                </a:solidFill>
                <a:latin typeface="Arial" panose="020B0604020202020204" pitchFamily="34" charset="0"/>
              </a:rPr>
              <a:t>Nguyên lý vững bền: Các electron trong nguyên tử ở trạng thái cơ bản lần lượt chiếm các orbital có mức năng lượng từ thấp đến cao: 1s 2s 2p 3s 3p 4s ...</a:t>
            </a:r>
            <a:endParaRPr lang="en-US" sz="4400" b="0">
              <a:solidFill>
                <a:srgbClr val="000000"/>
              </a:solidFill>
              <a:latin typeface="Arial" panose="020B0604020202020204" pitchFamily="34" charset="0"/>
            </a:endParaRPr>
          </a:p>
        </p:txBody>
      </p:sp>
      <p:pic>
        <p:nvPicPr>
          <p:cNvPr id="108" name="Picture 107"/>
          <p:cNvPicPr/>
          <p:nvPr/>
        </p:nvPicPr>
        <p:blipFill>
          <a:blip r:embed="rId2"/>
          <a:stretch>
            <a:fillRect/>
          </a:stretch>
        </p:blipFill>
        <p:spPr>
          <a:xfrm>
            <a:off x="6629400" y="4457700"/>
            <a:ext cx="5671185" cy="5453380"/>
          </a:xfrm>
          <a:prstGeom prst="rect">
            <a:avLst/>
          </a:prstGeom>
          <a:noFill/>
          <a:ln w="9525">
            <a:no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barn(inVertical)">
                                      <p:cBhvr>
                                        <p:cTn id="1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flipH="1">
            <a:off x="152400" y="5981700"/>
            <a:ext cx="2951480" cy="4131310"/>
          </a:xfrm>
          <a:prstGeom prst="rect">
            <a:avLst/>
          </a:prstGeom>
        </p:spPr>
      </p:pic>
      <p:sp>
        <p:nvSpPr>
          <p:cNvPr id="10" name="Text Box 9"/>
          <p:cNvSpPr txBox="1"/>
          <p:nvPr/>
        </p:nvSpPr>
        <p:spPr>
          <a:xfrm>
            <a:off x="2590800" y="1638300"/>
            <a:ext cx="13853795" cy="4154170"/>
          </a:xfrm>
          <a:prstGeom prst="rect">
            <a:avLst/>
          </a:prstGeom>
          <a:noFill/>
          <a:ln w="9525">
            <a:noFill/>
          </a:ln>
        </p:spPr>
        <p:txBody>
          <a:bodyPr wrap="square">
            <a:spAutoFit/>
          </a:bodyPr>
          <a:lstStyle/>
          <a:p>
            <a:pPr marL="571500" indent="-571500" algn="just">
              <a:lnSpc>
                <a:spcPct val="150000"/>
              </a:lnSpc>
              <a:buFont typeface="Arial" panose="020B0604020202020204" pitchFamily="34" charset="0"/>
              <a:buChar char="•"/>
            </a:pPr>
            <a:r>
              <a:rPr lang="en-US" sz="4400" b="0">
                <a:solidFill>
                  <a:srgbClr val="000000"/>
                </a:solidFill>
                <a:latin typeface="Arial" panose="020B0604020202020204" pitchFamily="34" charset="0"/>
              </a:rPr>
              <a:t>Quy tắc Hund: Trong cùng một phân lớp, các electron sẽ phân bố trên các orbital sao cho số electron độc thân là tối đa và các electron có chiều quay tự giống nhau.</a:t>
            </a:r>
            <a:endParaRPr lang="en-US" sz="4400" b="0">
              <a:solidFill>
                <a:srgbClr val="000000"/>
              </a:solidFill>
              <a:latin typeface="Arial" panose="020B0604020202020204" pitchFamily="34" charset="0"/>
            </a:endParaRPr>
          </a:p>
        </p:txBody>
      </p:sp>
      <p:graphicFrame>
        <p:nvGraphicFramePr>
          <p:cNvPr id="3" name="Table 2"/>
          <p:cNvGraphicFramePr/>
          <p:nvPr/>
        </p:nvGraphicFramePr>
        <p:xfrm>
          <a:off x="3810000" y="7200900"/>
          <a:ext cx="11798935" cy="1520190"/>
        </p:xfrm>
        <a:graphic>
          <a:graphicData uri="http://schemas.openxmlformats.org/drawingml/2006/table">
            <a:tbl>
              <a:tblPr firstRow="1" bandRow="1">
                <a:tableStyleId>{5940675A-B579-460E-94D1-54222C63F5DA}</a:tableStyleId>
              </a:tblPr>
              <a:tblGrid>
                <a:gridCol w="1689100"/>
                <a:gridCol w="1781175"/>
                <a:gridCol w="1584960"/>
                <a:gridCol w="1684020"/>
                <a:gridCol w="1688465"/>
                <a:gridCol w="1682115"/>
                <a:gridCol w="1689100"/>
              </a:tblGrid>
              <a:tr h="1520190">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5" name="Text Box 104"/>
          <p:cNvSpPr txBox="1"/>
          <p:nvPr/>
        </p:nvSpPr>
        <p:spPr>
          <a:xfrm>
            <a:off x="528320" y="952500"/>
            <a:ext cx="17231995" cy="1014730"/>
          </a:xfrm>
          <a:prstGeom prst="rect">
            <a:avLst/>
          </a:prstGeom>
          <a:noFill/>
          <a:ln w="9525">
            <a:noFill/>
          </a:ln>
        </p:spPr>
        <p:txBody>
          <a:bodyPr wrap="square">
            <a:spAutoFit/>
          </a:bodyPr>
          <a:lstStyle/>
          <a:p>
            <a:pPr indent="0" algn="ctr"/>
            <a:r>
              <a:rPr lang="en-US" sz="6000" b="1">
                <a:solidFill>
                  <a:schemeClr val="tx1">
                    <a:lumMod val="95000"/>
                    <a:lumOff val="5000"/>
                  </a:schemeClr>
                </a:solidFill>
                <a:latin typeface="Arial" panose="020B0604020202020204" pitchFamily="34" charset="0"/>
                <a:cs typeface="Arial" panose="020B0604020202020204" pitchFamily="34" charset="0"/>
              </a:rPr>
              <a:t>1. Viết cấu hình electron của nguyên tử</a:t>
            </a:r>
            <a:endParaRPr lang="en-US" sz="6000" b="1">
              <a:solidFill>
                <a:schemeClr val="tx1">
                  <a:lumMod val="95000"/>
                  <a:lumOff val="5000"/>
                </a:schemeClr>
              </a:solidFill>
              <a:latin typeface="Arial" panose="020B0604020202020204" pitchFamily="34" charset="0"/>
              <a:cs typeface="Arial" panose="020B0604020202020204" pitchFamily="34" charset="0"/>
            </a:endParaRPr>
          </a:p>
        </p:txBody>
      </p:sp>
      <p:sp>
        <p:nvSpPr>
          <p:cNvPr id="10" name="Text Box 9"/>
          <p:cNvSpPr txBox="1"/>
          <p:nvPr/>
        </p:nvSpPr>
        <p:spPr>
          <a:xfrm>
            <a:off x="3810000" y="4059555"/>
            <a:ext cx="11165205" cy="2122805"/>
          </a:xfrm>
          <a:prstGeom prst="rect">
            <a:avLst/>
          </a:prstGeom>
          <a:noFill/>
          <a:ln w="9525">
            <a:noFill/>
          </a:ln>
        </p:spPr>
        <p:txBody>
          <a:bodyPr wrap="square">
            <a:spAutoFit/>
          </a:bodyPr>
          <a:lstStyle/>
          <a:p>
            <a:pPr indent="0" algn="ctr">
              <a:lnSpc>
                <a:spcPct val="150000"/>
              </a:lnSpc>
              <a:buFont typeface="Arial" panose="020B0604020202020204" pitchFamily="34" charset="0"/>
              <a:buNone/>
            </a:pPr>
            <a:r>
              <a:rPr lang="en-US" sz="4400" b="0">
                <a:solidFill>
                  <a:srgbClr val="000000"/>
                </a:solidFill>
                <a:latin typeface="Arial" panose="020B0604020202020204" pitchFamily="34" charset="0"/>
              </a:rPr>
              <a:t>Mô hình electron đề xuất của GV :  </a:t>
            </a:r>
            <a:endParaRPr lang="en-US" sz="4400" b="0">
              <a:solidFill>
                <a:srgbClr val="000000"/>
              </a:solidFill>
              <a:latin typeface="Arial" panose="020B0604020202020204" pitchFamily="34" charset="0"/>
            </a:endParaRPr>
          </a:p>
          <a:p>
            <a:pPr indent="0" algn="ctr">
              <a:lnSpc>
                <a:spcPct val="150000"/>
              </a:lnSpc>
              <a:buFont typeface="Arial" panose="020B0604020202020204" pitchFamily="34" charset="0"/>
              <a:buNone/>
            </a:pPr>
            <a:r>
              <a:rPr lang="en-US" sz="4400" b="0">
                <a:solidFill>
                  <a:srgbClr val="000000"/>
                </a:solidFill>
                <a:latin typeface="Arial" panose="020B0604020202020204" pitchFamily="34" charset="0"/>
              </a:rPr>
              <a:t>2s</a:t>
            </a:r>
            <a:r>
              <a:rPr lang="en-US" sz="4400" b="0" baseline="30000">
                <a:solidFill>
                  <a:srgbClr val="000000"/>
                </a:solidFill>
                <a:latin typeface="Arial" panose="020B0604020202020204" pitchFamily="34" charset="0"/>
              </a:rPr>
              <a:t>3</a:t>
            </a:r>
            <a:r>
              <a:rPr lang="en-US" sz="4400" b="0">
                <a:solidFill>
                  <a:srgbClr val="000000"/>
                </a:solidFill>
                <a:latin typeface="Arial" panose="020B0604020202020204" pitchFamily="34" charset="0"/>
              </a:rPr>
              <a:t>, 3p</a:t>
            </a:r>
            <a:r>
              <a:rPr lang="en-US" sz="4400" b="0" baseline="30000">
                <a:solidFill>
                  <a:srgbClr val="000000"/>
                </a:solidFill>
                <a:latin typeface="Arial" panose="020B0604020202020204" pitchFamily="34" charset="0"/>
              </a:rPr>
              <a:t>7</a:t>
            </a:r>
            <a:r>
              <a:rPr lang="en-US" sz="4400" b="0">
                <a:solidFill>
                  <a:srgbClr val="000000"/>
                </a:solidFill>
                <a:latin typeface="Arial" panose="020B0604020202020204" pitchFamily="34" charset="0"/>
              </a:rPr>
              <a:t> và 1s</a:t>
            </a:r>
            <a:r>
              <a:rPr lang="en-US" sz="4400" b="0" baseline="30000">
                <a:solidFill>
                  <a:srgbClr val="000000"/>
                </a:solidFill>
                <a:latin typeface="Arial" panose="020B0604020202020204" pitchFamily="34" charset="0"/>
              </a:rPr>
              <a:t>2</a:t>
            </a:r>
            <a:r>
              <a:rPr lang="en-US" sz="4400" b="0">
                <a:solidFill>
                  <a:srgbClr val="000000"/>
                </a:solidFill>
                <a:latin typeface="Arial" panose="020B0604020202020204" pitchFamily="34" charset="0"/>
              </a:rPr>
              <a:t>3s</a:t>
            </a:r>
            <a:r>
              <a:rPr lang="en-US" sz="4400" b="0" baseline="30000">
                <a:solidFill>
                  <a:srgbClr val="000000"/>
                </a:solidFill>
                <a:latin typeface="Arial" panose="020B0604020202020204" pitchFamily="34" charset="0"/>
              </a:rPr>
              <a:t>3</a:t>
            </a:r>
            <a:r>
              <a:rPr lang="en-US" sz="4400" b="0">
                <a:solidFill>
                  <a:srgbClr val="000000"/>
                </a:solidFill>
                <a:latin typeface="Arial" panose="020B0604020202020204" pitchFamily="34" charset="0"/>
              </a:rPr>
              <a:t>2s</a:t>
            </a:r>
            <a:r>
              <a:rPr lang="en-US" sz="4400" b="0" baseline="30000">
                <a:solidFill>
                  <a:srgbClr val="000000"/>
                </a:solidFill>
                <a:latin typeface="Arial" panose="020B0604020202020204" pitchFamily="34" charset="0"/>
              </a:rPr>
              <a:t>2 </a:t>
            </a:r>
            <a:endParaRPr lang="en-US" sz="4400" b="0">
              <a:solidFill>
                <a:srgbClr val="000000"/>
              </a:solidFill>
              <a:latin typeface="Arial" panose="020B0604020202020204" pitchFamily="34" charset="0"/>
            </a:endParaRPr>
          </a:p>
        </p:txBody>
      </p:sp>
      <p:sp>
        <p:nvSpPr>
          <p:cNvPr id="2" name="Text Box 1"/>
          <p:cNvSpPr txBox="1"/>
          <p:nvPr/>
        </p:nvSpPr>
        <p:spPr>
          <a:xfrm>
            <a:off x="850900" y="6134100"/>
            <a:ext cx="17082770" cy="3138170"/>
          </a:xfrm>
          <a:prstGeom prst="rect">
            <a:avLst/>
          </a:prstGeom>
          <a:noFill/>
          <a:ln w="9525">
            <a:noFill/>
          </a:ln>
        </p:spPr>
        <p:txBody>
          <a:bodyPr wrap="square">
            <a:spAutoFit/>
          </a:bodyPr>
          <a:lstStyle/>
          <a:p>
            <a:pPr indent="0" algn="just">
              <a:lnSpc>
                <a:spcPct val="150000"/>
              </a:lnSpc>
              <a:buFont typeface="Arial" panose="020B0604020202020204" pitchFamily="34" charset="0"/>
              <a:buNone/>
            </a:pPr>
            <a:r>
              <a:rPr lang="en-US" sz="4400" b="1" i="1">
                <a:solidFill>
                  <a:srgbClr val="FF0000"/>
                </a:solidFill>
                <a:latin typeface="Arial" panose="020B0604020202020204" pitchFamily="34" charset="0"/>
              </a:rPr>
              <a:t>Câu hỏi:</a:t>
            </a:r>
            <a:endParaRPr lang="en-US" sz="4400" b="1" i="1">
              <a:solidFill>
                <a:srgbClr val="FF0000"/>
              </a:solidFill>
              <a:latin typeface="Arial" panose="020B0604020202020204" pitchFamily="34" charset="0"/>
            </a:endParaRPr>
          </a:p>
          <a:p>
            <a:pPr indent="0" algn="just">
              <a:lnSpc>
                <a:spcPct val="150000"/>
              </a:lnSpc>
              <a:buFont typeface="Arial" panose="020B0604020202020204" pitchFamily="34" charset="0"/>
              <a:buNone/>
            </a:pPr>
            <a:r>
              <a:rPr lang="en-US" sz="4400" b="0">
                <a:solidFill>
                  <a:srgbClr val="000000"/>
                </a:solidFill>
                <a:latin typeface="Arial" panose="020B0604020202020204" pitchFamily="34" charset="0"/>
              </a:rPr>
              <a:t>+ Tự đề xuất một mô hình về cấu trúc của cấu hình electron. </a:t>
            </a:r>
            <a:endParaRPr lang="en-US" sz="4400" b="0">
              <a:solidFill>
                <a:srgbClr val="000000"/>
              </a:solidFill>
              <a:latin typeface="Arial" panose="020B0604020202020204" pitchFamily="34" charset="0"/>
            </a:endParaRPr>
          </a:p>
          <a:p>
            <a:pPr indent="0" algn="just">
              <a:lnSpc>
                <a:spcPct val="150000"/>
              </a:lnSpc>
              <a:buFont typeface="Arial" panose="020B0604020202020204" pitchFamily="34" charset="0"/>
              <a:buNone/>
            </a:pPr>
            <a:r>
              <a:rPr lang="en-US" sz="4400" b="0">
                <a:solidFill>
                  <a:srgbClr val="000000"/>
                </a:solidFill>
                <a:latin typeface="Arial" panose="020B0604020202020204" pitchFamily="34" charset="0"/>
              </a:rPr>
              <a:t>+ Dự đoán, nhận xét mô hình đề xuất của GV có đúng hay không.</a:t>
            </a:r>
            <a:endParaRPr lang="en-US" sz="4400" b="0">
              <a:solidFill>
                <a:srgbClr val="000000"/>
              </a:solidFill>
              <a:latin typeface="Arial" panose="020B0604020202020204" pitchFamily="34" charset="0"/>
            </a:endParaRPr>
          </a:p>
        </p:txBody>
      </p:sp>
      <p:sp>
        <p:nvSpPr>
          <p:cNvPr id="3" name="Text Box 2"/>
          <p:cNvSpPr txBox="1"/>
          <p:nvPr/>
        </p:nvSpPr>
        <p:spPr>
          <a:xfrm>
            <a:off x="6475095" y="2781300"/>
            <a:ext cx="5337175" cy="768350"/>
          </a:xfrm>
          <a:prstGeom prst="rect">
            <a:avLst/>
          </a:prstGeom>
          <a:noFill/>
        </p:spPr>
        <p:txBody>
          <a:bodyPr wrap="none" rtlCol="0" anchor="t">
            <a:spAutoFit/>
          </a:bodyPr>
          <a:lstStyle/>
          <a:p>
            <a:r>
              <a:rPr lang="en-US" sz="4400" b="1">
                <a:solidFill>
                  <a:srgbClr val="C00000"/>
                </a:solidFill>
                <a:latin typeface="Arial" panose="020B0604020202020204" pitchFamily="34" charset="0"/>
                <a:sym typeface="+mn-ea"/>
              </a:rPr>
              <a:t>THẢO LUẬN NHÓM</a:t>
            </a:r>
            <a:endParaRPr lang="en-US" sz="4400" b="1">
              <a:solidFill>
                <a:srgbClr val="C00000"/>
              </a:solidFill>
              <a:latin typeface="Arial" panose="020B0604020202020204" pitchFamily="34" charset="0"/>
              <a:sym typeface="+mn-ea"/>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inVertic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 grpId="0"/>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flipH="1">
            <a:off x="152400" y="5600700"/>
            <a:ext cx="2951480" cy="4131310"/>
          </a:xfrm>
          <a:prstGeom prst="rect">
            <a:avLst/>
          </a:prstGeom>
        </p:spPr>
      </p:pic>
      <p:sp>
        <p:nvSpPr>
          <p:cNvPr id="10" name="Text Box 9"/>
          <p:cNvSpPr txBox="1"/>
          <p:nvPr/>
        </p:nvSpPr>
        <p:spPr>
          <a:xfrm>
            <a:off x="3505200" y="2247900"/>
            <a:ext cx="13853795" cy="1106805"/>
          </a:xfrm>
          <a:prstGeom prst="rect">
            <a:avLst/>
          </a:prstGeom>
          <a:noFill/>
          <a:ln w="9525">
            <a:noFill/>
          </a:ln>
        </p:spPr>
        <p:txBody>
          <a:bodyPr wrap="square">
            <a:spAutoFit/>
          </a:bodyPr>
          <a:lstStyle/>
          <a:p>
            <a:pPr indent="0" algn="just">
              <a:lnSpc>
                <a:spcPct val="150000"/>
              </a:lnSpc>
              <a:buFont typeface="Arial" panose="020B0604020202020204" pitchFamily="34" charset="0"/>
              <a:buNone/>
            </a:pPr>
            <a:r>
              <a:rPr lang="en-US" sz="4400" b="1">
                <a:solidFill>
                  <a:srgbClr val="000000"/>
                </a:solidFill>
                <a:latin typeface="Arial" panose="020B0604020202020204" pitchFamily="34" charset="0"/>
              </a:rPr>
              <a:t>Bước 1: </a:t>
            </a:r>
            <a:r>
              <a:rPr lang="en-US" sz="4400" b="0">
                <a:solidFill>
                  <a:srgbClr val="000000"/>
                </a:solidFill>
                <a:latin typeface="Arial" panose="020B0604020202020204" pitchFamily="34" charset="0"/>
              </a:rPr>
              <a:t>Xác định số electron trong nguyên tử.</a:t>
            </a:r>
            <a:endParaRPr lang="en-US" sz="4400" b="0">
              <a:solidFill>
                <a:srgbClr val="000000"/>
              </a:solidFill>
              <a:latin typeface="Arial" panose="020B0604020202020204" pitchFamily="34" charset="0"/>
            </a:endParaRPr>
          </a:p>
        </p:txBody>
      </p:sp>
      <p:sp>
        <p:nvSpPr>
          <p:cNvPr id="2" name="Text Box 1"/>
          <p:cNvSpPr txBox="1"/>
          <p:nvPr/>
        </p:nvSpPr>
        <p:spPr>
          <a:xfrm>
            <a:off x="2578100" y="723900"/>
            <a:ext cx="13814425" cy="1198880"/>
          </a:xfrm>
          <a:prstGeom prst="rect">
            <a:avLst/>
          </a:prstGeom>
          <a:noFill/>
        </p:spPr>
        <p:txBody>
          <a:bodyPr wrap="square" rtlCol="0">
            <a:spAutoFit/>
          </a:bodyPr>
          <a:lstStyle/>
          <a:p>
            <a:pPr algn="ctr">
              <a:lnSpc>
                <a:spcPct val="150000"/>
              </a:lnSpc>
            </a:pPr>
            <a:r>
              <a:rPr lang="en-US" sz="4800" b="1">
                <a:solidFill>
                  <a:srgbClr val="FF0000"/>
                </a:solidFill>
                <a:latin typeface="Arial" panose="020B0604020202020204" pitchFamily="34" charset="0"/>
                <a:cs typeface="Arial" panose="020B0604020202020204" pitchFamily="34" charset="0"/>
              </a:rPr>
              <a:t>Các bước viết cấu hình electron nguyên tử</a:t>
            </a:r>
            <a:endParaRPr lang="en-US" sz="4800" b="1">
              <a:solidFill>
                <a:srgbClr val="FF0000"/>
              </a:solidFill>
              <a:latin typeface="Arial" panose="020B0604020202020204" pitchFamily="34" charset="0"/>
              <a:cs typeface="Arial" panose="020B0604020202020204" pitchFamily="34" charset="0"/>
            </a:endParaRPr>
          </a:p>
        </p:txBody>
      </p:sp>
      <p:sp>
        <p:nvSpPr>
          <p:cNvPr id="3" name="Text Box 2"/>
          <p:cNvSpPr txBox="1"/>
          <p:nvPr/>
        </p:nvSpPr>
        <p:spPr>
          <a:xfrm>
            <a:off x="3505200" y="3467100"/>
            <a:ext cx="12405995" cy="1938020"/>
          </a:xfrm>
          <a:prstGeom prst="rect">
            <a:avLst/>
          </a:prstGeom>
          <a:noFill/>
        </p:spPr>
        <p:txBody>
          <a:bodyPr wrap="square" rtlCol="0" anchor="t">
            <a:spAutoFit/>
          </a:bodyPr>
          <a:lstStyle/>
          <a:p>
            <a:pPr indent="0" algn="just">
              <a:lnSpc>
                <a:spcPct val="150000"/>
              </a:lnSpc>
              <a:buFont typeface="Arial" panose="020B0604020202020204" pitchFamily="34" charset="0"/>
              <a:buNone/>
            </a:pPr>
            <a:r>
              <a:rPr lang="en-US" sz="4000" b="1">
                <a:solidFill>
                  <a:srgbClr val="000000"/>
                </a:solidFill>
                <a:latin typeface="Arial" panose="020B0604020202020204" pitchFamily="34" charset="0"/>
                <a:sym typeface="+mn-ea"/>
              </a:rPr>
              <a:t>Bước 2:</a:t>
            </a:r>
            <a:r>
              <a:rPr lang="en-US" sz="4000">
                <a:solidFill>
                  <a:srgbClr val="000000"/>
                </a:solidFill>
                <a:latin typeface="Arial" panose="020B0604020202020204" pitchFamily="34" charset="0"/>
                <a:sym typeface="+mn-ea"/>
              </a:rPr>
              <a:t> Viết thứ tự các lớp và phân lớp electron theo chiều tăng của năng lượng: 1s 2s 3s 3p 4s ...</a:t>
            </a:r>
            <a:endParaRPr lang="en-US" sz="4000"/>
          </a:p>
        </p:txBody>
      </p:sp>
      <p:sp>
        <p:nvSpPr>
          <p:cNvPr id="4" name="Text Box 3"/>
          <p:cNvSpPr txBox="1"/>
          <p:nvPr/>
        </p:nvSpPr>
        <p:spPr>
          <a:xfrm>
            <a:off x="3505200" y="5448300"/>
            <a:ext cx="12439650" cy="1938020"/>
          </a:xfrm>
          <a:prstGeom prst="rect">
            <a:avLst/>
          </a:prstGeom>
          <a:noFill/>
        </p:spPr>
        <p:txBody>
          <a:bodyPr wrap="square" rtlCol="0" anchor="t">
            <a:spAutoFit/>
          </a:bodyPr>
          <a:lstStyle/>
          <a:p>
            <a:pPr indent="0" algn="just">
              <a:lnSpc>
                <a:spcPct val="150000"/>
              </a:lnSpc>
              <a:buFont typeface="Arial" panose="020B0604020202020204" pitchFamily="34" charset="0"/>
              <a:buNone/>
            </a:pPr>
            <a:r>
              <a:rPr lang="en-US" sz="4000" b="1">
                <a:solidFill>
                  <a:srgbClr val="000000"/>
                </a:solidFill>
                <a:latin typeface="Arial" panose="020B0604020202020204" pitchFamily="34" charset="0"/>
                <a:sym typeface="+mn-ea"/>
              </a:rPr>
              <a:t>Bước 3: </a:t>
            </a:r>
            <a:r>
              <a:rPr lang="en-US" sz="4000">
                <a:solidFill>
                  <a:srgbClr val="000000"/>
                </a:solidFill>
                <a:latin typeface="Arial" panose="020B0604020202020204" pitchFamily="34" charset="0"/>
                <a:sym typeface="+mn-ea"/>
              </a:rPr>
              <a:t>Điền các electron vào các phân lớp theo nguyên lí bền vững cho đến electron cuối cùng.</a:t>
            </a:r>
            <a:endParaRPr lang="en-US" sz="4000"/>
          </a:p>
        </p:txBody>
      </p:sp>
      <p:sp>
        <p:nvSpPr>
          <p:cNvPr id="6" name="Rounded Rectangle 5"/>
          <p:cNvSpPr/>
          <p:nvPr/>
        </p:nvSpPr>
        <p:spPr>
          <a:xfrm>
            <a:off x="2590800" y="8115300"/>
            <a:ext cx="14011275" cy="1924050"/>
          </a:xfrm>
          <a:prstGeom prst="roundRect">
            <a:avLst/>
          </a:prstGeom>
          <a:solidFill>
            <a:schemeClr val="tx2">
              <a:lumMod val="20000"/>
              <a:lumOff val="80000"/>
            </a:schemeClr>
          </a:solidFill>
          <a:ln>
            <a:solidFill>
              <a:srgbClr val="A1CBD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3" name="Picture 4"/>
          <p:cNvPicPr>
            <a:picLocks noChangeAspect="1"/>
          </p:cNvPicPr>
          <p:nvPr/>
        </p:nvPicPr>
        <p:blipFill>
          <a:blip r:embed="rId2"/>
          <a:srcRect/>
          <a:stretch>
            <a:fillRect/>
          </a:stretch>
        </p:blipFill>
        <p:spPr>
          <a:xfrm rot="21000000">
            <a:off x="15998190" y="8014970"/>
            <a:ext cx="1256030" cy="1986280"/>
          </a:xfrm>
          <a:prstGeom prst="rect">
            <a:avLst/>
          </a:prstGeom>
        </p:spPr>
      </p:pic>
      <p:sp>
        <p:nvSpPr>
          <p:cNvPr id="7" name="Text Box 6"/>
          <p:cNvSpPr txBox="1"/>
          <p:nvPr/>
        </p:nvSpPr>
        <p:spPr>
          <a:xfrm>
            <a:off x="3022600" y="8039100"/>
            <a:ext cx="12921615" cy="1938020"/>
          </a:xfrm>
          <a:prstGeom prst="rect">
            <a:avLst/>
          </a:prstGeom>
          <a:noFill/>
          <a:ln w="9525">
            <a:noFill/>
          </a:ln>
        </p:spPr>
        <p:txBody>
          <a:bodyPr wrap="square">
            <a:spAutoFit/>
          </a:bodyPr>
          <a:lstStyle/>
          <a:p>
            <a:pPr indent="0" algn="ctr">
              <a:lnSpc>
                <a:spcPct val="150000"/>
              </a:lnSpc>
              <a:buFont typeface="Arial" panose="020B0604020202020204" pitchFamily="34" charset="0"/>
              <a:buNone/>
            </a:pPr>
            <a:r>
              <a:rPr lang="en-US" sz="4000">
                <a:solidFill>
                  <a:srgbClr val="000000"/>
                </a:solidFill>
                <a:latin typeface="Arial" panose="020B0604020202020204" pitchFamily="34" charset="0"/>
              </a:rPr>
              <a:t>Các em tự nhận xét mô hình về cấu trúc electron đã đề xuất ở trên và sửa lại cho đúng.</a:t>
            </a:r>
            <a:endParaRPr lang="en-US" sz="4000">
              <a:solidFill>
                <a:srgbClr val="000000"/>
              </a:solidFill>
              <a:latin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6" grpId="0" bldLvl="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7" name="Oval 6"/>
          <p:cNvSpPr/>
          <p:nvPr/>
        </p:nvSpPr>
        <p:spPr>
          <a:xfrm>
            <a:off x="1661160" y="43815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1" name="Rounded Rectangle 10"/>
          <p:cNvSpPr/>
          <p:nvPr/>
        </p:nvSpPr>
        <p:spPr>
          <a:xfrm>
            <a:off x="3486150" y="4533900"/>
            <a:ext cx="4184015" cy="100584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a:off x="1309370" y="495300"/>
            <a:ext cx="16066770" cy="2651760"/>
          </a:xfrm>
          <a:prstGeom prst="roundRect">
            <a:avLst/>
          </a:prstGeom>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0" name="Text Box 99"/>
          <p:cNvSpPr txBox="1"/>
          <p:nvPr/>
        </p:nvSpPr>
        <p:spPr>
          <a:xfrm>
            <a:off x="1313180" y="723900"/>
            <a:ext cx="15924530" cy="2306955"/>
          </a:xfrm>
          <a:prstGeom prst="rect">
            <a:avLst/>
          </a:prstGeom>
          <a:noFill/>
          <a:ln w="9525">
            <a:noFill/>
          </a:ln>
        </p:spPr>
        <p:txBody>
          <a:bodyPr wrap="square">
            <a:spAutoFit/>
          </a:bodyPr>
          <a:lstStyle/>
          <a:p>
            <a:pPr indent="0" algn="ctr">
              <a:lnSpc>
                <a:spcPct val="150000"/>
              </a:lnSpc>
            </a:pPr>
            <a:r>
              <a:rPr lang="en-US" sz="4800" b="1">
                <a:solidFill>
                  <a:srgbClr val="000000"/>
                </a:solidFill>
                <a:latin typeface="Arial" panose="020B0604020202020204" pitchFamily="34" charset="0"/>
                <a:cs typeface="Arial" panose="020B0604020202020204" pitchFamily="34" charset="0"/>
              </a:rPr>
              <a:t>Câu 2:</a:t>
            </a:r>
            <a:r>
              <a:rPr lang="en-US" sz="4800">
                <a:solidFill>
                  <a:srgbClr val="000000"/>
                </a:solidFill>
                <a:latin typeface="Arial" panose="020B0604020202020204" pitchFamily="34" charset="0"/>
                <a:cs typeface="Arial" panose="020B0604020202020204" pitchFamily="34" charset="0"/>
              </a:rPr>
              <a:t> Kí hiệu nào sau đâu gồm các đồng vị của cùng một nguyên tố hóa học? </a:t>
            </a:r>
            <a:endParaRPr lang="en-US" sz="48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Text Box 16"/>
              <p:cNvSpPr txBox="1"/>
              <p:nvPr/>
            </p:nvSpPr>
            <p:spPr>
              <a:xfrm>
                <a:off x="3691890" y="4457700"/>
                <a:ext cx="3870960" cy="1181735"/>
              </a:xfrm>
              <a:prstGeom prst="rect">
                <a:avLst/>
              </a:prstGeom>
              <a:noFill/>
              <a:ln w="9525">
                <a:noFill/>
              </a:ln>
            </p:spPr>
            <p:txBody>
              <a:bodyPr wrap="square">
                <a:spAutoFit/>
              </a:bodyPr>
              <a:lstStyle/>
              <a:p>
                <a:pPr indent="0" algn="ctr">
                  <a:lnSpc>
                    <a:spcPct val="150000"/>
                  </a:lnSpc>
                </a:pP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6</m:t>
                        </m:r>
                      </m:sub>
                      <m:sup>
                        <m:r>
                          <a:rPr lang="en-US" sz="4400" b="0" i="1">
                            <a:solidFill>
                              <a:srgbClr val="000000"/>
                            </a:solidFill>
                            <a:latin typeface="Cambria Math" panose="02040503050406030204" pitchFamily="18" charset="0"/>
                            <a:cs typeface="Cambria Math" panose="02040503050406030204" pitchFamily="18" charset="0"/>
                          </a:rPr>
                          <m:t>14</m:t>
                        </m:r>
                      </m:sup>
                      <m:e>
                        <m:r>
                          <a:rPr lang="en-US" sz="4400" b="0" i="1">
                            <a:solidFill>
                              <a:srgbClr val="000000"/>
                            </a:solidFill>
                            <a:latin typeface="Cambria Math" panose="02040503050406030204" pitchFamily="18" charset="0"/>
                            <a:cs typeface="Cambria Math" panose="02040503050406030204" pitchFamily="18" charset="0"/>
                          </a:rPr>
                          <m:t>𝑋</m:t>
                        </m:r>
                      </m:e>
                    </m:sPre>
                    <m:r>
                      <a:rPr lang="en-US" sz="4400" b="0" i="1">
                        <a:solidFill>
                          <a:srgbClr val="000000"/>
                        </a:solidFill>
                        <a:latin typeface="Cambria Math" panose="02040503050406030204" pitchFamily="18" charset="0"/>
                        <a:cs typeface="Cambria Math" panose="02040503050406030204" pitchFamily="18" charset="0"/>
                      </a:rPr>
                      <m:t>,</m:t>
                    </m:r>
                  </m:oMath>
                </a14:m>
                <a:r>
                  <a:rPr lang="en-US" sz="4400" b="0">
                    <a:solidFill>
                      <a:srgbClr val="000000"/>
                    </a:solidFill>
                    <a:latin typeface="Arial" panose="020B0604020202020204" pitchFamily="34" charset="0"/>
                    <a:cs typeface="Arial" panose="020B0604020202020204" pitchFamily="34" charset="0"/>
                  </a:rPr>
                  <a:t> </a:t>
                </a: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7</m:t>
                        </m:r>
                      </m:sub>
                      <m:sup>
                        <m:r>
                          <a:rPr lang="en-US" sz="4400" i="1">
                            <a:latin typeface="Cambria Math" panose="02040503050406030204" pitchFamily="18" charset="0"/>
                          </a:rPr>
                          <m:t>14</m:t>
                        </m:r>
                      </m:sup>
                      <m:e>
                        <m:r>
                          <a:rPr lang="en-US" sz="4400" i="1">
                            <a:latin typeface="Cambria Math" panose="02040503050406030204" pitchFamily="18" charset="0"/>
                          </a:rPr>
                          <m:t>𝑌</m:t>
                        </m:r>
                      </m:e>
                    </m:sPre>
                    <m:r>
                      <a:rPr lang="en-US" sz="4400" b="0" i="1">
                        <a:solidFill>
                          <a:srgbClr val="000000"/>
                        </a:solidFill>
                        <a:latin typeface="Cambria Math" panose="02040503050406030204" pitchFamily="18" charset="0"/>
                        <a:cs typeface="Cambria Math" panose="02040503050406030204" pitchFamily="18" charset="0"/>
                      </a:rPr>
                      <m:t>,</m:t>
                    </m:r>
                  </m:oMath>
                </a14:m>
                <a:r>
                  <a:rPr lang="en-US" sz="4400">
                    <a:solidFill>
                      <a:srgbClr val="000000"/>
                    </a:solidFill>
                    <a:latin typeface="Arial" panose="020B0604020202020204" pitchFamily="34" charset="0"/>
                    <a:cs typeface="Arial" panose="020B0604020202020204" pitchFamily="34" charset="0"/>
                    <a:sym typeface="+mn-ea"/>
                  </a:rPr>
                  <a:t> </a:t>
                </a: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8</m:t>
                        </m:r>
                      </m:sub>
                      <m:sup>
                        <m:r>
                          <a:rPr lang="en-US" sz="4400" i="1">
                            <a:latin typeface="Cambria Math" panose="02040503050406030204" pitchFamily="18" charset="0"/>
                          </a:rPr>
                          <m:t>14</m:t>
                        </m:r>
                      </m:sup>
                      <m:e>
                        <m:r>
                          <a:rPr lang="en-US" sz="4400" i="1">
                            <a:latin typeface="Cambria Math" panose="02040503050406030204" pitchFamily="18" charset="0"/>
                          </a:rPr>
                          <m:t>𝑍</m:t>
                        </m:r>
                      </m:e>
                    </m:sPre>
                  </m:oMath>
                </a14:m>
                <a:r>
                  <a:rPr lang="en-US" sz="4400">
                    <a:solidFill>
                      <a:srgbClr val="000000"/>
                    </a:solidFill>
                    <a:latin typeface="Arial" panose="020B0604020202020204" pitchFamily="34" charset="0"/>
                    <a:cs typeface="Arial" panose="020B0604020202020204" pitchFamily="34" charset="0"/>
                    <a:sym typeface="+mn-ea"/>
                  </a:rPr>
                  <a:t> </a:t>
                </a: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cs typeface="Arial" panose="020B0604020202020204" pitchFamily="34" charset="0"/>
                </a:endParaRPr>
              </a:p>
            </p:txBody>
          </p:sp>
        </mc:Choice>
        <mc:Fallback>
          <p:sp>
            <p:nvSpPr>
              <p:cNvPr id="17" name="Text Box 16"/>
              <p:cNvSpPr txBox="1">
                <a:spLocks noRot="1" noChangeAspect="1" noMove="1" noResize="1" noEditPoints="1" noAdjustHandles="1" noChangeArrowheads="1" noChangeShapeType="1" noTextEdit="1"/>
              </p:cNvSpPr>
              <p:nvPr/>
            </p:nvSpPr>
            <p:spPr>
              <a:xfrm>
                <a:off x="3691890" y="4457700"/>
                <a:ext cx="3870960" cy="1181735"/>
              </a:xfrm>
              <a:prstGeom prst="rect">
                <a:avLst/>
              </a:prstGeom>
              <a:blipFill rotWithShape="1">
                <a:blip r:embed="rId1"/>
                <a:stretch>
                  <a:fillRect/>
                </a:stretch>
              </a:blipFill>
              <a:ln w="9525">
                <a:noFill/>
              </a:ln>
            </p:spPr>
            <p:txBody>
              <a:bodyPr/>
              <a:lstStyle/>
              <a:p>
                <a:r>
                  <a:rPr lang="en-US" altLang="en-US">
                    <a:noFill/>
                  </a:rPr>
                  <a:t> </a:t>
                </a:r>
              </a:p>
            </p:txBody>
          </p:sp>
        </mc:Fallback>
      </mc:AlternateContent>
      <p:sp>
        <p:nvSpPr>
          <p:cNvPr id="18" name="Oval 17"/>
          <p:cNvSpPr/>
          <p:nvPr/>
        </p:nvSpPr>
        <p:spPr>
          <a:xfrm>
            <a:off x="9357360" y="45339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10957560" y="4624705"/>
            <a:ext cx="4220210" cy="95758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Oval 20"/>
          <p:cNvSpPr/>
          <p:nvPr/>
        </p:nvSpPr>
        <p:spPr>
          <a:xfrm>
            <a:off x="1742440" y="730631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3409950" y="7403465"/>
            <a:ext cx="4209415" cy="988695"/>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Oval 23"/>
          <p:cNvSpPr/>
          <p:nvPr/>
        </p:nvSpPr>
        <p:spPr>
          <a:xfrm>
            <a:off x="9319895" y="732536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
        <p:nvSpPr>
          <p:cNvPr id="25" name="Rounded Rectangle 24"/>
          <p:cNvSpPr/>
          <p:nvPr/>
        </p:nvSpPr>
        <p:spPr>
          <a:xfrm>
            <a:off x="11033760" y="7459980"/>
            <a:ext cx="4173855" cy="97282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34" name="Picture 4"/>
          <p:cNvPicPr>
            <a:picLocks noChangeAspect="1"/>
          </p:cNvPicPr>
          <p:nvPr/>
        </p:nvPicPr>
        <p:blipFill>
          <a:blip r:embed="rId2"/>
          <a:srcRect/>
          <a:stretch>
            <a:fillRect/>
          </a:stretch>
        </p:blipFill>
        <p:spPr>
          <a:xfrm>
            <a:off x="15817850" y="6972300"/>
            <a:ext cx="2207260" cy="3239135"/>
          </a:xfrm>
          <a:prstGeom prst="rect">
            <a:avLst/>
          </a:prstGeom>
        </p:spPr>
      </p:pic>
      <mc:AlternateContent xmlns:mc="http://schemas.openxmlformats.org/markup-compatibility/2006">
        <mc:Choice xmlns:a14="http://schemas.microsoft.com/office/drawing/2010/main" Requires="a14">
          <p:sp>
            <p:nvSpPr>
              <p:cNvPr id="2" name="Text Box 1"/>
              <p:cNvSpPr txBox="1"/>
              <p:nvPr/>
            </p:nvSpPr>
            <p:spPr>
              <a:xfrm>
                <a:off x="11132185" y="4381500"/>
                <a:ext cx="3870960" cy="1292225"/>
              </a:xfrm>
              <a:prstGeom prst="rect">
                <a:avLst/>
              </a:prstGeom>
              <a:noFill/>
              <a:ln w="9525">
                <a:noFill/>
              </a:ln>
            </p:spPr>
            <p:txBody>
              <a:bodyPr wrap="square">
                <a:spAutoFit/>
              </a:bodyPr>
              <a:lstStyle/>
              <a:p>
                <a:pPr indent="0" algn="ctr">
                  <a:lnSpc>
                    <a:spcPct val="150000"/>
                  </a:lnSpc>
                </a:pPr>
                <a14:m>
                  <m:oMath xmlns:m="http://schemas.openxmlformats.org/officeDocument/2006/math">
                    <m:sPre>
                      <m:sPrePr>
                        <m:ctrlPr>
                          <a:rPr lang="en-US" sz="4800" b="0" i="1">
                            <a:solidFill>
                              <a:srgbClr val="000000"/>
                            </a:solidFill>
                            <a:latin typeface="Cambria Math" panose="02040503050406030204" pitchFamily="18" charset="0"/>
                            <a:cs typeface="Cambria Math" panose="02040503050406030204" pitchFamily="18" charset="0"/>
                          </a:rPr>
                        </m:ctrlPr>
                      </m:sPrePr>
                      <m:sub>
                        <m:r>
                          <a:rPr lang="en-US" sz="4800" b="0" i="1">
                            <a:solidFill>
                              <a:srgbClr val="000000"/>
                            </a:solidFill>
                            <a:latin typeface="Cambria Math" panose="02040503050406030204" pitchFamily="18" charset="0"/>
                            <a:cs typeface="Cambria Math" panose="02040503050406030204" pitchFamily="18" charset="0"/>
                          </a:rPr>
                          <m:t>9</m:t>
                        </m:r>
                      </m:sub>
                      <m:sup>
                        <m:r>
                          <a:rPr lang="en-US" sz="4800" i="1">
                            <a:latin typeface="Cambria Math" panose="02040503050406030204" pitchFamily="18" charset="0"/>
                          </a:rPr>
                          <m:t>19</m:t>
                        </m:r>
                      </m:sup>
                      <m:e>
                        <m:r>
                          <a:rPr lang="en-US" sz="4800" i="1">
                            <a:latin typeface="Cambria Math" panose="02040503050406030204" pitchFamily="18" charset="0"/>
                          </a:rPr>
                          <m:t>𝑋</m:t>
                        </m:r>
                      </m:e>
                    </m:sPre>
                    <m:r>
                      <a:rPr lang="en-US" sz="4800" b="0" i="1">
                        <a:solidFill>
                          <a:srgbClr val="000000"/>
                        </a:solidFill>
                        <a:latin typeface="Cambria Math" panose="02040503050406030204" pitchFamily="18" charset="0"/>
                        <a:cs typeface="Cambria Math" panose="02040503050406030204" pitchFamily="18" charset="0"/>
                      </a:rPr>
                      <m:t>,</m:t>
                    </m:r>
                  </m:oMath>
                </a14:m>
                <a:r>
                  <a:rPr lang="en-US" sz="4800" b="0">
                    <a:solidFill>
                      <a:srgbClr val="000000"/>
                    </a:solidFill>
                    <a:latin typeface="Arial" panose="020B0604020202020204" pitchFamily="34" charset="0"/>
                    <a:cs typeface="Arial" panose="020B0604020202020204" pitchFamily="34" charset="0"/>
                  </a:rPr>
                  <a:t> </a:t>
                </a:r>
                <a14:m>
                  <m:oMath xmlns:m="http://schemas.openxmlformats.org/officeDocument/2006/math">
                    <m:sPre>
                      <m:sPrePr>
                        <m:ctrlPr>
                          <a:rPr lang="en-US" sz="4800" b="0" i="1">
                            <a:solidFill>
                              <a:srgbClr val="000000"/>
                            </a:solidFill>
                            <a:latin typeface="Cambria Math" panose="02040503050406030204" pitchFamily="18" charset="0"/>
                            <a:cs typeface="Cambria Math" panose="02040503050406030204" pitchFamily="18" charset="0"/>
                          </a:rPr>
                        </m:ctrlPr>
                      </m:sPrePr>
                      <m:sub>
                        <m:r>
                          <a:rPr lang="en-US" sz="4800" b="0" i="1">
                            <a:solidFill>
                              <a:srgbClr val="000000"/>
                            </a:solidFill>
                            <a:latin typeface="Cambria Math" panose="02040503050406030204" pitchFamily="18" charset="0"/>
                            <a:cs typeface="Cambria Math" panose="02040503050406030204" pitchFamily="18" charset="0"/>
                          </a:rPr>
                          <m:t>10</m:t>
                        </m:r>
                      </m:sub>
                      <m:sup>
                        <m:r>
                          <a:rPr lang="en-US" sz="4800" i="1">
                            <a:latin typeface="Cambria Math" panose="02040503050406030204" pitchFamily="18" charset="0"/>
                          </a:rPr>
                          <m:t>19</m:t>
                        </m:r>
                      </m:sup>
                      <m:e>
                        <m:r>
                          <a:rPr lang="en-US" sz="4800" i="1">
                            <a:latin typeface="Cambria Math" panose="02040503050406030204" pitchFamily="18" charset="0"/>
                          </a:rPr>
                          <m:t>𝑌</m:t>
                        </m:r>
                      </m:e>
                    </m:sPre>
                    <m:r>
                      <a:rPr lang="en-US" sz="4800" b="0" i="1">
                        <a:solidFill>
                          <a:srgbClr val="000000"/>
                        </a:solidFill>
                        <a:latin typeface="Cambria Math" panose="02040503050406030204" pitchFamily="18" charset="0"/>
                        <a:cs typeface="Cambria Math" panose="02040503050406030204" pitchFamily="18" charset="0"/>
                      </a:rPr>
                      <m:t>,</m:t>
                    </m:r>
                  </m:oMath>
                </a14:m>
                <a:r>
                  <a:rPr lang="en-US" sz="4800">
                    <a:solidFill>
                      <a:srgbClr val="000000"/>
                    </a:solidFill>
                    <a:latin typeface="Arial" panose="020B0604020202020204" pitchFamily="34" charset="0"/>
                    <a:cs typeface="Arial" panose="020B0604020202020204" pitchFamily="34" charset="0"/>
                    <a:sym typeface="+mn-ea"/>
                  </a:rPr>
                  <a:t> </a:t>
                </a:r>
                <a14:m>
                  <m:oMath xmlns:m="http://schemas.openxmlformats.org/officeDocument/2006/math">
                    <m:sPre>
                      <m:sPrePr>
                        <m:ctrlPr>
                          <a:rPr lang="en-US" sz="4800" b="0" i="1">
                            <a:solidFill>
                              <a:srgbClr val="000000"/>
                            </a:solidFill>
                            <a:latin typeface="Cambria Math" panose="02040503050406030204" pitchFamily="18" charset="0"/>
                            <a:cs typeface="Cambria Math" panose="02040503050406030204" pitchFamily="18" charset="0"/>
                          </a:rPr>
                        </m:ctrlPr>
                      </m:sPrePr>
                      <m:sub>
                        <m:r>
                          <a:rPr lang="en-US" sz="4800" b="0" i="1">
                            <a:solidFill>
                              <a:srgbClr val="000000"/>
                            </a:solidFill>
                            <a:latin typeface="Cambria Math" panose="02040503050406030204" pitchFamily="18" charset="0"/>
                            <a:cs typeface="Cambria Math" panose="02040503050406030204" pitchFamily="18" charset="0"/>
                          </a:rPr>
                          <m:t>10</m:t>
                        </m:r>
                      </m:sub>
                      <m:sup>
                        <m:r>
                          <a:rPr lang="en-US" sz="4800" i="1">
                            <a:latin typeface="Cambria Math" panose="02040503050406030204" pitchFamily="18" charset="0"/>
                          </a:rPr>
                          <m:t>29</m:t>
                        </m:r>
                      </m:sup>
                      <m:e>
                        <m:r>
                          <a:rPr lang="en-US" sz="4800" i="1">
                            <a:latin typeface="Cambria Math" panose="02040503050406030204" pitchFamily="18" charset="0"/>
                          </a:rPr>
                          <m:t>𝑍</m:t>
                        </m:r>
                      </m:e>
                    </m:sPre>
                  </m:oMath>
                </a14:m>
                <a:r>
                  <a:rPr lang="en-US" sz="4800">
                    <a:solidFill>
                      <a:srgbClr val="000000"/>
                    </a:solidFill>
                    <a:latin typeface="Arial" panose="020B0604020202020204" pitchFamily="34" charset="0"/>
                    <a:cs typeface="Arial" panose="020B0604020202020204" pitchFamily="34" charset="0"/>
                    <a:sym typeface="+mn-ea"/>
                  </a:rPr>
                  <a:t> </a:t>
                </a:r>
                <a:r>
                  <a:rPr lang="en-US" sz="4800" b="0">
                    <a:solidFill>
                      <a:srgbClr val="000000"/>
                    </a:solidFill>
                    <a:latin typeface="Arial" panose="020B0604020202020204" pitchFamily="34" charset="0"/>
                    <a:cs typeface="Arial" panose="020B0604020202020204" pitchFamily="34" charset="0"/>
                  </a:rPr>
                  <a:t> </a:t>
                </a:r>
                <a:endParaRPr lang="en-US" sz="4800" b="0">
                  <a:solidFill>
                    <a:srgbClr val="000000"/>
                  </a:solidFill>
                  <a:latin typeface="Arial" panose="020B0604020202020204" pitchFamily="34" charset="0"/>
                  <a:cs typeface="Arial" panose="020B0604020202020204" pitchFamily="34" charset="0"/>
                </a:endParaRPr>
              </a:p>
            </p:txBody>
          </p:sp>
        </mc:Choice>
        <mc:Fallback>
          <p:sp>
            <p:nvSpPr>
              <p:cNvPr id="2" name="Text Box 1"/>
              <p:cNvSpPr txBox="1">
                <a:spLocks noRot="1" noChangeAspect="1" noMove="1" noResize="1" noEditPoints="1" noAdjustHandles="1" noChangeArrowheads="1" noChangeShapeType="1" noTextEdit="1"/>
              </p:cNvSpPr>
              <p:nvPr/>
            </p:nvSpPr>
            <p:spPr>
              <a:xfrm>
                <a:off x="11132185" y="4381500"/>
                <a:ext cx="3870960" cy="1292225"/>
              </a:xfrm>
              <a:prstGeom prst="rect">
                <a:avLst/>
              </a:prstGeom>
              <a:blipFill rotWithShape="1">
                <a:blip r:embed="rId3"/>
                <a:stretch>
                  <a:fillRect/>
                </a:stretch>
              </a:blipFill>
              <a:ln w="9525">
                <a:noFill/>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Text Box 2"/>
              <p:cNvSpPr txBox="1"/>
              <p:nvPr/>
            </p:nvSpPr>
            <p:spPr>
              <a:xfrm>
                <a:off x="11201400" y="7277100"/>
                <a:ext cx="3870960" cy="1191895"/>
              </a:xfrm>
              <a:prstGeom prst="rect">
                <a:avLst/>
              </a:prstGeom>
              <a:noFill/>
              <a:ln w="9525">
                <a:noFill/>
              </a:ln>
            </p:spPr>
            <p:txBody>
              <a:bodyPr wrap="square">
                <a:spAutoFit/>
              </a:bodyPr>
              <a:lstStyle/>
              <a:p>
                <a:pPr indent="0" algn="ctr">
                  <a:lnSpc>
                    <a:spcPct val="150000"/>
                  </a:lnSpc>
                </a:pP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18</m:t>
                        </m:r>
                      </m:sub>
                      <m:sup>
                        <m:r>
                          <a:rPr lang="en-US" sz="4400" i="1">
                            <a:latin typeface="Cambria Math" panose="02040503050406030204" pitchFamily="18" charset="0"/>
                          </a:rPr>
                          <m:t>40</m:t>
                        </m:r>
                      </m:sup>
                      <m:e>
                        <m:r>
                          <a:rPr lang="en-US" sz="4400" i="1">
                            <a:latin typeface="Cambria Math" panose="02040503050406030204" pitchFamily="18" charset="0"/>
                          </a:rPr>
                          <m:t>𝑋</m:t>
                        </m:r>
                      </m:e>
                    </m:sPre>
                    <m:r>
                      <a:rPr lang="en-US" sz="4400" b="0" i="1">
                        <a:solidFill>
                          <a:srgbClr val="000000"/>
                        </a:solidFill>
                        <a:latin typeface="Cambria Math" panose="02040503050406030204" pitchFamily="18" charset="0"/>
                        <a:cs typeface="Cambria Math" panose="02040503050406030204" pitchFamily="18" charset="0"/>
                      </a:rPr>
                      <m:t>,</m:t>
                    </m:r>
                  </m:oMath>
                </a14:m>
                <a:r>
                  <a:rPr lang="en-US" sz="4400" b="0">
                    <a:solidFill>
                      <a:srgbClr val="000000"/>
                    </a:solidFill>
                    <a:latin typeface="Arial" panose="020B0604020202020204" pitchFamily="34" charset="0"/>
                    <a:cs typeface="Arial" panose="020B0604020202020204" pitchFamily="34" charset="0"/>
                  </a:rPr>
                  <a:t> </a:t>
                </a: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19</m:t>
                        </m:r>
                      </m:sub>
                      <m:sup>
                        <m:r>
                          <a:rPr lang="en-US" sz="4400" i="1">
                            <a:latin typeface="Cambria Math" panose="02040503050406030204" pitchFamily="18" charset="0"/>
                          </a:rPr>
                          <m:t>49</m:t>
                        </m:r>
                      </m:sup>
                      <m:e>
                        <m:r>
                          <a:rPr lang="en-US" sz="4400" i="1">
                            <a:latin typeface="Cambria Math" panose="02040503050406030204" pitchFamily="18" charset="0"/>
                          </a:rPr>
                          <m:t>𝑌</m:t>
                        </m:r>
                      </m:e>
                    </m:sPre>
                    <m:r>
                      <a:rPr lang="en-US" sz="4400" b="0" i="1">
                        <a:solidFill>
                          <a:srgbClr val="000000"/>
                        </a:solidFill>
                        <a:latin typeface="Cambria Math" panose="02040503050406030204" pitchFamily="18" charset="0"/>
                        <a:cs typeface="Cambria Math" panose="02040503050406030204" pitchFamily="18" charset="0"/>
                      </a:rPr>
                      <m:t>,</m:t>
                    </m:r>
                  </m:oMath>
                </a14:m>
                <a:r>
                  <a:rPr lang="en-US" sz="4400">
                    <a:solidFill>
                      <a:srgbClr val="000000"/>
                    </a:solidFill>
                    <a:latin typeface="Arial" panose="020B0604020202020204" pitchFamily="34" charset="0"/>
                    <a:cs typeface="Arial" panose="020B0604020202020204" pitchFamily="34" charset="0"/>
                    <a:sym typeface="+mn-ea"/>
                  </a:rPr>
                  <a:t> </a:t>
                </a: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20</m:t>
                        </m:r>
                      </m:sub>
                      <m:sup>
                        <m:r>
                          <a:rPr lang="en-US" sz="4400" i="1">
                            <a:latin typeface="Cambria Math" panose="02040503050406030204" pitchFamily="18" charset="0"/>
                          </a:rPr>
                          <m:t>40</m:t>
                        </m:r>
                      </m:sup>
                      <m:e>
                        <m:r>
                          <a:rPr lang="en-US" sz="4400" i="1">
                            <a:latin typeface="Cambria Math" panose="02040503050406030204" pitchFamily="18" charset="0"/>
                          </a:rPr>
                          <m:t>𝑍</m:t>
                        </m:r>
                      </m:e>
                    </m:sPre>
                  </m:oMath>
                </a14:m>
                <a:r>
                  <a:rPr lang="en-US" sz="4400">
                    <a:solidFill>
                      <a:srgbClr val="000000"/>
                    </a:solidFill>
                    <a:latin typeface="Arial" panose="020B0604020202020204" pitchFamily="34" charset="0"/>
                    <a:cs typeface="Arial" panose="020B0604020202020204" pitchFamily="34" charset="0"/>
                    <a:sym typeface="+mn-ea"/>
                  </a:rPr>
                  <a:t> </a:t>
                </a: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cs typeface="Arial" panose="020B0604020202020204" pitchFamily="34" charset="0"/>
                </a:endParaRPr>
              </a:p>
            </p:txBody>
          </p:sp>
        </mc:Choice>
        <mc:Fallback>
          <p:sp>
            <p:nvSpPr>
              <p:cNvPr id="3" name="Text Box 2"/>
              <p:cNvSpPr txBox="1">
                <a:spLocks noRot="1" noChangeAspect="1" noMove="1" noResize="1" noEditPoints="1" noAdjustHandles="1" noChangeArrowheads="1" noChangeShapeType="1" noTextEdit="1"/>
              </p:cNvSpPr>
              <p:nvPr/>
            </p:nvSpPr>
            <p:spPr>
              <a:xfrm>
                <a:off x="11201400" y="7277100"/>
                <a:ext cx="3870960" cy="1191895"/>
              </a:xfrm>
              <a:prstGeom prst="rect">
                <a:avLst/>
              </a:prstGeom>
              <a:blipFill rotWithShape="1">
                <a:blip r:embed="rId4"/>
                <a:stretch>
                  <a:fillRect/>
                </a:stretch>
              </a:blipFill>
              <a:ln w="9525">
                <a:noFill/>
              </a:ln>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 name="Text Box 3"/>
              <p:cNvSpPr txBox="1"/>
              <p:nvPr/>
            </p:nvSpPr>
            <p:spPr>
              <a:xfrm>
                <a:off x="3642360" y="7200900"/>
                <a:ext cx="3870960" cy="1181735"/>
              </a:xfrm>
              <a:prstGeom prst="rect">
                <a:avLst/>
              </a:prstGeom>
              <a:noFill/>
              <a:ln w="9525">
                <a:noFill/>
              </a:ln>
            </p:spPr>
            <p:txBody>
              <a:bodyPr wrap="square">
                <a:spAutoFit/>
              </a:bodyPr>
              <a:lstStyle/>
              <a:p>
                <a:pPr indent="0" algn="ctr">
                  <a:lnSpc>
                    <a:spcPct val="150000"/>
                  </a:lnSpc>
                </a:pP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14</m:t>
                        </m:r>
                      </m:sub>
                      <m:sup>
                        <m:r>
                          <a:rPr lang="en-US" sz="4400" i="1">
                            <a:latin typeface="Cambria Math" panose="02040503050406030204" pitchFamily="18" charset="0"/>
                          </a:rPr>
                          <m:t>28</m:t>
                        </m:r>
                      </m:sup>
                      <m:e>
                        <m:r>
                          <a:rPr lang="en-US" sz="4400" i="1">
                            <a:latin typeface="Cambria Math" panose="02040503050406030204" pitchFamily="18" charset="0"/>
                          </a:rPr>
                          <m:t>𝑋</m:t>
                        </m:r>
                      </m:e>
                    </m:sPre>
                    <m:r>
                      <a:rPr lang="en-US" sz="4400" b="0" i="1">
                        <a:solidFill>
                          <a:srgbClr val="000000"/>
                        </a:solidFill>
                        <a:latin typeface="Cambria Math" panose="02040503050406030204" pitchFamily="18" charset="0"/>
                        <a:cs typeface="Cambria Math" panose="02040503050406030204" pitchFamily="18" charset="0"/>
                      </a:rPr>
                      <m:t>,</m:t>
                    </m:r>
                  </m:oMath>
                </a14:m>
                <a:r>
                  <a:rPr lang="en-US" sz="4400" b="0">
                    <a:solidFill>
                      <a:srgbClr val="000000"/>
                    </a:solidFill>
                    <a:latin typeface="Arial" panose="020B0604020202020204" pitchFamily="34" charset="0"/>
                    <a:cs typeface="Arial" panose="020B0604020202020204" pitchFamily="34" charset="0"/>
                  </a:rPr>
                  <a:t> </a:t>
                </a: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14</m:t>
                        </m:r>
                      </m:sub>
                      <m:sup>
                        <m:r>
                          <a:rPr lang="en-US" sz="4400" i="1">
                            <a:latin typeface="Cambria Math" panose="02040503050406030204" pitchFamily="18" charset="0"/>
                          </a:rPr>
                          <m:t>29</m:t>
                        </m:r>
                      </m:sup>
                      <m:e>
                        <m:r>
                          <a:rPr lang="en-US" sz="4400" i="1">
                            <a:latin typeface="Cambria Math" panose="02040503050406030204" pitchFamily="18" charset="0"/>
                          </a:rPr>
                          <m:t>𝑌</m:t>
                        </m:r>
                      </m:e>
                    </m:sPre>
                    <m:r>
                      <a:rPr lang="en-US" sz="4400" b="0" i="1">
                        <a:solidFill>
                          <a:srgbClr val="000000"/>
                        </a:solidFill>
                        <a:latin typeface="Cambria Math" panose="02040503050406030204" pitchFamily="18" charset="0"/>
                        <a:cs typeface="Cambria Math" panose="02040503050406030204" pitchFamily="18" charset="0"/>
                      </a:rPr>
                      <m:t>,</m:t>
                    </m:r>
                  </m:oMath>
                </a14:m>
                <a:r>
                  <a:rPr lang="en-US" sz="4400">
                    <a:solidFill>
                      <a:srgbClr val="000000"/>
                    </a:solidFill>
                    <a:latin typeface="Arial" panose="020B0604020202020204" pitchFamily="34" charset="0"/>
                    <a:cs typeface="Arial" panose="020B0604020202020204" pitchFamily="34" charset="0"/>
                    <a:sym typeface="+mn-ea"/>
                  </a:rPr>
                  <a:t> </a:t>
                </a: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14</m:t>
                        </m:r>
                      </m:sub>
                      <m:sup>
                        <m:r>
                          <a:rPr lang="en-US" sz="4400" i="1">
                            <a:latin typeface="Cambria Math" panose="02040503050406030204" pitchFamily="18" charset="0"/>
                          </a:rPr>
                          <m:t>30</m:t>
                        </m:r>
                      </m:sup>
                      <m:e>
                        <m:r>
                          <a:rPr lang="en-US" sz="4400" i="1">
                            <a:latin typeface="Cambria Math" panose="02040503050406030204" pitchFamily="18" charset="0"/>
                          </a:rPr>
                          <m:t>𝑍</m:t>
                        </m:r>
                      </m:e>
                    </m:sPre>
                  </m:oMath>
                </a14:m>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cs typeface="Arial" panose="020B0604020202020204" pitchFamily="34" charset="0"/>
                </a:endParaRPr>
              </a:p>
            </p:txBody>
          </p:sp>
        </mc:Choice>
        <mc:Fallback>
          <p:sp>
            <p:nvSpPr>
              <p:cNvPr id="4" name="Text Box 3"/>
              <p:cNvSpPr txBox="1">
                <a:spLocks noRot="1" noChangeAspect="1" noMove="1" noResize="1" noEditPoints="1" noAdjustHandles="1" noChangeArrowheads="1" noChangeShapeType="1" noTextEdit="1"/>
              </p:cNvSpPr>
              <p:nvPr/>
            </p:nvSpPr>
            <p:spPr>
              <a:xfrm>
                <a:off x="3642360" y="7200900"/>
                <a:ext cx="3870960" cy="1181735"/>
              </a:xfrm>
              <a:prstGeom prst="rect">
                <a:avLst/>
              </a:prstGeom>
              <a:blipFill rotWithShape="1">
                <a:blip r:embed="rId5"/>
                <a:stretch>
                  <a:fillRect/>
                </a:stretch>
              </a:blipFill>
              <a:ln w="9525">
                <a:noFill/>
              </a:ln>
            </p:spPr>
            <p:txBody>
              <a:bodyPr/>
              <a:lstStyle/>
              <a:p>
                <a:r>
                  <a:rPr lang="en-US" altLang="en-US">
                    <a:noFill/>
                  </a:rPr>
                  <a:t> </a:t>
                </a:r>
              </a:p>
            </p:txBody>
          </p:sp>
        </mc:Fallback>
      </mc:AlternateContent>
      <p:sp>
        <p:nvSpPr>
          <p:cNvPr id="5" name="Rounded Rectangle 4"/>
          <p:cNvSpPr/>
          <p:nvPr/>
        </p:nvSpPr>
        <p:spPr>
          <a:xfrm>
            <a:off x="1648460" y="6743700"/>
            <a:ext cx="7162800" cy="2590800"/>
          </a:xfrm>
          <a:prstGeom prst="roundRect">
            <a:avLst/>
          </a:prstGeom>
          <a:solidFill>
            <a:srgbClr val="F3F0EC"/>
          </a:solidFill>
          <a:ln>
            <a:solidFill>
              <a:srgbClr val="F3F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9600" y="3533775"/>
            <a:ext cx="7162800" cy="2590800"/>
          </a:xfrm>
          <a:prstGeom prst="roundRect">
            <a:avLst/>
          </a:prstGeom>
          <a:solidFill>
            <a:srgbClr val="F3F0EC"/>
          </a:solidFill>
          <a:ln>
            <a:solidFill>
              <a:srgbClr val="F3F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067800" y="3916680"/>
            <a:ext cx="7162800" cy="2590800"/>
          </a:xfrm>
          <a:prstGeom prst="roundRect">
            <a:avLst/>
          </a:prstGeom>
          <a:solidFill>
            <a:srgbClr val="F3F0EC"/>
          </a:solidFill>
          <a:ln>
            <a:solidFill>
              <a:srgbClr val="F3F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508365" y="7024370"/>
            <a:ext cx="7162800" cy="2590800"/>
          </a:xfrm>
          <a:prstGeom prst="roundRect">
            <a:avLst/>
          </a:prstGeom>
          <a:solidFill>
            <a:srgbClr val="F3F0EC"/>
          </a:solidFill>
          <a:ln>
            <a:solidFill>
              <a:srgbClr val="F3F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742440" y="7317105"/>
            <a:ext cx="1103630" cy="11963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31" name="Flowchart: Alternate Process 30"/>
          <p:cNvSpPr/>
          <p:nvPr/>
        </p:nvSpPr>
        <p:spPr>
          <a:xfrm>
            <a:off x="1427480" y="6896100"/>
            <a:ext cx="6934200" cy="2133600"/>
          </a:xfrm>
          <a:prstGeom prst="flowChartAlternateProcess">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0" nodeType="clickEffect">
                                  <p:stCondLst>
                                    <p:cond delay="0"/>
                                  </p:stCondLst>
                                  <p:childTnLst>
                                    <p:animEffect transition="out" filter="blinds(horizontal)">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0" grpId="0"/>
      <p:bldP spid="5" grpId="0" bldLvl="0" animBg="1"/>
      <p:bldP spid="6" grpId="0" bldLvl="0" animBg="1"/>
      <p:bldP spid="8" grpId="0" bldLvl="0" animBg="1"/>
      <p:bldP spid="9" grpId="0" bldLvl="0" animBg="1"/>
      <p:bldP spid="10"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5" name="Text Box 104"/>
          <p:cNvSpPr txBox="1"/>
          <p:nvPr/>
        </p:nvSpPr>
        <p:spPr>
          <a:xfrm>
            <a:off x="3502660" y="224790"/>
            <a:ext cx="11283315" cy="2861310"/>
          </a:xfrm>
          <a:prstGeom prst="rect">
            <a:avLst/>
          </a:prstGeom>
          <a:noFill/>
          <a:ln w="9525">
            <a:noFill/>
          </a:ln>
        </p:spPr>
        <p:txBody>
          <a:bodyPr wrap="square">
            <a:spAutoFit/>
          </a:bodyPr>
          <a:lstStyle/>
          <a:p>
            <a:pPr indent="0" algn="ctr">
              <a:lnSpc>
                <a:spcPct val="150000"/>
              </a:lnSpc>
            </a:pPr>
            <a:r>
              <a:rPr lang="en-US" sz="6000" b="1">
                <a:solidFill>
                  <a:schemeClr val="tx1"/>
                </a:solidFill>
                <a:latin typeface="Arial" panose="020B0604020202020204" pitchFamily="34" charset="0"/>
                <a:cs typeface="Arial" panose="020B0604020202020204" pitchFamily="34" charset="0"/>
              </a:rPr>
              <a:t>2. Biểu diễn cấu hình electron theo ô orbital</a:t>
            </a:r>
            <a:endParaRPr lang="en-US" sz="6000" b="1">
              <a:solidFill>
                <a:schemeClr val="tx1"/>
              </a:solidFill>
              <a:latin typeface="Arial" panose="020B0604020202020204" pitchFamily="34" charset="0"/>
              <a:cs typeface="Arial" panose="020B0604020202020204" pitchFamily="34" charset="0"/>
            </a:endParaRPr>
          </a:p>
        </p:txBody>
      </p:sp>
      <p:sp>
        <p:nvSpPr>
          <p:cNvPr id="10" name="Text Box 9"/>
          <p:cNvSpPr txBox="1"/>
          <p:nvPr/>
        </p:nvSpPr>
        <p:spPr>
          <a:xfrm>
            <a:off x="959485" y="3086100"/>
            <a:ext cx="16368395" cy="6185535"/>
          </a:xfrm>
          <a:prstGeom prst="rect">
            <a:avLst/>
          </a:prstGeom>
          <a:noFill/>
          <a:ln w="9525">
            <a:noFill/>
          </a:ln>
        </p:spPr>
        <p:txBody>
          <a:bodyPr wrap="square">
            <a:spAutoFit/>
          </a:bodyPr>
          <a:lstStyle/>
          <a:p>
            <a:pPr marL="571500" indent="-571500" algn="just">
              <a:lnSpc>
                <a:spcPct val="150000"/>
              </a:lnSpc>
              <a:buFont typeface="Arial" panose="020B0604020202020204" pitchFamily="34" charset="0"/>
              <a:buChar char="•"/>
            </a:pPr>
            <a:r>
              <a:rPr lang="en-US" sz="4400" b="0">
                <a:solidFill>
                  <a:srgbClr val="000000"/>
                </a:solidFill>
                <a:latin typeface="Arial" panose="020B0604020202020204" pitchFamily="34" charset="0"/>
              </a:rPr>
              <a:t>Hãy biểu diễn cấu hình electron 2s</a:t>
            </a:r>
            <a:r>
              <a:rPr lang="en-US" sz="4400" b="0" baseline="30000">
                <a:solidFill>
                  <a:srgbClr val="000000"/>
                </a:solidFill>
                <a:latin typeface="Arial" panose="020B0604020202020204" pitchFamily="34" charset="0"/>
              </a:rPr>
              <a:t>2</a:t>
            </a:r>
            <a:r>
              <a:rPr lang="en-US" sz="4400" b="0">
                <a:solidFill>
                  <a:srgbClr val="000000"/>
                </a:solidFill>
                <a:latin typeface="Arial" panose="020B0604020202020204" pitchFamily="34" charset="0"/>
              </a:rPr>
              <a:t>, 3p</a:t>
            </a:r>
            <a:r>
              <a:rPr lang="en-US" sz="4400" b="0" baseline="30000">
                <a:solidFill>
                  <a:srgbClr val="000000"/>
                </a:solidFill>
                <a:latin typeface="Arial" panose="020B0604020202020204" pitchFamily="34" charset="0"/>
              </a:rPr>
              <a:t>6</a:t>
            </a:r>
            <a:r>
              <a:rPr lang="en-US" sz="4400" b="0">
                <a:solidFill>
                  <a:srgbClr val="000000"/>
                </a:solidFill>
                <a:latin typeface="Arial" panose="020B0604020202020204" pitchFamily="34" charset="0"/>
              </a:rPr>
              <a:t> hay 1s</a:t>
            </a:r>
            <a:r>
              <a:rPr lang="en-US" sz="4400" b="0" baseline="30000">
                <a:solidFill>
                  <a:srgbClr val="000000"/>
                </a:solidFill>
                <a:latin typeface="Arial" panose="020B0604020202020204" pitchFamily="34" charset="0"/>
              </a:rPr>
              <a:t>2</a:t>
            </a:r>
            <a:r>
              <a:rPr lang="en-US" sz="4400" b="0">
                <a:solidFill>
                  <a:srgbClr val="000000"/>
                </a:solidFill>
                <a:latin typeface="Arial" panose="020B0604020202020204" pitchFamily="34" charset="0"/>
              </a:rPr>
              <a:t>2s</a:t>
            </a:r>
            <a:r>
              <a:rPr lang="en-US" sz="4400" b="0" baseline="30000">
                <a:solidFill>
                  <a:srgbClr val="000000"/>
                </a:solidFill>
                <a:latin typeface="Arial" panose="020B0604020202020204" pitchFamily="34" charset="0"/>
              </a:rPr>
              <a:t>2</a:t>
            </a:r>
            <a:r>
              <a:rPr lang="en-US" sz="4400" b="0">
                <a:solidFill>
                  <a:srgbClr val="000000"/>
                </a:solidFill>
                <a:latin typeface="Arial" panose="020B0604020202020204" pitchFamily="34" charset="0"/>
              </a:rPr>
              <a:t>2p</a:t>
            </a:r>
            <a:r>
              <a:rPr lang="en-US" sz="4400" b="0" baseline="30000">
                <a:solidFill>
                  <a:srgbClr val="000000"/>
                </a:solidFill>
                <a:latin typeface="Arial" panose="020B0604020202020204" pitchFamily="34" charset="0"/>
              </a:rPr>
              <a:t>6</a:t>
            </a:r>
            <a:r>
              <a:rPr lang="en-US" sz="4400" b="0">
                <a:solidFill>
                  <a:srgbClr val="000000"/>
                </a:solidFill>
                <a:latin typeface="Arial" panose="020B0604020202020204" pitchFamily="34" charset="0"/>
              </a:rPr>
              <a:t> thành cấu hình ô orbital theo gợi ý:</a:t>
            </a:r>
            <a:endParaRPr lang="en-US" sz="4400" b="0">
              <a:solidFill>
                <a:srgbClr val="000000"/>
              </a:solidFill>
              <a:latin typeface="Arial" panose="020B0604020202020204" pitchFamily="34" charset="0"/>
            </a:endParaRPr>
          </a:p>
          <a:p>
            <a:pPr marL="571500" indent="-571500" algn="just">
              <a:lnSpc>
                <a:spcPct val="150000"/>
              </a:lnSpc>
              <a:buSzPct val="75000"/>
              <a:buFont typeface="Wingdings" panose="05000000000000000000" charset="0"/>
              <a:buChar char="Ø"/>
            </a:pPr>
            <a:r>
              <a:rPr lang="en-US" sz="4400" b="0">
                <a:solidFill>
                  <a:srgbClr val="000000"/>
                </a:solidFill>
                <a:latin typeface="Arial" panose="020B0604020202020204" pitchFamily="34" charset="0"/>
              </a:rPr>
              <a:t> 2s</a:t>
            </a:r>
            <a:r>
              <a:rPr lang="en-US" sz="4400" b="0" baseline="30000">
                <a:solidFill>
                  <a:srgbClr val="000000"/>
                </a:solidFill>
                <a:latin typeface="Arial" panose="020B0604020202020204" pitchFamily="34" charset="0"/>
              </a:rPr>
              <a:t>2</a:t>
            </a:r>
            <a:r>
              <a:rPr lang="en-US" sz="4400" b="0">
                <a:solidFill>
                  <a:srgbClr val="000000"/>
                </a:solidFill>
                <a:latin typeface="Arial" panose="020B0604020202020204" pitchFamily="34" charset="0"/>
              </a:rPr>
              <a:t>:  điền 2 electron vào ô orbital s.</a:t>
            </a:r>
            <a:endParaRPr lang="en-US" sz="4400" b="0">
              <a:solidFill>
                <a:srgbClr val="000000"/>
              </a:solidFill>
              <a:latin typeface="Arial" panose="020B0604020202020204" pitchFamily="34" charset="0"/>
            </a:endParaRPr>
          </a:p>
          <a:p>
            <a:pPr marL="571500" indent="-571500" algn="just">
              <a:lnSpc>
                <a:spcPct val="150000"/>
              </a:lnSpc>
              <a:buSzPct val="75000"/>
              <a:buFont typeface="Wingdings" panose="05000000000000000000" charset="0"/>
              <a:buChar char="Ø"/>
            </a:pPr>
            <a:r>
              <a:rPr lang="en-US" sz="4400" b="0">
                <a:solidFill>
                  <a:srgbClr val="000000"/>
                </a:solidFill>
                <a:latin typeface="Arial" panose="020B0604020202020204" pitchFamily="34" charset="0"/>
              </a:rPr>
              <a:t> 1s</a:t>
            </a:r>
            <a:r>
              <a:rPr lang="en-US" sz="4400" b="0" baseline="30000">
                <a:solidFill>
                  <a:srgbClr val="000000"/>
                </a:solidFill>
                <a:latin typeface="Arial" panose="020B0604020202020204" pitchFamily="34" charset="0"/>
              </a:rPr>
              <a:t>2</a:t>
            </a:r>
            <a:r>
              <a:rPr lang="en-US" sz="4400" b="0">
                <a:solidFill>
                  <a:srgbClr val="000000"/>
                </a:solidFill>
                <a:latin typeface="Arial" panose="020B0604020202020204" pitchFamily="34" charset="0"/>
              </a:rPr>
              <a:t>2s</a:t>
            </a:r>
            <a:r>
              <a:rPr lang="en-US" sz="4400" b="0" baseline="30000">
                <a:solidFill>
                  <a:srgbClr val="000000"/>
                </a:solidFill>
                <a:latin typeface="Arial" panose="020B0604020202020204" pitchFamily="34" charset="0"/>
              </a:rPr>
              <a:t>2</a:t>
            </a:r>
            <a:r>
              <a:rPr lang="en-US" sz="4400" b="0">
                <a:solidFill>
                  <a:srgbClr val="000000"/>
                </a:solidFill>
                <a:latin typeface="Arial" panose="020B0604020202020204" pitchFamily="34" charset="0"/>
              </a:rPr>
              <a:t>2p</a:t>
            </a:r>
            <a:r>
              <a:rPr lang="en-US" sz="4400" b="0" baseline="30000">
                <a:solidFill>
                  <a:srgbClr val="000000"/>
                </a:solidFill>
                <a:latin typeface="Arial" panose="020B0604020202020204" pitchFamily="34" charset="0"/>
              </a:rPr>
              <a:t>6</a:t>
            </a:r>
            <a:r>
              <a:rPr lang="en-US" sz="4400" b="0">
                <a:solidFill>
                  <a:srgbClr val="000000"/>
                </a:solidFill>
                <a:latin typeface="Arial" panose="020B0604020202020204" pitchFamily="34" charset="0"/>
              </a:rPr>
              <a:t>: điền 2 electron vào mỗi ô orbital s và 6 electron vào orbital p.</a:t>
            </a:r>
            <a:endParaRPr lang="en-US" sz="4400" b="0">
              <a:solidFill>
                <a:srgbClr val="000000"/>
              </a:solidFill>
              <a:latin typeface="Arial" panose="020B0604020202020204" pitchFamily="34" charset="0"/>
            </a:endParaRPr>
          </a:p>
          <a:p>
            <a:pPr marL="571500" indent="-571500" algn="just">
              <a:lnSpc>
                <a:spcPct val="150000"/>
              </a:lnSpc>
              <a:buSzPct val="75000"/>
              <a:buFont typeface="Wingdings" panose="05000000000000000000" charset="0"/>
              <a:buChar char="Ø"/>
            </a:pPr>
            <a:r>
              <a:rPr lang="en-US" sz="4400" b="0">
                <a:solidFill>
                  <a:srgbClr val="000000"/>
                </a:solidFill>
                <a:latin typeface="Arial" panose="020B0604020202020204" pitchFamily="34" charset="0"/>
              </a:rPr>
              <a:t> 3p</a:t>
            </a:r>
            <a:r>
              <a:rPr lang="en-US" sz="4400" b="0" baseline="30000">
                <a:solidFill>
                  <a:srgbClr val="000000"/>
                </a:solidFill>
                <a:latin typeface="Arial" panose="020B0604020202020204" pitchFamily="34" charset="0"/>
              </a:rPr>
              <a:t>6</a:t>
            </a:r>
            <a:r>
              <a:rPr lang="en-US" sz="4400" b="0">
                <a:solidFill>
                  <a:srgbClr val="000000"/>
                </a:solidFill>
                <a:latin typeface="Arial" panose="020B0604020202020204" pitchFamily="34" charset="0"/>
              </a:rPr>
              <a:t>: điền 6 electron vào orbital p.</a:t>
            </a:r>
            <a:endParaRPr lang="en-US" sz="4400" b="0">
              <a:solidFill>
                <a:srgbClr val="000000"/>
              </a:solidFill>
              <a:latin typeface="Arial" panose="020B0604020202020204" pitchFamily="34" charset="0"/>
            </a:endParaRPr>
          </a:p>
        </p:txBody>
      </p:sp>
      <p:pic>
        <p:nvPicPr>
          <p:cNvPr id="7" name="Picture 2"/>
          <p:cNvPicPr>
            <a:picLocks noChangeAspect="1"/>
          </p:cNvPicPr>
          <p:nvPr/>
        </p:nvPicPr>
        <p:blipFill>
          <a:blip r:embed="rId1"/>
          <a:srcRect/>
          <a:stretch>
            <a:fillRect/>
          </a:stretch>
        </p:blipFill>
        <p:spPr>
          <a:xfrm>
            <a:off x="15544800" y="7581900"/>
            <a:ext cx="2442845" cy="247396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arn(inVertic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 name="Text Box 9"/>
          <p:cNvSpPr txBox="1"/>
          <p:nvPr/>
        </p:nvSpPr>
        <p:spPr>
          <a:xfrm>
            <a:off x="838200" y="800100"/>
            <a:ext cx="9844405" cy="1106805"/>
          </a:xfrm>
          <a:prstGeom prst="rect">
            <a:avLst/>
          </a:prstGeom>
          <a:noFill/>
          <a:ln w="9525">
            <a:noFill/>
          </a:ln>
        </p:spPr>
        <p:txBody>
          <a:bodyPr wrap="square">
            <a:spAutoFit/>
          </a:bodyPr>
          <a:lstStyle/>
          <a:p>
            <a:pPr indent="0" algn="just">
              <a:lnSpc>
                <a:spcPct val="150000"/>
              </a:lnSpc>
              <a:buFont typeface="Arial" panose="020B0604020202020204" pitchFamily="34" charset="0"/>
              <a:buNone/>
            </a:pPr>
            <a:r>
              <a:rPr lang="en-US" sz="4400" b="0">
                <a:solidFill>
                  <a:srgbClr val="000000"/>
                </a:solidFill>
                <a:latin typeface="Arial" panose="020B0604020202020204" pitchFamily="34" charset="0"/>
              </a:rPr>
              <a:t>+  2s</a:t>
            </a:r>
            <a:r>
              <a:rPr lang="en-US" sz="4400" b="0" baseline="30000">
                <a:solidFill>
                  <a:srgbClr val="000000"/>
                </a:solidFill>
                <a:latin typeface="Arial" panose="020B0604020202020204" pitchFamily="34" charset="0"/>
              </a:rPr>
              <a:t>2</a:t>
            </a:r>
            <a:r>
              <a:rPr lang="en-US" sz="4400" b="0">
                <a:solidFill>
                  <a:srgbClr val="000000"/>
                </a:solidFill>
                <a:latin typeface="Arial" panose="020B0604020202020204" pitchFamily="34" charset="0"/>
              </a:rPr>
              <a:t>: </a:t>
            </a:r>
            <a:endParaRPr lang="en-US" sz="4400" b="0">
              <a:solidFill>
                <a:srgbClr val="000000"/>
              </a:solidFill>
              <a:latin typeface="Arial" panose="020B0604020202020204" pitchFamily="34" charset="0"/>
            </a:endParaRPr>
          </a:p>
        </p:txBody>
      </p:sp>
      <p:graphicFrame>
        <p:nvGraphicFramePr>
          <p:cNvPr id="2" name="Table 1"/>
          <p:cNvGraphicFramePr/>
          <p:nvPr/>
        </p:nvGraphicFramePr>
        <p:xfrm>
          <a:off x="5791200" y="709295"/>
          <a:ext cx="1383030" cy="1288415"/>
        </p:xfrm>
        <a:graphic>
          <a:graphicData uri="http://schemas.openxmlformats.org/drawingml/2006/table">
            <a:tbl>
              <a:tblPr firstRow="1" bandRow="1">
                <a:tableStyleId>{5C22544A-7EE6-4342-B048-85BDC9FD1C3A}</a:tableStyleId>
              </a:tblPr>
              <a:tblGrid>
                <a:gridCol w="1383030"/>
              </a:tblGrid>
              <a:tr h="1288415">
                <a:tc>
                  <a:txBody>
                    <a:bodyPr/>
                    <a:lstStyle/>
                    <a:p>
                      <a:pPr algn="ctr" fontAlgn="ctr">
                        <a:buNone/>
                      </a:pPr>
                      <a:r>
                        <a:rPr lang="en-US" sz="6000">
                          <a:solidFill>
                            <a:schemeClr val="tx1"/>
                          </a:solidFill>
                          <a:latin typeface="Arial" panose="020B0604020202020204" pitchFamily="34" charset="0"/>
                          <a:cs typeface="Arial" panose="020B0604020202020204" pitchFamily="34" charset="0"/>
                        </a:rPr>
                        <a:t>↑↓</a:t>
                      </a:r>
                      <a:endParaRPr lang="en-US" sz="6000">
                        <a:solidFill>
                          <a:schemeClr val="tx1"/>
                        </a:solidFill>
                        <a:latin typeface="Arial" panose="020B0604020202020204" pitchFamily="34" charset="0"/>
                        <a:cs typeface="Arial" panose="020B0604020202020204" pitchFamily="34" charset="0"/>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graphicFrame>
        <p:nvGraphicFramePr>
          <p:cNvPr id="4" name="Table 3"/>
          <p:cNvGraphicFramePr/>
          <p:nvPr/>
        </p:nvGraphicFramePr>
        <p:xfrm>
          <a:off x="5791200" y="3615055"/>
          <a:ext cx="9253220" cy="1554480"/>
        </p:xfrm>
        <a:graphic>
          <a:graphicData uri="http://schemas.openxmlformats.org/drawingml/2006/table">
            <a:tbl>
              <a:tblPr firstRow="1" bandRow="1">
                <a:tableStyleId>{5940675A-B579-460E-94D1-54222C63F5DA}</a:tableStyleId>
              </a:tblPr>
              <a:tblGrid>
                <a:gridCol w="1324610"/>
                <a:gridCol w="1397635"/>
                <a:gridCol w="1242695"/>
                <a:gridCol w="1320800"/>
                <a:gridCol w="1323975"/>
                <a:gridCol w="1318895"/>
                <a:gridCol w="1324610"/>
              </a:tblGrid>
              <a:tr h="1554480">
                <a:tc>
                  <a:txBody>
                    <a:bodyPr/>
                    <a:lstStyle/>
                    <a:p>
                      <a:pPr indent="0" algn="ctr">
                        <a:lnSpc>
                          <a:spcPct val="100000"/>
                        </a:lnSpc>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00000"/>
                        </a:lnSpc>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lnSpc>
                          <a:spcPct val="100000"/>
                        </a:lnSpc>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00000"/>
                        </a:lnSpc>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lnSpc>
                          <a:spcPct val="100000"/>
                        </a:lnSpc>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00000"/>
                        </a:lnSpc>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00000"/>
                        </a:lnSpc>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6" name="Table 5"/>
          <p:cNvGraphicFramePr/>
          <p:nvPr/>
        </p:nvGraphicFramePr>
        <p:xfrm>
          <a:off x="5791200" y="6878320"/>
          <a:ext cx="4293235" cy="1393190"/>
        </p:xfrm>
        <a:graphic>
          <a:graphicData uri="http://schemas.openxmlformats.org/drawingml/2006/table">
            <a:tbl>
              <a:tblPr firstRow="1" bandRow="1">
                <a:tableStyleId>{5940675A-B579-460E-94D1-54222C63F5DA}</a:tableStyleId>
              </a:tblPr>
              <a:tblGrid>
                <a:gridCol w="1432560"/>
                <a:gridCol w="1427480"/>
                <a:gridCol w="1433195"/>
              </a:tblGrid>
              <a:tr h="1393190">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 name="Picture 4"/>
          <p:cNvPicPr>
            <a:picLocks noChangeAspect="1"/>
          </p:cNvPicPr>
          <p:nvPr/>
        </p:nvPicPr>
        <p:blipFill>
          <a:blip r:embed="rId1"/>
          <a:srcRect/>
          <a:stretch>
            <a:fillRect/>
          </a:stretch>
        </p:blipFill>
        <p:spPr>
          <a:xfrm rot="21060000">
            <a:off x="15653385" y="6121400"/>
            <a:ext cx="2508885" cy="3966845"/>
          </a:xfrm>
          <a:prstGeom prst="rect">
            <a:avLst/>
          </a:prstGeom>
        </p:spPr>
      </p:pic>
      <p:sp>
        <p:nvSpPr>
          <p:cNvPr id="9" name="Text Box 8"/>
          <p:cNvSpPr txBox="1"/>
          <p:nvPr/>
        </p:nvSpPr>
        <p:spPr>
          <a:xfrm>
            <a:off x="762000" y="3839210"/>
            <a:ext cx="5741035" cy="1106805"/>
          </a:xfrm>
          <a:prstGeom prst="rect">
            <a:avLst/>
          </a:prstGeom>
          <a:noFill/>
        </p:spPr>
        <p:txBody>
          <a:bodyPr wrap="square" rtlCol="0" anchor="t">
            <a:spAutoFit/>
          </a:bodyPr>
          <a:lstStyle/>
          <a:p>
            <a:pPr indent="0" algn="just">
              <a:lnSpc>
                <a:spcPct val="150000"/>
              </a:lnSpc>
              <a:buFont typeface="Arial" panose="020B0604020202020204" pitchFamily="34" charset="0"/>
              <a:buNone/>
            </a:pPr>
            <a:r>
              <a:rPr lang="en-US" sz="4400">
                <a:solidFill>
                  <a:srgbClr val="000000"/>
                </a:solidFill>
                <a:latin typeface="Arial" panose="020B0604020202020204" pitchFamily="34" charset="0"/>
                <a:sym typeface="+mn-ea"/>
              </a:rPr>
              <a:t>+  1s</a:t>
            </a:r>
            <a:r>
              <a:rPr lang="en-US" sz="4400" baseline="30000">
                <a:solidFill>
                  <a:srgbClr val="000000"/>
                </a:solidFill>
                <a:latin typeface="Arial" panose="020B0604020202020204" pitchFamily="34" charset="0"/>
                <a:sym typeface="+mn-ea"/>
              </a:rPr>
              <a:t>2</a:t>
            </a:r>
            <a:r>
              <a:rPr lang="en-US" sz="4400">
                <a:solidFill>
                  <a:srgbClr val="000000"/>
                </a:solidFill>
                <a:latin typeface="Arial" panose="020B0604020202020204" pitchFamily="34" charset="0"/>
                <a:sym typeface="+mn-ea"/>
              </a:rPr>
              <a:t>2s</a:t>
            </a:r>
            <a:r>
              <a:rPr lang="en-US" sz="4400" baseline="30000">
                <a:solidFill>
                  <a:srgbClr val="000000"/>
                </a:solidFill>
                <a:latin typeface="Arial" panose="020B0604020202020204" pitchFamily="34" charset="0"/>
                <a:sym typeface="+mn-ea"/>
              </a:rPr>
              <a:t>2</a:t>
            </a:r>
            <a:r>
              <a:rPr lang="en-US" sz="4400">
                <a:solidFill>
                  <a:srgbClr val="000000"/>
                </a:solidFill>
                <a:latin typeface="Arial" panose="020B0604020202020204" pitchFamily="34" charset="0"/>
                <a:sym typeface="+mn-ea"/>
              </a:rPr>
              <a:t>2p</a:t>
            </a:r>
            <a:r>
              <a:rPr lang="en-US" sz="4400" baseline="30000">
                <a:solidFill>
                  <a:srgbClr val="000000"/>
                </a:solidFill>
                <a:latin typeface="Arial" panose="020B0604020202020204" pitchFamily="34" charset="0"/>
                <a:sym typeface="+mn-ea"/>
              </a:rPr>
              <a:t>6</a:t>
            </a:r>
            <a:r>
              <a:rPr lang="en-US" sz="4400">
                <a:solidFill>
                  <a:srgbClr val="000000"/>
                </a:solidFill>
                <a:latin typeface="Arial" panose="020B0604020202020204" pitchFamily="34" charset="0"/>
                <a:sym typeface="+mn-ea"/>
              </a:rPr>
              <a:t>:</a:t>
            </a:r>
            <a:endParaRPr lang="en-US" sz="4400" b="0">
              <a:solidFill>
                <a:srgbClr val="000000"/>
              </a:solidFill>
              <a:latin typeface="Arial" panose="020B0604020202020204" pitchFamily="34" charset="0"/>
            </a:endParaRPr>
          </a:p>
        </p:txBody>
      </p:sp>
      <p:sp>
        <p:nvSpPr>
          <p:cNvPr id="11" name="Text Box 10"/>
          <p:cNvSpPr txBox="1"/>
          <p:nvPr/>
        </p:nvSpPr>
        <p:spPr>
          <a:xfrm>
            <a:off x="914400" y="7200900"/>
            <a:ext cx="1797050" cy="768350"/>
          </a:xfrm>
          <a:prstGeom prst="rect">
            <a:avLst/>
          </a:prstGeom>
          <a:noFill/>
        </p:spPr>
        <p:txBody>
          <a:bodyPr wrap="none" rtlCol="0" anchor="t">
            <a:spAutoFit/>
          </a:bodyPr>
          <a:lstStyle/>
          <a:p>
            <a:r>
              <a:rPr lang="en-US" sz="4400">
                <a:solidFill>
                  <a:srgbClr val="000000"/>
                </a:solidFill>
                <a:latin typeface="Arial" panose="020B0604020202020204" pitchFamily="34" charset="0"/>
                <a:sym typeface="+mn-ea"/>
              </a:rPr>
              <a:t>+  3p</a:t>
            </a:r>
            <a:r>
              <a:rPr lang="en-US" sz="4400" baseline="30000">
                <a:solidFill>
                  <a:srgbClr val="000000"/>
                </a:solidFill>
                <a:latin typeface="Arial" panose="020B0604020202020204" pitchFamily="34" charset="0"/>
                <a:sym typeface="+mn-ea"/>
              </a:rPr>
              <a:t>6</a:t>
            </a:r>
            <a:r>
              <a:rPr lang="en-US" sz="4400">
                <a:solidFill>
                  <a:srgbClr val="000000"/>
                </a:solidFill>
                <a:latin typeface="Arial" panose="020B0604020202020204" pitchFamily="34" charset="0"/>
                <a:sym typeface="+mn-ea"/>
              </a:rPr>
              <a:t>:</a:t>
            </a:r>
            <a:endParaRPr lang="en-US" sz="4400"/>
          </a:p>
        </p:txBody>
      </p:sp>
      <p:sp>
        <p:nvSpPr>
          <p:cNvPr id="12" name="Text Box 11"/>
          <p:cNvSpPr txBox="1"/>
          <p:nvPr/>
        </p:nvSpPr>
        <p:spPr>
          <a:xfrm>
            <a:off x="5867400" y="2247900"/>
            <a:ext cx="974725" cy="768350"/>
          </a:xfrm>
          <a:prstGeom prst="rect">
            <a:avLst/>
          </a:prstGeom>
          <a:noFill/>
        </p:spPr>
        <p:txBody>
          <a:bodyPr wrap="none" rtlCol="0" anchor="t">
            <a:spAutoFit/>
          </a:bodyPr>
          <a:lstStyle/>
          <a:p>
            <a:r>
              <a:rPr lang="en-US" sz="4400">
                <a:solidFill>
                  <a:srgbClr val="000000"/>
                </a:solidFill>
                <a:latin typeface="Arial" panose="020B0604020202020204" pitchFamily="34" charset="0"/>
                <a:sym typeface="+mn-ea"/>
              </a:rPr>
              <a:t>2s</a:t>
            </a:r>
            <a:r>
              <a:rPr lang="en-US" sz="4400" baseline="30000">
                <a:solidFill>
                  <a:srgbClr val="000000"/>
                </a:solidFill>
                <a:latin typeface="Arial" panose="020B0604020202020204" pitchFamily="34" charset="0"/>
                <a:sym typeface="+mn-ea"/>
              </a:rPr>
              <a:t>2</a:t>
            </a:r>
            <a:endParaRPr lang="en-US" sz="4400"/>
          </a:p>
        </p:txBody>
      </p:sp>
      <p:sp>
        <p:nvSpPr>
          <p:cNvPr id="13" name="Text Box 12"/>
          <p:cNvSpPr txBox="1"/>
          <p:nvPr/>
        </p:nvSpPr>
        <p:spPr>
          <a:xfrm>
            <a:off x="5791200" y="5524500"/>
            <a:ext cx="7839710" cy="768350"/>
          </a:xfrm>
          <a:prstGeom prst="rect">
            <a:avLst/>
          </a:prstGeom>
          <a:noFill/>
        </p:spPr>
        <p:txBody>
          <a:bodyPr wrap="none" rtlCol="0" anchor="t">
            <a:spAutoFit/>
          </a:bodyPr>
          <a:lstStyle/>
          <a:p>
            <a:r>
              <a:rPr lang="en-US" sz="4400">
                <a:solidFill>
                  <a:srgbClr val="000000"/>
                </a:solidFill>
                <a:latin typeface="Arial" panose="020B0604020202020204" pitchFamily="34" charset="0"/>
                <a:sym typeface="+mn-ea"/>
              </a:rPr>
              <a:t>1s</a:t>
            </a:r>
            <a:r>
              <a:rPr lang="en-US" sz="4400" baseline="30000">
                <a:solidFill>
                  <a:srgbClr val="000000"/>
                </a:solidFill>
                <a:latin typeface="Arial" panose="020B0604020202020204" pitchFamily="34" charset="0"/>
                <a:sym typeface="+mn-ea"/>
              </a:rPr>
              <a:t>2                    </a:t>
            </a:r>
            <a:r>
              <a:rPr lang="en-US" sz="4400">
                <a:solidFill>
                  <a:srgbClr val="000000"/>
                </a:solidFill>
                <a:latin typeface="Arial" panose="020B0604020202020204" pitchFamily="34" charset="0"/>
                <a:sym typeface="+mn-ea"/>
              </a:rPr>
              <a:t>2s</a:t>
            </a:r>
            <a:r>
              <a:rPr lang="en-US" sz="4400" baseline="30000">
                <a:solidFill>
                  <a:srgbClr val="000000"/>
                </a:solidFill>
                <a:latin typeface="Arial" panose="020B0604020202020204" pitchFamily="34" charset="0"/>
                <a:sym typeface="+mn-ea"/>
              </a:rPr>
              <a:t>2                                </a:t>
            </a:r>
            <a:r>
              <a:rPr lang="en-US" sz="4400">
                <a:solidFill>
                  <a:srgbClr val="000000"/>
                </a:solidFill>
                <a:latin typeface="Arial" panose="020B0604020202020204" pitchFamily="34" charset="0"/>
                <a:sym typeface="+mn-ea"/>
              </a:rPr>
              <a:t>2p</a:t>
            </a:r>
            <a:r>
              <a:rPr lang="en-US" sz="4400" baseline="30000">
                <a:solidFill>
                  <a:srgbClr val="000000"/>
                </a:solidFill>
                <a:latin typeface="Arial" panose="020B0604020202020204" pitchFamily="34" charset="0"/>
                <a:sym typeface="+mn-ea"/>
              </a:rPr>
              <a:t>6</a:t>
            </a:r>
            <a:endParaRPr lang="en-US" sz="4400"/>
          </a:p>
        </p:txBody>
      </p:sp>
      <p:sp>
        <p:nvSpPr>
          <p:cNvPr id="14" name="Text Box 13"/>
          <p:cNvSpPr txBox="1"/>
          <p:nvPr/>
        </p:nvSpPr>
        <p:spPr>
          <a:xfrm>
            <a:off x="7391400" y="8724900"/>
            <a:ext cx="1005840" cy="768350"/>
          </a:xfrm>
          <a:prstGeom prst="rect">
            <a:avLst/>
          </a:prstGeom>
          <a:noFill/>
        </p:spPr>
        <p:txBody>
          <a:bodyPr wrap="none" rtlCol="0" anchor="t">
            <a:spAutoFit/>
          </a:bodyPr>
          <a:lstStyle/>
          <a:p>
            <a:r>
              <a:rPr lang="en-US" sz="4400">
                <a:solidFill>
                  <a:srgbClr val="000000"/>
                </a:solidFill>
                <a:latin typeface="Arial" panose="020B0604020202020204" pitchFamily="34" charset="0"/>
                <a:sym typeface="+mn-ea"/>
              </a:rPr>
              <a:t>3p</a:t>
            </a:r>
            <a:r>
              <a:rPr lang="en-US" sz="4400" baseline="30000">
                <a:solidFill>
                  <a:srgbClr val="000000"/>
                </a:solidFill>
                <a:latin typeface="Arial" panose="020B0604020202020204" pitchFamily="34" charset="0"/>
                <a:sym typeface="+mn-ea"/>
              </a:rPr>
              <a:t>6</a:t>
            </a:r>
            <a:endParaRPr lang="en-US" sz="4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1" name="Rounded Rectangle 10"/>
          <p:cNvSpPr/>
          <p:nvPr/>
        </p:nvSpPr>
        <p:spPr>
          <a:xfrm>
            <a:off x="1655445" y="888365"/>
            <a:ext cx="14184630" cy="24872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 Box 11"/>
          <p:cNvSpPr txBox="1"/>
          <p:nvPr/>
        </p:nvSpPr>
        <p:spPr>
          <a:xfrm>
            <a:off x="2286000" y="1028700"/>
            <a:ext cx="12772390" cy="2122805"/>
          </a:xfrm>
          <a:prstGeom prst="rect">
            <a:avLst/>
          </a:prstGeom>
          <a:noFill/>
          <a:ln w="9525">
            <a:noFill/>
          </a:ln>
        </p:spPr>
        <p:txBody>
          <a:bodyPr wrap="square">
            <a:spAutoFit/>
          </a:bodyPr>
          <a:lstStyle/>
          <a:p>
            <a:pPr indent="0" algn="ctr">
              <a:lnSpc>
                <a:spcPct val="150000"/>
              </a:lnSpc>
            </a:pPr>
            <a:r>
              <a:rPr lang="en-US" sz="4400" b="1">
                <a:solidFill>
                  <a:srgbClr val="000000"/>
                </a:solidFill>
                <a:latin typeface="Arial" panose="020B0604020202020204" pitchFamily="34" charset="0"/>
                <a:cs typeface="Calibri" panose="020F0502020204030204" charset="0"/>
                <a:sym typeface="+mn-ea"/>
              </a:rPr>
              <a:t>Câu hỏi 6</a:t>
            </a:r>
            <a:r>
              <a:rPr lang="en-US" sz="4400">
                <a:solidFill>
                  <a:srgbClr val="000000"/>
                </a:solidFill>
                <a:latin typeface="Arial" panose="020B0604020202020204" pitchFamily="34" charset="0"/>
                <a:cs typeface="Calibri" panose="020F0502020204030204" charset="0"/>
                <a:sym typeface="+mn-ea"/>
              </a:rPr>
              <a:t> sgk: Cấu hình electron của nguyên tử có Z= 16 là</a:t>
            </a:r>
            <a:endParaRPr lang="en-US" sz="4400" b="0">
              <a:solidFill>
                <a:srgbClr val="000000"/>
              </a:solidFill>
              <a:latin typeface="Arial" panose="020B0604020202020204" pitchFamily="34" charset="0"/>
              <a:cs typeface="Calibri" panose="020F0502020204030204" charset="0"/>
            </a:endParaRPr>
          </a:p>
        </p:txBody>
      </p:sp>
      <p:pic>
        <p:nvPicPr>
          <p:cNvPr id="13" name="Picture 4"/>
          <p:cNvPicPr>
            <a:picLocks noChangeAspect="1"/>
          </p:cNvPicPr>
          <p:nvPr/>
        </p:nvPicPr>
        <p:blipFill>
          <a:blip r:embed="rId1"/>
          <a:srcRect/>
          <a:stretch>
            <a:fillRect/>
          </a:stretch>
        </p:blipFill>
        <p:spPr>
          <a:xfrm>
            <a:off x="15058390" y="952500"/>
            <a:ext cx="1559560" cy="2520950"/>
          </a:xfrm>
          <a:prstGeom prst="rect">
            <a:avLst/>
          </a:prstGeom>
        </p:spPr>
      </p:pic>
      <p:sp>
        <p:nvSpPr>
          <p:cNvPr id="14" name="Oval 13"/>
          <p:cNvSpPr/>
          <p:nvPr/>
        </p:nvSpPr>
        <p:spPr>
          <a:xfrm>
            <a:off x="1905000" y="4976495"/>
            <a:ext cx="1221105" cy="1311910"/>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5" name="Rounded Rectangle 14"/>
          <p:cNvSpPr/>
          <p:nvPr/>
        </p:nvSpPr>
        <p:spPr>
          <a:xfrm>
            <a:off x="3729990" y="5128895"/>
            <a:ext cx="4631690" cy="1103630"/>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indent="0" algn="ctr">
              <a:lnSpc>
                <a:spcPct val="150000"/>
              </a:lnSpc>
            </a:pP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1s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2s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2p</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6</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3s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3p</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3</a:t>
            </a:r>
            <a:endParaRPr lang="en-US" sz="4400"/>
          </a:p>
        </p:txBody>
      </p:sp>
      <p:sp>
        <p:nvSpPr>
          <p:cNvPr id="18" name="Oval 17"/>
          <p:cNvSpPr/>
          <p:nvPr/>
        </p:nvSpPr>
        <p:spPr>
          <a:xfrm>
            <a:off x="9601200" y="5128895"/>
            <a:ext cx="1221105" cy="1311910"/>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11201400" y="5219700"/>
            <a:ext cx="4671695" cy="104965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indent="0" algn="ctr">
              <a:lnSpc>
                <a:spcPct val="150000"/>
              </a:lnSpc>
            </a:pP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1s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2s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2p</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6</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3s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3p</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3</a:t>
            </a:r>
            <a:endParaRPr lang="en-US" sz="4400"/>
          </a:p>
        </p:txBody>
      </p:sp>
      <p:sp>
        <p:nvSpPr>
          <p:cNvPr id="21" name="Oval 20"/>
          <p:cNvSpPr/>
          <p:nvPr/>
        </p:nvSpPr>
        <p:spPr>
          <a:xfrm>
            <a:off x="1986280" y="7901305"/>
            <a:ext cx="1221105" cy="1311910"/>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3653790" y="7998460"/>
            <a:ext cx="4659630" cy="1085215"/>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indent="0" algn="ctr">
              <a:lnSpc>
                <a:spcPct val="150000"/>
              </a:lnSpc>
            </a:pP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1s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2s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2p</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6</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3s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3p</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4</a:t>
            </a:r>
            <a:endParaRPr lang="en-US" sz="4400"/>
          </a:p>
        </p:txBody>
      </p:sp>
      <p:sp>
        <p:nvSpPr>
          <p:cNvPr id="24" name="Oval 23"/>
          <p:cNvSpPr/>
          <p:nvPr/>
        </p:nvSpPr>
        <p:spPr>
          <a:xfrm>
            <a:off x="9563735" y="7920355"/>
            <a:ext cx="1221105" cy="1311910"/>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
        <p:nvSpPr>
          <p:cNvPr id="25" name="Rounded Rectangle 24"/>
          <p:cNvSpPr/>
          <p:nvPr/>
        </p:nvSpPr>
        <p:spPr>
          <a:xfrm>
            <a:off x="11277600" y="8054975"/>
            <a:ext cx="4621530" cy="1067435"/>
          </a:xfrm>
          <a:prstGeom prst="roundRect">
            <a:avLst/>
          </a:prstGeom>
          <a:ln>
            <a:noFill/>
          </a:ln>
          <a:extLst>
            <a:ext uri="{909E8E84-426E-40DD-AFC4-6F175D3DCCD1}">
              <a14:hiddenFill xmlns:a14="http://schemas.microsoft.com/office/drawing/2010/main">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14:hiddenFill>
            </a:ext>
          </a:extLst>
        </p:spPr>
        <p:style>
          <a:lnRef idx="1">
            <a:schemeClr val="accent4"/>
          </a:lnRef>
          <a:fillRef idx="2">
            <a:schemeClr val="accent4"/>
          </a:fillRef>
          <a:effectRef idx="1">
            <a:schemeClr val="accent4"/>
          </a:effectRef>
          <a:fontRef idx="minor">
            <a:schemeClr val="dk1"/>
          </a:fontRef>
        </p:style>
        <p:txBody>
          <a:bodyPr rtlCol="0" anchor="ctr"/>
          <a:lstStyle/>
          <a:p>
            <a:pPr indent="0" algn="ctr">
              <a:lnSpc>
                <a:spcPct val="150000"/>
              </a:lnSpc>
            </a:pP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1s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2s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2p</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5</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3s</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2</a:t>
            </a:r>
            <a:r>
              <a:rPr lang="en-US" sz="4400">
                <a:solidFill>
                  <a:schemeClr val="tx1">
                    <a:lumMod val="95000"/>
                    <a:lumOff val="5000"/>
                  </a:schemeClr>
                </a:solidFill>
                <a:effectLst/>
                <a:latin typeface="Arial" panose="020B0604020202020204" pitchFamily="34" charset="0"/>
                <a:cs typeface="Arial" panose="020B0604020202020204" pitchFamily="34" charset="0"/>
                <a:sym typeface="+mn-ea"/>
              </a:rPr>
              <a:t>3p</a:t>
            </a:r>
            <a:r>
              <a:rPr lang="en-US" sz="4400" baseline="30000">
                <a:solidFill>
                  <a:schemeClr val="tx1">
                    <a:lumMod val="95000"/>
                    <a:lumOff val="5000"/>
                  </a:schemeClr>
                </a:solidFill>
                <a:effectLst/>
                <a:latin typeface="Arial" panose="020B0604020202020204" pitchFamily="34" charset="0"/>
                <a:cs typeface="Arial" panose="020B0604020202020204" pitchFamily="34" charset="0"/>
                <a:sym typeface="+mn-ea"/>
              </a:rPr>
              <a:t>5</a:t>
            </a:r>
            <a:endParaRPr lang="en-US" sz="4400"/>
          </a:p>
        </p:txBody>
      </p:sp>
      <p:sp>
        <p:nvSpPr>
          <p:cNvPr id="2" name="Oval 1"/>
          <p:cNvSpPr/>
          <p:nvPr/>
        </p:nvSpPr>
        <p:spPr>
          <a:xfrm>
            <a:off x="1986280" y="7915275"/>
            <a:ext cx="1221105" cy="13055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4" grpId="0" bldLvl="0" animBg="1"/>
      <p:bldP spid="15" grpId="0" bldLvl="0" animBg="1"/>
      <p:bldP spid="18" grpId="0" bldLvl="0" animBg="1"/>
      <p:bldP spid="19" grpId="0" bldLvl="0" animBg="1"/>
      <p:bldP spid="21" grpId="0" bldLvl="0" animBg="1"/>
      <p:bldP spid="22" grpId="0" bldLvl="0" animBg="1"/>
      <p:bldP spid="24" grpId="0" bldLvl="0" animBg="1"/>
      <p:bldP spid="25" grpId="0" bldLvl="0" animBg="1"/>
      <p:bldP spid="2"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1" name="Rounded Rectangle 10"/>
          <p:cNvSpPr/>
          <p:nvPr/>
        </p:nvSpPr>
        <p:spPr>
          <a:xfrm>
            <a:off x="1655445" y="888365"/>
            <a:ext cx="14184630" cy="2487295"/>
          </a:xfrm>
          <a:prstGeom prst="roundRect">
            <a:avLst/>
          </a:prstGeom>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 Box 11"/>
          <p:cNvSpPr txBox="1"/>
          <p:nvPr/>
        </p:nvSpPr>
        <p:spPr>
          <a:xfrm>
            <a:off x="2286000" y="1028700"/>
            <a:ext cx="12772390" cy="2122805"/>
          </a:xfrm>
          <a:prstGeom prst="rect">
            <a:avLst/>
          </a:prstGeom>
          <a:noFill/>
          <a:ln w="9525">
            <a:noFill/>
          </a:ln>
        </p:spPr>
        <p:txBody>
          <a:bodyPr wrap="square">
            <a:spAutoFit/>
          </a:bodyPr>
          <a:lstStyle/>
          <a:p>
            <a:pPr indent="0">
              <a:lnSpc>
                <a:spcPct val="150000"/>
              </a:lnSpc>
            </a:pPr>
            <a:r>
              <a:rPr lang="en-US" sz="4400" b="1">
                <a:solidFill>
                  <a:srgbClr val="000000"/>
                </a:solidFill>
                <a:latin typeface="Arial" panose="020B0604020202020204" pitchFamily="34" charset="0"/>
                <a:cs typeface="Calibri" panose="020F0502020204030204" charset="0"/>
                <a:sym typeface="+mn-ea"/>
              </a:rPr>
              <a:t>Câu hỏi 7 </a:t>
            </a:r>
            <a:r>
              <a:rPr lang="en-US" sz="4400">
                <a:solidFill>
                  <a:srgbClr val="000000"/>
                </a:solidFill>
                <a:latin typeface="Arial" panose="020B0604020202020204" pitchFamily="34" charset="0"/>
                <a:cs typeface="Calibri" panose="020F0502020204030204" charset="0"/>
                <a:sym typeface="+mn-ea"/>
              </a:rPr>
              <a:t> sgk: Biểu diễn cấu hình electron của các nguyên tử Z=8 và Z=11 theo ô orbital.</a:t>
            </a:r>
            <a:endParaRPr lang="en-US" sz="4400">
              <a:solidFill>
                <a:srgbClr val="000000"/>
              </a:solidFill>
              <a:latin typeface="Arial" panose="020B0604020202020204" pitchFamily="34" charset="0"/>
              <a:cs typeface="Calibri" panose="020F0502020204030204" charset="0"/>
              <a:sym typeface="+mn-ea"/>
            </a:endParaRPr>
          </a:p>
        </p:txBody>
      </p:sp>
      <p:pic>
        <p:nvPicPr>
          <p:cNvPr id="13" name="Picture 4"/>
          <p:cNvPicPr>
            <a:picLocks noChangeAspect="1"/>
          </p:cNvPicPr>
          <p:nvPr/>
        </p:nvPicPr>
        <p:blipFill>
          <a:blip r:embed="rId1"/>
          <a:srcRect/>
          <a:stretch>
            <a:fillRect/>
          </a:stretch>
        </p:blipFill>
        <p:spPr>
          <a:xfrm>
            <a:off x="15058390" y="952500"/>
            <a:ext cx="1559560" cy="2520950"/>
          </a:xfrm>
          <a:prstGeom prst="rect">
            <a:avLst/>
          </a:prstGeom>
        </p:spPr>
      </p:pic>
      <p:sp>
        <p:nvSpPr>
          <p:cNvPr id="109" name="Text Box 108"/>
          <p:cNvSpPr txBox="1"/>
          <p:nvPr/>
        </p:nvSpPr>
        <p:spPr>
          <a:xfrm>
            <a:off x="1655445" y="3983037"/>
            <a:ext cx="5080000" cy="706755"/>
          </a:xfrm>
          <a:prstGeom prst="rect">
            <a:avLst/>
          </a:prstGeom>
          <a:noFill/>
          <a:ln w="9525">
            <a:noFill/>
          </a:ln>
        </p:spPr>
        <p:txBody>
          <a:bodyPr>
            <a:spAutoFit/>
          </a:bodyPr>
          <a:lstStyle/>
          <a:p>
            <a:pPr marL="571500" indent="-571500">
              <a:buFont typeface="Arial" panose="020B0604020202020204" pitchFamily="34" charset="0"/>
              <a:buChar char="•"/>
            </a:pPr>
            <a:r>
              <a:rPr lang="en-US" sz="4000" b="0">
                <a:solidFill>
                  <a:srgbClr val="000000"/>
                </a:solidFill>
                <a:latin typeface="Arial" panose="020B0604020202020204" pitchFamily="34" charset="0"/>
                <a:cs typeface="Calibri" panose="020F0502020204030204" charset="0"/>
              </a:rPr>
              <a:t>Z= 8:      1s</a:t>
            </a:r>
            <a:r>
              <a:rPr lang="en-US" sz="4000" b="0" baseline="30000">
                <a:solidFill>
                  <a:srgbClr val="000000"/>
                </a:solidFill>
                <a:latin typeface="Arial" panose="020B0604020202020204" pitchFamily="34" charset="0"/>
                <a:cs typeface="Calibri" panose="020F0502020204030204" charset="0"/>
              </a:rPr>
              <a:t>2</a:t>
            </a:r>
            <a:r>
              <a:rPr lang="en-US" sz="4000" b="0">
                <a:solidFill>
                  <a:srgbClr val="000000"/>
                </a:solidFill>
                <a:latin typeface="Arial" panose="020B0604020202020204" pitchFamily="34" charset="0"/>
                <a:cs typeface="Calibri" panose="020F0502020204030204" charset="0"/>
              </a:rPr>
              <a:t>2s</a:t>
            </a:r>
            <a:r>
              <a:rPr lang="en-US" sz="4000" b="0" baseline="30000">
                <a:solidFill>
                  <a:srgbClr val="000000"/>
                </a:solidFill>
                <a:latin typeface="Arial" panose="020B0604020202020204" pitchFamily="34" charset="0"/>
                <a:cs typeface="Calibri" panose="020F0502020204030204" charset="0"/>
              </a:rPr>
              <a:t>2</a:t>
            </a:r>
            <a:r>
              <a:rPr lang="en-US" sz="4000" b="0">
                <a:solidFill>
                  <a:srgbClr val="000000"/>
                </a:solidFill>
                <a:latin typeface="Arial" panose="020B0604020202020204" pitchFamily="34" charset="0"/>
                <a:cs typeface="Calibri" panose="020F0502020204030204" charset="0"/>
              </a:rPr>
              <a:t>2p</a:t>
            </a:r>
            <a:r>
              <a:rPr lang="en-US" sz="4000" b="0" baseline="30000">
                <a:solidFill>
                  <a:srgbClr val="000000"/>
                </a:solidFill>
                <a:latin typeface="Arial" panose="020B0604020202020204" pitchFamily="34" charset="0"/>
                <a:cs typeface="Calibri" panose="020F0502020204030204" charset="0"/>
              </a:rPr>
              <a:t>4 </a:t>
            </a:r>
            <a:endParaRPr lang="en-US" sz="4000"/>
          </a:p>
        </p:txBody>
      </p:sp>
      <p:graphicFrame>
        <p:nvGraphicFramePr>
          <p:cNvPr id="4" name="Table 3"/>
          <p:cNvGraphicFramePr/>
          <p:nvPr/>
        </p:nvGraphicFramePr>
        <p:xfrm>
          <a:off x="3424555" y="8343900"/>
          <a:ext cx="9954895" cy="1130935"/>
        </p:xfrm>
        <a:graphic>
          <a:graphicData uri="http://schemas.openxmlformats.org/drawingml/2006/table">
            <a:tbl>
              <a:tblPr firstRow="1" bandRow="1">
                <a:tableStyleId>{5940675A-B579-460E-94D1-54222C63F5DA}</a:tableStyleId>
              </a:tblPr>
              <a:tblGrid>
                <a:gridCol w="1106805"/>
                <a:gridCol w="1102360"/>
                <a:gridCol w="1106170"/>
                <a:gridCol w="1108075"/>
                <a:gridCol w="1106170"/>
                <a:gridCol w="1105535"/>
                <a:gridCol w="1107440"/>
                <a:gridCol w="1106170"/>
                <a:gridCol w="1106170"/>
              </a:tblGrid>
              <a:tr h="1130935">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5" name="Table 4"/>
          <p:cNvGraphicFramePr/>
          <p:nvPr/>
        </p:nvGraphicFramePr>
        <p:xfrm>
          <a:off x="4724400" y="5143500"/>
          <a:ext cx="7355205" cy="1242060"/>
        </p:xfrm>
        <a:graphic>
          <a:graphicData uri="http://schemas.openxmlformats.org/drawingml/2006/table">
            <a:tbl>
              <a:tblPr firstRow="1" bandRow="1">
                <a:tableStyleId>{5940675A-B579-460E-94D1-54222C63F5DA}</a:tableStyleId>
              </a:tblPr>
              <a:tblGrid>
                <a:gridCol w="1052830"/>
                <a:gridCol w="1110615"/>
                <a:gridCol w="988060"/>
                <a:gridCol w="1049655"/>
                <a:gridCol w="1052195"/>
                <a:gridCol w="1049020"/>
                <a:gridCol w="1052830"/>
              </a:tblGrid>
              <a:tr h="1242060">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Text Box 5"/>
          <p:cNvSpPr txBox="1"/>
          <p:nvPr/>
        </p:nvSpPr>
        <p:spPr>
          <a:xfrm>
            <a:off x="1655445" y="7011035"/>
            <a:ext cx="6781800" cy="706755"/>
          </a:xfrm>
          <a:prstGeom prst="rect">
            <a:avLst/>
          </a:prstGeom>
          <a:noFill/>
          <a:ln w="9525">
            <a:noFill/>
          </a:ln>
        </p:spPr>
        <p:txBody>
          <a:bodyPr wrap="square">
            <a:spAutoFit/>
          </a:bodyPr>
          <a:lstStyle/>
          <a:p>
            <a:pPr marL="571500" indent="-571500">
              <a:buFont typeface="Arial" panose="020B0604020202020204" pitchFamily="34" charset="0"/>
              <a:buChar char="•"/>
            </a:pPr>
            <a:r>
              <a:rPr lang="en-US" sz="4000" b="0">
                <a:solidFill>
                  <a:srgbClr val="000000"/>
                </a:solidFill>
                <a:latin typeface="Arial" panose="020B0604020202020204" pitchFamily="34" charset="0"/>
                <a:cs typeface="Calibri" panose="020F0502020204030204" charset="0"/>
              </a:rPr>
              <a:t>Z= 11: 1s</a:t>
            </a:r>
            <a:r>
              <a:rPr lang="en-US" sz="4000" b="0" baseline="30000">
                <a:solidFill>
                  <a:srgbClr val="000000"/>
                </a:solidFill>
                <a:latin typeface="Arial" panose="020B0604020202020204" pitchFamily="34" charset="0"/>
                <a:cs typeface="Calibri" panose="020F0502020204030204" charset="0"/>
              </a:rPr>
              <a:t>2</a:t>
            </a:r>
            <a:r>
              <a:rPr lang="en-US" sz="4000" b="0">
                <a:solidFill>
                  <a:srgbClr val="000000"/>
                </a:solidFill>
                <a:latin typeface="Arial" panose="020B0604020202020204" pitchFamily="34" charset="0"/>
                <a:cs typeface="Calibri" panose="020F0502020204030204" charset="0"/>
              </a:rPr>
              <a:t>2s</a:t>
            </a:r>
            <a:r>
              <a:rPr lang="en-US" sz="4000" b="0" baseline="30000">
                <a:solidFill>
                  <a:srgbClr val="000000"/>
                </a:solidFill>
                <a:latin typeface="Arial" panose="020B0604020202020204" pitchFamily="34" charset="0"/>
                <a:cs typeface="Calibri" panose="020F0502020204030204" charset="0"/>
              </a:rPr>
              <a:t>2</a:t>
            </a:r>
            <a:r>
              <a:rPr lang="en-US" sz="4000" b="0">
                <a:solidFill>
                  <a:srgbClr val="000000"/>
                </a:solidFill>
                <a:latin typeface="Arial" panose="020B0604020202020204" pitchFamily="34" charset="0"/>
                <a:cs typeface="Calibri" panose="020F0502020204030204" charset="0"/>
              </a:rPr>
              <a:t>2p</a:t>
            </a:r>
            <a:r>
              <a:rPr lang="en-US" sz="4000" b="0" baseline="30000">
                <a:solidFill>
                  <a:srgbClr val="000000"/>
                </a:solidFill>
                <a:latin typeface="Arial" panose="020B0604020202020204" pitchFamily="34" charset="0"/>
                <a:cs typeface="Calibri" panose="020F0502020204030204" charset="0"/>
              </a:rPr>
              <a:t>6</a:t>
            </a:r>
            <a:r>
              <a:rPr lang="en-US" sz="4000" b="0">
                <a:solidFill>
                  <a:srgbClr val="000000"/>
                </a:solidFill>
                <a:latin typeface="Arial" panose="020B0604020202020204" pitchFamily="34" charset="0"/>
                <a:cs typeface="Calibri" panose="020F0502020204030204" charset="0"/>
              </a:rPr>
              <a:t>3s</a:t>
            </a:r>
            <a:r>
              <a:rPr lang="en-US" sz="4000" b="0" baseline="30000">
                <a:solidFill>
                  <a:srgbClr val="000000"/>
                </a:solidFill>
                <a:latin typeface="Arial" panose="020B0604020202020204" pitchFamily="34" charset="0"/>
                <a:cs typeface="Calibri" panose="020F0502020204030204" charset="0"/>
              </a:rPr>
              <a:t>1</a:t>
            </a:r>
            <a:endParaRPr lang="en-US" sz="40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barn(inVertical)">
                                      <p:cBhvr>
                                        <p:cTn id="18" dur="500"/>
                                        <p:tgtEl>
                                          <p:spTgt spid="109"/>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09"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5" name="Text Box 104"/>
          <p:cNvSpPr txBox="1"/>
          <p:nvPr/>
        </p:nvSpPr>
        <p:spPr>
          <a:xfrm>
            <a:off x="1828800" y="571500"/>
            <a:ext cx="14324965" cy="1014730"/>
          </a:xfrm>
          <a:prstGeom prst="rect">
            <a:avLst/>
          </a:prstGeom>
          <a:noFill/>
          <a:ln w="9525">
            <a:noFill/>
          </a:ln>
        </p:spPr>
        <p:txBody>
          <a:bodyPr wrap="square">
            <a:spAutoFit/>
          </a:bodyPr>
          <a:lstStyle/>
          <a:p>
            <a:pPr indent="0" algn="ctr"/>
            <a:r>
              <a:rPr lang="en-US" sz="6000" b="1" dirty="0">
                <a:latin typeface="Arial" panose="020B0604020202020204" pitchFamily="34" charset="0"/>
                <a:cs typeface="Arial" panose="020B0604020202020204" pitchFamily="34" charset="0"/>
              </a:rPr>
              <a:t>4</a:t>
            </a:r>
            <a:r>
              <a:rPr lang="en-US" sz="6000" b="1" dirty="0" smtClean="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Đặc</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điểm</a:t>
            </a:r>
            <a:r>
              <a:rPr lang="en-US" sz="6000" b="1" dirty="0">
                <a:solidFill>
                  <a:schemeClr val="tx1"/>
                </a:solidFill>
                <a:latin typeface="Arial" panose="020B0604020202020204" pitchFamily="34" charset="0"/>
                <a:cs typeface="Arial" panose="020B0604020202020204" pitchFamily="34" charset="0"/>
              </a:rPr>
              <a:t> electron </a:t>
            </a:r>
            <a:r>
              <a:rPr lang="en-US" sz="6000" b="1" dirty="0" err="1">
                <a:solidFill>
                  <a:schemeClr val="tx1"/>
                </a:solidFill>
                <a:latin typeface="Arial" panose="020B0604020202020204" pitchFamily="34" charset="0"/>
                <a:cs typeface="Arial" panose="020B0604020202020204" pitchFamily="34" charset="0"/>
              </a:rPr>
              <a:t>lớp</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ngoài</a:t>
            </a:r>
            <a:r>
              <a:rPr lang="en-US" sz="6000" b="1" dirty="0">
                <a:solidFill>
                  <a:schemeClr val="tx1"/>
                </a:solidFill>
                <a:latin typeface="Arial" panose="020B0604020202020204" pitchFamily="34" charset="0"/>
                <a:cs typeface="Arial" panose="020B0604020202020204" pitchFamily="34" charset="0"/>
              </a:rPr>
              <a:t> </a:t>
            </a:r>
            <a:r>
              <a:rPr lang="en-US" sz="6000" b="1" dirty="0" err="1">
                <a:solidFill>
                  <a:schemeClr val="tx1"/>
                </a:solidFill>
                <a:latin typeface="Arial" panose="020B0604020202020204" pitchFamily="34" charset="0"/>
                <a:cs typeface="Arial" panose="020B0604020202020204" pitchFamily="34" charset="0"/>
              </a:rPr>
              <a:t>cùng</a:t>
            </a:r>
            <a:endParaRPr lang="en-US" sz="6000" b="1" dirty="0">
              <a:solidFill>
                <a:schemeClr val="tx1"/>
              </a:solidFill>
              <a:latin typeface="Arial" panose="020B0604020202020204" pitchFamily="34" charset="0"/>
              <a:cs typeface="Arial" panose="020B0604020202020204" pitchFamily="34" charset="0"/>
            </a:endParaRPr>
          </a:p>
        </p:txBody>
      </p:sp>
      <p:sp>
        <p:nvSpPr>
          <p:cNvPr id="10" name="Text Box 9"/>
          <p:cNvSpPr txBox="1"/>
          <p:nvPr/>
        </p:nvSpPr>
        <p:spPr>
          <a:xfrm>
            <a:off x="2555875" y="1943100"/>
            <a:ext cx="9989820" cy="5169535"/>
          </a:xfrm>
          <a:prstGeom prst="rect">
            <a:avLst/>
          </a:prstGeom>
          <a:noFill/>
          <a:ln w="9525">
            <a:noFill/>
          </a:ln>
        </p:spPr>
        <p:txBody>
          <a:bodyPr wrap="square">
            <a:spAutoFit/>
          </a:bodyPr>
          <a:lstStyle/>
          <a:p>
            <a:pPr indent="0" algn="just">
              <a:lnSpc>
                <a:spcPct val="150000"/>
              </a:lnSpc>
              <a:buFont typeface="Arial" panose="020B0604020202020204" pitchFamily="34" charset="0"/>
              <a:buNone/>
            </a:pPr>
            <a:r>
              <a:rPr lang="en-US" sz="4400" b="0">
                <a:solidFill>
                  <a:srgbClr val="000000"/>
                </a:solidFill>
                <a:latin typeface="Arial" panose="020B0604020202020204" pitchFamily="34" charset="0"/>
              </a:rPr>
              <a:t>Trong bóng đèn dây tóc, người ta có bơm các loại khí hiếm vào để bảo vệ sợi dây tóc tránh bị oxi hóa. Nguyên nhân dẫn đến sự trơ về mặt hóa học của các loại khí hiếm là gì?</a:t>
            </a:r>
            <a:endParaRPr lang="en-US" sz="4400" b="0">
              <a:solidFill>
                <a:srgbClr val="000000"/>
              </a:solidFill>
              <a:latin typeface="Arial" panose="020B0604020202020204" pitchFamily="34" charset="0"/>
            </a:endParaRPr>
          </a:p>
        </p:txBody>
      </p:sp>
      <p:pic>
        <p:nvPicPr>
          <p:cNvPr id="2" name="Picture 1"/>
          <p:cNvPicPr>
            <a:picLocks noChangeAspect="1"/>
          </p:cNvPicPr>
          <p:nvPr/>
        </p:nvPicPr>
        <p:blipFill>
          <a:blip r:embed="rId1"/>
          <a:stretch>
            <a:fillRect/>
          </a:stretch>
        </p:blipFill>
        <p:spPr>
          <a:xfrm>
            <a:off x="13563600" y="2476500"/>
            <a:ext cx="4228465" cy="4476115"/>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145" y="1790700"/>
            <a:ext cx="1557655" cy="1427480"/>
          </a:xfrm>
          <a:prstGeom prst="rect">
            <a:avLst/>
          </a:prstGeom>
        </p:spPr>
      </p:pic>
      <p:sp>
        <p:nvSpPr>
          <p:cNvPr id="4" name="Right Arrow 3"/>
          <p:cNvSpPr/>
          <p:nvPr/>
        </p:nvSpPr>
        <p:spPr>
          <a:xfrm>
            <a:off x="506730" y="8335010"/>
            <a:ext cx="1322070" cy="645795"/>
          </a:xfrm>
          <a:prstGeom prst="rightArrow">
            <a:avLst/>
          </a:prstGeom>
          <a:ln>
            <a:solidFill>
              <a:srgbClr val="BCAAD3"/>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ounded Rectangle 4"/>
          <p:cNvSpPr/>
          <p:nvPr/>
        </p:nvSpPr>
        <p:spPr>
          <a:xfrm>
            <a:off x="2572385" y="7649845"/>
            <a:ext cx="12114530" cy="2000250"/>
          </a:xfrm>
          <a:prstGeom prst="roundRect">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9" name="Text Box 108"/>
          <p:cNvSpPr txBox="1"/>
          <p:nvPr/>
        </p:nvSpPr>
        <p:spPr>
          <a:xfrm>
            <a:off x="2915920" y="7688580"/>
            <a:ext cx="11748135" cy="1938020"/>
          </a:xfrm>
          <a:prstGeom prst="rect">
            <a:avLst/>
          </a:prstGeom>
          <a:noFill/>
          <a:ln w="9525">
            <a:noFill/>
          </a:ln>
        </p:spPr>
        <p:txBody>
          <a:bodyPr wrap="square">
            <a:spAutoFit/>
          </a:bodyPr>
          <a:lstStyle/>
          <a:p>
            <a:pPr indent="0">
              <a:lnSpc>
                <a:spcPct val="150000"/>
              </a:lnSpc>
            </a:pPr>
            <a:r>
              <a:rPr lang="en-US" sz="4000" b="0">
                <a:solidFill>
                  <a:srgbClr val="000000"/>
                </a:solidFill>
                <a:latin typeface="Arial" panose="020B0604020202020204" pitchFamily="34" charset="0"/>
                <a:cs typeface="Calibri" panose="020F0502020204030204" charset="0"/>
              </a:rPr>
              <a:t>Các khí hiếm thường có 8 electron ở lớp vỏ ngoài cùng (trừ He) nên rất bền vững.</a:t>
            </a:r>
            <a:endParaRPr lang="en-US" sz="4000" b="0">
              <a:solidFill>
                <a:srgbClr val="000000"/>
              </a:solidFill>
              <a:latin typeface="Arial" panose="020B0604020202020204" pitchFamily="34" charset="0"/>
              <a:cs typeface="Calibri" panose="020F050202020403020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linds(horizont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9"/>
                                        </p:tgtEl>
                                        <p:attrNameLst>
                                          <p:attrName>style.visibility</p:attrName>
                                        </p:attrNameLst>
                                      </p:cBhvr>
                                      <p:to>
                                        <p:strVal val="visible"/>
                                      </p:to>
                                    </p:set>
                                    <p:animEffect transition="in" filter="dissolve">
                                      <p:cBhvr>
                                        <p:cTn id="3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 grpId="0"/>
      <p:bldP spid="4" grpId="0" bldLvl="0" animBg="1"/>
      <p:bldP spid="5" grpId="0" animBg="1"/>
      <p:bldP spid="10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 name="Text Box 9"/>
          <p:cNvSpPr txBox="1"/>
          <p:nvPr/>
        </p:nvSpPr>
        <p:spPr>
          <a:xfrm>
            <a:off x="1143000" y="1751965"/>
            <a:ext cx="10736580" cy="3138170"/>
          </a:xfrm>
          <a:prstGeom prst="rect">
            <a:avLst/>
          </a:prstGeom>
          <a:noFill/>
          <a:ln w="9525">
            <a:noFill/>
          </a:ln>
        </p:spPr>
        <p:txBody>
          <a:bodyPr wrap="square">
            <a:spAutoFit/>
          </a:bodyPr>
          <a:lstStyle/>
          <a:p>
            <a:pPr marL="571500" indent="-571500" algn="just">
              <a:lnSpc>
                <a:spcPct val="150000"/>
              </a:lnSpc>
              <a:buFont typeface="Arial" panose="020B0604020202020204" pitchFamily="34" charset="0"/>
              <a:buChar char="•"/>
            </a:pPr>
            <a:r>
              <a:rPr lang="en-US" sz="4400" b="0">
                <a:solidFill>
                  <a:srgbClr val="000000"/>
                </a:solidFill>
                <a:latin typeface="Arial" panose="020B0604020202020204" pitchFamily="34" charset="0"/>
              </a:rPr>
              <a:t>Cấu hình electron lớp ngoài cùng sẽ quyết định tính chất học cơ bản của các nguyên tố. </a:t>
            </a:r>
            <a:endParaRPr lang="en-US" sz="4400" b="0">
              <a:solidFill>
                <a:srgbClr val="000000"/>
              </a:solidFill>
              <a:latin typeface="Arial" panose="020B0604020202020204" pitchFamily="34" charset="0"/>
            </a:endParaRPr>
          </a:p>
        </p:txBody>
      </p:sp>
      <p:pic>
        <p:nvPicPr>
          <p:cNvPr id="3" name="Picture 2"/>
          <p:cNvPicPr>
            <a:picLocks noChangeAspect="1"/>
          </p:cNvPicPr>
          <p:nvPr/>
        </p:nvPicPr>
        <p:blipFill>
          <a:blip r:embed="rId1"/>
          <a:stretch>
            <a:fillRect/>
          </a:stretch>
        </p:blipFill>
        <p:spPr>
          <a:xfrm>
            <a:off x="12344400" y="2933700"/>
            <a:ext cx="5512435" cy="4699635"/>
          </a:xfrm>
          <a:prstGeom prst="rect">
            <a:avLst/>
          </a:prstGeom>
        </p:spPr>
      </p:pic>
      <p:sp>
        <p:nvSpPr>
          <p:cNvPr id="4" name="Text Box 3"/>
          <p:cNvSpPr txBox="1"/>
          <p:nvPr/>
        </p:nvSpPr>
        <p:spPr>
          <a:xfrm>
            <a:off x="1075690" y="4890135"/>
            <a:ext cx="10761345" cy="4154170"/>
          </a:xfrm>
          <a:prstGeom prst="rect">
            <a:avLst/>
          </a:prstGeom>
          <a:noFill/>
        </p:spPr>
        <p:txBody>
          <a:bodyPr wrap="square" rtlCol="0" anchor="t">
            <a:spAutoFit/>
          </a:bodyPr>
          <a:lstStyle/>
          <a:p>
            <a:pPr marL="571500" indent="-571500" algn="just">
              <a:lnSpc>
                <a:spcPct val="150000"/>
              </a:lnSpc>
              <a:buFont typeface="Arial" panose="020B0604020202020204" pitchFamily="34" charset="0"/>
              <a:buChar char="•"/>
            </a:pPr>
            <a:r>
              <a:rPr lang="en-US" sz="4400">
                <a:solidFill>
                  <a:srgbClr val="000000"/>
                </a:solidFill>
                <a:latin typeface="Arial" panose="020B0604020202020204" pitchFamily="34" charset="0"/>
                <a:sym typeface="+mn-ea"/>
              </a:rPr>
              <a:t>Các nguyên tử nguyên tố thường có xu hướng nhận thêm hoặc bớt đi 1, 2 hoặc 3 electron để có được cấu hình bền vững như khí hiếm.</a:t>
            </a:r>
            <a:endParaRPr lang="en-US" sz="4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8" name="Text Box 7"/>
          <p:cNvSpPr txBox="1"/>
          <p:nvPr/>
        </p:nvSpPr>
        <p:spPr>
          <a:xfrm>
            <a:off x="1158240" y="647700"/>
            <a:ext cx="16143605" cy="2122805"/>
          </a:xfrm>
          <a:prstGeom prst="rect">
            <a:avLst/>
          </a:prstGeom>
          <a:noFill/>
        </p:spPr>
        <p:txBody>
          <a:bodyPr wrap="square" rtlCol="0" anchor="t">
            <a:spAutoFit/>
          </a:bodyPr>
          <a:lstStyle/>
          <a:p>
            <a:pPr marL="571500" indent="-571500" algn="just">
              <a:lnSpc>
                <a:spcPct val="150000"/>
              </a:lnSpc>
              <a:buFont typeface="Arial" panose="020B0604020202020204" pitchFamily="34" charset="0"/>
              <a:buChar char="•"/>
            </a:pPr>
            <a:r>
              <a:rPr lang="en-US" sz="4400">
                <a:solidFill>
                  <a:srgbClr val="000000"/>
                </a:solidFill>
                <a:effectLst/>
                <a:latin typeface="Arial" panose="020B0604020202020204" pitchFamily="34" charset="0"/>
                <a:sym typeface="+mn-ea"/>
              </a:rPr>
              <a:t> Các nguyên tố dễ cho đi 1, 2, 3 electron để trở thành cấu hình bền là kim loại</a:t>
            </a:r>
            <a:r>
              <a:rPr lang="vi-VN" altLang="en-US" sz="4400">
                <a:solidFill>
                  <a:srgbClr val="000000"/>
                </a:solidFill>
                <a:effectLst/>
                <a:latin typeface="Arial" panose="020B0604020202020204" pitchFamily="34" charset="0"/>
                <a:sym typeface="+mn-ea"/>
              </a:rPr>
              <a:t>.</a:t>
            </a:r>
            <a:endParaRPr lang="en-US" sz="4400"/>
          </a:p>
        </p:txBody>
      </p:sp>
      <p:sp>
        <p:nvSpPr>
          <p:cNvPr id="9" name="Text Box 8"/>
          <p:cNvSpPr txBox="1"/>
          <p:nvPr/>
        </p:nvSpPr>
        <p:spPr>
          <a:xfrm>
            <a:off x="1208405" y="2857500"/>
            <a:ext cx="16043275" cy="2122805"/>
          </a:xfrm>
          <a:prstGeom prst="rect">
            <a:avLst/>
          </a:prstGeom>
          <a:noFill/>
        </p:spPr>
        <p:txBody>
          <a:bodyPr wrap="square" rtlCol="0" anchor="t">
            <a:spAutoFit/>
          </a:bodyPr>
          <a:lstStyle/>
          <a:p>
            <a:pPr marL="571500" indent="-571500" algn="just">
              <a:lnSpc>
                <a:spcPct val="150000"/>
              </a:lnSpc>
              <a:buFont typeface="Arial" panose="020B0604020202020204" pitchFamily="34" charset="0"/>
              <a:buChar char="•"/>
            </a:pPr>
            <a:r>
              <a:rPr lang="en-US" sz="4400">
                <a:solidFill>
                  <a:srgbClr val="000000"/>
                </a:solidFill>
                <a:effectLst/>
                <a:latin typeface="Arial" panose="020B0604020202020204" pitchFamily="34" charset="0"/>
                <a:sym typeface="+mn-ea"/>
              </a:rPr>
              <a:t> Các nguyên tố dễ nhận lại 1, 2, 3 electron để trở thành cấu hình bền là phi kim</a:t>
            </a:r>
            <a:r>
              <a:rPr lang="vi-VN" altLang="en-US" sz="4400">
                <a:solidFill>
                  <a:srgbClr val="000000"/>
                </a:solidFill>
                <a:effectLst/>
                <a:latin typeface="Arial" panose="020B0604020202020204" pitchFamily="34" charset="0"/>
                <a:sym typeface="+mn-ea"/>
              </a:rPr>
              <a:t>.</a:t>
            </a:r>
            <a:r>
              <a:rPr lang="en-US" sz="4400">
                <a:solidFill>
                  <a:srgbClr val="000000"/>
                </a:solidFill>
                <a:effectLst/>
                <a:latin typeface="Arial" panose="020B0604020202020204" pitchFamily="34" charset="0"/>
                <a:sym typeface="+mn-ea"/>
              </a:rPr>
              <a:t> </a:t>
            </a:r>
            <a:endParaRPr lang="en-US" sz="4400"/>
          </a:p>
        </p:txBody>
      </p:sp>
      <p:sp>
        <p:nvSpPr>
          <p:cNvPr id="12" name="Text Box 11"/>
          <p:cNvSpPr txBox="1"/>
          <p:nvPr/>
        </p:nvSpPr>
        <p:spPr>
          <a:xfrm>
            <a:off x="1147445" y="5524500"/>
            <a:ext cx="16144240" cy="4154170"/>
          </a:xfrm>
          <a:prstGeom prst="rect">
            <a:avLst/>
          </a:prstGeom>
          <a:noFill/>
        </p:spPr>
        <p:txBody>
          <a:bodyPr wrap="square" rtlCol="0" anchor="t">
            <a:spAutoFit/>
          </a:bodyPr>
          <a:lstStyle/>
          <a:p>
            <a:pPr indent="0" algn="just">
              <a:lnSpc>
                <a:spcPct val="150000"/>
              </a:lnSpc>
            </a:pPr>
            <a:r>
              <a:rPr lang="en-US" sz="4400">
                <a:solidFill>
                  <a:srgbClr val="000000"/>
                </a:solidFill>
                <a:latin typeface="Arial" panose="020B0604020202020204" pitchFamily="34" charset="0"/>
                <a:cs typeface="Calibri" panose="020F0502020204030204" charset="0"/>
                <a:sym typeface="+mn-ea"/>
              </a:rPr>
              <a:t>Hãy nhận khả năng nhường nhận electron của các nguyên tố có 1,</a:t>
            </a:r>
            <a:r>
              <a:rPr lang="vi-VN" altLang="en-US" sz="4400">
                <a:solidFill>
                  <a:srgbClr val="000000"/>
                </a:solidFill>
                <a:latin typeface="Arial" panose="020B0604020202020204" pitchFamily="34" charset="0"/>
                <a:cs typeface="Calibri" panose="020F0502020204030204" charset="0"/>
                <a:sym typeface="+mn-ea"/>
              </a:rPr>
              <a:t> </a:t>
            </a:r>
            <a:r>
              <a:rPr lang="en-US" sz="4400">
                <a:solidFill>
                  <a:srgbClr val="000000"/>
                </a:solidFill>
                <a:latin typeface="Arial" panose="020B0604020202020204" pitchFamily="34" charset="0"/>
                <a:cs typeface="Calibri" panose="020F0502020204030204" charset="0"/>
                <a:sym typeface="+mn-ea"/>
              </a:rPr>
              <a:t>2,</a:t>
            </a:r>
            <a:r>
              <a:rPr lang="vi-VN" altLang="en-US" sz="4400">
                <a:solidFill>
                  <a:srgbClr val="000000"/>
                </a:solidFill>
                <a:latin typeface="Arial" panose="020B0604020202020204" pitchFamily="34" charset="0"/>
                <a:cs typeface="Calibri" panose="020F0502020204030204" charset="0"/>
                <a:sym typeface="+mn-ea"/>
              </a:rPr>
              <a:t> </a:t>
            </a:r>
            <a:r>
              <a:rPr lang="en-US" sz="4400">
                <a:solidFill>
                  <a:srgbClr val="000000"/>
                </a:solidFill>
                <a:latin typeface="Arial" panose="020B0604020202020204" pitchFamily="34" charset="0"/>
                <a:cs typeface="Calibri" panose="020F0502020204030204" charset="0"/>
                <a:sym typeface="+mn-ea"/>
              </a:rPr>
              <a:t>3,</a:t>
            </a:r>
            <a:r>
              <a:rPr lang="vi-VN" altLang="en-US" sz="4400">
                <a:solidFill>
                  <a:srgbClr val="000000"/>
                </a:solidFill>
                <a:latin typeface="Arial" panose="020B0604020202020204" pitchFamily="34" charset="0"/>
                <a:cs typeface="Calibri" panose="020F0502020204030204" charset="0"/>
                <a:sym typeface="+mn-ea"/>
              </a:rPr>
              <a:t> </a:t>
            </a:r>
            <a:r>
              <a:rPr lang="en-US" sz="4400">
                <a:solidFill>
                  <a:srgbClr val="000000"/>
                </a:solidFill>
                <a:latin typeface="Arial" panose="020B0604020202020204" pitchFamily="34" charset="0"/>
                <a:cs typeface="Calibri" panose="020F0502020204030204" charset="0"/>
                <a:sym typeface="+mn-ea"/>
              </a:rPr>
              <a:t>4,</a:t>
            </a:r>
            <a:r>
              <a:rPr lang="vi-VN" altLang="en-US" sz="4400">
                <a:solidFill>
                  <a:srgbClr val="000000"/>
                </a:solidFill>
                <a:latin typeface="Arial" panose="020B0604020202020204" pitchFamily="34" charset="0"/>
                <a:cs typeface="Calibri" panose="020F0502020204030204" charset="0"/>
                <a:sym typeface="+mn-ea"/>
              </a:rPr>
              <a:t> </a:t>
            </a:r>
            <a:r>
              <a:rPr lang="en-US" sz="4400">
                <a:solidFill>
                  <a:srgbClr val="000000"/>
                </a:solidFill>
                <a:latin typeface="Arial" panose="020B0604020202020204" pitchFamily="34" charset="0"/>
                <a:cs typeface="Calibri" panose="020F0502020204030204" charset="0"/>
                <a:sym typeface="+mn-ea"/>
              </a:rPr>
              <a:t>5,</a:t>
            </a:r>
            <a:r>
              <a:rPr lang="vi-VN" altLang="en-US" sz="4400">
                <a:solidFill>
                  <a:srgbClr val="000000"/>
                </a:solidFill>
                <a:latin typeface="Arial" panose="020B0604020202020204" pitchFamily="34" charset="0"/>
                <a:cs typeface="Calibri" panose="020F0502020204030204" charset="0"/>
                <a:sym typeface="+mn-ea"/>
              </a:rPr>
              <a:t> </a:t>
            </a:r>
            <a:r>
              <a:rPr lang="en-US" sz="4400">
                <a:solidFill>
                  <a:srgbClr val="000000"/>
                </a:solidFill>
                <a:latin typeface="Arial" panose="020B0604020202020204" pitchFamily="34" charset="0"/>
                <a:cs typeface="Calibri" panose="020F0502020204030204" charset="0"/>
                <a:sym typeface="+mn-ea"/>
              </a:rPr>
              <a:t>6,</a:t>
            </a:r>
            <a:r>
              <a:rPr lang="vi-VN" altLang="en-US" sz="4400">
                <a:solidFill>
                  <a:srgbClr val="000000"/>
                </a:solidFill>
                <a:latin typeface="Arial" panose="020B0604020202020204" pitchFamily="34" charset="0"/>
                <a:cs typeface="Calibri" panose="020F0502020204030204" charset="0"/>
                <a:sym typeface="+mn-ea"/>
              </a:rPr>
              <a:t> </a:t>
            </a:r>
            <a:r>
              <a:rPr lang="en-US" sz="4400">
                <a:solidFill>
                  <a:srgbClr val="000000"/>
                </a:solidFill>
                <a:latin typeface="Arial" panose="020B0604020202020204" pitchFamily="34" charset="0"/>
                <a:cs typeface="Calibri" panose="020F0502020204030204" charset="0"/>
                <a:sym typeface="+mn-ea"/>
              </a:rPr>
              <a:t>7 electron ở lớp vỏ ngoài cùng để trở thành cấu hình khí hiếm và cho biết đâu là nguyên tố kim loại, đâu là nguyên tố phi kim.</a:t>
            </a:r>
            <a:endParaRPr lang="en-US" sz="4400"/>
          </a:p>
        </p:txBody>
      </p:sp>
      <p:sp>
        <p:nvSpPr>
          <p:cNvPr id="13" name="Rounded Rectangle 12"/>
          <p:cNvSpPr/>
          <p:nvPr/>
        </p:nvSpPr>
        <p:spPr>
          <a:xfrm>
            <a:off x="685800" y="5372100"/>
            <a:ext cx="16827500" cy="4401185"/>
          </a:xfrm>
          <a:prstGeom prst="roundRect">
            <a:avLst/>
          </a:prstGeom>
          <a:noFill/>
          <a:ln>
            <a:prstDash val="dash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 name="Text Box 9"/>
          <p:cNvSpPr txBox="1"/>
          <p:nvPr/>
        </p:nvSpPr>
        <p:spPr>
          <a:xfrm>
            <a:off x="1295400" y="1028700"/>
            <a:ext cx="14681200" cy="2122805"/>
          </a:xfrm>
          <a:prstGeom prst="rect">
            <a:avLst/>
          </a:prstGeom>
          <a:noFill/>
          <a:ln w="9525">
            <a:noFill/>
          </a:ln>
        </p:spPr>
        <p:txBody>
          <a:bodyPr wrap="square">
            <a:spAutoFit/>
          </a:bodyPr>
          <a:lstStyle/>
          <a:p>
            <a:pPr marL="571500" indent="-571500" algn="just">
              <a:lnSpc>
                <a:spcPct val="150000"/>
              </a:lnSpc>
              <a:buFont typeface="Arial" panose="020B0604020202020204" pitchFamily="34" charset="0"/>
              <a:buChar char="•"/>
            </a:pP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Các</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nguyên</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tố</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có</a:t>
            </a:r>
            <a:r>
              <a:rPr lang="en-US" sz="4400" b="0" dirty="0">
                <a:solidFill>
                  <a:srgbClr val="000000"/>
                </a:solidFill>
                <a:latin typeface="Arial" panose="020B0604020202020204" pitchFamily="34" charset="0"/>
              </a:rPr>
              <a:t> 8 electron ở </a:t>
            </a:r>
            <a:r>
              <a:rPr lang="en-US" sz="4400" b="0" dirty="0" err="1">
                <a:solidFill>
                  <a:srgbClr val="000000"/>
                </a:solidFill>
                <a:latin typeface="Arial" panose="020B0604020202020204" pitchFamily="34" charset="0"/>
              </a:rPr>
              <a:t>lớp</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ngoài</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cùng</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là</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khí</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hiếm</a:t>
            </a:r>
            <a:r>
              <a:rPr lang="en-US" sz="4400" b="0" dirty="0">
                <a:solidFill>
                  <a:srgbClr val="000000"/>
                </a:solidFill>
                <a:latin typeface="Arial" panose="020B0604020202020204" pitchFamily="34" charset="0"/>
              </a:rPr>
              <a:t> (</a:t>
            </a:r>
            <a:r>
              <a:rPr lang="en-US" sz="4400" b="0" dirty="0" err="1">
                <a:solidFill>
                  <a:srgbClr val="000000"/>
                </a:solidFill>
                <a:latin typeface="Arial" panose="020B0604020202020204" pitchFamily="34" charset="0"/>
              </a:rPr>
              <a:t>trừ</a:t>
            </a:r>
            <a:r>
              <a:rPr lang="en-US" sz="4400" b="0" dirty="0">
                <a:solidFill>
                  <a:srgbClr val="000000"/>
                </a:solidFill>
                <a:latin typeface="Arial" panose="020B0604020202020204" pitchFamily="34" charset="0"/>
              </a:rPr>
              <a:t> He).</a:t>
            </a:r>
            <a:endParaRPr lang="en-US" sz="4400" b="0" dirty="0">
              <a:solidFill>
                <a:srgbClr val="000000"/>
              </a:solidFill>
              <a:latin typeface="Arial" panose="020B0604020202020204" pitchFamily="34" charset="0"/>
            </a:endParaRPr>
          </a:p>
        </p:txBody>
      </p:sp>
      <p:pic>
        <p:nvPicPr>
          <p:cNvPr id="7" name="Picture 4"/>
          <p:cNvPicPr>
            <a:picLocks noChangeAspect="1"/>
          </p:cNvPicPr>
          <p:nvPr/>
        </p:nvPicPr>
        <p:blipFill>
          <a:blip r:embed="rId1"/>
          <a:srcRect/>
          <a:stretch>
            <a:fillRect/>
          </a:stretch>
        </p:blipFill>
        <p:spPr>
          <a:xfrm>
            <a:off x="15975965" y="6631305"/>
            <a:ext cx="2186305" cy="3456940"/>
          </a:xfrm>
          <a:prstGeom prst="rect">
            <a:avLst/>
          </a:prstGeom>
        </p:spPr>
      </p:pic>
      <p:sp>
        <p:nvSpPr>
          <p:cNvPr id="3" name="Text Box 2"/>
          <p:cNvSpPr txBox="1"/>
          <p:nvPr/>
        </p:nvSpPr>
        <p:spPr>
          <a:xfrm>
            <a:off x="1295400" y="3096895"/>
            <a:ext cx="14799310" cy="2122805"/>
          </a:xfrm>
          <a:prstGeom prst="rect">
            <a:avLst/>
          </a:prstGeom>
          <a:noFill/>
        </p:spPr>
        <p:txBody>
          <a:bodyPr wrap="square" rtlCol="0" anchor="t">
            <a:spAutoFit/>
          </a:bodyPr>
          <a:lstStyle/>
          <a:p>
            <a:pPr marL="571500" indent="-571500" algn="just">
              <a:lnSpc>
                <a:spcPct val="150000"/>
              </a:lnSpc>
              <a:buFont typeface="Arial" panose="020B0604020202020204" pitchFamily="34" charset="0"/>
              <a:buChar char="•"/>
            </a:pPr>
            <a:r>
              <a:rPr lang="en-US" sz="4400">
                <a:solidFill>
                  <a:srgbClr val="000000"/>
                </a:solidFill>
                <a:latin typeface="Arial" panose="020B0604020202020204" pitchFamily="34" charset="0"/>
                <a:cs typeface="Arial" panose="020B0604020202020204" pitchFamily="34" charset="0"/>
                <a:sym typeface="+mn-ea"/>
              </a:rPr>
              <a:t> Các nguyên tố có 1, 2, 3 electron ở lớp ngoài cùng là kim loại (trừ H, He, B).</a:t>
            </a:r>
            <a:endParaRPr lang="en-US" sz="4400">
              <a:solidFill>
                <a:srgbClr val="000000"/>
              </a:solidFill>
              <a:latin typeface="Arial" panose="020B0604020202020204" pitchFamily="34" charset="0"/>
              <a:cs typeface="Arial" panose="020B0604020202020204" pitchFamily="34" charset="0"/>
              <a:sym typeface="+mn-ea"/>
            </a:endParaRPr>
          </a:p>
        </p:txBody>
      </p:sp>
      <p:sp>
        <p:nvSpPr>
          <p:cNvPr id="4" name="Text Box 3"/>
          <p:cNvSpPr txBox="1"/>
          <p:nvPr/>
        </p:nvSpPr>
        <p:spPr>
          <a:xfrm>
            <a:off x="1295400" y="5219700"/>
            <a:ext cx="14841855" cy="2122805"/>
          </a:xfrm>
          <a:prstGeom prst="rect">
            <a:avLst/>
          </a:prstGeom>
          <a:noFill/>
        </p:spPr>
        <p:txBody>
          <a:bodyPr wrap="square" rtlCol="0" anchor="t">
            <a:spAutoFit/>
          </a:bodyPr>
          <a:lstStyle/>
          <a:p>
            <a:pPr marL="571500" indent="-571500" algn="just">
              <a:lnSpc>
                <a:spcPct val="150000"/>
              </a:lnSpc>
              <a:buFont typeface="Arial" panose="020B0604020202020204" pitchFamily="34" charset="0"/>
              <a:buChar char="•"/>
            </a:pPr>
            <a:r>
              <a:rPr lang="en-US" sz="4400">
                <a:solidFill>
                  <a:srgbClr val="000000"/>
                </a:solidFill>
                <a:latin typeface="Arial" panose="020B0604020202020204" pitchFamily="34" charset="0"/>
                <a:cs typeface="Arial" panose="020B0604020202020204" pitchFamily="34" charset="0"/>
                <a:sym typeface="+mn-ea"/>
              </a:rPr>
              <a:t> Các nguyên tố có 5, 6, 7 electron ở lớp ngoài thường là phi kim.</a:t>
            </a:r>
            <a:endParaRPr lang="en-US" sz="4400">
              <a:solidFill>
                <a:srgbClr val="000000"/>
              </a:solidFill>
              <a:latin typeface="Arial" panose="020B0604020202020204" pitchFamily="34" charset="0"/>
              <a:cs typeface="Arial" panose="020B0604020202020204" pitchFamily="34" charset="0"/>
              <a:sym typeface="+mn-ea"/>
            </a:endParaRPr>
          </a:p>
        </p:txBody>
      </p:sp>
      <p:sp>
        <p:nvSpPr>
          <p:cNvPr id="5" name="Text Box 4"/>
          <p:cNvSpPr txBox="1"/>
          <p:nvPr/>
        </p:nvSpPr>
        <p:spPr>
          <a:xfrm>
            <a:off x="1295400" y="7298690"/>
            <a:ext cx="14912340" cy="2122805"/>
          </a:xfrm>
          <a:prstGeom prst="rect">
            <a:avLst/>
          </a:prstGeom>
          <a:noFill/>
        </p:spPr>
        <p:txBody>
          <a:bodyPr wrap="square" rtlCol="0" anchor="t">
            <a:spAutoFit/>
          </a:bodyPr>
          <a:lstStyle/>
          <a:p>
            <a:pPr marL="571500" indent="-571500" algn="just">
              <a:lnSpc>
                <a:spcPct val="150000"/>
              </a:lnSpc>
              <a:buFont typeface="Arial" panose="020B0604020202020204" pitchFamily="34" charset="0"/>
              <a:buChar char="•"/>
            </a:pPr>
            <a:r>
              <a:rPr lang="en-US" sz="4400">
                <a:solidFill>
                  <a:srgbClr val="000000"/>
                </a:solidFill>
                <a:latin typeface="Arial" panose="020B0604020202020204" pitchFamily="34" charset="0"/>
                <a:cs typeface="Arial" panose="020B0604020202020204" pitchFamily="34" charset="0"/>
                <a:sym typeface="+mn-ea"/>
              </a:rPr>
              <a:t>Các nguyên tố có 4 electron ở lớp ngoài cùng có thể là kim loại hoặc phi kim.</a:t>
            </a:r>
            <a:endParaRPr lang="en-US" sz="4400">
              <a:solidFill>
                <a:srgbClr val="000000"/>
              </a:solidFill>
              <a:latin typeface="Arial" panose="020B0604020202020204" pitchFamily="34" charset="0"/>
              <a:cs typeface="Arial" panose="020B0604020202020204" pitchFamily="34" charset="0"/>
              <a:sym typeface="+mn-ea"/>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5" name="Rounded Rectangle 14"/>
          <p:cNvSpPr/>
          <p:nvPr/>
        </p:nvSpPr>
        <p:spPr>
          <a:xfrm>
            <a:off x="1219200" y="643255"/>
            <a:ext cx="15877540" cy="3825875"/>
          </a:xfrm>
          <a:prstGeom prst="roundRect">
            <a:avLst/>
          </a:prstGeom>
          <a:solidFill>
            <a:schemeClr val="tx2">
              <a:lumMod val="20000"/>
              <a:lumOff val="80000"/>
            </a:schemeClr>
          </a:solidFill>
          <a:ln>
            <a:solidFill>
              <a:srgbClr val="A1CBD9"/>
            </a:solidFill>
          </a:ln>
        </p:spPr>
        <p:style>
          <a:lnRef idx="1">
            <a:schemeClr val="accent1"/>
          </a:lnRef>
          <a:fillRef idx="2">
            <a:schemeClr val="accent1"/>
          </a:fillRef>
          <a:effectRef idx="1">
            <a:schemeClr val="accent1"/>
          </a:effectRef>
          <a:fontRef idx="minor">
            <a:schemeClr val="dk1"/>
          </a:fontRef>
        </p:style>
        <p:txBody>
          <a:bodyPr rtlCol="0" anchor="ctr"/>
          <a:lstStyle/>
          <a:p>
            <a:pPr indent="0" algn="l">
              <a:lnSpc>
                <a:spcPct val="150000"/>
              </a:lnSpc>
            </a:pPr>
            <a:r>
              <a:rPr lang="en-US" sz="4000" b="1">
                <a:solidFill>
                  <a:srgbClr val="000000"/>
                </a:solidFill>
                <a:latin typeface="Arial" panose="020B0604020202020204" pitchFamily="34" charset="0"/>
                <a:cs typeface="Arial" panose="020B0604020202020204" pitchFamily="34" charset="0"/>
                <a:sym typeface="+mn-ea"/>
              </a:rPr>
              <a:t>Câu</a:t>
            </a:r>
            <a:r>
              <a:rPr lang="vi-VN" altLang="en-US" sz="4000" b="1">
                <a:solidFill>
                  <a:srgbClr val="000000"/>
                </a:solidFill>
                <a:latin typeface="Arial" panose="020B0604020202020204" pitchFamily="34" charset="0"/>
                <a:cs typeface="Arial" panose="020B0604020202020204" pitchFamily="34" charset="0"/>
                <a:sym typeface="+mn-ea"/>
              </a:rPr>
              <a:t> hỏi 8</a:t>
            </a:r>
            <a:r>
              <a:rPr lang="en-US" altLang="vi-VN" sz="4000" b="1">
                <a:solidFill>
                  <a:srgbClr val="000000"/>
                </a:solidFill>
                <a:latin typeface="Arial" panose="020B0604020202020204" pitchFamily="34" charset="0"/>
                <a:cs typeface="Arial" panose="020B0604020202020204" pitchFamily="34" charset="0"/>
                <a:sym typeface="+mn-ea"/>
              </a:rPr>
              <a:t> sgk</a:t>
            </a:r>
            <a:r>
              <a:rPr lang="en-US" sz="4000" b="1">
                <a:solidFill>
                  <a:srgbClr val="000000"/>
                </a:solidFill>
                <a:latin typeface="Arial" panose="020B0604020202020204" pitchFamily="34" charset="0"/>
                <a:cs typeface="Arial" panose="020B0604020202020204" pitchFamily="34" charset="0"/>
                <a:sym typeface="+mn-ea"/>
              </a:rPr>
              <a:t>:</a:t>
            </a:r>
            <a:r>
              <a:rPr lang="en-US" sz="4000">
                <a:solidFill>
                  <a:srgbClr val="000000"/>
                </a:solidFill>
                <a:latin typeface="Arial" panose="020B0604020202020204" pitchFamily="34" charset="0"/>
                <a:cs typeface="Arial" panose="020B0604020202020204" pitchFamily="34" charset="0"/>
                <a:sym typeface="+mn-ea"/>
              </a:rPr>
              <a:t> </a:t>
            </a:r>
            <a:r>
              <a:rPr lang="vi-VN" altLang="en-US" sz="4000">
                <a:solidFill>
                  <a:srgbClr val="000000"/>
                </a:solidFill>
                <a:latin typeface="Arial" panose="020B0604020202020204" pitchFamily="34" charset="0"/>
                <a:cs typeface="Arial" panose="020B0604020202020204" pitchFamily="34" charset="0"/>
                <a:sym typeface="+mn-ea"/>
              </a:rPr>
              <a:t>Silicon được sử dụng nhiều trong ngành công nghiệp: gốm, men sứ, thủy tinh, luyện thép, vật liệu bán dẫn... Hãy biểu diễn cấu hình electron, chỉ rõ việc áp dụng nguyên lý vững bền, nguyên lý pauli và quy tắc Hund.</a:t>
            </a:r>
            <a:endParaRPr lang="en-US" sz="4000"/>
          </a:p>
        </p:txBody>
      </p:sp>
      <p:pic>
        <p:nvPicPr>
          <p:cNvPr id="11" name="图片 10"/>
          <p:cNvPicPr>
            <a:picLocks noChangeAspect="1"/>
          </p:cNvPicPr>
          <p:nvPr/>
        </p:nvPicPr>
        <p:blipFill>
          <a:blip r:embed="rId1"/>
          <a:stretch>
            <a:fillRect/>
          </a:stretch>
        </p:blipFill>
        <p:spPr>
          <a:xfrm flipH="1">
            <a:off x="914400" y="6743700"/>
            <a:ext cx="2414905" cy="3380105"/>
          </a:xfrm>
          <a:prstGeom prst="rect">
            <a:avLst/>
          </a:prstGeom>
        </p:spPr>
      </p:pic>
      <p:pic>
        <p:nvPicPr>
          <p:cNvPr id="3" name="Picture 2"/>
          <p:cNvPicPr>
            <a:picLocks noChangeAspect="1"/>
          </p:cNvPicPr>
          <p:nvPr/>
        </p:nvPicPr>
        <p:blipFill>
          <a:blip r:embed="rId2"/>
          <a:srcRect b="2572"/>
          <a:stretch>
            <a:fillRect/>
          </a:stretch>
        </p:blipFill>
        <p:spPr>
          <a:xfrm>
            <a:off x="3692525" y="5981700"/>
            <a:ext cx="4600575" cy="3472180"/>
          </a:xfrm>
          <a:prstGeom prst="roundRect">
            <a:avLst/>
          </a:prstGeom>
        </p:spPr>
      </p:pic>
      <p:pic>
        <p:nvPicPr>
          <p:cNvPr id="4" name="Picture 3"/>
          <p:cNvPicPr>
            <a:picLocks noChangeAspect="1"/>
          </p:cNvPicPr>
          <p:nvPr/>
        </p:nvPicPr>
        <p:blipFill>
          <a:blip r:embed="rId3"/>
          <a:stretch>
            <a:fillRect/>
          </a:stretch>
        </p:blipFill>
        <p:spPr>
          <a:xfrm>
            <a:off x="11671300" y="5067300"/>
            <a:ext cx="2465705" cy="2345690"/>
          </a:xfrm>
          <a:prstGeom prst="roundRect">
            <a:avLst/>
          </a:prstGeom>
        </p:spPr>
      </p:pic>
      <p:pic>
        <p:nvPicPr>
          <p:cNvPr id="5" name="Picture 4"/>
          <p:cNvPicPr>
            <a:picLocks noChangeAspect="1"/>
          </p:cNvPicPr>
          <p:nvPr/>
        </p:nvPicPr>
        <p:blipFill>
          <a:blip r:embed="rId4"/>
          <a:srcRect l="12291" r="9529"/>
          <a:stretch>
            <a:fillRect/>
          </a:stretch>
        </p:blipFill>
        <p:spPr>
          <a:xfrm>
            <a:off x="11671300" y="7658100"/>
            <a:ext cx="2520950" cy="2188210"/>
          </a:xfrm>
          <a:prstGeom prst="roundRect">
            <a:avLst/>
          </a:prstGeom>
        </p:spPr>
      </p:pic>
      <p:pic>
        <p:nvPicPr>
          <p:cNvPr id="6" name="Picture 5"/>
          <p:cNvPicPr>
            <a:picLocks noChangeAspect="1"/>
          </p:cNvPicPr>
          <p:nvPr/>
        </p:nvPicPr>
        <p:blipFill>
          <a:blip r:embed="rId5"/>
          <a:stretch>
            <a:fillRect/>
          </a:stretch>
        </p:blipFill>
        <p:spPr>
          <a:xfrm>
            <a:off x="14490700" y="5067300"/>
            <a:ext cx="2520950" cy="2345690"/>
          </a:xfrm>
          <a:prstGeom prst="roundRect">
            <a:avLst/>
          </a:prstGeom>
        </p:spPr>
      </p:pic>
      <p:pic>
        <p:nvPicPr>
          <p:cNvPr id="7" name="Picture 6"/>
          <p:cNvPicPr>
            <a:picLocks noChangeAspect="1"/>
          </p:cNvPicPr>
          <p:nvPr/>
        </p:nvPicPr>
        <p:blipFill>
          <a:blip r:embed="rId6"/>
          <a:stretch>
            <a:fillRect/>
          </a:stretch>
        </p:blipFill>
        <p:spPr>
          <a:xfrm>
            <a:off x="14478000" y="7658100"/>
            <a:ext cx="2533650" cy="2198370"/>
          </a:xfrm>
          <a:prstGeom prst="roundRect">
            <a:avLst/>
          </a:prstGeom>
        </p:spPr>
      </p:pic>
      <p:sp>
        <p:nvSpPr>
          <p:cNvPr id="8" name="Right Arrow 7"/>
          <p:cNvSpPr/>
          <p:nvPr/>
        </p:nvSpPr>
        <p:spPr>
          <a:xfrm>
            <a:off x="9372600" y="7200900"/>
            <a:ext cx="1219200" cy="762000"/>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26" name="Text Box 25"/>
          <p:cNvSpPr txBox="1"/>
          <p:nvPr/>
        </p:nvSpPr>
        <p:spPr>
          <a:xfrm>
            <a:off x="228600" y="1028700"/>
            <a:ext cx="3238500" cy="922020"/>
          </a:xfrm>
          <a:prstGeom prst="rect">
            <a:avLst/>
          </a:prstGeom>
          <a:noFill/>
        </p:spPr>
        <p:txBody>
          <a:bodyPr wrap="square" rtlCol="0">
            <a:spAutoFit/>
          </a:bodyPr>
          <a:lstStyle/>
          <a:p>
            <a:pPr algn="ctr"/>
            <a:r>
              <a:rPr lang="en-US" sz="5400" b="1" dirty="0" err="1">
                <a:solidFill>
                  <a:srgbClr val="FF0000"/>
                </a:solidFill>
                <a:latin typeface="Arial" panose="020B0604020202020204" pitchFamily="34" charset="0"/>
                <a:cs typeface="Arial" panose="020B0604020202020204" pitchFamily="34" charset="0"/>
              </a:rPr>
              <a:t>Đáp</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án</a:t>
            </a:r>
            <a:endParaRPr lang="en-US" sz="5400" b="1" dirty="0">
              <a:solidFill>
                <a:srgbClr val="FF0000"/>
              </a:solidFill>
              <a:latin typeface="Arial" panose="020B0604020202020204" pitchFamily="34" charset="0"/>
              <a:cs typeface="Arial" panose="020B0604020202020204" pitchFamily="34" charset="0"/>
            </a:endParaRPr>
          </a:p>
        </p:txBody>
      </p:sp>
      <p:sp>
        <p:nvSpPr>
          <p:cNvPr id="109" name="Text Box 108"/>
          <p:cNvSpPr txBox="1"/>
          <p:nvPr/>
        </p:nvSpPr>
        <p:spPr>
          <a:xfrm>
            <a:off x="2362200" y="2552700"/>
            <a:ext cx="11917680" cy="1106805"/>
          </a:xfrm>
          <a:prstGeom prst="rect">
            <a:avLst/>
          </a:prstGeom>
          <a:noFill/>
          <a:ln w="9525">
            <a:noFill/>
          </a:ln>
        </p:spPr>
        <p:txBody>
          <a:bodyPr wrap="square">
            <a:spAutoFit/>
          </a:bodyPr>
          <a:lstStyle/>
          <a:p>
            <a:pPr indent="0">
              <a:lnSpc>
                <a:spcPct val="150000"/>
              </a:lnSpc>
            </a:pPr>
            <a:r>
              <a:rPr lang="en-US" sz="4400" b="0">
                <a:solidFill>
                  <a:srgbClr val="000000"/>
                </a:solidFill>
                <a:latin typeface="Arial" panose="020B0604020202020204" pitchFamily="34" charset="0"/>
                <a:cs typeface="Calibri" panose="020F0502020204030204" charset="0"/>
              </a:rPr>
              <a:t>Cấu hình electron của</a:t>
            </a:r>
            <a:r>
              <a:rPr lang="vi-VN" altLang="en-US" sz="4400" b="0">
                <a:solidFill>
                  <a:srgbClr val="000000"/>
                </a:solidFill>
                <a:latin typeface="Arial" panose="020B0604020202020204" pitchFamily="34" charset="0"/>
                <a:cs typeface="Calibri" panose="020F0502020204030204" charset="0"/>
              </a:rPr>
              <a:t> </a:t>
            </a:r>
            <a:r>
              <a:rPr lang="en-US" sz="4400" b="0">
                <a:solidFill>
                  <a:srgbClr val="000000"/>
                </a:solidFill>
                <a:latin typeface="Arial" panose="020B0604020202020204" pitchFamily="34" charset="0"/>
                <a:cs typeface="Calibri" panose="020F0502020204030204" charset="0"/>
              </a:rPr>
              <a:t>silicon: 1s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2s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2p</a:t>
            </a:r>
            <a:r>
              <a:rPr lang="en-US" sz="4400" b="0" baseline="30000">
                <a:solidFill>
                  <a:srgbClr val="000000"/>
                </a:solidFill>
                <a:latin typeface="Arial" panose="020B0604020202020204" pitchFamily="34" charset="0"/>
                <a:cs typeface="Calibri" panose="020F0502020204030204" charset="0"/>
              </a:rPr>
              <a:t>6</a:t>
            </a:r>
            <a:r>
              <a:rPr lang="en-US" sz="4400" b="0">
                <a:solidFill>
                  <a:srgbClr val="000000"/>
                </a:solidFill>
                <a:latin typeface="Arial" panose="020B0604020202020204" pitchFamily="34" charset="0"/>
                <a:cs typeface="Calibri" panose="020F0502020204030204" charset="0"/>
              </a:rPr>
              <a:t>3s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3p</a:t>
            </a:r>
            <a:r>
              <a:rPr lang="en-US" sz="4400" b="0" baseline="30000">
                <a:solidFill>
                  <a:srgbClr val="000000"/>
                </a:solidFill>
                <a:latin typeface="Arial" panose="020B0604020202020204" pitchFamily="34" charset="0"/>
                <a:cs typeface="Calibri" panose="020F0502020204030204" charset="0"/>
              </a:rPr>
              <a:t>2</a:t>
            </a:r>
            <a:endParaRPr lang="en-US" sz="4400" b="0" baseline="30000">
              <a:solidFill>
                <a:srgbClr val="000000"/>
              </a:solidFill>
              <a:latin typeface="Arial" panose="020B0604020202020204" pitchFamily="34" charset="0"/>
              <a:cs typeface="Calibri" panose="020F0502020204030204" charset="0"/>
            </a:endParaRPr>
          </a:p>
        </p:txBody>
      </p:sp>
      <p:sp>
        <p:nvSpPr>
          <p:cNvPr id="3" name="Text Box 2"/>
          <p:cNvSpPr txBox="1"/>
          <p:nvPr/>
        </p:nvSpPr>
        <p:spPr>
          <a:xfrm>
            <a:off x="2362200" y="7124700"/>
            <a:ext cx="14886305" cy="2122805"/>
          </a:xfrm>
          <a:prstGeom prst="rect">
            <a:avLst/>
          </a:prstGeom>
          <a:noFill/>
          <a:ln w="9525">
            <a:noFill/>
          </a:ln>
        </p:spPr>
        <p:txBody>
          <a:bodyPr wrap="square">
            <a:spAutoFit/>
          </a:bodyPr>
          <a:lstStyle/>
          <a:p>
            <a:pPr marL="571500" indent="-571500">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1s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2s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2p</a:t>
            </a:r>
            <a:r>
              <a:rPr lang="en-US" sz="4400" b="0" baseline="30000">
                <a:solidFill>
                  <a:srgbClr val="000000"/>
                </a:solidFill>
                <a:latin typeface="Arial" panose="020B0604020202020204" pitchFamily="34" charset="0"/>
                <a:cs typeface="Calibri" panose="020F0502020204030204" charset="0"/>
              </a:rPr>
              <a:t>6</a:t>
            </a:r>
            <a:r>
              <a:rPr lang="en-US" sz="4400" b="0">
                <a:solidFill>
                  <a:srgbClr val="000000"/>
                </a:solidFill>
                <a:latin typeface="Arial" panose="020B0604020202020204" pitchFamily="34" charset="0"/>
                <a:cs typeface="Calibri" panose="020F0502020204030204" charset="0"/>
              </a:rPr>
              <a:t>3s</a:t>
            </a:r>
            <a:r>
              <a:rPr lang="en-US" sz="4400" b="0" baseline="30000">
                <a:solidFill>
                  <a:srgbClr val="000000"/>
                </a:solidFill>
                <a:latin typeface="Arial" panose="020B0604020202020204" pitchFamily="34" charset="0"/>
                <a:cs typeface="Calibri" panose="020F0502020204030204" charset="0"/>
              </a:rPr>
              <a:t>2 </a:t>
            </a:r>
            <a:r>
              <a:rPr lang="en-US" sz="4400" b="0">
                <a:solidFill>
                  <a:srgbClr val="000000"/>
                </a:solidFill>
                <a:latin typeface="Arial" panose="020B0604020202020204" pitchFamily="34" charset="0"/>
                <a:cs typeface="Calibri" panose="020F0502020204030204" charset="0"/>
              </a:rPr>
              <a:t>được biểu diễn theo nguyên lí Pauli</a:t>
            </a:r>
            <a:endParaRPr lang="en-US" sz="4400" b="0">
              <a:solidFill>
                <a:srgbClr val="000000"/>
              </a:solidFill>
              <a:latin typeface="Arial" panose="020B0604020202020204" pitchFamily="34" charset="0"/>
              <a:cs typeface="Calibri" panose="020F0502020204030204" charset="0"/>
            </a:endParaRPr>
          </a:p>
          <a:p>
            <a:pPr marL="571500" indent="-571500">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3p</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 tuân theo quy tắc Hund</a:t>
            </a:r>
            <a:r>
              <a:rPr lang="en-US" sz="4400" b="0" baseline="30000">
                <a:solidFill>
                  <a:srgbClr val="000000"/>
                </a:solidFill>
                <a:latin typeface="Arial" panose="020B0604020202020204" pitchFamily="34" charset="0"/>
                <a:cs typeface="Calibri" panose="020F0502020204030204" charset="0"/>
              </a:rPr>
              <a:t> </a:t>
            </a:r>
            <a:endParaRPr lang="en-US" sz="4400"/>
          </a:p>
        </p:txBody>
      </p:sp>
      <p:graphicFrame>
        <p:nvGraphicFramePr>
          <p:cNvPr id="14" name="Table 13"/>
          <p:cNvGraphicFramePr/>
          <p:nvPr/>
        </p:nvGraphicFramePr>
        <p:xfrm>
          <a:off x="2001520" y="4914900"/>
          <a:ext cx="14382750" cy="1130935"/>
        </p:xfrm>
        <a:graphic>
          <a:graphicData uri="http://schemas.openxmlformats.org/drawingml/2006/table">
            <a:tbl>
              <a:tblPr firstRow="1" bandRow="1">
                <a:tableStyleId>{5940675A-B579-460E-94D1-54222C63F5DA}</a:tableStyleId>
              </a:tblPr>
              <a:tblGrid>
                <a:gridCol w="1106805"/>
                <a:gridCol w="1102360"/>
                <a:gridCol w="1106170"/>
                <a:gridCol w="1108075"/>
                <a:gridCol w="1106170"/>
                <a:gridCol w="1105535"/>
                <a:gridCol w="1107440"/>
                <a:gridCol w="1106170"/>
                <a:gridCol w="1106170"/>
                <a:gridCol w="1108710"/>
                <a:gridCol w="1106170"/>
                <a:gridCol w="1106170"/>
                <a:gridCol w="1106805"/>
              </a:tblGrid>
              <a:tr h="1130935">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Text Box 3"/>
          <p:cNvSpPr txBox="1"/>
          <p:nvPr/>
        </p:nvSpPr>
        <p:spPr>
          <a:xfrm>
            <a:off x="16429355" y="1929765"/>
            <a:ext cx="309880" cy="368300"/>
          </a:xfrm>
          <a:prstGeom prst="rect">
            <a:avLst/>
          </a:prstGeom>
          <a:noFill/>
        </p:spPr>
        <p:txBody>
          <a:bodyPr wrap="none" rtlCol="0">
            <a:spAutoFit/>
          </a:bodyP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blinds(horizontal)">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7" name="Oval 6"/>
          <p:cNvSpPr/>
          <p:nvPr/>
        </p:nvSpPr>
        <p:spPr>
          <a:xfrm>
            <a:off x="1661160" y="43815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1" name="Rounded Rectangle 10"/>
          <p:cNvSpPr/>
          <p:nvPr/>
        </p:nvSpPr>
        <p:spPr>
          <a:xfrm>
            <a:off x="3486150" y="4533900"/>
            <a:ext cx="4184015" cy="100584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a:off x="1313180" y="786130"/>
            <a:ext cx="16066770" cy="1926590"/>
          </a:xfrm>
          <a:prstGeom prst="roundRect">
            <a:avLst/>
          </a:prstGeom>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0" name="Text Box 99"/>
          <p:cNvSpPr txBox="1"/>
          <p:nvPr/>
        </p:nvSpPr>
        <p:spPr>
          <a:xfrm>
            <a:off x="1313180" y="1028700"/>
            <a:ext cx="15924530" cy="1198880"/>
          </a:xfrm>
          <a:prstGeom prst="rect">
            <a:avLst/>
          </a:prstGeom>
          <a:noFill/>
          <a:ln w="9525">
            <a:noFill/>
          </a:ln>
        </p:spPr>
        <p:txBody>
          <a:bodyPr wrap="square">
            <a:spAutoFit/>
          </a:bodyPr>
          <a:lstStyle/>
          <a:p>
            <a:pPr indent="0" algn="ctr">
              <a:lnSpc>
                <a:spcPct val="150000"/>
              </a:lnSpc>
            </a:pPr>
            <a:r>
              <a:rPr lang="en-US" sz="4800" b="1">
                <a:solidFill>
                  <a:srgbClr val="000000"/>
                </a:solidFill>
                <a:latin typeface="Arial" panose="020B0604020202020204" pitchFamily="34" charset="0"/>
                <a:cs typeface="Arial" panose="020B0604020202020204" pitchFamily="34" charset="0"/>
              </a:rPr>
              <a:t>Câu 3:</a:t>
            </a:r>
            <a:r>
              <a:rPr lang="en-US" sz="4800">
                <a:solidFill>
                  <a:srgbClr val="000000"/>
                </a:solidFill>
                <a:latin typeface="Arial" panose="020B0604020202020204" pitchFamily="34" charset="0"/>
                <a:cs typeface="Arial" panose="020B0604020202020204" pitchFamily="34" charset="0"/>
              </a:rPr>
              <a:t> Kí hiệu nguyên tử nào sau đây viết đúng?</a:t>
            </a:r>
            <a:endParaRPr lang="en-US" sz="48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Text Box 16"/>
              <p:cNvSpPr txBox="1"/>
              <p:nvPr/>
            </p:nvSpPr>
            <p:spPr>
              <a:xfrm>
                <a:off x="3691890" y="4457700"/>
                <a:ext cx="3870960" cy="1196340"/>
              </a:xfrm>
              <a:prstGeom prst="rect">
                <a:avLst/>
              </a:prstGeom>
              <a:noFill/>
              <a:ln w="9525">
                <a:noFill/>
              </a:ln>
            </p:spPr>
            <p:txBody>
              <a:bodyPr wrap="square">
                <a:spAutoFit/>
              </a:bodyPr>
              <a:lstStyle/>
              <a:p>
                <a:pPr indent="0" algn="ctr">
                  <a:lnSpc>
                    <a:spcPct val="150000"/>
                  </a:lnSpc>
                </a:pPr>
                <a14:m>
                  <m:oMath xmlns:m="http://schemas.openxmlformats.org/officeDocument/2006/math">
                    <m:sPre>
                      <m:sPrePr>
                        <m:ctrlPr>
                          <a:rPr lang="en-US" sz="4400" b="0" i="1">
                            <a:solidFill>
                              <a:srgbClr val="000000"/>
                            </a:solidFill>
                            <a:latin typeface="Cambria Math" panose="02040503050406030204" pitchFamily="18" charset="0"/>
                            <a:cs typeface="Cambria Math" panose="02040503050406030204" pitchFamily="18" charset="0"/>
                          </a:rPr>
                        </m:ctrlPr>
                      </m:sPrePr>
                      <m:sub>
                        <m:r>
                          <a:rPr lang="en-US" sz="4400" b="0" i="1">
                            <a:solidFill>
                              <a:srgbClr val="000000"/>
                            </a:solidFill>
                            <a:latin typeface="Cambria Math" panose="02040503050406030204" pitchFamily="18" charset="0"/>
                            <a:cs typeface="Cambria Math" panose="02040503050406030204" pitchFamily="18" charset="0"/>
                          </a:rPr>
                          <m:t>7</m:t>
                        </m:r>
                      </m:sub>
                      <m:sup>
                        <m:r>
                          <a:rPr lang="en-US" sz="4400" b="0" i="1">
                            <a:solidFill>
                              <a:srgbClr val="000000"/>
                            </a:solidFill>
                            <a:latin typeface="Cambria Math" panose="02040503050406030204" pitchFamily="18" charset="0"/>
                            <a:cs typeface="Cambria Math" panose="02040503050406030204" pitchFamily="18" charset="0"/>
                          </a:rPr>
                          <m:t>15</m:t>
                        </m:r>
                      </m:sup>
                      <m:e>
                        <m:r>
                          <a:rPr lang="en-US" sz="4400" b="0" i="1">
                            <a:solidFill>
                              <a:srgbClr val="000000"/>
                            </a:solidFill>
                            <a:latin typeface="Cambria Math" panose="02040503050406030204" pitchFamily="18" charset="0"/>
                            <a:cs typeface="Cambria Math" panose="02040503050406030204" pitchFamily="18" charset="0"/>
                          </a:rPr>
                          <m:t>𝑁</m:t>
                        </m:r>
                      </m:e>
                    </m:sPre>
                  </m:oMath>
                </a14:m>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cs typeface="Arial" panose="020B0604020202020204" pitchFamily="34" charset="0"/>
                </a:endParaRPr>
              </a:p>
            </p:txBody>
          </p:sp>
        </mc:Choice>
        <mc:Fallback>
          <p:sp>
            <p:nvSpPr>
              <p:cNvPr id="17" name="Text Box 16"/>
              <p:cNvSpPr txBox="1">
                <a:spLocks noRot="1" noChangeAspect="1" noMove="1" noResize="1" noEditPoints="1" noAdjustHandles="1" noChangeArrowheads="1" noChangeShapeType="1" noTextEdit="1"/>
              </p:cNvSpPr>
              <p:nvPr/>
            </p:nvSpPr>
            <p:spPr>
              <a:xfrm>
                <a:off x="3691890" y="4457700"/>
                <a:ext cx="3870960" cy="1196340"/>
              </a:xfrm>
              <a:prstGeom prst="rect">
                <a:avLst/>
              </a:prstGeom>
              <a:blipFill rotWithShape="1">
                <a:blip r:embed="rId1"/>
                <a:stretch>
                  <a:fillRect/>
                </a:stretch>
              </a:blipFill>
              <a:ln w="9525">
                <a:noFill/>
              </a:ln>
            </p:spPr>
            <p:txBody>
              <a:bodyPr/>
              <a:lstStyle/>
              <a:p>
                <a:r>
                  <a:rPr lang="en-US" altLang="en-US">
                    <a:noFill/>
                  </a:rPr>
                  <a:t> </a:t>
                </a:r>
              </a:p>
            </p:txBody>
          </p:sp>
        </mc:Fallback>
      </mc:AlternateContent>
      <p:sp>
        <p:nvSpPr>
          <p:cNvPr id="18" name="Oval 17"/>
          <p:cNvSpPr/>
          <p:nvPr/>
        </p:nvSpPr>
        <p:spPr>
          <a:xfrm>
            <a:off x="9357360" y="45339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10957560" y="4624705"/>
            <a:ext cx="4220210" cy="95758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Oval 20"/>
          <p:cNvSpPr/>
          <p:nvPr/>
        </p:nvSpPr>
        <p:spPr>
          <a:xfrm>
            <a:off x="1742440" y="730631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3409950" y="7403465"/>
            <a:ext cx="4209415" cy="988695"/>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Oval 23"/>
          <p:cNvSpPr/>
          <p:nvPr/>
        </p:nvSpPr>
        <p:spPr>
          <a:xfrm>
            <a:off x="9319895" y="732536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
        <p:nvSpPr>
          <p:cNvPr id="25" name="Rounded Rectangle 24"/>
          <p:cNvSpPr/>
          <p:nvPr/>
        </p:nvSpPr>
        <p:spPr>
          <a:xfrm>
            <a:off x="11033760" y="7459980"/>
            <a:ext cx="4173855" cy="97282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34" name="Picture 4"/>
          <p:cNvPicPr>
            <a:picLocks noChangeAspect="1"/>
          </p:cNvPicPr>
          <p:nvPr/>
        </p:nvPicPr>
        <p:blipFill>
          <a:blip r:embed="rId2"/>
          <a:srcRect/>
          <a:stretch>
            <a:fillRect/>
          </a:stretch>
        </p:blipFill>
        <p:spPr>
          <a:xfrm>
            <a:off x="15549245" y="6998970"/>
            <a:ext cx="2207260" cy="3239135"/>
          </a:xfrm>
          <a:prstGeom prst="rect">
            <a:avLst/>
          </a:prstGeom>
        </p:spPr>
      </p:pic>
      <p:sp>
        <p:nvSpPr>
          <p:cNvPr id="2" name="Text Box 1"/>
          <p:cNvSpPr txBox="1"/>
          <p:nvPr/>
        </p:nvSpPr>
        <p:spPr>
          <a:xfrm>
            <a:off x="11132185" y="4457700"/>
            <a:ext cx="3870960" cy="1198880"/>
          </a:xfrm>
          <a:prstGeom prst="rect">
            <a:avLst/>
          </a:prstGeom>
          <a:noFill/>
          <a:ln w="9525">
            <a:noFill/>
          </a:ln>
        </p:spPr>
        <p:txBody>
          <a:bodyPr wrap="square">
            <a:spAutoFit/>
          </a:bodyPr>
          <a:lstStyle/>
          <a:p>
            <a:pPr indent="0" algn="ctr">
              <a:lnSpc>
                <a:spcPct val="150000"/>
              </a:lnSpc>
            </a:pPr>
            <a:r>
              <a:rPr lang="en-US" sz="4800" i="1" baseline="30000">
                <a:solidFill>
                  <a:srgbClr val="000000"/>
                </a:solidFill>
                <a:latin typeface="Arial" panose="020B0604020202020204" pitchFamily="34" charset="0"/>
                <a:cs typeface="Arial" panose="020B0604020202020204" pitchFamily="34" charset="0"/>
                <a:sym typeface="+mn-ea"/>
              </a:rPr>
              <a:t>16</a:t>
            </a:r>
            <a:r>
              <a:rPr lang="en-US" sz="4800" i="1">
                <a:solidFill>
                  <a:srgbClr val="000000"/>
                </a:solidFill>
                <a:latin typeface="Arial" panose="020B0604020202020204" pitchFamily="34" charset="0"/>
                <a:cs typeface="Arial" panose="020B0604020202020204" pitchFamily="34" charset="0"/>
                <a:sym typeface="+mn-ea"/>
              </a:rPr>
              <a:t>O</a:t>
            </a:r>
            <a:r>
              <a:rPr lang="en-US" sz="4800">
                <a:solidFill>
                  <a:srgbClr val="000000"/>
                </a:solidFill>
                <a:latin typeface="Arial" panose="020B0604020202020204" pitchFamily="34" charset="0"/>
                <a:cs typeface="Arial" panose="020B0604020202020204" pitchFamily="34" charset="0"/>
                <a:sym typeface="+mn-ea"/>
              </a:rPr>
              <a:t> </a:t>
            </a:r>
            <a:r>
              <a:rPr lang="en-US" sz="4800" b="0">
                <a:solidFill>
                  <a:srgbClr val="000000"/>
                </a:solidFill>
                <a:latin typeface="Arial" panose="020B0604020202020204" pitchFamily="34" charset="0"/>
                <a:cs typeface="Arial" panose="020B0604020202020204" pitchFamily="34" charset="0"/>
              </a:rPr>
              <a:t> </a:t>
            </a:r>
            <a:endParaRPr lang="en-US" sz="4800" b="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Text Box 2"/>
              <p:cNvSpPr txBox="1"/>
              <p:nvPr/>
            </p:nvSpPr>
            <p:spPr>
              <a:xfrm>
                <a:off x="11184890" y="7317740"/>
                <a:ext cx="3870960" cy="1176020"/>
              </a:xfrm>
              <a:prstGeom prst="rect">
                <a:avLst/>
              </a:prstGeom>
              <a:noFill/>
              <a:ln w="9525">
                <a:noFill/>
              </a:ln>
            </p:spPr>
            <p:txBody>
              <a:bodyPr wrap="square">
                <a:spAutoFit/>
              </a:bodyPr>
              <a:lstStyle/>
              <a:p>
                <a:pPr indent="0" algn="ctr">
                  <a:lnSpc>
                    <a:spcPct val="150000"/>
                  </a:lnSpc>
                </a:pPr>
                <a14:m>
                  <m:oMath xmlns:m="http://schemas.openxmlformats.org/officeDocument/2006/math">
                    <m:sSubSup>
                      <m:sSubSupPr>
                        <m:ctrlPr>
                          <a:rPr lang="en-US" sz="4400" i="1">
                            <a:latin typeface="Cambria Math" panose="02040503050406030204" pitchFamily="18" charset="0"/>
                            <a:cs typeface="Cambria Math" panose="02040503050406030204" pitchFamily="18" charset="0"/>
                          </a:rPr>
                        </m:ctrlPr>
                      </m:sSubSupPr>
                      <m:e>
                        <m:r>
                          <a:rPr lang="en-US" sz="4400" i="1">
                            <a:latin typeface="Cambria Math" panose="02040503050406030204" pitchFamily="18" charset="0"/>
                            <a:cs typeface="Cambria Math" panose="02040503050406030204" pitchFamily="18" charset="0"/>
                          </a:rPr>
                          <m:t>𝑀𝑔</m:t>
                        </m:r>
                      </m:e>
                      <m:sub>
                        <m:r>
                          <a:rPr lang="en-US" sz="4400" i="1">
                            <a:latin typeface="Cambria Math" panose="02040503050406030204" pitchFamily="18" charset="0"/>
                            <a:cs typeface="Cambria Math" panose="02040503050406030204" pitchFamily="18" charset="0"/>
                          </a:rPr>
                          <m:t>12</m:t>
                        </m:r>
                      </m:sub>
                      <m:sup>
                        <m:r>
                          <a:rPr lang="en-US" sz="4400" i="1">
                            <a:latin typeface="Cambria Math" panose="02040503050406030204" pitchFamily="18" charset="0"/>
                            <a:cs typeface="Cambria Math" panose="02040503050406030204" pitchFamily="18" charset="0"/>
                          </a:rPr>
                          <m:t>24</m:t>
                        </m:r>
                      </m:sup>
                    </m:sSubSup>
                  </m:oMath>
                </a14:m>
                <a:r>
                  <a:rPr lang="en-US" sz="4400">
                    <a:solidFill>
                      <a:srgbClr val="000000"/>
                    </a:solidFill>
                    <a:latin typeface="Arial" panose="020B0604020202020204" pitchFamily="34" charset="0"/>
                    <a:cs typeface="Arial" panose="020B0604020202020204" pitchFamily="34" charset="0"/>
                    <a:sym typeface="+mn-ea"/>
                  </a:rPr>
                  <a:t> </a:t>
                </a: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cs typeface="Arial" panose="020B0604020202020204" pitchFamily="34" charset="0"/>
                </a:endParaRPr>
              </a:p>
            </p:txBody>
          </p:sp>
        </mc:Choice>
        <mc:Fallback>
          <p:sp>
            <p:nvSpPr>
              <p:cNvPr id="3" name="Text Box 2"/>
              <p:cNvSpPr txBox="1">
                <a:spLocks noRot="1" noChangeAspect="1" noMove="1" noResize="1" noEditPoints="1" noAdjustHandles="1" noChangeArrowheads="1" noChangeShapeType="1" noTextEdit="1"/>
              </p:cNvSpPr>
              <p:nvPr/>
            </p:nvSpPr>
            <p:spPr>
              <a:xfrm>
                <a:off x="11184890" y="7317740"/>
                <a:ext cx="3870960" cy="1176020"/>
              </a:xfrm>
              <a:prstGeom prst="rect">
                <a:avLst/>
              </a:prstGeom>
              <a:blipFill rotWithShape="1">
                <a:blip r:embed="rId3"/>
                <a:stretch>
                  <a:fillRect/>
                </a:stretch>
              </a:blipFill>
              <a:ln w="9525">
                <a:noFill/>
              </a:ln>
            </p:spPr>
            <p:txBody>
              <a:bodyPr/>
              <a:lstStyle/>
              <a:p>
                <a:r>
                  <a:rPr lang="en-US" altLang="en-US">
                    <a:noFill/>
                  </a:rPr>
                  <a:t> </a:t>
                </a:r>
              </a:p>
            </p:txBody>
          </p:sp>
        </mc:Fallback>
      </mc:AlternateContent>
      <p:sp>
        <p:nvSpPr>
          <p:cNvPr id="4" name="Text Box 3"/>
          <p:cNvSpPr txBox="1"/>
          <p:nvPr/>
        </p:nvSpPr>
        <p:spPr>
          <a:xfrm>
            <a:off x="3505200" y="7353300"/>
            <a:ext cx="3870960" cy="1106805"/>
          </a:xfrm>
          <a:prstGeom prst="rect">
            <a:avLst/>
          </a:prstGeom>
          <a:noFill/>
          <a:ln w="9525">
            <a:noFill/>
          </a:ln>
        </p:spPr>
        <p:txBody>
          <a:bodyPr wrap="square">
            <a:spAutoFit/>
          </a:bodyPr>
          <a:lstStyle/>
          <a:p>
            <a:pPr indent="0" algn="ctr">
              <a:lnSpc>
                <a:spcPct val="150000"/>
              </a:lnSpc>
            </a:pPr>
            <a:r>
              <a:rPr lang="en-US" sz="4400" b="0" baseline="-25000">
                <a:solidFill>
                  <a:srgbClr val="000000"/>
                </a:solidFill>
                <a:latin typeface="Arial" panose="020B0604020202020204" pitchFamily="34" charset="0"/>
                <a:cs typeface="Arial" panose="020B0604020202020204" pitchFamily="34" charset="0"/>
              </a:rPr>
              <a:t>16</a:t>
            </a:r>
            <a:r>
              <a:rPr lang="en-US" sz="4400" b="0">
                <a:solidFill>
                  <a:srgbClr val="000000"/>
                </a:solidFill>
                <a:latin typeface="Arial" panose="020B0604020202020204" pitchFamily="34" charset="0"/>
                <a:cs typeface="Arial" panose="020B0604020202020204" pitchFamily="34" charset="0"/>
              </a:rPr>
              <a:t>S </a:t>
            </a:r>
            <a:endParaRPr lang="en-US" sz="4400" b="0">
              <a:solidFill>
                <a:srgbClr val="000000"/>
              </a:solidFill>
              <a:latin typeface="Arial" panose="020B0604020202020204" pitchFamily="34" charset="0"/>
              <a:cs typeface="Arial" panose="020B0604020202020204" pitchFamily="34" charset="0"/>
            </a:endParaRPr>
          </a:p>
        </p:txBody>
      </p:sp>
      <p:sp>
        <p:nvSpPr>
          <p:cNvPr id="10" name="Rounded Rectangle 9"/>
          <p:cNvSpPr/>
          <p:nvPr/>
        </p:nvSpPr>
        <p:spPr>
          <a:xfrm>
            <a:off x="1523365" y="3630295"/>
            <a:ext cx="7162800" cy="2590800"/>
          </a:xfrm>
          <a:prstGeom prst="roundRect">
            <a:avLst/>
          </a:prstGeom>
          <a:solidFill>
            <a:srgbClr val="F3F0EC"/>
          </a:solidFill>
          <a:ln>
            <a:solidFill>
              <a:srgbClr val="F3F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220200" y="3719830"/>
            <a:ext cx="7162800" cy="2590800"/>
          </a:xfrm>
          <a:prstGeom prst="roundRect">
            <a:avLst/>
          </a:prstGeom>
          <a:solidFill>
            <a:srgbClr val="F3F0EC"/>
          </a:solidFill>
          <a:ln>
            <a:solidFill>
              <a:srgbClr val="F3F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219200" y="6788150"/>
            <a:ext cx="7162800" cy="2590800"/>
          </a:xfrm>
          <a:prstGeom prst="roundRect">
            <a:avLst/>
          </a:prstGeom>
          <a:solidFill>
            <a:srgbClr val="F3F0EC"/>
          </a:solidFill>
          <a:ln>
            <a:solidFill>
              <a:srgbClr val="F3F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915400" y="6819900"/>
            <a:ext cx="6426835" cy="2590800"/>
          </a:xfrm>
          <a:prstGeom prst="roundRect">
            <a:avLst/>
          </a:prstGeom>
          <a:solidFill>
            <a:srgbClr val="F3F0EC"/>
          </a:solidFill>
          <a:ln>
            <a:solidFill>
              <a:srgbClr val="F3F0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61160" y="4385945"/>
            <a:ext cx="1103630" cy="11963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0" nodeType="clickEffect">
                                  <p:stCondLst>
                                    <p:cond delay="0"/>
                                  </p:stCondLst>
                                  <p:childTnLst>
                                    <p:animEffect transition="out" filter="blinds(horizont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0" grpId="0"/>
      <p:bldP spid="10" grpId="0" bldLvl="0" animBg="1"/>
      <p:bldP spid="12" grpId="0" bldLvl="0" animBg="1"/>
      <p:bldP spid="13" grpId="0" bldLvl="0" animBg="1"/>
      <p:bldP spid="14" grpId="0" bldLvl="0" animBg="1"/>
      <p:bldP spid="23"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5" name="Rounded Rectangle 14"/>
          <p:cNvSpPr/>
          <p:nvPr/>
        </p:nvSpPr>
        <p:spPr>
          <a:xfrm>
            <a:off x="1222375" y="571500"/>
            <a:ext cx="16126460" cy="3390265"/>
          </a:xfrm>
          <a:prstGeom prst="roundRect">
            <a:avLst/>
          </a:prstGeom>
          <a:solidFill>
            <a:schemeClr val="tx2">
              <a:lumMod val="20000"/>
              <a:lumOff val="80000"/>
            </a:schemeClr>
          </a:solidFill>
          <a:ln>
            <a:solidFill>
              <a:srgbClr val="A1CBD9"/>
            </a:solidFill>
          </a:ln>
        </p:spPr>
        <p:style>
          <a:lnRef idx="1">
            <a:schemeClr val="accent1"/>
          </a:lnRef>
          <a:fillRef idx="2">
            <a:schemeClr val="accent1"/>
          </a:fillRef>
          <a:effectRef idx="1">
            <a:schemeClr val="accent1"/>
          </a:effectRef>
          <a:fontRef idx="minor">
            <a:schemeClr val="dk1"/>
          </a:fontRef>
        </p:style>
        <p:txBody>
          <a:bodyPr rtlCol="0" anchor="ctr"/>
          <a:lstStyle/>
          <a:p>
            <a:pPr indent="0" algn="l">
              <a:lnSpc>
                <a:spcPct val="150000"/>
              </a:lnSpc>
            </a:pPr>
            <a:r>
              <a:rPr lang="en-US" sz="4000" b="1">
                <a:solidFill>
                  <a:srgbClr val="000000"/>
                </a:solidFill>
                <a:latin typeface="Arial" panose="020B0604020202020204" pitchFamily="34" charset="0"/>
                <a:cs typeface="Arial" panose="020B0604020202020204" pitchFamily="34" charset="0"/>
                <a:sym typeface="+mn-ea"/>
              </a:rPr>
              <a:t>Câu</a:t>
            </a:r>
            <a:r>
              <a:rPr lang="vi-VN" altLang="en-US" sz="4000" b="1">
                <a:solidFill>
                  <a:srgbClr val="000000"/>
                </a:solidFill>
                <a:latin typeface="Arial" panose="020B0604020202020204" pitchFamily="34" charset="0"/>
                <a:cs typeface="Arial" panose="020B0604020202020204" pitchFamily="34" charset="0"/>
                <a:sym typeface="+mn-ea"/>
              </a:rPr>
              <a:t> hỏi 9</a:t>
            </a:r>
            <a:r>
              <a:rPr lang="en-US" sz="4000" b="1">
                <a:solidFill>
                  <a:srgbClr val="000000"/>
                </a:solidFill>
                <a:latin typeface="Arial" panose="020B0604020202020204" pitchFamily="34" charset="0"/>
                <a:cs typeface="Arial" panose="020B0604020202020204" pitchFamily="34" charset="0"/>
                <a:sym typeface="+mn-ea"/>
              </a:rPr>
              <a:t>:</a:t>
            </a:r>
            <a:r>
              <a:rPr lang="en-US" sz="4000">
                <a:solidFill>
                  <a:srgbClr val="000000"/>
                </a:solidFill>
                <a:latin typeface="Arial" panose="020B0604020202020204" pitchFamily="34" charset="0"/>
                <a:cs typeface="Arial" panose="020B0604020202020204" pitchFamily="34" charset="0"/>
                <a:sym typeface="+mn-ea"/>
              </a:rPr>
              <a:t> </a:t>
            </a:r>
            <a:r>
              <a:rPr lang="vi-VN" altLang="en-US" sz="4000">
                <a:solidFill>
                  <a:srgbClr val="000000"/>
                </a:solidFill>
                <a:latin typeface="Arial" panose="020B0604020202020204" pitchFamily="34" charset="0"/>
                <a:cs typeface="Arial" panose="020B0604020202020204" pitchFamily="34" charset="0"/>
                <a:sym typeface="+mn-ea"/>
              </a:rPr>
              <a:t>Chlorine (Z=17) thường được sử dụng để khử nước máy trong sinh hoạt. Viết cấu hình electron của nguyên tử chlorine và cho biết tại sao chlorine là phi kim.</a:t>
            </a:r>
            <a:endParaRPr lang="en-US" sz="4000"/>
          </a:p>
        </p:txBody>
      </p:sp>
      <p:pic>
        <p:nvPicPr>
          <p:cNvPr id="2" name="Picture 1"/>
          <p:cNvPicPr>
            <a:picLocks noChangeAspect="1"/>
          </p:cNvPicPr>
          <p:nvPr/>
        </p:nvPicPr>
        <p:blipFill>
          <a:blip r:embed="rId1"/>
          <a:srcRect b="5927"/>
          <a:stretch>
            <a:fillRect/>
          </a:stretch>
        </p:blipFill>
        <p:spPr>
          <a:xfrm>
            <a:off x="3352800" y="4686300"/>
            <a:ext cx="2569845" cy="3601085"/>
          </a:xfrm>
          <a:prstGeom prst="roundRect">
            <a:avLst/>
          </a:prstGeom>
        </p:spPr>
      </p:pic>
      <p:pic>
        <p:nvPicPr>
          <p:cNvPr id="109" name="Picture 108"/>
          <p:cNvPicPr/>
          <p:nvPr/>
        </p:nvPicPr>
        <p:blipFill>
          <a:blip r:embed="rId2"/>
          <a:stretch>
            <a:fillRect/>
          </a:stretch>
        </p:blipFill>
        <p:spPr>
          <a:xfrm>
            <a:off x="9601200" y="4610100"/>
            <a:ext cx="6602095" cy="5030470"/>
          </a:xfrm>
          <a:prstGeom prst="rect">
            <a:avLst/>
          </a:prstGeom>
          <a:noFill/>
          <a:ln w="9525">
            <a:noFill/>
          </a:ln>
        </p:spPr>
      </p:pic>
      <p:sp>
        <p:nvSpPr>
          <p:cNvPr id="3" name="Text Box 2"/>
          <p:cNvSpPr txBox="1"/>
          <p:nvPr/>
        </p:nvSpPr>
        <p:spPr>
          <a:xfrm>
            <a:off x="2667000" y="8801100"/>
            <a:ext cx="4090670" cy="706755"/>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Nước clo</a:t>
            </a:r>
            <a:endParaRPr lang="en-US" sz="4000" b="1">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blinds(horizontal)">
                                      <p:cBhvr>
                                        <p:cTn id="1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26" name="Text Box 25"/>
          <p:cNvSpPr txBox="1"/>
          <p:nvPr/>
        </p:nvSpPr>
        <p:spPr>
          <a:xfrm>
            <a:off x="1295400" y="1866900"/>
            <a:ext cx="3238500" cy="922020"/>
          </a:xfrm>
          <a:prstGeom prst="rect">
            <a:avLst/>
          </a:prstGeom>
          <a:noFill/>
        </p:spPr>
        <p:txBody>
          <a:bodyPr wrap="square" rtlCol="0">
            <a:spAutoFit/>
          </a:bodyPr>
          <a:lstStyle/>
          <a:p>
            <a:pPr algn="ctr"/>
            <a:r>
              <a:rPr lang="en-US" sz="5400" b="1">
                <a:solidFill>
                  <a:srgbClr val="FF0000"/>
                </a:solidFill>
                <a:latin typeface="Arial" panose="020B0604020202020204" pitchFamily="34" charset="0"/>
                <a:cs typeface="Arial" panose="020B0604020202020204" pitchFamily="34" charset="0"/>
              </a:rPr>
              <a:t>Đáp án</a:t>
            </a:r>
            <a:endParaRPr lang="en-US" sz="5400" b="1">
              <a:solidFill>
                <a:srgbClr val="FF0000"/>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1"/>
          <a:srcRect/>
          <a:stretch>
            <a:fillRect/>
          </a:stretch>
        </p:blipFill>
        <p:spPr>
          <a:xfrm rot="20940000">
            <a:off x="15812770" y="837565"/>
            <a:ext cx="2319020" cy="3404235"/>
          </a:xfrm>
          <a:prstGeom prst="rect">
            <a:avLst/>
          </a:prstGeom>
        </p:spPr>
      </p:pic>
      <p:sp>
        <p:nvSpPr>
          <p:cNvPr id="4" name="Text Box 3"/>
          <p:cNvSpPr txBox="1"/>
          <p:nvPr/>
        </p:nvSpPr>
        <p:spPr>
          <a:xfrm>
            <a:off x="2286000" y="3574415"/>
            <a:ext cx="12527915" cy="3138170"/>
          </a:xfrm>
          <a:prstGeom prst="rect">
            <a:avLst/>
          </a:prstGeom>
          <a:noFill/>
          <a:ln w="9525">
            <a:noFill/>
          </a:ln>
        </p:spPr>
        <p:txBody>
          <a:bodyPr wrap="square">
            <a:spAutoFit/>
          </a:bodyPr>
          <a:lstStyle/>
          <a:p>
            <a:pPr marL="571500" indent="-571500">
              <a:lnSpc>
                <a:spcPct val="150000"/>
              </a:lnSpc>
              <a:buFont typeface="Arial" panose="020B0604020202020204" pitchFamily="34" charset="0"/>
              <a:buChar char="•"/>
            </a:pPr>
            <a:r>
              <a:rPr lang="en-US" sz="4400" b="0">
                <a:solidFill>
                  <a:srgbClr val="000000"/>
                </a:solidFill>
                <a:latin typeface="Arial" panose="020B0604020202020204" pitchFamily="34" charset="0"/>
                <a:cs typeface="Calibri" panose="020F0502020204030204" charset="0"/>
              </a:rPr>
              <a:t>Cấu hình electron của chlorine: 1s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2s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2p</a:t>
            </a:r>
            <a:r>
              <a:rPr lang="en-US" sz="4400" b="0" baseline="30000">
                <a:solidFill>
                  <a:srgbClr val="000000"/>
                </a:solidFill>
                <a:latin typeface="Arial" panose="020B0604020202020204" pitchFamily="34" charset="0"/>
                <a:cs typeface="Calibri" panose="020F0502020204030204" charset="0"/>
              </a:rPr>
              <a:t>6</a:t>
            </a:r>
            <a:r>
              <a:rPr lang="en-US" sz="4400" b="0">
                <a:solidFill>
                  <a:srgbClr val="000000"/>
                </a:solidFill>
                <a:latin typeface="Arial" panose="020B0604020202020204" pitchFamily="34" charset="0"/>
                <a:cs typeface="Calibri" panose="020F0502020204030204" charset="0"/>
              </a:rPr>
              <a:t>3s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3p</a:t>
            </a:r>
            <a:r>
              <a:rPr lang="en-US" sz="4400" b="0" baseline="30000">
                <a:solidFill>
                  <a:srgbClr val="000000"/>
                </a:solidFill>
                <a:latin typeface="Arial" panose="020B0604020202020204" pitchFamily="34" charset="0"/>
                <a:cs typeface="Calibri" panose="020F0502020204030204" charset="0"/>
              </a:rPr>
              <a:t>5</a:t>
            </a:r>
            <a:endParaRPr lang="en-US" sz="4400" b="0" baseline="30000">
              <a:solidFill>
                <a:srgbClr val="000000"/>
              </a:solidFill>
              <a:latin typeface="Arial" panose="020B0604020202020204" pitchFamily="34" charset="0"/>
              <a:cs typeface="Calibri" panose="020F0502020204030204" charset="0"/>
            </a:endParaRPr>
          </a:p>
          <a:p>
            <a:pPr marL="571500" indent="-571500">
              <a:lnSpc>
                <a:spcPct val="150000"/>
              </a:lnSpc>
              <a:buFont typeface="Arial" panose="020B0604020202020204" pitchFamily="34" charset="0"/>
              <a:buChar char="•"/>
            </a:pPr>
            <a:endParaRPr lang="en-US" sz="4400"/>
          </a:p>
        </p:txBody>
      </p:sp>
      <p:sp>
        <p:nvSpPr>
          <p:cNvPr id="5" name="Text Box 4"/>
          <p:cNvSpPr txBox="1"/>
          <p:nvPr/>
        </p:nvSpPr>
        <p:spPr>
          <a:xfrm>
            <a:off x="2286000" y="5860415"/>
            <a:ext cx="14476095" cy="2122805"/>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4400">
                <a:solidFill>
                  <a:srgbClr val="000000"/>
                </a:solidFill>
                <a:latin typeface="Arial" panose="020B0604020202020204" pitchFamily="34" charset="0"/>
                <a:cs typeface="Calibri" panose="020F0502020204030204" charset="0"/>
                <a:sym typeface="+mn-ea"/>
              </a:rPr>
              <a:t>Chlorine là phi kim vì có 7 electron lớp ngoài cùng</a:t>
            </a:r>
            <a:r>
              <a:rPr lang="vi-VN" altLang="en-US" sz="4400">
                <a:solidFill>
                  <a:srgbClr val="000000"/>
                </a:solidFill>
                <a:latin typeface="Arial" panose="020B0604020202020204" pitchFamily="34" charset="0"/>
                <a:cs typeface="Calibri" panose="020F0502020204030204" charset="0"/>
                <a:sym typeface="+mn-ea"/>
              </a:rPr>
              <a:t> dễ dàng nhận thêm 1 electron để tạo cấu hình khí hiếm</a:t>
            </a:r>
            <a:r>
              <a:rPr lang="en-US" sz="4400">
                <a:solidFill>
                  <a:srgbClr val="000000"/>
                </a:solidFill>
                <a:latin typeface="Arial" panose="020B0604020202020204" pitchFamily="34" charset="0"/>
                <a:cs typeface="Calibri" panose="020F0502020204030204" charset="0"/>
                <a:sym typeface="+mn-ea"/>
              </a:rPr>
              <a:t>.</a:t>
            </a:r>
            <a:endParaRPr lang="en-US" sz="4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4" name="TextBox 4"/>
          <p:cNvSpPr txBox="1"/>
          <p:nvPr/>
        </p:nvSpPr>
        <p:spPr>
          <a:xfrm>
            <a:off x="9677400" y="4000500"/>
            <a:ext cx="8040370" cy="1661795"/>
          </a:xfrm>
          <a:prstGeom prst="rect">
            <a:avLst/>
          </a:prstGeom>
        </p:spPr>
        <p:txBody>
          <a:bodyPr wrap="square" lIns="0" tIns="0" rIns="0" bIns="0" rtlCol="0" anchor="t">
            <a:spAutoFit/>
          </a:bodyPr>
          <a:lstStyle/>
          <a:p>
            <a:pPr algn="ctr">
              <a:lnSpc>
                <a:spcPct val="150000"/>
              </a:lnSpc>
            </a:pPr>
            <a:r>
              <a:rPr lang="en-US" altLang="vi-VN" sz="7200" b="1" spc="207">
                <a:solidFill>
                  <a:srgbClr val="7030A0"/>
                </a:solidFill>
                <a:latin typeface="Arial" panose="020B0604020202020204" pitchFamily="34" charset="0"/>
                <a:cs typeface="Arial" panose="020B0604020202020204" pitchFamily="34" charset="0"/>
                <a:sym typeface="+mn-ea"/>
              </a:rPr>
              <a:t>LUYỆN TẬP</a:t>
            </a:r>
            <a:endParaRPr lang="en-US" altLang="vi-VN" sz="7200" b="1" spc="207">
              <a:solidFill>
                <a:srgbClr val="7030A0"/>
              </a:solidFill>
              <a:latin typeface="Arial" panose="020B0604020202020204" pitchFamily="34" charset="0"/>
              <a:cs typeface="Arial" panose="020B0604020202020204" pitchFamily="34" charset="0"/>
              <a:sym typeface="+mn-ea"/>
            </a:endParaRPr>
          </a:p>
        </p:txBody>
      </p:sp>
      <p:pic>
        <p:nvPicPr>
          <p:cNvPr id="2" name="Picture 2"/>
          <p:cNvPicPr>
            <a:picLocks noChangeAspect="1"/>
          </p:cNvPicPr>
          <p:nvPr/>
        </p:nvPicPr>
        <p:blipFill>
          <a:blip r:embed="rId1"/>
          <a:srcRect/>
          <a:stretch>
            <a:fillRect/>
          </a:stretch>
        </p:blipFill>
        <p:spPr>
          <a:xfrm>
            <a:off x="533400" y="1409700"/>
            <a:ext cx="8429808" cy="822960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2" name="Text Box 11"/>
          <p:cNvSpPr txBox="1"/>
          <p:nvPr/>
        </p:nvSpPr>
        <p:spPr>
          <a:xfrm>
            <a:off x="1828800" y="2476500"/>
            <a:ext cx="11407140" cy="5169535"/>
          </a:xfrm>
          <a:prstGeom prst="rect">
            <a:avLst/>
          </a:prstGeom>
          <a:noFill/>
          <a:ln w="9525">
            <a:noFill/>
          </a:ln>
        </p:spPr>
        <p:txBody>
          <a:bodyPr wrap="square">
            <a:spAutoFit/>
          </a:bodyPr>
          <a:lstStyle/>
          <a:p>
            <a:pPr indent="0" algn="just">
              <a:lnSpc>
                <a:spcPct val="150000"/>
              </a:lnSpc>
            </a:pPr>
            <a:r>
              <a:rPr lang="en-US" sz="4400" b="0">
                <a:solidFill>
                  <a:srgbClr val="000000"/>
                </a:solidFill>
                <a:latin typeface="Arial" panose="020B0604020202020204" pitchFamily="34" charset="0"/>
                <a:cs typeface="Calibri" panose="020F0502020204030204" charset="0"/>
              </a:rPr>
              <a:t>Viết được cấu hình electron nguyên tử của một số nguyên tố hóa học quen thuộc trong thực tế như: nitrogen, oxygen, aluminium,... và dự đoán được tính chất hóa học cơ bản của chúng.</a:t>
            </a:r>
            <a:endParaRPr lang="en-US" sz="4400" b="0">
              <a:solidFill>
                <a:srgbClr val="000000"/>
              </a:solidFill>
              <a:latin typeface="Arial" panose="020B0604020202020204" pitchFamily="34" charset="0"/>
              <a:cs typeface="Calibri" panose="020F0502020204030204" charset="0"/>
            </a:endParaRPr>
          </a:p>
        </p:txBody>
      </p:sp>
      <p:pic>
        <p:nvPicPr>
          <p:cNvPr id="14" name="Picture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126720" y="5671185"/>
            <a:ext cx="5149850" cy="4646295"/>
          </a:xfrm>
          <a:prstGeom prst="rect">
            <a:avLst/>
          </a:prstGeom>
        </p:spPr>
      </p:pic>
      <p:sp>
        <p:nvSpPr>
          <p:cNvPr id="3" name="Rounded Rectangle 2"/>
          <p:cNvSpPr/>
          <p:nvPr/>
        </p:nvSpPr>
        <p:spPr>
          <a:xfrm>
            <a:off x="1981200" y="394970"/>
            <a:ext cx="4128135" cy="1066800"/>
          </a:xfrm>
          <a:prstGeom prst="roundRect">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 name="Group 8"/>
          <p:cNvGrpSpPr>
            <a:grpSpLocks noChangeAspect="1"/>
          </p:cNvGrpSpPr>
          <p:nvPr/>
        </p:nvGrpSpPr>
        <p:grpSpPr>
          <a:xfrm>
            <a:off x="871220" y="255905"/>
            <a:ext cx="1346200" cy="1346200"/>
            <a:chOff x="0" y="0"/>
            <a:chExt cx="2540000" cy="2540000"/>
          </a:xfrm>
        </p:grpSpPr>
        <p:sp>
          <p:nvSpPr>
            <p:cNvPr id="5" name="Freeform 9"/>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92BBCD"/>
            </a:solidFill>
          </p:spPr>
        </p:sp>
        <p:sp>
          <p:nvSpPr>
            <p:cNvPr id="6" name="Freeform 10"/>
            <p:cNvSpPr/>
            <p:nvPr/>
          </p:nvSpPr>
          <p:spPr>
            <a:xfrm>
              <a:off x="260102" y="17180"/>
              <a:ext cx="2320434" cy="2632647"/>
            </a:xfrm>
            <a:custGeom>
              <a:avLst/>
              <a:gdLst/>
              <a:ahLst/>
              <a:cxnLst/>
              <a:rect l="l" t="t" r="r" b="b"/>
              <a:pathLst>
                <a:path w="2320434" h="2632647">
                  <a:moveTo>
                    <a:pt x="1327398" y="23148"/>
                  </a:moveTo>
                  <a:cubicBezTo>
                    <a:pt x="1850242" y="158146"/>
                    <a:pt x="2230549" y="609002"/>
                    <a:pt x="2275492" y="1147120"/>
                  </a:cubicBezTo>
                  <a:cubicBezTo>
                    <a:pt x="2320434" y="1685237"/>
                    <a:pt x="2020184" y="2192933"/>
                    <a:pt x="1526977" y="2412790"/>
                  </a:cubicBezTo>
                  <a:cubicBezTo>
                    <a:pt x="1033770" y="2632646"/>
                    <a:pt x="455466" y="2516583"/>
                    <a:pt x="85285" y="2123447"/>
                  </a:cubicBezTo>
                  <a:cubicBezTo>
                    <a:pt x="22594" y="2057462"/>
                    <a:pt x="0" y="1962978"/>
                    <a:pt x="26059" y="1875771"/>
                  </a:cubicBezTo>
                  <a:cubicBezTo>
                    <a:pt x="52118" y="1788564"/>
                    <a:pt x="122846" y="1721966"/>
                    <a:pt x="211461" y="1701195"/>
                  </a:cubicBezTo>
                  <a:cubicBezTo>
                    <a:pt x="300076" y="1680423"/>
                    <a:pt x="393032" y="1708653"/>
                    <a:pt x="455130" y="1775196"/>
                  </a:cubicBezTo>
                  <a:cubicBezTo>
                    <a:pt x="677239" y="2011077"/>
                    <a:pt x="1024221" y="2080716"/>
                    <a:pt x="1320145" y="1948802"/>
                  </a:cubicBezTo>
                  <a:cubicBezTo>
                    <a:pt x="1616070" y="1816888"/>
                    <a:pt x="1796220" y="1512270"/>
                    <a:pt x="1769254" y="1189400"/>
                  </a:cubicBezTo>
                  <a:cubicBezTo>
                    <a:pt x="1742289" y="866529"/>
                    <a:pt x="1514104" y="596015"/>
                    <a:pt x="1200398" y="515017"/>
                  </a:cubicBezTo>
                  <a:cubicBezTo>
                    <a:pt x="1112170" y="492657"/>
                    <a:pt x="1042650" y="424799"/>
                    <a:pt x="1018162" y="337138"/>
                  </a:cubicBezTo>
                  <a:cubicBezTo>
                    <a:pt x="993674" y="249478"/>
                    <a:pt x="1017960" y="155414"/>
                    <a:pt x="1081826" y="90567"/>
                  </a:cubicBezTo>
                  <a:cubicBezTo>
                    <a:pt x="1145692" y="25719"/>
                    <a:pt x="1239374" y="0"/>
                    <a:pt x="1327398" y="23148"/>
                  </a:cubicBezTo>
                  <a:close/>
                </a:path>
              </a:pathLst>
            </a:custGeom>
            <a:solidFill>
              <a:srgbClr val="927CB1"/>
            </a:solidFill>
          </p:spPr>
        </p:sp>
      </p:grpSp>
      <p:sp>
        <p:nvSpPr>
          <p:cNvPr id="7" name="Text Box 6"/>
          <p:cNvSpPr txBox="1"/>
          <p:nvPr/>
        </p:nvSpPr>
        <p:spPr>
          <a:xfrm>
            <a:off x="1981200" y="571500"/>
            <a:ext cx="4094480" cy="768350"/>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Em có thể</a:t>
            </a:r>
            <a:endParaRPr lang="en-US" sz="4400" b="1">
              <a:latin typeface="Arial" panose="020B0604020202020204" pitchFamily="34" charset="0"/>
              <a:cs typeface="Arial" panose="020B0604020202020204" pitchFamily="34" charset="0"/>
            </a:endParaRPr>
          </a:p>
        </p:txBody>
      </p:sp>
      <p:pic>
        <p:nvPicPr>
          <p:cNvPr id="15" name="Picture 2"/>
          <p:cNvPicPr>
            <a:picLocks noChangeAspect="1"/>
          </p:cNvPicPr>
          <p:nvPr/>
        </p:nvPicPr>
        <p:blipFill>
          <a:blip r:embed="rId2"/>
          <a:srcRect/>
          <a:stretch>
            <a:fillRect/>
          </a:stretch>
        </p:blipFill>
        <p:spPr>
          <a:xfrm>
            <a:off x="14932025" y="114300"/>
            <a:ext cx="3239770" cy="316357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2" name="Text Box 11"/>
          <p:cNvSpPr txBox="1"/>
          <p:nvPr/>
        </p:nvSpPr>
        <p:spPr>
          <a:xfrm>
            <a:off x="1853770" y="2247900"/>
            <a:ext cx="14182725" cy="2123658"/>
          </a:xfrm>
          <a:prstGeom prst="rect">
            <a:avLst/>
          </a:prstGeom>
          <a:noFill/>
          <a:ln w="9525">
            <a:noFill/>
          </a:ln>
        </p:spPr>
        <p:txBody>
          <a:bodyPr wrap="square">
            <a:spAutoFit/>
          </a:bodyPr>
          <a:lstStyle/>
          <a:p>
            <a:pPr marL="571500" indent="-571500">
              <a:lnSpc>
                <a:spcPct val="150000"/>
              </a:lnSpc>
              <a:buFont typeface="Arial" panose="020B0604020202020204" pitchFamily="34" charset="0"/>
              <a:buChar char="•"/>
            </a:pPr>
            <a:r>
              <a:rPr lang="en-US" sz="4400" b="0" dirty="0">
                <a:solidFill>
                  <a:srgbClr val="000000"/>
                </a:solidFill>
                <a:latin typeface="Arial" panose="020B0604020202020204" pitchFamily="34" charset="0"/>
                <a:cs typeface="Calibri" panose="020F0502020204030204" charset="0"/>
              </a:rPr>
              <a:t> Nitrogen (Z=7): 1s</a:t>
            </a:r>
            <a:r>
              <a:rPr lang="en-US" sz="4400" b="0" baseline="30000" dirty="0">
                <a:solidFill>
                  <a:srgbClr val="000000"/>
                </a:solidFill>
                <a:latin typeface="Arial" panose="020B0604020202020204" pitchFamily="34" charset="0"/>
                <a:cs typeface="Calibri" panose="020F0502020204030204" charset="0"/>
              </a:rPr>
              <a:t>2</a:t>
            </a:r>
            <a:r>
              <a:rPr lang="en-US" sz="4400" b="0" dirty="0">
                <a:solidFill>
                  <a:srgbClr val="000000"/>
                </a:solidFill>
                <a:latin typeface="Arial" panose="020B0604020202020204" pitchFamily="34" charset="0"/>
                <a:cs typeface="Calibri" panose="020F0502020204030204" charset="0"/>
              </a:rPr>
              <a:t>2s</a:t>
            </a:r>
            <a:r>
              <a:rPr lang="en-US" sz="4400" b="0" baseline="30000" dirty="0">
                <a:solidFill>
                  <a:srgbClr val="000000"/>
                </a:solidFill>
                <a:latin typeface="Arial" panose="020B0604020202020204" pitchFamily="34" charset="0"/>
                <a:cs typeface="Calibri" panose="020F0502020204030204" charset="0"/>
              </a:rPr>
              <a:t>2</a:t>
            </a:r>
            <a:r>
              <a:rPr lang="en-US" sz="4400" b="0" dirty="0">
                <a:solidFill>
                  <a:srgbClr val="000000"/>
                </a:solidFill>
                <a:latin typeface="Arial" panose="020B0604020202020204" pitchFamily="34" charset="0"/>
                <a:cs typeface="Calibri" panose="020F0502020204030204" charset="0"/>
              </a:rPr>
              <a:t>2p</a:t>
            </a:r>
            <a:r>
              <a:rPr lang="en-US" sz="4400" b="0" baseline="30000" dirty="0">
                <a:solidFill>
                  <a:srgbClr val="000000"/>
                </a:solidFill>
                <a:latin typeface="Arial" panose="020B0604020202020204" pitchFamily="34" charset="0"/>
                <a:cs typeface="Calibri" panose="020F0502020204030204" charset="0"/>
              </a:rPr>
              <a:t>3</a:t>
            </a:r>
            <a:r>
              <a:rPr lang="en-US" sz="4400" b="0" dirty="0">
                <a:solidFill>
                  <a:srgbClr val="000000"/>
                </a:solidFill>
                <a:latin typeface="Arial" panose="020B0604020202020204" pitchFamily="34" charset="0"/>
                <a:cs typeface="Calibri" panose="020F0502020204030204" charset="0"/>
              </a:rPr>
              <a:t> </a:t>
            </a:r>
            <a:r>
              <a:rPr lang="en-US" sz="4400" dirty="0">
                <a:solidFill>
                  <a:srgbClr val="000000"/>
                </a:solidFill>
                <a:latin typeface="Arial" panose="020B0604020202020204" pitchFamily="34" charset="0"/>
                <a:cs typeface="Calibri" panose="020F0502020204030204" charset="0"/>
                <a:sym typeface="+mn-ea"/>
              </a:rPr>
              <a:t>→</a:t>
            </a:r>
            <a:r>
              <a:rPr lang="en-US" sz="4400" b="0" dirty="0" smtClean="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có</a:t>
            </a:r>
            <a:r>
              <a:rPr lang="en-US" sz="4400" b="0" dirty="0">
                <a:solidFill>
                  <a:srgbClr val="000000"/>
                </a:solidFill>
                <a:latin typeface="Arial" panose="020B0604020202020204" pitchFamily="34" charset="0"/>
                <a:cs typeface="Calibri" panose="020F0502020204030204" charset="0"/>
              </a:rPr>
              <a:t> 5 electron </a:t>
            </a:r>
            <a:r>
              <a:rPr lang="en-US" sz="4400" b="0" dirty="0" err="1">
                <a:solidFill>
                  <a:srgbClr val="000000"/>
                </a:solidFill>
                <a:latin typeface="Arial" panose="020B0604020202020204" pitchFamily="34" charset="0"/>
                <a:cs typeface="Calibri" panose="020F0502020204030204" charset="0"/>
              </a:rPr>
              <a:t>lớp</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ngoài</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cùng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nên</a:t>
            </a:r>
            <a:r>
              <a:rPr lang="en-US" sz="4400" b="0" dirty="0">
                <a:solidFill>
                  <a:srgbClr val="000000"/>
                </a:solidFill>
                <a:latin typeface="Arial" panose="020B0604020202020204" pitchFamily="34" charset="0"/>
                <a:cs typeface="Calibri" panose="020F0502020204030204" charset="0"/>
              </a:rPr>
              <a:t> nitrogen </a:t>
            </a:r>
            <a:r>
              <a:rPr lang="en-US" sz="4400" b="0" dirty="0" err="1">
                <a:solidFill>
                  <a:srgbClr val="000000"/>
                </a:solidFill>
                <a:latin typeface="Arial" panose="020B0604020202020204" pitchFamily="34" charset="0"/>
                <a:cs typeface="Calibri" panose="020F0502020204030204" charset="0"/>
              </a:rPr>
              <a:t>là</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nguyên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tố</a:t>
            </a:r>
            <a:r>
              <a:rPr lang="en-US" sz="4400" b="0" dirty="0">
                <a:solidFill>
                  <a:srgbClr val="000000"/>
                </a:solidFill>
                <a:latin typeface="Arial" panose="020B0604020202020204" pitchFamily="34" charset="0"/>
                <a:cs typeface="Calibri" panose="020F0502020204030204" charset="0"/>
              </a:rPr>
              <a:t> phi </a:t>
            </a:r>
            <a:r>
              <a:rPr lang="en-US" sz="4400" b="0" dirty="0" err="1">
                <a:solidFill>
                  <a:srgbClr val="000000"/>
                </a:solidFill>
                <a:latin typeface="Arial" panose="020B0604020202020204" pitchFamily="34" charset="0"/>
                <a:cs typeface="Calibri" panose="020F0502020204030204" charset="0"/>
              </a:rPr>
              <a:t>kim</a:t>
            </a:r>
            <a:r>
              <a:rPr lang="en-US" sz="4400" b="0" dirty="0">
                <a:solidFill>
                  <a:srgbClr val="000000"/>
                </a:solidFill>
                <a:latin typeface="Arial" panose="020B0604020202020204" pitchFamily="34" charset="0"/>
                <a:cs typeface="Calibri" panose="020F0502020204030204" charset="0"/>
              </a:rPr>
              <a:t>.</a:t>
            </a:r>
            <a:endParaRPr lang="en-US" sz="4400" b="0" dirty="0">
              <a:solidFill>
                <a:srgbClr val="000000"/>
              </a:solidFill>
              <a:latin typeface="Arial" panose="020B0604020202020204" pitchFamily="34" charset="0"/>
              <a:cs typeface="Calibri" panose="020F0502020204030204" charset="0"/>
            </a:endParaRPr>
          </a:p>
        </p:txBody>
      </p:sp>
      <p:sp>
        <p:nvSpPr>
          <p:cNvPr id="3" name="Rounded Rectangle 2"/>
          <p:cNvSpPr/>
          <p:nvPr/>
        </p:nvSpPr>
        <p:spPr>
          <a:xfrm>
            <a:off x="1981200" y="394970"/>
            <a:ext cx="4128135" cy="1066800"/>
          </a:xfrm>
          <a:prstGeom prst="roundRect">
            <a:avLst/>
          </a:prstGeom>
          <a:ln>
            <a:solidFill>
              <a:srgbClr val="AAC6D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4" name="Group 8"/>
          <p:cNvGrpSpPr>
            <a:grpSpLocks noChangeAspect="1"/>
          </p:cNvGrpSpPr>
          <p:nvPr/>
        </p:nvGrpSpPr>
        <p:grpSpPr>
          <a:xfrm>
            <a:off x="871220" y="255905"/>
            <a:ext cx="1346200" cy="1346200"/>
            <a:chOff x="0" y="0"/>
            <a:chExt cx="2540000" cy="2540000"/>
          </a:xfrm>
        </p:grpSpPr>
        <p:sp>
          <p:nvSpPr>
            <p:cNvPr id="5" name="Freeform 9"/>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92BBCD"/>
            </a:solidFill>
          </p:spPr>
        </p:sp>
        <p:sp>
          <p:nvSpPr>
            <p:cNvPr id="6" name="Freeform 10"/>
            <p:cNvSpPr/>
            <p:nvPr/>
          </p:nvSpPr>
          <p:spPr>
            <a:xfrm>
              <a:off x="260102" y="17180"/>
              <a:ext cx="2320434" cy="2632647"/>
            </a:xfrm>
            <a:custGeom>
              <a:avLst/>
              <a:gdLst/>
              <a:ahLst/>
              <a:cxnLst/>
              <a:rect l="l" t="t" r="r" b="b"/>
              <a:pathLst>
                <a:path w="2320434" h="2632647">
                  <a:moveTo>
                    <a:pt x="1327398" y="23148"/>
                  </a:moveTo>
                  <a:cubicBezTo>
                    <a:pt x="1850242" y="158146"/>
                    <a:pt x="2230549" y="609002"/>
                    <a:pt x="2275492" y="1147120"/>
                  </a:cubicBezTo>
                  <a:cubicBezTo>
                    <a:pt x="2320434" y="1685237"/>
                    <a:pt x="2020184" y="2192933"/>
                    <a:pt x="1526977" y="2412790"/>
                  </a:cubicBezTo>
                  <a:cubicBezTo>
                    <a:pt x="1033770" y="2632646"/>
                    <a:pt x="455466" y="2516583"/>
                    <a:pt x="85285" y="2123447"/>
                  </a:cubicBezTo>
                  <a:cubicBezTo>
                    <a:pt x="22594" y="2057462"/>
                    <a:pt x="0" y="1962978"/>
                    <a:pt x="26059" y="1875771"/>
                  </a:cubicBezTo>
                  <a:cubicBezTo>
                    <a:pt x="52118" y="1788564"/>
                    <a:pt x="122846" y="1721966"/>
                    <a:pt x="211461" y="1701195"/>
                  </a:cubicBezTo>
                  <a:cubicBezTo>
                    <a:pt x="300076" y="1680423"/>
                    <a:pt x="393032" y="1708653"/>
                    <a:pt x="455130" y="1775196"/>
                  </a:cubicBezTo>
                  <a:cubicBezTo>
                    <a:pt x="677239" y="2011077"/>
                    <a:pt x="1024221" y="2080716"/>
                    <a:pt x="1320145" y="1948802"/>
                  </a:cubicBezTo>
                  <a:cubicBezTo>
                    <a:pt x="1616070" y="1816888"/>
                    <a:pt x="1796220" y="1512270"/>
                    <a:pt x="1769254" y="1189400"/>
                  </a:cubicBezTo>
                  <a:cubicBezTo>
                    <a:pt x="1742289" y="866529"/>
                    <a:pt x="1514104" y="596015"/>
                    <a:pt x="1200398" y="515017"/>
                  </a:cubicBezTo>
                  <a:cubicBezTo>
                    <a:pt x="1112170" y="492657"/>
                    <a:pt x="1042650" y="424799"/>
                    <a:pt x="1018162" y="337138"/>
                  </a:cubicBezTo>
                  <a:cubicBezTo>
                    <a:pt x="993674" y="249478"/>
                    <a:pt x="1017960" y="155414"/>
                    <a:pt x="1081826" y="90567"/>
                  </a:cubicBezTo>
                  <a:cubicBezTo>
                    <a:pt x="1145692" y="25719"/>
                    <a:pt x="1239374" y="0"/>
                    <a:pt x="1327398" y="23148"/>
                  </a:cubicBezTo>
                  <a:close/>
                </a:path>
              </a:pathLst>
            </a:custGeom>
            <a:solidFill>
              <a:srgbClr val="927CB1"/>
            </a:solidFill>
          </p:spPr>
        </p:sp>
      </p:grpSp>
      <p:sp>
        <p:nvSpPr>
          <p:cNvPr id="7" name="Text Box 6"/>
          <p:cNvSpPr txBox="1"/>
          <p:nvPr/>
        </p:nvSpPr>
        <p:spPr>
          <a:xfrm>
            <a:off x="1998345" y="578485"/>
            <a:ext cx="4094480" cy="768350"/>
          </a:xfrm>
          <a:prstGeom prst="rect">
            <a:avLst/>
          </a:prstGeom>
          <a:noFill/>
        </p:spPr>
        <p:txBody>
          <a:bodyPr wrap="square" rtlCol="0">
            <a:spAutoFit/>
          </a:bodyPr>
          <a:lstStyle/>
          <a:p>
            <a:pPr algn="ctr"/>
            <a:r>
              <a:rPr lang="en-US" sz="4400" b="1">
                <a:latin typeface="Arial" panose="020B0604020202020204" pitchFamily="34" charset="0"/>
                <a:cs typeface="Arial" panose="020B0604020202020204" pitchFamily="34" charset="0"/>
              </a:rPr>
              <a:t>Em có thể</a:t>
            </a:r>
            <a:endParaRPr lang="en-US" sz="4400" b="1">
              <a:latin typeface="Arial" panose="020B0604020202020204" pitchFamily="34" charset="0"/>
              <a:cs typeface="Arial" panose="020B0604020202020204" pitchFamily="34" charset="0"/>
            </a:endParaRPr>
          </a:p>
        </p:txBody>
      </p:sp>
      <p:pic>
        <p:nvPicPr>
          <p:cNvPr id="34" name="Picture 4"/>
          <p:cNvPicPr>
            <a:picLocks noChangeAspect="1"/>
          </p:cNvPicPr>
          <p:nvPr/>
        </p:nvPicPr>
        <p:blipFill>
          <a:blip r:embed="rId1"/>
          <a:srcRect/>
          <a:stretch>
            <a:fillRect/>
          </a:stretch>
        </p:blipFill>
        <p:spPr>
          <a:xfrm rot="21000000">
            <a:off x="16133445" y="549910"/>
            <a:ext cx="1731010" cy="2540635"/>
          </a:xfrm>
          <a:prstGeom prst="rect">
            <a:avLst/>
          </a:prstGeom>
        </p:spPr>
      </p:pic>
      <p:sp>
        <p:nvSpPr>
          <p:cNvPr id="2" name="Text Box 1"/>
          <p:cNvSpPr txBox="1"/>
          <p:nvPr/>
        </p:nvSpPr>
        <p:spPr>
          <a:xfrm>
            <a:off x="1853770" y="4686300"/>
            <a:ext cx="14072235" cy="2123658"/>
          </a:xfrm>
          <a:prstGeom prst="rect">
            <a:avLst/>
          </a:prstGeom>
          <a:noFill/>
        </p:spPr>
        <p:txBody>
          <a:bodyPr wrap="square" rtlCol="0" anchor="t">
            <a:spAutoFit/>
          </a:bodyPr>
          <a:lstStyle/>
          <a:p>
            <a:pPr marL="571500" indent="-571500">
              <a:lnSpc>
                <a:spcPct val="150000"/>
              </a:lnSpc>
              <a:buFont typeface="Arial" panose="020B0604020202020204" pitchFamily="34" charset="0"/>
              <a:buChar char="•"/>
            </a:pPr>
            <a:r>
              <a:rPr lang="en-US" sz="4400" dirty="0">
                <a:solidFill>
                  <a:srgbClr val="000000"/>
                </a:solidFill>
                <a:latin typeface="Arial" panose="020B0604020202020204" pitchFamily="34" charset="0"/>
                <a:cs typeface="Calibri" panose="020F0502020204030204" charset="0"/>
                <a:sym typeface="+mn-ea"/>
              </a:rPr>
              <a:t>Oxygen (Z=8): 1s</a:t>
            </a:r>
            <a:r>
              <a:rPr lang="en-US" sz="4400" baseline="30000" dirty="0">
                <a:solidFill>
                  <a:srgbClr val="000000"/>
                </a:solidFill>
                <a:latin typeface="Arial" panose="020B0604020202020204" pitchFamily="34" charset="0"/>
                <a:cs typeface="Calibri" panose="020F0502020204030204" charset="0"/>
                <a:sym typeface="+mn-ea"/>
              </a:rPr>
              <a:t>2</a:t>
            </a:r>
            <a:r>
              <a:rPr lang="en-US" sz="4400" dirty="0">
                <a:solidFill>
                  <a:srgbClr val="000000"/>
                </a:solidFill>
                <a:latin typeface="Arial" panose="020B0604020202020204" pitchFamily="34" charset="0"/>
                <a:cs typeface="Calibri" panose="020F0502020204030204" charset="0"/>
                <a:sym typeface="+mn-ea"/>
              </a:rPr>
              <a:t>2s</a:t>
            </a:r>
            <a:r>
              <a:rPr lang="en-US" sz="4400" baseline="30000" dirty="0">
                <a:solidFill>
                  <a:srgbClr val="000000"/>
                </a:solidFill>
                <a:latin typeface="Arial" panose="020B0604020202020204" pitchFamily="34" charset="0"/>
                <a:cs typeface="Calibri" panose="020F0502020204030204" charset="0"/>
                <a:sym typeface="+mn-ea"/>
              </a:rPr>
              <a:t>2</a:t>
            </a:r>
            <a:r>
              <a:rPr lang="en-US" sz="4400" dirty="0">
                <a:solidFill>
                  <a:srgbClr val="000000"/>
                </a:solidFill>
                <a:latin typeface="Arial" panose="020B0604020202020204" pitchFamily="34" charset="0"/>
                <a:cs typeface="Calibri" panose="020F0502020204030204" charset="0"/>
                <a:sym typeface="+mn-ea"/>
              </a:rPr>
              <a:t>2p</a:t>
            </a:r>
            <a:r>
              <a:rPr lang="en-US" sz="4400" baseline="30000" dirty="0">
                <a:solidFill>
                  <a:srgbClr val="000000"/>
                </a:solidFill>
                <a:latin typeface="Arial" panose="020B0604020202020204" pitchFamily="34" charset="0"/>
                <a:cs typeface="Calibri" panose="020F0502020204030204" charset="0"/>
                <a:sym typeface="+mn-ea"/>
              </a:rPr>
              <a:t>4</a:t>
            </a:r>
            <a:r>
              <a:rPr lang="en-US" sz="4400" dirty="0">
                <a:solidFill>
                  <a:srgbClr val="000000"/>
                </a:solidFill>
                <a:latin typeface="Arial" panose="020B0604020202020204" pitchFamily="34" charset="0"/>
                <a:cs typeface="Calibri" panose="020F0502020204030204" charset="0"/>
                <a:sym typeface="+mn-ea"/>
              </a:rPr>
              <a:t> </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có</a:t>
            </a:r>
            <a:r>
              <a:rPr lang="en-US" sz="4400" dirty="0">
                <a:solidFill>
                  <a:srgbClr val="000000"/>
                </a:solidFill>
                <a:latin typeface="Arial" panose="020B0604020202020204" pitchFamily="34" charset="0"/>
                <a:cs typeface="Calibri" panose="020F0502020204030204" charset="0"/>
                <a:sym typeface="+mn-ea"/>
              </a:rPr>
              <a:t> 6 electron </a:t>
            </a:r>
            <a:r>
              <a:rPr lang="en-US" sz="4400" dirty="0" err="1">
                <a:solidFill>
                  <a:srgbClr val="000000"/>
                </a:solidFill>
                <a:latin typeface="Arial" panose="020B0604020202020204" pitchFamily="34" charset="0"/>
                <a:cs typeface="Calibri" panose="020F0502020204030204" charset="0"/>
                <a:sym typeface="+mn-ea"/>
              </a:rPr>
              <a:t>lớp</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ngoài</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cùng</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nên</a:t>
            </a:r>
            <a:r>
              <a:rPr lang="en-US" sz="4400" dirty="0">
                <a:solidFill>
                  <a:srgbClr val="000000"/>
                </a:solidFill>
                <a:latin typeface="Arial" panose="020B0604020202020204" pitchFamily="34" charset="0"/>
                <a:cs typeface="Calibri" panose="020F0502020204030204" charset="0"/>
                <a:sym typeface="+mn-ea"/>
              </a:rPr>
              <a:t> oxygen </a:t>
            </a:r>
            <a:r>
              <a:rPr lang="en-US" sz="4400" dirty="0" err="1">
                <a:solidFill>
                  <a:srgbClr val="000000"/>
                </a:solidFill>
                <a:latin typeface="Arial" panose="020B0604020202020204" pitchFamily="34" charset="0"/>
                <a:cs typeface="Calibri" panose="020F0502020204030204" charset="0"/>
                <a:sym typeface="+mn-ea"/>
              </a:rPr>
              <a:t>là</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nguyên</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tố</a:t>
            </a:r>
            <a:r>
              <a:rPr lang="en-US" sz="4400" dirty="0">
                <a:solidFill>
                  <a:srgbClr val="000000"/>
                </a:solidFill>
                <a:latin typeface="Arial" panose="020B0604020202020204" pitchFamily="34" charset="0"/>
                <a:cs typeface="Calibri" panose="020F0502020204030204" charset="0"/>
                <a:sym typeface="+mn-ea"/>
              </a:rPr>
              <a:t> phi </a:t>
            </a:r>
            <a:r>
              <a:rPr lang="en-US" sz="4400" dirty="0" err="1">
                <a:solidFill>
                  <a:srgbClr val="000000"/>
                </a:solidFill>
                <a:latin typeface="Arial" panose="020B0604020202020204" pitchFamily="34" charset="0"/>
                <a:cs typeface="Calibri" panose="020F0502020204030204" charset="0"/>
                <a:sym typeface="+mn-ea"/>
              </a:rPr>
              <a:t>kim</a:t>
            </a:r>
            <a:r>
              <a:rPr lang="en-US" sz="4400" dirty="0">
                <a:solidFill>
                  <a:srgbClr val="000000"/>
                </a:solidFill>
                <a:latin typeface="Arial" panose="020B0604020202020204" pitchFamily="34" charset="0"/>
                <a:cs typeface="Calibri" panose="020F0502020204030204" charset="0"/>
                <a:sym typeface="+mn-ea"/>
              </a:rPr>
              <a:t>.</a:t>
            </a:r>
            <a:endParaRPr lang="en-US" sz="4400" dirty="0"/>
          </a:p>
        </p:txBody>
      </p:sp>
      <p:sp>
        <p:nvSpPr>
          <p:cNvPr id="8" name="Text Box 7"/>
          <p:cNvSpPr txBox="1"/>
          <p:nvPr/>
        </p:nvSpPr>
        <p:spPr>
          <a:xfrm>
            <a:off x="1853770" y="6972300"/>
            <a:ext cx="14460220" cy="2123658"/>
          </a:xfrm>
          <a:prstGeom prst="rect">
            <a:avLst/>
          </a:prstGeom>
          <a:noFill/>
        </p:spPr>
        <p:txBody>
          <a:bodyPr wrap="square" rtlCol="0" anchor="t">
            <a:spAutoFit/>
          </a:bodyPr>
          <a:lstStyle/>
          <a:p>
            <a:pPr marL="571500" indent="-571500">
              <a:lnSpc>
                <a:spcPct val="150000"/>
              </a:lnSpc>
              <a:buFont typeface="Arial" panose="020B0604020202020204" pitchFamily="34" charset="0"/>
              <a:buChar char="•"/>
            </a:pPr>
            <a:r>
              <a:rPr lang="en-US" sz="4400" dirty="0" err="1">
                <a:solidFill>
                  <a:srgbClr val="000000"/>
                </a:solidFill>
                <a:latin typeface="Arial" panose="020B0604020202020204" pitchFamily="34" charset="0"/>
                <a:cs typeface="Calibri" panose="020F0502020204030204" charset="0"/>
                <a:sym typeface="+mn-ea"/>
              </a:rPr>
              <a:t>Aluminium</a:t>
            </a:r>
            <a:r>
              <a:rPr lang="en-US" sz="4400" dirty="0">
                <a:solidFill>
                  <a:srgbClr val="000000"/>
                </a:solidFill>
                <a:latin typeface="Arial" panose="020B0604020202020204" pitchFamily="34" charset="0"/>
                <a:cs typeface="Calibri" panose="020F0502020204030204" charset="0"/>
                <a:sym typeface="+mn-ea"/>
              </a:rPr>
              <a:t> (Z=13): </a:t>
            </a:r>
            <a:r>
              <a:rPr lang="en-US" sz="4400" dirty="0" smtClean="0">
                <a:solidFill>
                  <a:srgbClr val="000000"/>
                </a:solidFill>
                <a:latin typeface="Arial" panose="020B0604020202020204" pitchFamily="34" charset="0"/>
                <a:cs typeface="Calibri" panose="020F0502020204030204" charset="0"/>
                <a:sym typeface="+mn-ea"/>
              </a:rPr>
              <a:t>1s</a:t>
            </a:r>
            <a:r>
              <a:rPr lang="en-US" sz="4400" baseline="30000" dirty="0" smtClean="0">
                <a:solidFill>
                  <a:srgbClr val="000000"/>
                </a:solidFill>
                <a:latin typeface="Arial" panose="020B0604020202020204" pitchFamily="34" charset="0"/>
                <a:cs typeface="Calibri" panose="020F0502020204030204" charset="0"/>
                <a:sym typeface="+mn-ea"/>
              </a:rPr>
              <a:t>2</a:t>
            </a:r>
            <a:r>
              <a:rPr lang="en-US" sz="4400" dirty="0" smtClean="0">
                <a:solidFill>
                  <a:srgbClr val="000000"/>
                </a:solidFill>
                <a:latin typeface="Arial" panose="020B0604020202020204" pitchFamily="34" charset="0"/>
                <a:cs typeface="Calibri" panose="020F0502020204030204" charset="0"/>
                <a:sym typeface="+mn-ea"/>
              </a:rPr>
              <a:t>2s</a:t>
            </a:r>
            <a:r>
              <a:rPr lang="en-US" sz="4400" baseline="30000" dirty="0" smtClean="0">
                <a:solidFill>
                  <a:srgbClr val="000000"/>
                </a:solidFill>
                <a:latin typeface="Arial" panose="020B0604020202020204" pitchFamily="34" charset="0"/>
                <a:cs typeface="Calibri" panose="020F0502020204030204" charset="0"/>
                <a:sym typeface="+mn-ea"/>
              </a:rPr>
              <a:t>2</a:t>
            </a:r>
            <a:r>
              <a:rPr lang="en-US" sz="4400" dirty="0" smtClean="0">
                <a:solidFill>
                  <a:srgbClr val="000000"/>
                </a:solidFill>
                <a:latin typeface="Arial" panose="020B0604020202020204" pitchFamily="34" charset="0"/>
                <a:cs typeface="Calibri" panose="020F0502020204030204" charset="0"/>
                <a:sym typeface="+mn-ea"/>
              </a:rPr>
              <a:t>2p</a:t>
            </a:r>
            <a:r>
              <a:rPr lang="en-US" sz="4400" baseline="30000" dirty="0" smtClean="0">
                <a:solidFill>
                  <a:srgbClr val="000000"/>
                </a:solidFill>
                <a:latin typeface="Arial" panose="020B0604020202020204" pitchFamily="34" charset="0"/>
                <a:cs typeface="Calibri" panose="020F0502020204030204" charset="0"/>
                <a:sym typeface="+mn-ea"/>
              </a:rPr>
              <a:t>6</a:t>
            </a:r>
            <a:r>
              <a:rPr lang="en-US" sz="4400" dirty="0" smtClean="0">
                <a:solidFill>
                  <a:srgbClr val="000000"/>
                </a:solidFill>
                <a:latin typeface="Arial" panose="020B0604020202020204" pitchFamily="34" charset="0"/>
                <a:cs typeface="Calibri" panose="020F0502020204030204" charset="0"/>
                <a:sym typeface="+mn-ea"/>
              </a:rPr>
              <a:t>3s</a:t>
            </a:r>
            <a:r>
              <a:rPr lang="en-US" sz="4400" baseline="30000" dirty="0" smtClean="0">
                <a:solidFill>
                  <a:srgbClr val="000000"/>
                </a:solidFill>
                <a:latin typeface="Arial" panose="020B0604020202020204" pitchFamily="34" charset="0"/>
                <a:cs typeface="Calibri" panose="020F0502020204030204" charset="0"/>
                <a:sym typeface="+mn-ea"/>
              </a:rPr>
              <a:t>2</a:t>
            </a:r>
            <a:r>
              <a:rPr lang="en-US" sz="4400" dirty="0" smtClean="0">
                <a:solidFill>
                  <a:srgbClr val="000000"/>
                </a:solidFill>
                <a:latin typeface="Arial" panose="020B0604020202020204" pitchFamily="34" charset="0"/>
                <a:cs typeface="Calibri" panose="020F0502020204030204" charset="0"/>
                <a:sym typeface="+mn-ea"/>
              </a:rPr>
              <a:t>3p</a:t>
            </a:r>
            <a:r>
              <a:rPr lang="en-US" sz="4400" baseline="30000" dirty="0" smtClean="0">
                <a:solidFill>
                  <a:srgbClr val="000000"/>
                </a:solidFill>
                <a:latin typeface="Arial" panose="020B0604020202020204" pitchFamily="34" charset="0"/>
                <a:cs typeface="Calibri" panose="020F0502020204030204" charset="0"/>
                <a:sym typeface="+mn-ea"/>
              </a:rPr>
              <a:t>1</a:t>
            </a:r>
            <a:r>
              <a:rPr lang="en-US" sz="4400" dirty="0">
                <a:solidFill>
                  <a:srgbClr val="000000"/>
                </a:solidFill>
                <a:latin typeface="Arial" panose="020B0604020202020204" pitchFamily="34" charset="0"/>
                <a:cs typeface="Calibri" panose="020F0502020204030204" charset="0"/>
                <a:sym typeface="+mn-ea"/>
              </a:rPr>
              <a:t> → </a:t>
            </a:r>
            <a:r>
              <a:rPr lang="en-US" sz="4400" dirty="0" err="1">
                <a:solidFill>
                  <a:srgbClr val="000000"/>
                </a:solidFill>
                <a:latin typeface="Arial" panose="020B0604020202020204" pitchFamily="34" charset="0"/>
                <a:cs typeface="Calibri" panose="020F0502020204030204" charset="0"/>
                <a:sym typeface="+mn-ea"/>
              </a:rPr>
              <a:t>có</a:t>
            </a:r>
            <a:r>
              <a:rPr lang="en-US" sz="4400" dirty="0">
                <a:solidFill>
                  <a:srgbClr val="000000"/>
                </a:solidFill>
                <a:latin typeface="Arial" panose="020B0604020202020204" pitchFamily="34" charset="0"/>
                <a:cs typeface="Calibri" panose="020F0502020204030204" charset="0"/>
                <a:sym typeface="+mn-ea"/>
              </a:rPr>
              <a:t> 3 electron </a:t>
            </a:r>
            <a:r>
              <a:rPr lang="en-US" sz="4400" dirty="0" err="1">
                <a:solidFill>
                  <a:srgbClr val="000000"/>
                </a:solidFill>
                <a:latin typeface="Arial" panose="020B0604020202020204" pitchFamily="34" charset="0"/>
                <a:cs typeface="Calibri" panose="020F0502020204030204" charset="0"/>
                <a:sym typeface="+mn-ea"/>
              </a:rPr>
              <a:t>lớp</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ngoài</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cùng</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nên</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aluminium</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là</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nguyên</a:t>
            </a:r>
            <a:r>
              <a:rPr lang="en-US" sz="4400" dirty="0">
                <a:solidFill>
                  <a:srgbClr val="000000"/>
                </a:solidFill>
                <a:latin typeface="Arial" panose="020B0604020202020204" pitchFamily="34" charset="0"/>
                <a:cs typeface="Calibri" panose="020F0502020204030204" charset="0"/>
                <a:sym typeface="+mn-ea"/>
              </a:rPr>
              <a:t> </a:t>
            </a:r>
            <a:r>
              <a:rPr lang="en-US" sz="4400" dirty="0" err="1">
                <a:solidFill>
                  <a:srgbClr val="000000"/>
                </a:solidFill>
                <a:latin typeface="Arial" panose="020B0604020202020204" pitchFamily="34" charset="0"/>
                <a:cs typeface="Calibri" panose="020F0502020204030204" charset="0"/>
                <a:sym typeface="+mn-ea"/>
              </a:rPr>
              <a:t>tố</a:t>
            </a:r>
            <a:r>
              <a:rPr lang="en-US" sz="4400" dirty="0">
                <a:solidFill>
                  <a:srgbClr val="000000"/>
                </a:solidFill>
                <a:latin typeface="Arial" panose="020B0604020202020204" pitchFamily="34" charset="0"/>
                <a:cs typeface="Calibri" panose="020F0502020204030204" charset="0"/>
                <a:sym typeface="+mn-ea"/>
              </a:rPr>
              <a:t> phi </a:t>
            </a:r>
            <a:r>
              <a:rPr lang="en-US" sz="4400" dirty="0" err="1">
                <a:solidFill>
                  <a:srgbClr val="000000"/>
                </a:solidFill>
                <a:latin typeface="Arial" panose="020B0604020202020204" pitchFamily="34" charset="0"/>
                <a:cs typeface="Calibri" panose="020F0502020204030204" charset="0"/>
                <a:sym typeface="+mn-ea"/>
              </a:rPr>
              <a:t>kim</a:t>
            </a:r>
            <a:r>
              <a:rPr lang="en-US" sz="4400" dirty="0">
                <a:solidFill>
                  <a:srgbClr val="000000"/>
                </a:solidFill>
                <a:latin typeface="Arial" panose="020B0604020202020204" pitchFamily="34" charset="0"/>
                <a:cs typeface="Calibri" panose="020F0502020204030204" charset="0"/>
                <a:sym typeface="+mn-ea"/>
              </a:rPr>
              <a:t>.</a:t>
            </a:r>
            <a:endParaRPr lang="en-US" sz="44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heckerboard(across)">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P spid="7" grpId="0"/>
      <p:bldP spid="2"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670405" y="7018020"/>
            <a:ext cx="3617595" cy="3263900"/>
          </a:xfrm>
          <a:prstGeom prst="rect">
            <a:avLst/>
          </a:prstGeom>
        </p:spPr>
      </p:pic>
      <p:pic>
        <p:nvPicPr>
          <p:cNvPr id="2" name="Picture 2"/>
          <p:cNvPicPr>
            <a:picLocks noChangeAspect="1"/>
          </p:cNvPicPr>
          <p:nvPr/>
        </p:nvPicPr>
        <p:blipFill>
          <a:blip r:embed="rId2"/>
          <a:srcRect/>
          <a:stretch>
            <a:fillRect/>
          </a:stretch>
        </p:blipFill>
        <p:spPr>
          <a:xfrm>
            <a:off x="2438400" y="2889885"/>
            <a:ext cx="4321175" cy="3897630"/>
          </a:xfrm>
          <a:prstGeom prst="rect">
            <a:avLst/>
          </a:prstGeom>
        </p:spPr>
      </p:pic>
      <p:sp>
        <p:nvSpPr>
          <p:cNvPr id="4" name="Rounded Rectangle 3"/>
          <p:cNvSpPr/>
          <p:nvPr/>
        </p:nvSpPr>
        <p:spPr>
          <a:xfrm>
            <a:off x="6858000" y="2769235"/>
            <a:ext cx="8839200" cy="4114800"/>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 Box 4"/>
          <p:cNvSpPr txBox="1"/>
          <p:nvPr/>
        </p:nvSpPr>
        <p:spPr>
          <a:xfrm>
            <a:off x="6031230" y="4305300"/>
            <a:ext cx="10492740" cy="922020"/>
          </a:xfrm>
          <a:prstGeom prst="rect">
            <a:avLst/>
          </a:prstGeom>
          <a:noFill/>
        </p:spPr>
        <p:txBody>
          <a:bodyPr wrap="square" rtlCol="0">
            <a:spAutoFit/>
          </a:bodyPr>
          <a:lstStyle/>
          <a:p>
            <a:pPr algn="ctr"/>
            <a:r>
              <a:rPr lang="vi-VN" altLang="en-US" sz="5400" b="1" dirty="0">
                <a:solidFill>
                  <a:schemeClr val="tx1"/>
                </a:solidFill>
              </a:rPr>
              <a:t>Bài tập luyện tập</a:t>
            </a:r>
            <a:endParaRPr lang="vi-VN" altLang="en-US" sz="5400" b="1" dirty="0">
              <a:solidFill>
                <a:schemeClr val="tx1"/>
              </a:solidFill>
            </a:endParaRPr>
          </a:p>
        </p:txBody>
      </p:sp>
      <p:sp>
        <p:nvSpPr>
          <p:cNvPr id="6" name="Rounded Rectangle 5"/>
          <p:cNvSpPr/>
          <p:nvPr/>
        </p:nvSpPr>
        <p:spPr>
          <a:xfrm>
            <a:off x="2286000" y="2743835"/>
            <a:ext cx="13411200" cy="4165600"/>
          </a:xfrm>
          <a:prstGeom prst="roundRect">
            <a:avLst/>
          </a:prstGeom>
          <a:noFill/>
          <a:ln>
            <a:solidFill>
              <a:srgbClr val="C7B5DB"/>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7" name="Oval 6"/>
          <p:cNvSpPr/>
          <p:nvPr/>
        </p:nvSpPr>
        <p:spPr>
          <a:xfrm>
            <a:off x="1892300" y="2857500"/>
            <a:ext cx="1103630" cy="1196340"/>
          </a:xfrm>
          <a:prstGeom prst="ellipse">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1" name="Rounded Rectangle 10"/>
          <p:cNvSpPr/>
          <p:nvPr/>
        </p:nvSpPr>
        <p:spPr>
          <a:xfrm>
            <a:off x="3488690" y="2739390"/>
            <a:ext cx="12535535" cy="1200150"/>
          </a:xfrm>
          <a:prstGeom prst="roundRect">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a:off x="1518285" y="495300"/>
            <a:ext cx="15251430" cy="1858645"/>
          </a:xfrm>
          <a:prstGeom prst="roundRect">
            <a:avLst/>
          </a:prstGeom>
          <a:solidFill>
            <a:srgbClr val="9FDBEC"/>
          </a:solidFill>
        </p:spPr>
        <p:style>
          <a:lnRef idx="1">
            <a:schemeClr val="accent5"/>
          </a:lnRef>
          <a:fillRef idx="2">
            <a:schemeClr val="accent5"/>
          </a:fillRef>
          <a:effectRef idx="1">
            <a:schemeClr val="accent5"/>
          </a:effectRef>
          <a:fontRef idx="minor">
            <a:schemeClr val="dk1"/>
          </a:fontRef>
        </p:style>
        <p:txBody>
          <a:bodyPr rtlCol="0" anchor="ctr"/>
          <a:lstStyle/>
          <a:p>
            <a:pPr indent="0" algn="l">
              <a:lnSpc>
                <a:spcPct val="150000"/>
              </a:lnSpc>
            </a:pPr>
            <a:r>
              <a:rPr lang="en-US" sz="4400" b="1">
                <a:solidFill>
                  <a:srgbClr val="000000"/>
                </a:solidFill>
                <a:latin typeface="Arial" panose="020B0604020202020204" pitchFamily="34" charset="0"/>
                <a:cs typeface="Arial" panose="020B0604020202020204" pitchFamily="34" charset="0"/>
                <a:sym typeface="+mn-ea"/>
              </a:rPr>
              <a:t> Câu </a:t>
            </a:r>
            <a:r>
              <a:rPr lang="vi-VN" altLang="en-US" sz="4400" b="1">
                <a:solidFill>
                  <a:srgbClr val="000000"/>
                </a:solidFill>
                <a:latin typeface="Arial" panose="020B0604020202020204" pitchFamily="34" charset="0"/>
                <a:cs typeface="Arial" panose="020B0604020202020204" pitchFamily="34" charset="0"/>
                <a:sym typeface="+mn-ea"/>
              </a:rPr>
              <a:t>1</a:t>
            </a:r>
            <a:r>
              <a:rPr lang="en-US" sz="4400" b="1">
                <a:solidFill>
                  <a:srgbClr val="000000"/>
                </a:solidFill>
                <a:latin typeface="Arial" panose="020B0604020202020204" pitchFamily="34" charset="0"/>
                <a:cs typeface="Arial" panose="020B0604020202020204" pitchFamily="34" charset="0"/>
                <a:sym typeface="+mn-ea"/>
              </a:rPr>
              <a:t>:</a:t>
            </a:r>
            <a:r>
              <a:rPr lang="en-US" sz="4400">
                <a:solidFill>
                  <a:srgbClr val="000000"/>
                </a:solidFill>
                <a:latin typeface="Arial" panose="020B0604020202020204" pitchFamily="34" charset="0"/>
                <a:cs typeface="Arial" panose="020B0604020202020204" pitchFamily="34" charset="0"/>
                <a:sym typeface="+mn-ea"/>
              </a:rPr>
              <a:t> Sự phân bố electron vào các lớp và phân lớp căn  </a:t>
            </a:r>
            <a:endParaRPr lang="en-US" sz="4400">
              <a:solidFill>
                <a:srgbClr val="000000"/>
              </a:solidFill>
              <a:latin typeface="Arial" panose="020B0604020202020204" pitchFamily="34" charset="0"/>
              <a:cs typeface="Arial" panose="020B0604020202020204" pitchFamily="34" charset="0"/>
              <a:sym typeface="+mn-ea"/>
            </a:endParaRPr>
          </a:p>
          <a:p>
            <a:pPr indent="0" algn="l">
              <a:lnSpc>
                <a:spcPct val="150000"/>
              </a:lnSpc>
            </a:pPr>
            <a:r>
              <a:rPr lang="en-US" sz="4400">
                <a:solidFill>
                  <a:srgbClr val="000000"/>
                </a:solidFill>
                <a:latin typeface="Arial" panose="020B0604020202020204" pitchFamily="34" charset="0"/>
                <a:cs typeface="Arial" panose="020B0604020202020204" pitchFamily="34" charset="0"/>
                <a:sym typeface="+mn-ea"/>
              </a:rPr>
              <a:t>             cứ vào</a:t>
            </a:r>
            <a:endParaRPr lang="en-US" sz="4400">
              <a:latin typeface="Arial" panose="020B0604020202020204" pitchFamily="34" charset="0"/>
              <a:cs typeface="Arial" panose="020B0604020202020204" pitchFamily="34" charset="0"/>
            </a:endParaRPr>
          </a:p>
        </p:txBody>
      </p:sp>
      <p:sp>
        <p:nvSpPr>
          <p:cNvPr id="17" name="Text Box 16"/>
          <p:cNvSpPr txBox="1"/>
          <p:nvPr/>
        </p:nvSpPr>
        <p:spPr>
          <a:xfrm>
            <a:off x="3810000" y="2857500"/>
            <a:ext cx="1207452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Arial" panose="020B0604020202020204" pitchFamily="34" charset="0"/>
              </a:rPr>
              <a:t>nguyên lí vững bền và nguyên lí Pauli</a:t>
            </a:r>
            <a:endParaRPr lang="en-US" sz="4000" b="0">
              <a:solidFill>
                <a:srgbClr val="000000"/>
              </a:solidFill>
              <a:latin typeface="Arial" panose="020B0604020202020204" pitchFamily="34" charset="0"/>
              <a:cs typeface="Arial" panose="020B0604020202020204" pitchFamily="34" charset="0"/>
            </a:endParaRPr>
          </a:p>
        </p:txBody>
      </p:sp>
      <p:sp>
        <p:nvSpPr>
          <p:cNvPr id="18" name="Oval 17"/>
          <p:cNvSpPr/>
          <p:nvPr/>
        </p:nvSpPr>
        <p:spPr>
          <a:xfrm>
            <a:off x="1892300" y="4838700"/>
            <a:ext cx="1103630" cy="1196340"/>
          </a:xfrm>
          <a:prstGeom prst="ellipse">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3488690" y="4795520"/>
            <a:ext cx="12560935" cy="1142365"/>
          </a:xfrm>
          <a:prstGeom prst="roundRect">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 Box 19"/>
          <p:cNvSpPr txBox="1"/>
          <p:nvPr/>
        </p:nvSpPr>
        <p:spPr>
          <a:xfrm>
            <a:off x="3756660" y="4838700"/>
            <a:ext cx="1198943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nguyên lí vững bền và quy tắc Hund</a:t>
            </a:r>
            <a:endParaRPr lang="en-US" sz="4000" b="0">
              <a:solidFill>
                <a:srgbClr val="000000"/>
              </a:solidFill>
              <a:latin typeface="Arial" panose="020B0604020202020204" pitchFamily="34" charset="0"/>
              <a:cs typeface="Calibri" panose="020F0502020204030204" charset="0"/>
            </a:endParaRPr>
          </a:p>
        </p:txBody>
      </p:sp>
      <p:sp>
        <p:nvSpPr>
          <p:cNvPr id="21" name="Oval 20"/>
          <p:cNvSpPr/>
          <p:nvPr/>
        </p:nvSpPr>
        <p:spPr>
          <a:xfrm>
            <a:off x="1892300" y="6667500"/>
            <a:ext cx="1103630" cy="1196340"/>
          </a:xfrm>
          <a:prstGeom prst="ellipse">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3525520" y="6741160"/>
            <a:ext cx="12524740" cy="1082040"/>
          </a:xfrm>
          <a:prstGeom prst="roundRect">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Text Box 22"/>
          <p:cNvSpPr txBox="1"/>
          <p:nvPr/>
        </p:nvSpPr>
        <p:spPr>
          <a:xfrm>
            <a:off x="4291330" y="6793865"/>
            <a:ext cx="10535920"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nguyên kí Pauli và quy tắc Hund</a:t>
            </a:r>
            <a:endParaRPr lang="en-US" sz="4000" b="0">
              <a:solidFill>
                <a:srgbClr val="000000"/>
              </a:solidFill>
              <a:latin typeface="Arial" panose="020B0604020202020204" pitchFamily="34" charset="0"/>
              <a:cs typeface="Calibri" panose="020F0502020204030204" charset="0"/>
            </a:endParaRPr>
          </a:p>
        </p:txBody>
      </p:sp>
      <p:sp>
        <p:nvSpPr>
          <p:cNvPr id="24" name="Oval 23"/>
          <p:cNvSpPr/>
          <p:nvPr/>
        </p:nvSpPr>
        <p:spPr>
          <a:xfrm>
            <a:off x="1937385" y="8572500"/>
            <a:ext cx="1103630" cy="1196340"/>
          </a:xfrm>
          <a:prstGeom prst="ellipse">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
        <p:nvSpPr>
          <p:cNvPr id="25" name="Rounded Rectangle 24"/>
          <p:cNvSpPr/>
          <p:nvPr/>
        </p:nvSpPr>
        <p:spPr>
          <a:xfrm>
            <a:off x="3564890" y="8554085"/>
            <a:ext cx="12459335" cy="1159510"/>
          </a:xfrm>
          <a:prstGeom prst="roundRect">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Text Box 25"/>
          <p:cNvSpPr txBox="1"/>
          <p:nvPr/>
        </p:nvSpPr>
        <p:spPr>
          <a:xfrm>
            <a:off x="4291965" y="8626475"/>
            <a:ext cx="10994390"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nguyên lí vững bền và quy tắc Pauli</a:t>
            </a:r>
            <a:endParaRPr lang="en-US" sz="4000" b="0">
              <a:solidFill>
                <a:srgbClr val="000000"/>
              </a:solidFill>
              <a:latin typeface="Arial" panose="020B0604020202020204" pitchFamily="34" charset="0"/>
              <a:cs typeface="Calibri" panose="020F0502020204030204" charset="0"/>
            </a:endParaRPr>
          </a:p>
        </p:txBody>
      </p:sp>
      <p:sp>
        <p:nvSpPr>
          <p:cNvPr id="2" name="Oval 1"/>
          <p:cNvSpPr/>
          <p:nvPr/>
        </p:nvSpPr>
        <p:spPr>
          <a:xfrm>
            <a:off x="1892300" y="4838700"/>
            <a:ext cx="1103630" cy="11963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5" grpId="0" bldLvl="0" animBg="1"/>
      <p:bldP spid="17" grpId="0"/>
      <p:bldP spid="18" grpId="0" bldLvl="0" animBg="1"/>
      <p:bldP spid="19" grpId="0" bldLvl="0" animBg="1"/>
      <p:bldP spid="20" grpId="0"/>
      <p:bldP spid="21" grpId="0" bldLvl="0" animBg="1"/>
      <p:bldP spid="22" grpId="0" bldLvl="0" animBg="1"/>
      <p:bldP spid="23" grpId="0"/>
      <p:bldP spid="24" grpId="0" bldLvl="0" animBg="1"/>
      <p:bldP spid="25" grpId="0" bldLvl="0" animBg="1"/>
      <p:bldP spid="26" grpId="0"/>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7" name="Oval 6"/>
          <p:cNvSpPr/>
          <p:nvPr/>
        </p:nvSpPr>
        <p:spPr>
          <a:xfrm>
            <a:off x="1680210" y="3661410"/>
            <a:ext cx="1103630" cy="1196340"/>
          </a:xfrm>
          <a:prstGeom prst="ellipse">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1" name="Rounded Rectangle 10"/>
          <p:cNvSpPr/>
          <p:nvPr/>
        </p:nvSpPr>
        <p:spPr>
          <a:xfrm>
            <a:off x="3276600" y="3543300"/>
            <a:ext cx="13239750" cy="1200150"/>
          </a:xfrm>
          <a:prstGeom prst="roundRect">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Text Box 16"/>
          <p:cNvSpPr txBox="1"/>
          <p:nvPr/>
        </p:nvSpPr>
        <p:spPr>
          <a:xfrm>
            <a:off x="3597910" y="3661410"/>
            <a:ext cx="12074525" cy="1014730"/>
          </a:xfrm>
          <a:prstGeom prst="rect">
            <a:avLst/>
          </a:prstGeom>
          <a:solidFill>
            <a:srgbClr val="D4E5EA"/>
          </a:solid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Arial" panose="020B0604020202020204" pitchFamily="34" charset="0"/>
              </a:rPr>
              <a:t>Phân lớp 3d có số electron tối đa là ...</a:t>
            </a:r>
            <a:endParaRPr lang="en-US" sz="4000" b="0">
              <a:solidFill>
                <a:srgbClr val="000000"/>
              </a:solidFill>
              <a:latin typeface="Arial" panose="020B0604020202020204" pitchFamily="34" charset="0"/>
              <a:cs typeface="Arial" panose="020B0604020202020204" pitchFamily="34" charset="0"/>
            </a:endParaRPr>
          </a:p>
        </p:txBody>
      </p:sp>
      <p:sp>
        <p:nvSpPr>
          <p:cNvPr id="18" name="Oval 17"/>
          <p:cNvSpPr/>
          <p:nvPr/>
        </p:nvSpPr>
        <p:spPr>
          <a:xfrm>
            <a:off x="1680210" y="5642610"/>
            <a:ext cx="1103630" cy="1196340"/>
          </a:xfrm>
          <a:prstGeom prst="ellipse">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3276600" y="5599430"/>
            <a:ext cx="13191490" cy="1142365"/>
          </a:xfrm>
          <a:prstGeom prst="roundRect">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 Box 19"/>
          <p:cNvSpPr txBox="1"/>
          <p:nvPr/>
        </p:nvSpPr>
        <p:spPr>
          <a:xfrm>
            <a:off x="3211195" y="5642610"/>
            <a:ext cx="12543155" cy="1014730"/>
          </a:xfrm>
          <a:prstGeom prst="rect">
            <a:avLst/>
          </a:prstGeom>
          <a:solidFill>
            <a:srgbClr val="D4E5EA"/>
          </a:solid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Lớp L có số phân lớp electron bằng</a:t>
            </a:r>
            <a:r>
              <a:rPr lang="vi-VN" altLang="en-US" sz="4000" b="0">
                <a:solidFill>
                  <a:srgbClr val="000000"/>
                </a:solidFill>
                <a:latin typeface="Arial" panose="020B0604020202020204" pitchFamily="34" charset="0"/>
                <a:cs typeface="Calibri" panose="020F0502020204030204" charset="0"/>
              </a:rPr>
              <a:t> </a:t>
            </a:r>
            <a:r>
              <a:rPr lang="en-US" sz="4000" b="0">
                <a:solidFill>
                  <a:srgbClr val="000000"/>
                </a:solidFill>
                <a:latin typeface="Arial" panose="020B0604020202020204" pitchFamily="34" charset="0"/>
                <a:cs typeface="Calibri" panose="020F0502020204030204" charset="0"/>
              </a:rPr>
              <a:t>...</a:t>
            </a:r>
            <a:endParaRPr lang="en-US" sz="4000" b="0">
              <a:solidFill>
                <a:srgbClr val="000000"/>
              </a:solidFill>
              <a:latin typeface="Arial" panose="020B0604020202020204" pitchFamily="34" charset="0"/>
              <a:cs typeface="Calibri" panose="020F0502020204030204" charset="0"/>
            </a:endParaRPr>
          </a:p>
        </p:txBody>
      </p:sp>
      <p:sp>
        <p:nvSpPr>
          <p:cNvPr id="21" name="Oval 20"/>
          <p:cNvSpPr/>
          <p:nvPr/>
        </p:nvSpPr>
        <p:spPr>
          <a:xfrm>
            <a:off x="1680210" y="7471410"/>
            <a:ext cx="1103630" cy="1196340"/>
          </a:xfrm>
          <a:prstGeom prst="ellipse">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3313430" y="7545070"/>
            <a:ext cx="13202920" cy="1186815"/>
          </a:xfrm>
          <a:prstGeom prst="roundRect">
            <a:avLst/>
          </a:prstGeom>
          <a:solidFill>
            <a:srgbClr val="D4E5EA"/>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Text Box 22"/>
          <p:cNvSpPr txBox="1"/>
          <p:nvPr/>
        </p:nvSpPr>
        <p:spPr>
          <a:xfrm>
            <a:off x="3276600" y="7623810"/>
            <a:ext cx="13100685" cy="1014730"/>
          </a:xfrm>
          <a:prstGeom prst="rect">
            <a:avLst/>
          </a:prstGeom>
          <a:solidFill>
            <a:srgbClr val="D4E5EA"/>
          </a:solid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Lớp M có số orbital tối đa và số electron tối đa là ... và ...</a:t>
            </a:r>
            <a:endParaRPr lang="en-US" sz="4000" b="0">
              <a:solidFill>
                <a:srgbClr val="000000"/>
              </a:solidFill>
              <a:latin typeface="Arial" panose="020B0604020202020204" pitchFamily="34" charset="0"/>
              <a:cs typeface="Calibri" panose="020F0502020204030204" charset="0"/>
            </a:endParaRPr>
          </a:p>
        </p:txBody>
      </p:sp>
      <p:sp>
        <p:nvSpPr>
          <p:cNvPr id="2" name="Rounded Rectangle 1"/>
          <p:cNvSpPr/>
          <p:nvPr/>
        </p:nvSpPr>
        <p:spPr>
          <a:xfrm>
            <a:off x="1680845" y="1181100"/>
            <a:ext cx="14845665" cy="1247775"/>
          </a:xfrm>
          <a:prstGeom prst="roundRect">
            <a:avLst/>
          </a:prstGeom>
          <a:solidFill>
            <a:srgbClr val="9FDBEC"/>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 Box 2"/>
          <p:cNvSpPr txBox="1"/>
          <p:nvPr/>
        </p:nvSpPr>
        <p:spPr>
          <a:xfrm>
            <a:off x="2438400" y="1409700"/>
            <a:ext cx="13841095" cy="829945"/>
          </a:xfrm>
          <a:prstGeom prst="rect">
            <a:avLst/>
          </a:prstGeom>
          <a:noFill/>
          <a:ln w="9525">
            <a:noFill/>
          </a:ln>
        </p:spPr>
        <p:txBody>
          <a:bodyPr wrap="square">
            <a:spAutoFit/>
          </a:bodyPr>
          <a:lstStyle/>
          <a:p>
            <a:pPr indent="0" algn="ctr"/>
            <a:r>
              <a:rPr lang="en-US" sz="4800" b="1">
                <a:solidFill>
                  <a:srgbClr val="000000"/>
                </a:solidFill>
                <a:latin typeface="Arial" panose="020B0604020202020204" pitchFamily="34" charset="0"/>
                <a:cs typeface="Arial" panose="020B0604020202020204" pitchFamily="34" charset="0"/>
              </a:rPr>
              <a:t>Câu </a:t>
            </a:r>
            <a:r>
              <a:rPr lang="vi-VN" altLang="en-US" sz="4800" b="1">
                <a:solidFill>
                  <a:srgbClr val="000000"/>
                </a:solidFill>
                <a:latin typeface="Arial" panose="020B0604020202020204" pitchFamily="34" charset="0"/>
                <a:cs typeface="Arial" panose="020B0604020202020204" pitchFamily="34" charset="0"/>
              </a:rPr>
              <a:t>2</a:t>
            </a:r>
            <a:r>
              <a:rPr lang="en-US" sz="4800" b="1">
                <a:solidFill>
                  <a:srgbClr val="000000"/>
                </a:solidFill>
                <a:latin typeface="Arial" panose="020B0604020202020204" pitchFamily="34" charset="0"/>
                <a:cs typeface="Arial" panose="020B0604020202020204" pitchFamily="34" charset="0"/>
              </a:rPr>
              <a:t>: </a:t>
            </a:r>
            <a:r>
              <a:rPr lang="en-US" sz="4800">
                <a:solidFill>
                  <a:srgbClr val="000000"/>
                </a:solidFill>
                <a:latin typeface="Arial" panose="020B0604020202020204" pitchFamily="34" charset="0"/>
                <a:cs typeface="Arial" panose="020B0604020202020204" pitchFamily="34" charset="0"/>
              </a:rPr>
              <a:t>Điền</a:t>
            </a:r>
            <a:r>
              <a:rPr lang="vi-VN" altLang="en-US" sz="4800">
                <a:solidFill>
                  <a:srgbClr val="000000"/>
                </a:solidFill>
                <a:latin typeface="Arial" panose="020B0604020202020204" pitchFamily="34" charset="0"/>
                <a:cs typeface="Arial" panose="020B0604020202020204" pitchFamily="34" charset="0"/>
              </a:rPr>
              <a:t> số thích hợp</a:t>
            </a:r>
            <a:r>
              <a:rPr lang="en-US" sz="4800">
                <a:solidFill>
                  <a:srgbClr val="000000"/>
                </a:solidFill>
                <a:latin typeface="Arial" panose="020B0604020202020204" pitchFamily="34" charset="0"/>
                <a:cs typeface="Arial" panose="020B0604020202020204" pitchFamily="34" charset="0"/>
              </a:rPr>
              <a:t> vào chỗ chấm</a:t>
            </a:r>
            <a:endParaRPr lang="en-US" sz="4800">
              <a:solidFill>
                <a:srgbClr val="000000"/>
              </a:solidFill>
              <a:latin typeface="Arial" panose="020B0604020202020204" pitchFamily="34" charset="0"/>
              <a:cs typeface="Arial" panose="020B0604020202020204" pitchFamily="34" charset="0"/>
            </a:endParaRPr>
          </a:p>
        </p:txBody>
      </p:sp>
      <p:sp>
        <p:nvSpPr>
          <p:cNvPr id="4" name="Text Box 3"/>
          <p:cNvSpPr txBox="1"/>
          <p:nvPr/>
        </p:nvSpPr>
        <p:spPr>
          <a:xfrm>
            <a:off x="13258800" y="3759200"/>
            <a:ext cx="1055370" cy="768350"/>
          </a:xfrm>
          <a:prstGeom prst="rect">
            <a:avLst/>
          </a:prstGeom>
          <a:noFill/>
          <a:ln>
            <a:noFill/>
          </a:ln>
          <a:extLst>
            <a:ext uri="{909E8E84-426E-40DD-AFC4-6F175D3DCCD1}">
              <a14:hiddenFill xmlns:a14="http://schemas.microsoft.com/office/drawing/2010/main">
                <a:solidFill>
                  <a:srgbClr val="D4E5EA"/>
                </a:solidFill>
              </a14:hiddenFill>
            </a:ext>
          </a:extLst>
        </p:spPr>
        <p:txBody>
          <a:bodyPr wrap="square" rtlCol="0">
            <a:spAutoFit/>
          </a:bodyPr>
          <a:lstStyle/>
          <a:p>
            <a:r>
              <a:rPr lang="vi-VN" altLang="en-US" sz="4400" b="1">
                <a:solidFill>
                  <a:srgbClr val="FF0000"/>
                </a:solidFill>
              </a:rPr>
              <a:t>10</a:t>
            </a:r>
            <a:endParaRPr lang="vi-VN" altLang="en-US" sz="4400" b="1">
              <a:solidFill>
                <a:srgbClr val="FF0000"/>
              </a:solidFill>
            </a:endParaRPr>
          </a:p>
        </p:txBody>
      </p:sp>
      <p:sp>
        <p:nvSpPr>
          <p:cNvPr id="5" name="Text Box 4"/>
          <p:cNvSpPr txBox="1"/>
          <p:nvPr/>
        </p:nvSpPr>
        <p:spPr>
          <a:xfrm>
            <a:off x="13335000" y="5760085"/>
            <a:ext cx="1055370" cy="768350"/>
          </a:xfrm>
          <a:prstGeom prst="rect">
            <a:avLst/>
          </a:prstGeom>
          <a:noFill/>
          <a:ln>
            <a:noFill/>
          </a:ln>
          <a:extLst>
            <a:ext uri="{909E8E84-426E-40DD-AFC4-6F175D3DCCD1}">
              <a14:hiddenFill xmlns:a14="http://schemas.microsoft.com/office/drawing/2010/main">
                <a:solidFill>
                  <a:srgbClr val="D4E5EA"/>
                </a:solidFill>
              </a14:hiddenFill>
            </a:ext>
          </a:extLst>
        </p:spPr>
        <p:txBody>
          <a:bodyPr wrap="square" rtlCol="0">
            <a:spAutoFit/>
          </a:bodyPr>
          <a:lstStyle/>
          <a:p>
            <a:r>
              <a:rPr lang="vi-VN" altLang="en-US" sz="4400" b="1">
                <a:solidFill>
                  <a:srgbClr val="FF0000"/>
                </a:solidFill>
              </a:rPr>
              <a:t>2</a:t>
            </a:r>
            <a:endParaRPr lang="vi-VN" altLang="en-US" sz="4400" b="1">
              <a:solidFill>
                <a:srgbClr val="FF0000"/>
              </a:solidFill>
            </a:endParaRPr>
          </a:p>
        </p:txBody>
      </p:sp>
      <p:sp>
        <p:nvSpPr>
          <p:cNvPr id="6" name="Text Box 5"/>
          <p:cNvSpPr txBox="1"/>
          <p:nvPr/>
        </p:nvSpPr>
        <p:spPr>
          <a:xfrm>
            <a:off x="14554200" y="7748270"/>
            <a:ext cx="2478405" cy="768350"/>
          </a:xfrm>
          <a:prstGeom prst="rect">
            <a:avLst/>
          </a:prstGeom>
          <a:noFill/>
          <a:ln>
            <a:noFill/>
          </a:ln>
          <a:extLst>
            <a:ext uri="{909E8E84-426E-40DD-AFC4-6F175D3DCCD1}">
              <a14:hiddenFill xmlns:a14="http://schemas.microsoft.com/office/drawing/2010/main">
                <a:solidFill>
                  <a:srgbClr val="D4E5EA"/>
                </a:solidFill>
              </a14:hiddenFill>
            </a:ext>
          </a:extLst>
        </p:spPr>
        <p:txBody>
          <a:bodyPr wrap="square" rtlCol="0">
            <a:spAutoFit/>
          </a:bodyPr>
          <a:lstStyle/>
          <a:p>
            <a:r>
              <a:rPr lang="vi-VN" altLang="en-US" sz="4400" b="1">
                <a:solidFill>
                  <a:srgbClr val="FF0000"/>
                </a:solidFill>
              </a:rPr>
              <a:t>9  </a:t>
            </a:r>
            <a:r>
              <a:rPr lang="en-US" altLang="vi-VN" sz="4400" b="1">
                <a:solidFill>
                  <a:srgbClr val="FF0000"/>
                </a:solidFill>
              </a:rPr>
              <a:t> </a:t>
            </a:r>
            <a:r>
              <a:rPr lang="vi-VN" altLang="en-US" sz="4400" b="1">
                <a:solidFill>
                  <a:srgbClr val="FF0000"/>
                </a:solidFill>
              </a:rPr>
              <a:t>  18</a:t>
            </a:r>
            <a:endParaRPr lang="vi-VN" altLang="en-US" sz="4400" b="1">
              <a:solidFill>
                <a:srgbClr val="FF0000"/>
              </a:solidFill>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 grpId="0" bldLvl="0" animBg="1"/>
      <p:bldP spid="3" grpId="0"/>
      <p:bldP spid="4" grpId="0" bldLvl="0" animBg="1"/>
      <p:bldP spid="5" grpId="0" bldLvl="0" animBg="1"/>
      <p:bldP spid="6"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5" name="Rounded Rectangle 14"/>
          <p:cNvSpPr/>
          <p:nvPr/>
        </p:nvSpPr>
        <p:spPr>
          <a:xfrm>
            <a:off x="1362710" y="723900"/>
            <a:ext cx="15562580" cy="3413760"/>
          </a:xfrm>
          <a:prstGeom prst="roundRect">
            <a:avLst/>
          </a:prstGeom>
          <a:solidFill>
            <a:srgbClr val="9FDBEC"/>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indent="0" algn="l">
              <a:lnSpc>
                <a:spcPct val="150000"/>
              </a:lnSpc>
            </a:pPr>
            <a:r>
              <a:rPr lang="en-US" sz="4400" b="1">
                <a:solidFill>
                  <a:srgbClr val="000000"/>
                </a:solidFill>
                <a:latin typeface="Arial" panose="020B0604020202020204" pitchFamily="34" charset="0"/>
                <a:cs typeface="Arial" panose="020B0604020202020204" pitchFamily="34" charset="0"/>
                <a:sym typeface="+mn-ea"/>
              </a:rPr>
              <a:t>Câu </a:t>
            </a:r>
            <a:r>
              <a:rPr lang="vi-VN" altLang="en-US" sz="4400" b="1">
                <a:solidFill>
                  <a:srgbClr val="000000"/>
                </a:solidFill>
                <a:latin typeface="Arial" panose="020B0604020202020204" pitchFamily="34" charset="0"/>
                <a:cs typeface="Arial" panose="020B0604020202020204" pitchFamily="34" charset="0"/>
                <a:sym typeface="+mn-ea"/>
              </a:rPr>
              <a:t>3</a:t>
            </a:r>
            <a:r>
              <a:rPr lang="en-US" sz="4400" b="1">
                <a:solidFill>
                  <a:srgbClr val="000000"/>
                </a:solidFill>
                <a:latin typeface="Arial" panose="020B0604020202020204" pitchFamily="34" charset="0"/>
                <a:cs typeface="Arial" panose="020B0604020202020204" pitchFamily="34" charset="0"/>
                <a:sym typeface="+mn-ea"/>
              </a:rPr>
              <a:t>:</a:t>
            </a:r>
            <a:r>
              <a:rPr lang="en-US" sz="4400">
                <a:solidFill>
                  <a:srgbClr val="000000"/>
                </a:solidFill>
                <a:latin typeface="Arial" panose="020B0604020202020204" pitchFamily="34" charset="0"/>
                <a:cs typeface="Arial" panose="020B0604020202020204" pitchFamily="34" charset="0"/>
                <a:sym typeface="+mn-ea"/>
              </a:rPr>
              <a:t> Viết cấu hình electron theo ô orbital của nguyên tử các nguyên tố có Z= 9, Z=14 và Z=21. Chúng là nguyên tố kim loại, phi kim hay khí hiếm?</a:t>
            </a:r>
            <a:endParaRPr lang="en-US" sz="4400">
              <a:solidFill>
                <a:srgbClr val="000000"/>
              </a:solidFill>
              <a:latin typeface="Arial" panose="020B0604020202020204" pitchFamily="34" charset="0"/>
              <a:cs typeface="Arial" panose="020B0604020202020204" pitchFamily="34" charset="0"/>
              <a:sym typeface="+mn-ea"/>
            </a:endParaRPr>
          </a:p>
        </p:txBody>
      </p:sp>
      <p:sp>
        <p:nvSpPr>
          <p:cNvPr id="9" name="Text Box 8"/>
          <p:cNvSpPr txBox="1"/>
          <p:nvPr/>
        </p:nvSpPr>
        <p:spPr>
          <a:xfrm>
            <a:off x="609600" y="6515100"/>
            <a:ext cx="15699105" cy="768350"/>
          </a:xfrm>
          <a:prstGeom prst="rect">
            <a:avLst/>
          </a:prstGeom>
          <a:noFill/>
          <a:ln w="9525">
            <a:noFill/>
          </a:ln>
        </p:spPr>
        <p:txBody>
          <a:bodyPr wrap="square">
            <a:spAutoFit/>
          </a:bodyPr>
          <a:lstStyle/>
          <a:p>
            <a:pPr indent="0"/>
            <a:r>
              <a:rPr lang="vi-VN" altLang="en-US" sz="4400" b="0">
                <a:solidFill>
                  <a:srgbClr val="000000"/>
                </a:solidFill>
                <a:latin typeface="Arial" panose="020B0604020202020204" pitchFamily="34" charset="0"/>
                <a:cs typeface="Calibri" panose="020F0502020204030204" charset="0"/>
              </a:rPr>
              <a:t>    </a:t>
            </a:r>
            <a:r>
              <a:rPr lang="en-US" sz="4400" b="0">
                <a:solidFill>
                  <a:srgbClr val="000000"/>
                </a:solidFill>
                <a:latin typeface="Arial" panose="020B0604020202020204" pitchFamily="34" charset="0"/>
                <a:cs typeface="Calibri" panose="020F0502020204030204" charset="0"/>
              </a:rPr>
              <a:t>* Z= 9 (1s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 2s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 2p</a:t>
            </a:r>
            <a:r>
              <a:rPr lang="en-US" sz="4400" b="0" baseline="30000">
                <a:solidFill>
                  <a:srgbClr val="000000"/>
                </a:solidFill>
                <a:latin typeface="Arial" panose="020B0604020202020204" pitchFamily="34" charset="0"/>
                <a:cs typeface="Calibri" panose="020F0502020204030204" charset="0"/>
              </a:rPr>
              <a:t>5</a:t>
            </a:r>
            <a:r>
              <a:rPr lang="en-US" sz="4400" b="0">
                <a:solidFill>
                  <a:srgbClr val="000000"/>
                </a:solidFill>
                <a:latin typeface="Arial" panose="020B0604020202020204" pitchFamily="34" charset="0"/>
                <a:cs typeface="Calibri" panose="020F0502020204030204" charset="0"/>
              </a:rPr>
              <a:t>)</a:t>
            </a:r>
            <a:endParaRPr lang="en-US" sz="4400"/>
          </a:p>
        </p:txBody>
      </p:sp>
      <p:graphicFrame>
        <p:nvGraphicFramePr>
          <p:cNvPr id="10" name="Table 9"/>
          <p:cNvGraphicFramePr/>
          <p:nvPr/>
        </p:nvGraphicFramePr>
        <p:xfrm>
          <a:off x="9448800" y="6368415"/>
          <a:ext cx="7355205" cy="1062355"/>
        </p:xfrm>
        <a:graphic>
          <a:graphicData uri="http://schemas.openxmlformats.org/drawingml/2006/table">
            <a:tbl>
              <a:tblPr firstRow="1" bandRow="1">
                <a:tableStyleId>{5940675A-B579-460E-94D1-54222C63F5DA}</a:tableStyleId>
              </a:tblPr>
              <a:tblGrid>
                <a:gridCol w="1052830"/>
                <a:gridCol w="1110615"/>
                <a:gridCol w="988060"/>
                <a:gridCol w="1049655"/>
                <a:gridCol w="1052195"/>
                <a:gridCol w="1049020"/>
                <a:gridCol w="1052830"/>
              </a:tblGrid>
              <a:tr h="1062355">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2" name="Text Box 11"/>
          <p:cNvSpPr txBox="1"/>
          <p:nvPr/>
        </p:nvSpPr>
        <p:spPr>
          <a:xfrm>
            <a:off x="1143000" y="8283575"/>
            <a:ext cx="15699105" cy="1445260"/>
          </a:xfrm>
          <a:prstGeom prst="rect">
            <a:avLst/>
          </a:prstGeom>
          <a:noFill/>
          <a:ln w="9525">
            <a:noFill/>
          </a:ln>
        </p:spPr>
        <p:txBody>
          <a:bodyPr wrap="square">
            <a:spAutoFit/>
          </a:bodyPr>
          <a:lstStyle/>
          <a:p>
            <a:pPr indent="0"/>
            <a:r>
              <a:rPr lang="en-US" sz="4400" dirty="0">
                <a:solidFill>
                  <a:srgbClr val="000000"/>
                </a:solidFill>
                <a:latin typeface="Arial" panose="020B0604020202020204" pitchFamily="34" charset="0"/>
                <a:cs typeface="Calibri" panose="020F0502020204030204" charset="0"/>
                <a:sym typeface="+mn-ea"/>
              </a:rPr>
              <a:t>→</a:t>
            </a:r>
            <a:r>
              <a:rPr lang="en-US" sz="4400" b="0" dirty="0" smtClean="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Nguyên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tử</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có</a:t>
            </a:r>
            <a:r>
              <a:rPr lang="en-US" sz="4400" b="0" dirty="0">
                <a:solidFill>
                  <a:srgbClr val="000000"/>
                </a:solidFill>
                <a:latin typeface="Arial" panose="020B0604020202020204" pitchFamily="34" charset="0"/>
                <a:cs typeface="Calibri" panose="020F0502020204030204" charset="0"/>
              </a:rPr>
              <a:t> 7 electron </a:t>
            </a:r>
            <a:r>
              <a:rPr lang="en-US" sz="4400" b="0" dirty="0" err="1">
                <a:solidFill>
                  <a:srgbClr val="000000"/>
                </a:solidFill>
                <a:latin typeface="Arial" panose="020B0604020202020204" pitchFamily="34" charset="0"/>
                <a:cs typeface="Calibri" panose="020F0502020204030204" charset="0"/>
              </a:rPr>
              <a:t>hóa</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trị</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nên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là</a:t>
            </a:r>
            <a:r>
              <a:rPr lang="en-US" sz="4400" b="0" dirty="0">
                <a:solidFill>
                  <a:srgbClr val="000000"/>
                </a:solidFill>
                <a:latin typeface="Arial" panose="020B0604020202020204" pitchFamily="34" charset="0"/>
                <a:cs typeface="Calibri" panose="020F0502020204030204" charset="0"/>
              </a:rPr>
              <a:t> phi </a:t>
            </a:r>
            <a:r>
              <a:rPr lang="en-US" sz="4400" b="0" dirty="0" err="1">
                <a:solidFill>
                  <a:srgbClr val="000000"/>
                </a:solidFill>
                <a:latin typeface="Arial" panose="020B0604020202020204" pitchFamily="34" charset="0"/>
                <a:cs typeface="Calibri" panose="020F0502020204030204" charset="0"/>
              </a:rPr>
              <a:t>kim</a:t>
            </a:r>
            <a:endParaRPr lang="en-US" sz="4400" b="0" dirty="0">
              <a:solidFill>
                <a:srgbClr val="000000"/>
              </a:solidFill>
              <a:latin typeface="Arial" panose="020B0604020202020204" pitchFamily="34" charset="0"/>
              <a:cs typeface="Calibri" panose="020F0502020204030204" charset="0"/>
            </a:endParaRPr>
          </a:p>
          <a:p>
            <a:pPr indent="0"/>
            <a:r>
              <a:rPr lang="en-US" sz="4400" b="0" dirty="0">
                <a:solidFill>
                  <a:srgbClr val="000000"/>
                </a:solidFill>
                <a:latin typeface="Arial" panose="020B0604020202020204" pitchFamily="34" charset="0"/>
                <a:cs typeface="Calibri" panose="020F0502020204030204" charset="0"/>
              </a:rPr>
              <a:t> </a:t>
            </a:r>
            <a:endParaRPr lang="en-US" sz="4400" dirty="0"/>
          </a:p>
        </p:txBody>
      </p:sp>
      <p:sp>
        <p:nvSpPr>
          <p:cNvPr id="26" name="Text Box 25"/>
          <p:cNvSpPr txBox="1"/>
          <p:nvPr/>
        </p:nvSpPr>
        <p:spPr>
          <a:xfrm>
            <a:off x="914400" y="4914900"/>
            <a:ext cx="3238500" cy="922020"/>
          </a:xfrm>
          <a:prstGeom prst="rect">
            <a:avLst/>
          </a:prstGeom>
          <a:noFill/>
        </p:spPr>
        <p:txBody>
          <a:bodyPr wrap="square" rtlCol="0">
            <a:spAutoFit/>
          </a:bodyPr>
          <a:lstStyle/>
          <a:p>
            <a:pPr algn="ctr"/>
            <a:r>
              <a:rPr lang="en-US" sz="5400" b="1">
                <a:solidFill>
                  <a:srgbClr val="FF0000"/>
                </a:solidFill>
                <a:latin typeface="Arial" panose="020B0604020202020204" pitchFamily="34" charset="0"/>
                <a:cs typeface="Arial" panose="020B0604020202020204" pitchFamily="34" charset="0"/>
              </a:rPr>
              <a:t>Đáp án</a:t>
            </a:r>
            <a:endParaRPr lang="en-US" sz="5400" b="1">
              <a:solidFill>
                <a:srgbClr val="FF0000"/>
              </a:solidFill>
              <a:latin typeface="Arial" panose="020B0604020202020204" pitchFamily="34" charset="0"/>
              <a:cs typeface="Arial" panose="020B0604020202020204" pitchFamily="34" charset="0"/>
            </a:endParaRPr>
          </a:p>
        </p:txBody>
      </p:sp>
      <p:pic>
        <p:nvPicPr>
          <p:cNvPr id="35" name="Picture 4"/>
          <p:cNvPicPr>
            <a:picLocks noChangeAspect="1"/>
          </p:cNvPicPr>
          <p:nvPr/>
        </p:nvPicPr>
        <p:blipFill>
          <a:blip r:embed="rId1"/>
          <a:srcRect/>
          <a:stretch>
            <a:fillRect/>
          </a:stretch>
        </p:blipFill>
        <p:spPr>
          <a:xfrm rot="21000000">
            <a:off x="16630650" y="7785100"/>
            <a:ext cx="1663065" cy="244221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9" grpId="0"/>
      <p:bldP spid="12" grpId="0"/>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3" name="Text Box 12"/>
          <p:cNvSpPr txBox="1"/>
          <p:nvPr/>
        </p:nvSpPr>
        <p:spPr>
          <a:xfrm>
            <a:off x="2057400" y="723900"/>
            <a:ext cx="15699105" cy="768350"/>
          </a:xfrm>
          <a:prstGeom prst="rect">
            <a:avLst/>
          </a:prstGeom>
          <a:noFill/>
          <a:ln w="9525">
            <a:noFill/>
          </a:ln>
        </p:spPr>
        <p:txBody>
          <a:bodyPr wrap="square">
            <a:spAutoFit/>
          </a:bodyPr>
          <a:lstStyle/>
          <a:p>
            <a:pPr indent="0"/>
            <a:r>
              <a:rPr lang="en-US" sz="4400" b="0">
                <a:solidFill>
                  <a:srgbClr val="000000"/>
                </a:solidFill>
                <a:latin typeface="Arial" panose="020B0604020202020204" pitchFamily="34" charset="0"/>
                <a:cs typeface="Calibri" panose="020F0502020204030204" charset="0"/>
              </a:rPr>
              <a:t>* Z= 14 (1s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2s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2p</a:t>
            </a:r>
            <a:r>
              <a:rPr lang="en-US" sz="4400" b="0" baseline="30000">
                <a:solidFill>
                  <a:srgbClr val="000000"/>
                </a:solidFill>
                <a:latin typeface="Arial" panose="020B0604020202020204" pitchFamily="34" charset="0"/>
                <a:cs typeface="Calibri" panose="020F0502020204030204" charset="0"/>
              </a:rPr>
              <a:t>6</a:t>
            </a:r>
            <a:r>
              <a:rPr lang="en-US" sz="4400" b="0">
                <a:solidFill>
                  <a:srgbClr val="000000"/>
                </a:solidFill>
                <a:latin typeface="Arial" panose="020B0604020202020204" pitchFamily="34" charset="0"/>
                <a:cs typeface="Calibri" panose="020F0502020204030204" charset="0"/>
              </a:rPr>
              <a:t>3s</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3p</a:t>
            </a:r>
            <a:r>
              <a:rPr lang="en-US" sz="4400" b="0" baseline="30000">
                <a:solidFill>
                  <a:srgbClr val="000000"/>
                </a:solidFill>
                <a:latin typeface="Arial" panose="020B0604020202020204" pitchFamily="34" charset="0"/>
                <a:cs typeface="Calibri" panose="020F0502020204030204" charset="0"/>
              </a:rPr>
              <a:t>2</a:t>
            </a:r>
            <a:r>
              <a:rPr lang="en-US" sz="4400" b="0">
                <a:solidFill>
                  <a:srgbClr val="000000"/>
                </a:solidFill>
                <a:latin typeface="Arial" panose="020B0604020202020204" pitchFamily="34" charset="0"/>
                <a:cs typeface="Calibri" panose="020F0502020204030204" charset="0"/>
              </a:rPr>
              <a:t>)  </a:t>
            </a:r>
            <a:endParaRPr lang="en-US" sz="4400"/>
          </a:p>
        </p:txBody>
      </p:sp>
      <p:graphicFrame>
        <p:nvGraphicFramePr>
          <p:cNvPr id="14" name="Table 13"/>
          <p:cNvGraphicFramePr/>
          <p:nvPr/>
        </p:nvGraphicFramePr>
        <p:xfrm>
          <a:off x="2209800" y="2037715"/>
          <a:ext cx="14382750" cy="1022350"/>
        </p:xfrm>
        <a:graphic>
          <a:graphicData uri="http://schemas.openxmlformats.org/drawingml/2006/table">
            <a:tbl>
              <a:tblPr firstRow="1" bandRow="1">
                <a:tableStyleId>{5940675A-B579-460E-94D1-54222C63F5DA}</a:tableStyleId>
              </a:tblPr>
              <a:tblGrid>
                <a:gridCol w="1106805"/>
                <a:gridCol w="1102360"/>
                <a:gridCol w="1106170"/>
                <a:gridCol w="1108075"/>
                <a:gridCol w="1106170"/>
                <a:gridCol w="1105535"/>
                <a:gridCol w="1107440"/>
                <a:gridCol w="1106170"/>
                <a:gridCol w="1106170"/>
                <a:gridCol w="1108710"/>
                <a:gridCol w="1106170"/>
                <a:gridCol w="1106170"/>
                <a:gridCol w="1106805"/>
              </a:tblGrid>
              <a:tr h="1022350">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1">
                          <a:effectLst/>
                          <a:latin typeface="Arial" panose="020B0604020202020204" pitchFamily="34" charset="0"/>
                          <a:cs typeface="Arial" panose="020B0604020202020204" pitchFamily="34" charset="0"/>
                          <a:sym typeface="+mn-ea"/>
                        </a:rPr>
                        <a:t>↑</a:t>
                      </a:r>
                      <a:endParaRPr lang="en-US" sz="60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6000" b="0">
                          <a:solidFill>
                            <a:srgbClr val="000000"/>
                          </a:solidFill>
                          <a:latin typeface="Arial" panose="020B0604020202020204" pitchFamily="34" charset="0"/>
                          <a:cs typeface="Arial" panose="020B0604020202020204" pitchFamily="34" charset="0"/>
                        </a:rPr>
                        <a:t> </a:t>
                      </a:r>
                      <a:endParaRPr lang="en-US" sz="60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5" name="Text Box 14"/>
          <p:cNvSpPr txBox="1"/>
          <p:nvPr/>
        </p:nvSpPr>
        <p:spPr>
          <a:xfrm>
            <a:off x="2195830" y="3314700"/>
            <a:ext cx="14774545" cy="2123658"/>
          </a:xfrm>
          <a:prstGeom prst="rect">
            <a:avLst/>
          </a:prstGeom>
          <a:noFill/>
          <a:ln w="9525">
            <a:noFill/>
          </a:ln>
        </p:spPr>
        <p:txBody>
          <a:bodyPr wrap="square">
            <a:spAutoFit/>
          </a:bodyPr>
          <a:lstStyle/>
          <a:p>
            <a:pPr indent="0">
              <a:lnSpc>
                <a:spcPct val="150000"/>
              </a:lnSpc>
            </a:pPr>
            <a:r>
              <a:rPr lang="en-US" sz="4400" dirty="0">
                <a:solidFill>
                  <a:srgbClr val="000000"/>
                </a:solidFill>
                <a:latin typeface="Arial" panose="020B0604020202020204" pitchFamily="34" charset="0"/>
                <a:cs typeface="Calibri" panose="020F0502020204030204" charset="0"/>
                <a:sym typeface="+mn-ea"/>
              </a:rPr>
              <a:t>→</a:t>
            </a:r>
            <a:r>
              <a:rPr lang="en-US" sz="4400" b="0" dirty="0" smtClean="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Nguyên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tử</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có</a:t>
            </a:r>
            <a:r>
              <a:rPr lang="en-US" sz="4400" b="0" dirty="0">
                <a:solidFill>
                  <a:srgbClr val="000000"/>
                </a:solidFill>
                <a:latin typeface="Arial" panose="020B0604020202020204" pitchFamily="34" charset="0"/>
                <a:cs typeface="Calibri" panose="020F0502020204030204" charset="0"/>
              </a:rPr>
              <a:t> 4 electron </a:t>
            </a:r>
            <a:r>
              <a:rPr lang="en-US" sz="4400" b="0" dirty="0" err="1">
                <a:solidFill>
                  <a:srgbClr val="000000"/>
                </a:solidFill>
                <a:latin typeface="Arial" panose="020B0604020202020204" pitchFamily="34" charset="0"/>
                <a:cs typeface="Calibri" panose="020F0502020204030204" charset="0"/>
              </a:rPr>
              <a:t>hóa</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trị</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nên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có</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thể</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là</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kim</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loại</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cũng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có</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thể</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là</a:t>
            </a:r>
            <a:r>
              <a:rPr lang="en-US" sz="4400" b="0" dirty="0">
                <a:solidFill>
                  <a:srgbClr val="000000"/>
                </a:solidFill>
                <a:latin typeface="Arial" panose="020B0604020202020204" pitchFamily="34" charset="0"/>
                <a:cs typeface="Calibri" panose="020F0502020204030204" charset="0"/>
              </a:rPr>
              <a:t> phi </a:t>
            </a:r>
            <a:r>
              <a:rPr lang="en-US" sz="4400" b="0" dirty="0" err="1">
                <a:solidFill>
                  <a:srgbClr val="000000"/>
                </a:solidFill>
                <a:latin typeface="Arial" panose="020B0604020202020204" pitchFamily="34" charset="0"/>
                <a:cs typeface="Calibri" panose="020F0502020204030204" charset="0"/>
              </a:rPr>
              <a:t>kim</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trong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trường</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hợp</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này</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là</a:t>
            </a:r>
            <a:r>
              <a:rPr lang="en-US" sz="4400" b="0" dirty="0">
                <a:solidFill>
                  <a:srgbClr val="000000"/>
                </a:solidFill>
                <a:latin typeface="Arial" panose="020B0604020202020204" pitchFamily="34" charset="0"/>
                <a:cs typeface="Calibri" panose="020F0502020204030204" charset="0"/>
              </a:rPr>
              <a:t> phi </a:t>
            </a:r>
            <a:r>
              <a:rPr lang="en-US" sz="4400" b="0" dirty="0" err="1">
                <a:solidFill>
                  <a:srgbClr val="000000"/>
                </a:solidFill>
                <a:latin typeface="Arial" panose="020B0604020202020204" pitchFamily="34" charset="0"/>
                <a:cs typeface="Calibri" panose="020F0502020204030204" charset="0"/>
              </a:rPr>
              <a:t>kim</a:t>
            </a:r>
            <a:r>
              <a:rPr lang="en-US" sz="4400" b="0" dirty="0">
                <a:solidFill>
                  <a:srgbClr val="000000"/>
                </a:solidFill>
                <a:latin typeface="Arial" panose="020B0604020202020204" pitchFamily="34" charset="0"/>
                <a:cs typeface="Calibri" panose="020F0502020204030204" charset="0"/>
              </a:rPr>
              <a:t>.</a:t>
            </a:r>
            <a:r>
              <a:rPr lang="en-US" sz="4400" b="0" dirty="0">
                <a:latin typeface="Arial" panose="020B0604020202020204" pitchFamily="34" charset="0"/>
                <a:cs typeface="Calibri" panose="020F0502020204030204" charset="0"/>
              </a:rPr>
              <a:t> </a:t>
            </a:r>
            <a:endParaRPr lang="en-US" sz="4400" dirty="0"/>
          </a:p>
        </p:txBody>
      </p:sp>
      <p:graphicFrame>
        <p:nvGraphicFramePr>
          <p:cNvPr id="16" name="Table 15"/>
          <p:cNvGraphicFramePr/>
          <p:nvPr/>
        </p:nvGraphicFramePr>
        <p:xfrm>
          <a:off x="133350" y="7505700"/>
          <a:ext cx="18147030" cy="977265"/>
        </p:xfrm>
        <a:graphic>
          <a:graphicData uri="http://schemas.openxmlformats.org/drawingml/2006/table">
            <a:tbl>
              <a:tblPr firstRow="1" bandRow="1">
                <a:tableStyleId>{5940675A-B579-460E-94D1-54222C63F5DA}</a:tableStyleId>
              </a:tblPr>
              <a:tblGrid>
                <a:gridCol w="823595"/>
                <a:gridCol w="561975"/>
                <a:gridCol w="958215"/>
                <a:gridCol w="604520"/>
                <a:gridCol w="882650"/>
                <a:gridCol w="894080"/>
                <a:gridCol w="869315"/>
                <a:gridCol w="770890"/>
                <a:gridCol w="869315"/>
                <a:gridCol w="626110"/>
                <a:gridCol w="1033145"/>
                <a:gridCol w="916940"/>
                <a:gridCol w="868680"/>
                <a:gridCol w="739775"/>
                <a:gridCol w="916940"/>
                <a:gridCol w="652145"/>
                <a:gridCol w="1140460"/>
                <a:gridCol w="963930"/>
                <a:gridCol w="1005205"/>
                <a:gridCol w="1026795"/>
                <a:gridCol w="1022350"/>
              </a:tblGrid>
              <a:tr h="977265">
                <a:tc>
                  <a:txBody>
                    <a:bodyPr/>
                    <a:lstStyle/>
                    <a:p>
                      <a:pPr indent="0">
                        <a:buNone/>
                      </a:pPr>
                      <a:r>
                        <a:rPr lang="en-US" sz="5400" b="1" dirty="0">
                          <a:effectLst/>
                          <a:latin typeface="Arial" panose="020B0604020202020204" pitchFamily="34" charset="0"/>
                          <a:cs typeface="Arial" panose="020B0604020202020204" pitchFamily="34" charset="0"/>
                          <a:sym typeface="+mn-ea"/>
                        </a:rPr>
                        <a:t>↑↓</a:t>
                      </a:r>
                      <a:endParaRPr lang="en-US" sz="5400" b="1" dirty="0">
                        <a:effectLst/>
                        <a:latin typeface="Arial" panose="020B0604020202020204" pitchFamily="34" charset="0"/>
                        <a:ea typeface="Arial" panose="020B0604020202020204" pitchFamily="34" charset="0"/>
                        <a:cs typeface="Arial" panose="020B0604020202020204" pitchFamily="34" charset="0"/>
                        <a:sym typeface="+mn-ea"/>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5400" b="1">
                          <a:effectLst/>
                          <a:latin typeface="Arial" panose="020B0604020202020204" pitchFamily="34" charset="0"/>
                          <a:cs typeface="Arial" panose="020B0604020202020204" pitchFamily="34" charset="0"/>
                          <a:sym typeface="+mn-ea"/>
                        </a:rPr>
                        <a:t>↑↓</a:t>
                      </a:r>
                      <a:endParaRPr lang="en-US" sz="54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5400" b="1">
                          <a:effectLst/>
                          <a:latin typeface="Arial" panose="020B0604020202020204" pitchFamily="34" charset="0"/>
                          <a:cs typeface="Arial" panose="020B0604020202020204" pitchFamily="34" charset="0"/>
                          <a:sym typeface="+mn-ea"/>
                        </a:rPr>
                        <a:t>↑↓</a:t>
                      </a:r>
                      <a:endParaRPr lang="en-US" sz="54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1">
                          <a:effectLst/>
                          <a:latin typeface="Arial" panose="020B0604020202020204" pitchFamily="34" charset="0"/>
                          <a:cs typeface="Arial" panose="020B0604020202020204" pitchFamily="34" charset="0"/>
                          <a:sym typeface="+mn-ea"/>
                        </a:rPr>
                        <a:t>↑↓</a:t>
                      </a:r>
                      <a:endParaRPr lang="en-US" sz="54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1" dirty="0">
                          <a:effectLst/>
                          <a:latin typeface="Arial" panose="020B0604020202020204" pitchFamily="34" charset="0"/>
                          <a:cs typeface="Arial" panose="020B0604020202020204" pitchFamily="34" charset="0"/>
                          <a:sym typeface="+mn-ea"/>
                        </a:rPr>
                        <a:t>↑↓</a:t>
                      </a:r>
                      <a:endParaRPr lang="en-US" sz="5400" b="0" dirty="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5400" b="1">
                          <a:effectLst/>
                          <a:latin typeface="Arial" panose="020B0604020202020204" pitchFamily="34" charset="0"/>
                          <a:cs typeface="Arial" panose="020B0604020202020204" pitchFamily="34" charset="0"/>
                          <a:sym typeface="+mn-ea"/>
                        </a:rPr>
                        <a:t>↑↓</a:t>
                      </a:r>
                      <a:endParaRPr lang="en-US" sz="54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5400" b="1">
                          <a:effectLst/>
                          <a:latin typeface="Arial" panose="020B0604020202020204" pitchFamily="34" charset="0"/>
                          <a:cs typeface="Arial" panose="020B0604020202020204" pitchFamily="34" charset="0"/>
                          <a:sym typeface="+mn-ea"/>
                        </a:rPr>
                        <a:t>↑↓</a:t>
                      </a:r>
                      <a:endParaRPr lang="en-US" sz="54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1">
                          <a:effectLst/>
                          <a:latin typeface="Arial" panose="020B0604020202020204" pitchFamily="34" charset="0"/>
                          <a:cs typeface="Arial" panose="020B0604020202020204" pitchFamily="34" charset="0"/>
                          <a:sym typeface="+mn-ea"/>
                        </a:rPr>
                        <a:t>↑↓</a:t>
                      </a:r>
                      <a:endParaRPr lang="en-US" sz="54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1">
                          <a:effectLst/>
                          <a:latin typeface="Arial" panose="020B0604020202020204" pitchFamily="34" charset="0"/>
                          <a:cs typeface="Arial" panose="020B0604020202020204" pitchFamily="34" charset="0"/>
                          <a:sym typeface="+mn-ea"/>
                        </a:rPr>
                        <a:t>↑↓</a:t>
                      </a:r>
                      <a:endParaRPr lang="en-US" sz="54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5400" b="1">
                          <a:effectLst/>
                          <a:latin typeface="Arial" panose="020B0604020202020204" pitchFamily="34" charset="0"/>
                          <a:cs typeface="Arial" panose="020B0604020202020204" pitchFamily="34" charset="0"/>
                          <a:sym typeface="+mn-ea"/>
                        </a:rPr>
                        <a:t>↑↓</a:t>
                      </a:r>
                      <a:endParaRPr lang="en-US" sz="54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lstStyle/>
                    <a:p>
                      <a:pPr indent="0">
                        <a:buNone/>
                      </a:pPr>
                      <a:r>
                        <a:rPr lang="en-US" sz="5400" b="1">
                          <a:effectLst/>
                          <a:latin typeface="Arial" panose="020B0604020202020204" pitchFamily="34" charset="0"/>
                          <a:cs typeface="Arial" panose="020B0604020202020204" pitchFamily="34" charset="0"/>
                          <a:sym typeface="+mn-ea"/>
                        </a:rPr>
                        <a:t>↑</a:t>
                      </a:r>
                      <a:endParaRPr lang="en-US" sz="5400" b="0">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5400" b="0">
                          <a:solidFill>
                            <a:srgbClr val="000000"/>
                          </a:solidFill>
                          <a:latin typeface="Arial" panose="020B0604020202020204" pitchFamily="34" charset="0"/>
                          <a:cs typeface="Arial" panose="020B0604020202020204" pitchFamily="34" charset="0"/>
                        </a:rPr>
                        <a:t> </a:t>
                      </a:r>
                      <a:endParaRPr lang="en-US" sz="5400" b="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4" name="Text Box 23"/>
          <p:cNvSpPr txBox="1"/>
          <p:nvPr/>
        </p:nvSpPr>
        <p:spPr>
          <a:xfrm>
            <a:off x="2057400" y="8877300"/>
            <a:ext cx="15699105" cy="768350"/>
          </a:xfrm>
          <a:prstGeom prst="rect">
            <a:avLst/>
          </a:prstGeom>
          <a:noFill/>
          <a:ln w="9525">
            <a:noFill/>
          </a:ln>
        </p:spPr>
        <p:txBody>
          <a:bodyPr wrap="square">
            <a:spAutoFit/>
          </a:bodyPr>
          <a:lstStyle/>
          <a:p>
            <a:pPr indent="0"/>
            <a:r>
              <a:rPr lang="en-US" sz="4400" dirty="0">
                <a:solidFill>
                  <a:srgbClr val="000000"/>
                </a:solidFill>
                <a:latin typeface="Arial" panose="020B0604020202020204" pitchFamily="34" charset="0"/>
                <a:cs typeface="Calibri" panose="020F0502020204030204" charset="0"/>
              </a:rPr>
              <a:t> </a:t>
            </a:r>
            <a:r>
              <a:rPr lang="en-US" sz="4400" dirty="0">
                <a:solidFill>
                  <a:srgbClr val="000000"/>
                </a:solidFill>
                <a:latin typeface="Arial" panose="020B0604020202020204" pitchFamily="34" charset="0"/>
                <a:cs typeface="Calibri" panose="020F0502020204030204" charset="0"/>
                <a:sym typeface="+mn-ea"/>
              </a:rPr>
              <a:t>→</a:t>
            </a:r>
            <a:r>
              <a:rPr lang="en-US" sz="4400" b="1" dirty="0" smtClean="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Nguyên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tử</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có</a:t>
            </a:r>
            <a:r>
              <a:rPr lang="en-US" sz="4400" b="0" dirty="0">
                <a:solidFill>
                  <a:srgbClr val="000000"/>
                </a:solidFill>
                <a:latin typeface="Arial" panose="020B0604020202020204" pitchFamily="34" charset="0"/>
                <a:cs typeface="Calibri" panose="020F0502020204030204" charset="0"/>
              </a:rPr>
              <a:t> 3 electron </a:t>
            </a:r>
            <a:r>
              <a:rPr lang="en-US" sz="4400" b="0" dirty="0" err="1">
                <a:solidFill>
                  <a:srgbClr val="000000"/>
                </a:solidFill>
                <a:latin typeface="Arial" panose="020B0604020202020204" pitchFamily="34" charset="0"/>
                <a:cs typeface="Calibri" panose="020F0502020204030204" charset="0"/>
              </a:rPr>
              <a:t>hóa</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trị</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nên</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là</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kim</a:t>
            </a:r>
            <a:r>
              <a:rPr lang="en-US" sz="4400" b="0" dirty="0">
                <a:solidFill>
                  <a:srgbClr val="000000"/>
                </a:solidFill>
                <a:latin typeface="Arial" panose="020B0604020202020204" pitchFamily="34" charset="0"/>
                <a:cs typeface="Calibri" panose="020F0502020204030204" charset="0"/>
              </a:rPr>
              <a:t> </a:t>
            </a:r>
            <a:r>
              <a:rPr lang="en-US" sz="4400" b="0" dirty="0" err="1">
                <a:solidFill>
                  <a:srgbClr val="000000"/>
                </a:solidFill>
                <a:latin typeface="Arial" panose="020B0604020202020204" pitchFamily="34" charset="0"/>
                <a:cs typeface="Calibri" panose="020F0502020204030204" charset="0"/>
              </a:rPr>
              <a:t>loại</a:t>
            </a:r>
            <a:r>
              <a:rPr lang="en-US" sz="4400" b="0" dirty="0">
                <a:solidFill>
                  <a:srgbClr val="000000"/>
                </a:solidFill>
                <a:latin typeface="Arial" panose="020B0604020202020204" pitchFamily="34" charset="0"/>
                <a:cs typeface="Calibri" panose="020F0502020204030204" charset="0"/>
              </a:rPr>
              <a:t> </a:t>
            </a:r>
            <a:endParaRPr lang="en-US" sz="4400" dirty="0"/>
          </a:p>
        </p:txBody>
      </p:sp>
      <p:sp>
        <p:nvSpPr>
          <p:cNvPr id="20" name="Text Box 19"/>
          <p:cNvSpPr txBox="1"/>
          <p:nvPr/>
        </p:nvSpPr>
        <p:spPr>
          <a:xfrm>
            <a:off x="1981200" y="6210300"/>
            <a:ext cx="8317230" cy="768350"/>
          </a:xfrm>
          <a:prstGeom prst="rect">
            <a:avLst/>
          </a:prstGeom>
          <a:noFill/>
        </p:spPr>
        <p:txBody>
          <a:bodyPr wrap="none" rtlCol="0" anchor="t">
            <a:spAutoFit/>
          </a:bodyPr>
          <a:lstStyle/>
          <a:p>
            <a:pPr indent="0"/>
            <a:r>
              <a:rPr lang="en-US" sz="4400">
                <a:solidFill>
                  <a:srgbClr val="000000"/>
                </a:solidFill>
                <a:latin typeface="Arial" panose="020B0604020202020204" pitchFamily="34" charset="0"/>
                <a:cs typeface="Calibri" panose="020F0502020204030204" charset="0"/>
                <a:sym typeface="+mn-ea"/>
              </a:rPr>
              <a:t>* Z= 21 ( 1s</a:t>
            </a:r>
            <a:r>
              <a:rPr lang="en-US" sz="4400" baseline="30000">
                <a:solidFill>
                  <a:srgbClr val="000000"/>
                </a:solidFill>
                <a:latin typeface="Arial" panose="020B0604020202020204" pitchFamily="34" charset="0"/>
                <a:cs typeface="Calibri" panose="020F0502020204030204" charset="0"/>
                <a:sym typeface="+mn-ea"/>
              </a:rPr>
              <a:t>2</a:t>
            </a:r>
            <a:r>
              <a:rPr lang="en-US" sz="4400">
                <a:solidFill>
                  <a:srgbClr val="000000"/>
                </a:solidFill>
                <a:latin typeface="Arial" panose="020B0604020202020204" pitchFamily="34" charset="0"/>
                <a:cs typeface="Calibri" panose="020F0502020204030204" charset="0"/>
                <a:sym typeface="+mn-ea"/>
              </a:rPr>
              <a:t>2s</a:t>
            </a:r>
            <a:r>
              <a:rPr lang="en-US" sz="4400" baseline="30000">
                <a:solidFill>
                  <a:srgbClr val="000000"/>
                </a:solidFill>
                <a:latin typeface="Arial" panose="020B0604020202020204" pitchFamily="34" charset="0"/>
                <a:cs typeface="Calibri" panose="020F0502020204030204" charset="0"/>
                <a:sym typeface="+mn-ea"/>
              </a:rPr>
              <a:t>2</a:t>
            </a:r>
            <a:r>
              <a:rPr lang="en-US" sz="4400">
                <a:solidFill>
                  <a:srgbClr val="000000"/>
                </a:solidFill>
                <a:latin typeface="Arial" panose="020B0604020202020204" pitchFamily="34" charset="0"/>
                <a:cs typeface="Calibri" panose="020F0502020204030204" charset="0"/>
                <a:sym typeface="+mn-ea"/>
              </a:rPr>
              <a:t>2p</a:t>
            </a:r>
            <a:r>
              <a:rPr lang="en-US" sz="4400" baseline="30000">
                <a:solidFill>
                  <a:srgbClr val="000000"/>
                </a:solidFill>
                <a:latin typeface="Arial" panose="020B0604020202020204" pitchFamily="34" charset="0"/>
                <a:cs typeface="Calibri" panose="020F0502020204030204" charset="0"/>
                <a:sym typeface="+mn-ea"/>
              </a:rPr>
              <a:t>6</a:t>
            </a:r>
            <a:r>
              <a:rPr lang="en-US" sz="4400">
                <a:solidFill>
                  <a:srgbClr val="000000"/>
                </a:solidFill>
                <a:latin typeface="Arial" panose="020B0604020202020204" pitchFamily="34" charset="0"/>
                <a:cs typeface="Calibri" panose="020F0502020204030204" charset="0"/>
                <a:sym typeface="+mn-ea"/>
              </a:rPr>
              <a:t>3s</a:t>
            </a:r>
            <a:r>
              <a:rPr lang="en-US" sz="4400" baseline="30000">
                <a:solidFill>
                  <a:srgbClr val="000000"/>
                </a:solidFill>
                <a:latin typeface="Arial" panose="020B0604020202020204" pitchFamily="34" charset="0"/>
                <a:cs typeface="Calibri" panose="020F0502020204030204" charset="0"/>
                <a:sym typeface="+mn-ea"/>
              </a:rPr>
              <a:t>2</a:t>
            </a:r>
            <a:r>
              <a:rPr lang="en-US" sz="4400">
                <a:solidFill>
                  <a:srgbClr val="000000"/>
                </a:solidFill>
                <a:latin typeface="Arial" panose="020B0604020202020204" pitchFamily="34" charset="0"/>
                <a:cs typeface="Calibri" panose="020F0502020204030204" charset="0"/>
                <a:sym typeface="+mn-ea"/>
              </a:rPr>
              <a:t>3p</a:t>
            </a:r>
            <a:r>
              <a:rPr lang="en-US" sz="4400" baseline="30000">
                <a:solidFill>
                  <a:srgbClr val="000000"/>
                </a:solidFill>
                <a:latin typeface="Arial" panose="020B0604020202020204" pitchFamily="34" charset="0"/>
                <a:cs typeface="Calibri" panose="020F0502020204030204" charset="0"/>
                <a:sym typeface="+mn-ea"/>
              </a:rPr>
              <a:t>6</a:t>
            </a:r>
            <a:r>
              <a:rPr lang="en-US" sz="4400">
                <a:solidFill>
                  <a:srgbClr val="000000"/>
                </a:solidFill>
                <a:latin typeface="Arial" panose="020B0604020202020204" pitchFamily="34" charset="0"/>
                <a:cs typeface="Calibri" panose="020F0502020204030204" charset="0"/>
                <a:sym typeface="+mn-ea"/>
              </a:rPr>
              <a:t>4s</a:t>
            </a:r>
            <a:r>
              <a:rPr lang="en-US" sz="4400" baseline="30000">
                <a:solidFill>
                  <a:srgbClr val="000000"/>
                </a:solidFill>
                <a:latin typeface="Arial" panose="020B0604020202020204" pitchFamily="34" charset="0"/>
                <a:cs typeface="Calibri" panose="020F0502020204030204" charset="0"/>
                <a:sym typeface="+mn-ea"/>
              </a:rPr>
              <a:t>2</a:t>
            </a:r>
            <a:r>
              <a:rPr lang="en-US" sz="4400">
                <a:solidFill>
                  <a:srgbClr val="000000"/>
                </a:solidFill>
                <a:latin typeface="Arial" panose="020B0604020202020204" pitchFamily="34" charset="0"/>
                <a:cs typeface="Calibri" panose="020F0502020204030204" charset="0"/>
                <a:sym typeface="+mn-ea"/>
              </a:rPr>
              <a:t>3d</a:t>
            </a:r>
            <a:r>
              <a:rPr lang="en-US" sz="4400" baseline="30000">
                <a:solidFill>
                  <a:srgbClr val="000000"/>
                </a:solidFill>
                <a:latin typeface="Arial" panose="020B0604020202020204" pitchFamily="34" charset="0"/>
                <a:cs typeface="Calibri" panose="020F0502020204030204" charset="0"/>
                <a:sym typeface="+mn-ea"/>
              </a:rPr>
              <a:t>1</a:t>
            </a:r>
            <a:r>
              <a:rPr lang="en-US" sz="4400">
                <a:solidFill>
                  <a:srgbClr val="000000"/>
                </a:solidFill>
                <a:latin typeface="Arial" panose="020B0604020202020204" pitchFamily="34" charset="0"/>
                <a:cs typeface="Calibri" panose="020F0502020204030204" charset="0"/>
                <a:sym typeface="+mn-ea"/>
              </a:rPr>
              <a:t>)</a:t>
            </a:r>
            <a:endParaRPr lang="en-US" sz="4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7" name="Oval 6"/>
          <p:cNvSpPr/>
          <p:nvPr/>
        </p:nvSpPr>
        <p:spPr>
          <a:xfrm>
            <a:off x="3416300" y="27813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1" name="Rounded Rectangle 10"/>
          <p:cNvSpPr/>
          <p:nvPr/>
        </p:nvSpPr>
        <p:spPr>
          <a:xfrm>
            <a:off x="5012690" y="2663190"/>
            <a:ext cx="9234170" cy="120015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Rounded Rectangle 14"/>
          <p:cNvSpPr/>
          <p:nvPr/>
        </p:nvSpPr>
        <p:spPr>
          <a:xfrm>
            <a:off x="1417955" y="495300"/>
            <a:ext cx="15562580" cy="1247775"/>
          </a:xfrm>
          <a:prstGeom prst="roundRect">
            <a:avLst/>
          </a:prstGeom>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0" name="Text Box 99"/>
              <p:cNvSpPr txBox="1"/>
              <p:nvPr/>
            </p:nvSpPr>
            <p:spPr>
              <a:xfrm>
                <a:off x="1779905" y="723900"/>
                <a:ext cx="15061565" cy="893445"/>
              </a:xfrm>
              <a:prstGeom prst="rect">
                <a:avLst/>
              </a:prstGeom>
              <a:noFill/>
              <a:ln w="9525">
                <a:noFill/>
              </a:ln>
            </p:spPr>
            <p:txBody>
              <a:bodyPr wrap="square">
                <a:spAutoFit/>
              </a:bodyPr>
              <a:lstStyle/>
              <a:p>
                <a:pPr indent="0" algn="ctr"/>
                <a:r>
                  <a:rPr lang="en-US" sz="4800" b="1">
                    <a:solidFill>
                      <a:srgbClr val="000000"/>
                    </a:solidFill>
                    <a:latin typeface="Arial" panose="020B0604020202020204" pitchFamily="34" charset="0"/>
                    <a:cs typeface="Arial" panose="020B0604020202020204" pitchFamily="34" charset="0"/>
                  </a:rPr>
                  <a:t>Câu 4:</a:t>
                </a:r>
                <a:r>
                  <a:rPr lang="en-US" sz="4800" b="0">
                    <a:solidFill>
                      <a:srgbClr val="000000"/>
                    </a:solidFill>
                    <a:latin typeface="Arial" panose="020B0604020202020204" pitchFamily="34" charset="0"/>
                    <a:cs typeface="Arial" panose="020B0604020202020204" pitchFamily="34" charset="0"/>
                  </a:rPr>
                  <a:t> </a:t>
                </a:r>
                <a:r>
                  <a:rPr lang="en-US" sz="4800">
                    <a:solidFill>
                      <a:srgbClr val="000000"/>
                    </a:solidFill>
                    <a:latin typeface="Arial" panose="020B0604020202020204" pitchFamily="34" charset="0"/>
                    <a:cs typeface="Arial" panose="020B0604020202020204" pitchFamily="34" charset="0"/>
                  </a:rPr>
                  <a:t>Thông tin nào sau đây không đúng về  </a:t>
                </a:r>
                <a14:m>
                  <m:oMath xmlns:m="http://schemas.openxmlformats.org/officeDocument/2006/math">
                    <m:sPre>
                      <m:sPrePr>
                        <m:ctrlPr>
                          <a:rPr lang="en-US" sz="4800" i="1">
                            <a:solidFill>
                              <a:srgbClr val="000000"/>
                            </a:solidFill>
                            <a:latin typeface="Cambria Math" panose="02040503050406030204" pitchFamily="18" charset="0"/>
                            <a:cs typeface="Cambria Math" panose="02040503050406030204" pitchFamily="18" charset="0"/>
                          </a:rPr>
                        </m:ctrlPr>
                      </m:sPrePr>
                      <m:sub>
                        <m:r>
                          <a:rPr lang="en-US" sz="4800" i="1">
                            <a:solidFill>
                              <a:srgbClr val="000000"/>
                            </a:solidFill>
                            <a:latin typeface="Cambria Math" panose="02040503050406030204" pitchFamily="18" charset="0"/>
                            <a:cs typeface="Cambria Math" panose="02040503050406030204" pitchFamily="18" charset="0"/>
                          </a:rPr>
                          <m:t>82</m:t>
                        </m:r>
                      </m:sub>
                      <m:sup>
                        <m:r>
                          <a:rPr lang="en-US" sz="4800" i="1">
                            <a:solidFill>
                              <a:srgbClr val="000000"/>
                            </a:solidFill>
                            <a:latin typeface="Cambria Math" panose="02040503050406030204" pitchFamily="18" charset="0"/>
                            <a:cs typeface="Cambria Math" panose="02040503050406030204" pitchFamily="18" charset="0"/>
                          </a:rPr>
                          <m:t>206</m:t>
                        </m:r>
                      </m:sup>
                      <m:e>
                        <m:r>
                          <a:rPr lang="en-US" sz="4800" i="1">
                            <a:solidFill>
                              <a:srgbClr val="000000"/>
                            </a:solidFill>
                            <a:latin typeface="Cambria Math" panose="02040503050406030204" pitchFamily="18" charset="0"/>
                            <a:cs typeface="Cambria Math" panose="02040503050406030204" pitchFamily="18" charset="0"/>
                          </a:rPr>
                          <m:t>𝑃𝑏</m:t>
                        </m:r>
                      </m:e>
                    </m:sPre>
                  </m:oMath>
                </a14:m>
                <a:r>
                  <a:rPr lang="en-US" sz="4800">
                    <a:solidFill>
                      <a:srgbClr val="000000"/>
                    </a:solidFill>
                    <a:latin typeface="Arial" panose="020B0604020202020204" pitchFamily="34" charset="0"/>
                    <a:cs typeface="Arial" panose="020B0604020202020204" pitchFamily="34" charset="0"/>
                  </a:rPr>
                  <a:t> ?</a:t>
                </a:r>
                <a:endParaRPr lang="en-US" sz="4800">
                  <a:solidFill>
                    <a:srgbClr val="000000"/>
                  </a:solidFill>
                  <a:latin typeface="Arial" panose="020B0604020202020204" pitchFamily="34" charset="0"/>
                  <a:cs typeface="Arial" panose="020B0604020202020204" pitchFamily="34" charset="0"/>
                </a:endParaRPr>
              </a:p>
            </p:txBody>
          </p:sp>
        </mc:Choice>
        <mc:Fallback>
          <p:sp>
            <p:nvSpPr>
              <p:cNvPr id="100" name="Text Box 99"/>
              <p:cNvSpPr txBox="1">
                <a:spLocks noRot="1" noChangeAspect="1" noMove="1" noResize="1" noEditPoints="1" noAdjustHandles="1" noChangeArrowheads="1" noChangeShapeType="1" noTextEdit="1"/>
              </p:cNvSpPr>
              <p:nvPr/>
            </p:nvSpPr>
            <p:spPr>
              <a:xfrm>
                <a:off x="1779905" y="723900"/>
                <a:ext cx="15061565" cy="893445"/>
              </a:xfrm>
              <a:prstGeom prst="rect">
                <a:avLst/>
              </a:prstGeom>
              <a:blipFill rotWithShape="1">
                <a:blip r:embed="rId1"/>
                <a:stretch>
                  <a:fillRect/>
                </a:stretch>
              </a:blipFill>
              <a:ln w="9525">
                <a:noFill/>
              </a:ln>
            </p:spPr>
            <p:txBody>
              <a:bodyPr/>
              <a:lstStyle/>
              <a:p>
                <a:r>
                  <a:rPr lang="en-US" altLang="en-US">
                    <a:noFill/>
                  </a:rPr>
                  <a:t> </a:t>
                </a:r>
              </a:p>
            </p:txBody>
          </p:sp>
        </mc:Fallback>
      </mc:AlternateContent>
      <p:sp>
        <p:nvSpPr>
          <p:cNvPr id="17" name="Text Box 16"/>
          <p:cNvSpPr txBox="1"/>
          <p:nvPr/>
        </p:nvSpPr>
        <p:spPr>
          <a:xfrm>
            <a:off x="5135880" y="2628900"/>
            <a:ext cx="9066530"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Arial" panose="020B0604020202020204" pitchFamily="34" charset="0"/>
              </a:rPr>
              <a:t>Số đơn vị điện tích hạt nhân là 8</a:t>
            </a:r>
            <a:r>
              <a:rPr lang="vi-VN" altLang="en-US" sz="4000" b="0">
                <a:solidFill>
                  <a:srgbClr val="000000"/>
                </a:solidFill>
                <a:latin typeface="Arial" panose="020B0604020202020204" pitchFamily="34" charset="0"/>
                <a:cs typeface="Arial" panose="020B0604020202020204" pitchFamily="34" charset="0"/>
              </a:rPr>
              <a:t>2</a:t>
            </a:r>
            <a:r>
              <a:rPr lang="en-US" sz="4000" b="0">
                <a:solidFill>
                  <a:srgbClr val="000000"/>
                </a:solidFill>
                <a:latin typeface="Arial" panose="020B0604020202020204" pitchFamily="34" charset="0"/>
                <a:cs typeface="Arial" panose="020B0604020202020204" pitchFamily="34" charset="0"/>
              </a:rPr>
              <a:t>.</a:t>
            </a:r>
            <a:endParaRPr lang="en-US" sz="4000" b="0">
              <a:solidFill>
                <a:srgbClr val="000000"/>
              </a:solidFill>
              <a:latin typeface="Arial" panose="020B0604020202020204" pitchFamily="34" charset="0"/>
              <a:cs typeface="Arial" panose="020B0604020202020204" pitchFamily="34" charset="0"/>
            </a:endParaRPr>
          </a:p>
        </p:txBody>
      </p:sp>
      <p:sp>
        <p:nvSpPr>
          <p:cNvPr id="18" name="Oval 17"/>
          <p:cNvSpPr/>
          <p:nvPr/>
        </p:nvSpPr>
        <p:spPr>
          <a:xfrm>
            <a:off x="3416300" y="47625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5012690" y="4719320"/>
            <a:ext cx="9312275" cy="1142365"/>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0" name="Text Box 19"/>
          <p:cNvSpPr txBox="1"/>
          <p:nvPr/>
        </p:nvSpPr>
        <p:spPr>
          <a:xfrm>
            <a:off x="4947285" y="4762500"/>
            <a:ext cx="9493250"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Số proton và neutron là 82.</a:t>
            </a:r>
            <a:endParaRPr lang="en-US" sz="4000" b="0">
              <a:solidFill>
                <a:srgbClr val="000000"/>
              </a:solidFill>
              <a:latin typeface="Arial" panose="020B0604020202020204" pitchFamily="34" charset="0"/>
              <a:cs typeface="Calibri" panose="020F0502020204030204" charset="0"/>
            </a:endParaRPr>
          </a:p>
        </p:txBody>
      </p:sp>
      <p:sp>
        <p:nvSpPr>
          <p:cNvPr id="21" name="Oval 20"/>
          <p:cNvSpPr/>
          <p:nvPr/>
        </p:nvSpPr>
        <p:spPr>
          <a:xfrm>
            <a:off x="3416300" y="65913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5088890" y="6664960"/>
            <a:ext cx="9288780" cy="108204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3" name="Text Box 22"/>
          <p:cNvSpPr txBox="1"/>
          <p:nvPr/>
        </p:nvSpPr>
        <p:spPr>
          <a:xfrm>
            <a:off x="4711065" y="6667500"/>
            <a:ext cx="9837420"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Số neutron là 124</a:t>
            </a:r>
            <a:endParaRPr lang="en-US" sz="4000" b="0">
              <a:solidFill>
                <a:srgbClr val="000000"/>
              </a:solidFill>
              <a:latin typeface="Arial" panose="020B0604020202020204" pitchFamily="34" charset="0"/>
              <a:cs typeface="Calibri" panose="020F0502020204030204" charset="0"/>
            </a:endParaRPr>
          </a:p>
        </p:txBody>
      </p:sp>
      <p:sp>
        <p:nvSpPr>
          <p:cNvPr id="24" name="Oval 23"/>
          <p:cNvSpPr/>
          <p:nvPr/>
        </p:nvSpPr>
        <p:spPr>
          <a:xfrm>
            <a:off x="3461385" y="84963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
        <p:nvSpPr>
          <p:cNvPr id="25" name="Rounded Rectangle 24"/>
          <p:cNvSpPr/>
          <p:nvPr/>
        </p:nvSpPr>
        <p:spPr>
          <a:xfrm>
            <a:off x="5088890" y="8477885"/>
            <a:ext cx="9210040" cy="115951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6" name="Text Box 25"/>
          <p:cNvSpPr txBox="1"/>
          <p:nvPr/>
        </p:nvSpPr>
        <p:spPr>
          <a:xfrm>
            <a:off x="5257800" y="8420100"/>
            <a:ext cx="866457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Calibri" panose="020F0502020204030204" charset="0"/>
              </a:rPr>
              <a:t>Số khối là 206</a:t>
            </a:r>
            <a:endParaRPr lang="en-US" sz="4000" b="0">
              <a:solidFill>
                <a:srgbClr val="000000"/>
              </a:solidFill>
              <a:latin typeface="Arial" panose="020B0604020202020204" pitchFamily="34" charset="0"/>
              <a:cs typeface="Calibri" panose="020F0502020204030204" charset="0"/>
            </a:endParaRPr>
          </a:p>
        </p:txBody>
      </p:sp>
      <p:pic>
        <p:nvPicPr>
          <p:cNvPr id="34" name="Picture 4"/>
          <p:cNvPicPr>
            <a:picLocks noChangeAspect="1"/>
          </p:cNvPicPr>
          <p:nvPr/>
        </p:nvPicPr>
        <p:blipFill>
          <a:blip r:embed="rId2"/>
          <a:srcRect/>
          <a:stretch>
            <a:fillRect/>
          </a:stretch>
        </p:blipFill>
        <p:spPr>
          <a:xfrm>
            <a:off x="14630400" y="6057900"/>
            <a:ext cx="2745105" cy="4027805"/>
          </a:xfrm>
          <a:prstGeom prst="rect">
            <a:avLst/>
          </a:prstGeom>
        </p:spPr>
      </p:pic>
      <p:sp>
        <p:nvSpPr>
          <p:cNvPr id="8" name="Oval 7"/>
          <p:cNvSpPr/>
          <p:nvPr/>
        </p:nvSpPr>
        <p:spPr>
          <a:xfrm>
            <a:off x="3416300" y="4762500"/>
            <a:ext cx="1103630" cy="11963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10" name="Rounded Rectangle 9"/>
          <p:cNvSpPr/>
          <p:nvPr/>
        </p:nvSpPr>
        <p:spPr>
          <a:xfrm>
            <a:off x="914400" y="266700"/>
            <a:ext cx="16658590" cy="2061845"/>
          </a:xfrm>
          <a:prstGeom prst="roundRect">
            <a:avLst/>
          </a:prstGeom>
          <a:solidFill>
            <a:srgbClr val="F3F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Vertical)">
                                      <p:cBhvr>
                                        <p:cTn id="48" dur="500"/>
                                        <p:tgtEl>
                                          <p:spTgt spid="2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7" grpId="0"/>
      <p:bldP spid="18" grpId="0" bldLvl="0" animBg="1"/>
      <p:bldP spid="19" grpId="0" bldLvl="0" animBg="1"/>
      <p:bldP spid="20" grpId="0"/>
      <p:bldP spid="21" grpId="0" bldLvl="0" animBg="1"/>
      <p:bldP spid="22" grpId="0" bldLvl="0" animBg="1"/>
      <p:bldP spid="23" grpId="0"/>
      <p:bldP spid="24" grpId="0" bldLvl="0" animBg="1"/>
      <p:bldP spid="25" grpId="0" bldLvl="0" animBg="1"/>
      <p:bldP spid="26" grpId="0"/>
      <p:bldP spid="8" grpId="0" bldLvl="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4" name="TextBox 4"/>
          <p:cNvSpPr txBox="1"/>
          <p:nvPr/>
        </p:nvSpPr>
        <p:spPr>
          <a:xfrm>
            <a:off x="9829800" y="4305300"/>
            <a:ext cx="8040370" cy="1661795"/>
          </a:xfrm>
          <a:prstGeom prst="rect">
            <a:avLst/>
          </a:prstGeom>
        </p:spPr>
        <p:txBody>
          <a:bodyPr wrap="square" lIns="0" tIns="0" rIns="0" bIns="0" rtlCol="0" anchor="t">
            <a:spAutoFit/>
          </a:bodyPr>
          <a:lstStyle/>
          <a:p>
            <a:pPr algn="ctr">
              <a:lnSpc>
                <a:spcPct val="150000"/>
              </a:lnSpc>
            </a:pPr>
            <a:r>
              <a:rPr lang="en-US" altLang="vi-VN" sz="7200" b="1" spc="207">
                <a:solidFill>
                  <a:srgbClr val="7030A0"/>
                </a:solidFill>
                <a:latin typeface="Arial" panose="020B0604020202020204" pitchFamily="34" charset="0"/>
                <a:cs typeface="Arial" panose="020B0604020202020204" pitchFamily="34" charset="0"/>
                <a:sym typeface="+mn-ea"/>
              </a:rPr>
              <a:t>VẬN DỤNG</a:t>
            </a:r>
            <a:endParaRPr lang="en-US" altLang="vi-VN" sz="7200" b="1" spc="207">
              <a:solidFill>
                <a:srgbClr val="7030A0"/>
              </a:solidFill>
              <a:latin typeface="Arial" panose="020B0604020202020204" pitchFamily="34" charset="0"/>
              <a:cs typeface="Arial" panose="020B0604020202020204" pitchFamily="34" charset="0"/>
              <a:sym typeface="+mn-ea"/>
            </a:endParaRPr>
          </a:p>
        </p:txBody>
      </p:sp>
      <p:pic>
        <p:nvPicPr>
          <p:cNvPr id="2" name="Picture 2"/>
          <p:cNvPicPr>
            <a:picLocks noChangeAspect="1"/>
          </p:cNvPicPr>
          <p:nvPr/>
        </p:nvPicPr>
        <p:blipFill>
          <a:blip r:embed="rId1"/>
          <a:srcRect/>
          <a:stretch>
            <a:fillRect/>
          </a:stretch>
        </p:blipFill>
        <p:spPr>
          <a:xfrm>
            <a:off x="533400" y="1409700"/>
            <a:ext cx="8429808" cy="8229600"/>
          </a:xfrm>
          <a:prstGeom prst="rect">
            <a:avLst/>
          </a:prstGeom>
        </p:spPr>
      </p:pic>
    </p:spTree>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410565" y="5927090"/>
            <a:ext cx="4866005" cy="4390390"/>
          </a:xfrm>
          <a:prstGeom prst="rect">
            <a:avLst/>
          </a:prstGeom>
        </p:spPr>
      </p:pic>
      <p:sp>
        <p:nvSpPr>
          <p:cNvPr id="5" name="Text Box 4"/>
          <p:cNvSpPr txBox="1"/>
          <p:nvPr/>
        </p:nvSpPr>
        <p:spPr>
          <a:xfrm>
            <a:off x="1219200" y="2360930"/>
            <a:ext cx="16071850" cy="5169535"/>
          </a:xfrm>
          <a:prstGeom prst="rect">
            <a:avLst/>
          </a:prstGeom>
          <a:noFill/>
        </p:spPr>
        <p:txBody>
          <a:bodyPr wrap="square" rtlCol="0">
            <a:spAutoFit/>
          </a:bodyPr>
          <a:lstStyle/>
          <a:p>
            <a:pPr algn="just">
              <a:lnSpc>
                <a:spcPct val="150000"/>
              </a:lnSpc>
            </a:pPr>
            <a:r>
              <a:rPr lang="en-US" sz="4400" b="1">
                <a:latin typeface="Arial" panose="020B0604020202020204" pitchFamily="34" charset="0"/>
                <a:cs typeface="Arial" panose="020B0604020202020204" pitchFamily="34" charset="0"/>
              </a:rPr>
              <a:t>Câu vận dụng: </a:t>
            </a:r>
            <a:r>
              <a:rPr lang="en-US" sz="4400">
                <a:latin typeface="Arial" panose="020B0604020202020204" pitchFamily="34" charset="0"/>
                <a:cs typeface="Arial" panose="020B0604020202020204" pitchFamily="34" charset="0"/>
              </a:rPr>
              <a:t>Nguyên tố X có Z =12 và nguyên tố Y có Z = 17. Viết cấu hình electron nguyên tử của nguyên tố X và Y. Khi nguyên tử của nguyên tố X nhường đi hai electron và nguyên tử của nguyên tố Y nhận thêm một electron thì lớp electron lớp ngoài cùng của chúng có đặc điểm gì ? </a:t>
            </a:r>
            <a:endParaRPr lang="en-US" sz="440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109" name="Text Box 108"/>
          <p:cNvSpPr txBox="1"/>
          <p:nvPr/>
        </p:nvSpPr>
        <p:spPr>
          <a:xfrm>
            <a:off x="1487170" y="958850"/>
            <a:ext cx="17204055" cy="2722880"/>
          </a:xfrm>
          <a:prstGeom prst="rect">
            <a:avLst/>
          </a:prstGeom>
          <a:noFill/>
          <a:ln w="9525">
            <a:noFill/>
          </a:ln>
        </p:spPr>
        <p:txBody>
          <a:bodyPr wrap="square">
            <a:spAutoFit/>
          </a:bodyPr>
          <a:lstStyle/>
          <a:p>
            <a:pPr marL="571500" indent="-571500">
              <a:lnSpc>
                <a:spcPct val="150000"/>
              </a:lnSpc>
              <a:buFont typeface="Arial" panose="020B0604020202020204" pitchFamily="34" charset="0"/>
              <a:buChar char="•"/>
            </a:pPr>
            <a:r>
              <a:rPr lang="en-US" sz="3800" b="0">
                <a:solidFill>
                  <a:srgbClr val="000000"/>
                </a:solidFill>
                <a:latin typeface="Arial" panose="020B0604020202020204" pitchFamily="34" charset="0"/>
                <a:cs typeface="Calibri" panose="020F0502020204030204" charset="0"/>
              </a:rPr>
              <a:t>Nguyên tử X có cấu hình electron: 1s</a:t>
            </a:r>
            <a:r>
              <a:rPr lang="en-US" sz="3800" b="0" baseline="30000">
                <a:solidFill>
                  <a:srgbClr val="000000"/>
                </a:solidFill>
                <a:latin typeface="Arial" panose="020B0604020202020204" pitchFamily="34" charset="0"/>
                <a:cs typeface="Calibri" panose="020F0502020204030204" charset="0"/>
              </a:rPr>
              <a:t>2</a:t>
            </a:r>
            <a:r>
              <a:rPr lang="en-US" sz="3800" b="0">
                <a:solidFill>
                  <a:srgbClr val="000000"/>
                </a:solidFill>
                <a:latin typeface="Arial" panose="020B0604020202020204" pitchFamily="34" charset="0"/>
                <a:cs typeface="Calibri" panose="020F0502020204030204" charset="0"/>
              </a:rPr>
              <a:t>2s</a:t>
            </a:r>
            <a:r>
              <a:rPr lang="en-US" sz="3800" b="0" baseline="30000">
                <a:solidFill>
                  <a:srgbClr val="000000"/>
                </a:solidFill>
                <a:latin typeface="Arial" panose="020B0604020202020204" pitchFamily="34" charset="0"/>
                <a:cs typeface="Calibri" panose="020F0502020204030204" charset="0"/>
              </a:rPr>
              <a:t>2</a:t>
            </a:r>
            <a:r>
              <a:rPr lang="en-US" sz="3800" b="0">
                <a:solidFill>
                  <a:srgbClr val="000000"/>
                </a:solidFill>
                <a:latin typeface="Arial" panose="020B0604020202020204" pitchFamily="34" charset="0"/>
                <a:cs typeface="Calibri" panose="020F0502020204030204" charset="0"/>
              </a:rPr>
              <a:t>2p</a:t>
            </a:r>
            <a:r>
              <a:rPr lang="en-US" sz="3800" b="0" baseline="30000">
                <a:solidFill>
                  <a:srgbClr val="000000"/>
                </a:solidFill>
                <a:latin typeface="Arial" panose="020B0604020202020204" pitchFamily="34" charset="0"/>
                <a:cs typeface="Calibri" panose="020F0502020204030204" charset="0"/>
              </a:rPr>
              <a:t>6</a:t>
            </a:r>
            <a:r>
              <a:rPr lang="en-US" sz="3800" b="0">
                <a:solidFill>
                  <a:srgbClr val="000000"/>
                </a:solidFill>
                <a:latin typeface="Arial" panose="020B0604020202020204" pitchFamily="34" charset="0"/>
                <a:cs typeface="Calibri" panose="020F0502020204030204" charset="0"/>
              </a:rPr>
              <a:t>3s</a:t>
            </a:r>
            <a:r>
              <a:rPr lang="en-US" sz="3800" b="0" baseline="30000">
                <a:solidFill>
                  <a:srgbClr val="000000"/>
                </a:solidFill>
                <a:latin typeface="Arial" panose="020B0604020202020204" pitchFamily="34" charset="0"/>
                <a:cs typeface="Calibri" panose="020F0502020204030204" charset="0"/>
              </a:rPr>
              <a:t>2</a:t>
            </a:r>
            <a:endParaRPr lang="en-US" sz="3800" b="0">
              <a:solidFill>
                <a:srgbClr val="000000"/>
              </a:solidFill>
              <a:latin typeface="Arial" panose="020B0604020202020204" pitchFamily="34" charset="0"/>
              <a:cs typeface="Calibri" panose="020F0502020204030204" charset="0"/>
            </a:endParaRPr>
          </a:p>
          <a:p>
            <a:pPr marL="571500" indent="-571500">
              <a:lnSpc>
                <a:spcPct val="150000"/>
              </a:lnSpc>
              <a:buFont typeface="Arial" panose="020B0604020202020204" pitchFamily="34" charset="0"/>
              <a:buChar char="•"/>
            </a:pPr>
            <a:r>
              <a:rPr lang="en-US" sz="3800" b="0">
                <a:solidFill>
                  <a:srgbClr val="000000"/>
                </a:solidFill>
                <a:latin typeface="Arial" panose="020B0604020202020204" pitchFamily="34" charset="0"/>
                <a:cs typeface="Calibri" panose="020F0502020204030204" charset="0"/>
              </a:rPr>
              <a:t>X nhường đi 2 electron:   X → X</a:t>
            </a:r>
            <a:r>
              <a:rPr lang="en-US" sz="3800" b="0" baseline="30000">
                <a:solidFill>
                  <a:srgbClr val="000000"/>
                </a:solidFill>
                <a:latin typeface="Arial" panose="020B0604020202020204" pitchFamily="34" charset="0"/>
                <a:cs typeface="Calibri" panose="020F0502020204030204" charset="0"/>
              </a:rPr>
              <a:t>2+</a:t>
            </a:r>
            <a:r>
              <a:rPr lang="en-US" sz="3800" b="0">
                <a:solidFill>
                  <a:srgbClr val="000000"/>
                </a:solidFill>
                <a:latin typeface="Arial" panose="020B0604020202020204" pitchFamily="34" charset="0"/>
                <a:cs typeface="Calibri" panose="020F0502020204030204" charset="0"/>
              </a:rPr>
              <a:t> +2e</a:t>
            </a:r>
            <a:endParaRPr lang="en-US" sz="3800" b="0">
              <a:solidFill>
                <a:srgbClr val="000000"/>
              </a:solidFill>
              <a:latin typeface="Arial" panose="020B0604020202020204" pitchFamily="34" charset="0"/>
              <a:cs typeface="Calibri" panose="020F0502020204030204" charset="0"/>
            </a:endParaRPr>
          </a:p>
          <a:p>
            <a:pPr marL="571500" indent="-571500">
              <a:lnSpc>
                <a:spcPct val="150000"/>
              </a:lnSpc>
              <a:buFont typeface="Arial" panose="020B0604020202020204" pitchFamily="34" charset="0"/>
              <a:buChar char="•"/>
            </a:pPr>
            <a:r>
              <a:rPr lang="en-US" sz="3800" b="0">
                <a:solidFill>
                  <a:srgbClr val="000000"/>
                </a:solidFill>
                <a:latin typeface="Arial" panose="020B0604020202020204" pitchFamily="34" charset="0"/>
                <a:cs typeface="Calibri" panose="020F0502020204030204" charset="0"/>
              </a:rPr>
              <a:t>Cấu hình electron của ion X</a:t>
            </a:r>
            <a:r>
              <a:rPr lang="en-US" sz="3800" b="0" baseline="30000">
                <a:solidFill>
                  <a:srgbClr val="000000"/>
                </a:solidFill>
                <a:latin typeface="Arial" panose="020B0604020202020204" pitchFamily="34" charset="0"/>
                <a:cs typeface="Calibri" panose="020F0502020204030204" charset="0"/>
              </a:rPr>
              <a:t>2+ </a:t>
            </a:r>
            <a:r>
              <a:rPr lang="en-US" sz="3800" b="0">
                <a:solidFill>
                  <a:srgbClr val="000000"/>
                </a:solidFill>
                <a:latin typeface="Arial" panose="020B0604020202020204" pitchFamily="34" charset="0"/>
                <a:cs typeface="Calibri" panose="020F0502020204030204" charset="0"/>
              </a:rPr>
              <a:t>là: 1s</a:t>
            </a:r>
            <a:r>
              <a:rPr lang="en-US" sz="3800" b="0" baseline="30000">
                <a:solidFill>
                  <a:srgbClr val="000000"/>
                </a:solidFill>
                <a:latin typeface="Arial" panose="020B0604020202020204" pitchFamily="34" charset="0"/>
                <a:cs typeface="Calibri" panose="020F0502020204030204" charset="0"/>
              </a:rPr>
              <a:t>2</a:t>
            </a:r>
            <a:r>
              <a:rPr lang="en-US" sz="3800" b="0">
                <a:solidFill>
                  <a:srgbClr val="000000"/>
                </a:solidFill>
                <a:latin typeface="Arial" panose="020B0604020202020204" pitchFamily="34" charset="0"/>
                <a:cs typeface="Calibri" panose="020F0502020204030204" charset="0"/>
              </a:rPr>
              <a:t>2s</a:t>
            </a:r>
            <a:r>
              <a:rPr lang="en-US" sz="3800" b="0" baseline="30000">
                <a:solidFill>
                  <a:srgbClr val="000000"/>
                </a:solidFill>
                <a:latin typeface="Arial" panose="020B0604020202020204" pitchFamily="34" charset="0"/>
                <a:cs typeface="Calibri" panose="020F0502020204030204" charset="0"/>
              </a:rPr>
              <a:t>2</a:t>
            </a:r>
            <a:r>
              <a:rPr lang="en-US" sz="3800" b="0">
                <a:solidFill>
                  <a:srgbClr val="000000"/>
                </a:solidFill>
                <a:latin typeface="Arial" panose="020B0604020202020204" pitchFamily="34" charset="0"/>
                <a:cs typeface="Calibri" panose="020F0502020204030204" charset="0"/>
              </a:rPr>
              <a:t>2p</a:t>
            </a:r>
            <a:r>
              <a:rPr lang="en-US" sz="3800" b="0" baseline="30000">
                <a:solidFill>
                  <a:srgbClr val="000000"/>
                </a:solidFill>
                <a:latin typeface="Arial" panose="020B0604020202020204" pitchFamily="34" charset="0"/>
                <a:cs typeface="Calibri" panose="020F0502020204030204" charset="0"/>
              </a:rPr>
              <a:t>6</a:t>
            </a:r>
            <a:endParaRPr lang="en-US" sz="3800"/>
          </a:p>
        </p:txBody>
      </p:sp>
      <p:sp>
        <p:nvSpPr>
          <p:cNvPr id="11" name="Text Box 10"/>
          <p:cNvSpPr txBox="1"/>
          <p:nvPr/>
        </p:nvSpPr>
        <p:spPr>
          <a:xfrm>
            <a:off x="1371600" y="3599180"/>
            <a:ext cx="17435830" cy="2722880"/>
          </a:xfrm>
          <a:prstGeom prst="rect">
            <a:avLst/>
          </a:prstGeom>
          <a:noFill/>
        </p:spPr>
        <p:txBody>
          <a:bodyPr wrap="square" rtlCol="0" anchor="t">
            <a:spAutoFit/>
          </a:bodyPr>
          <a:lstStyle/>
          <a:p>
            <a:pPr marL="571500" indent="-571500">
              <a:lnSpc>
                <a:spcPct val="150000"/>
              </a:lnSpc>
              <a:buFont typeface="Arial" panose="020B0604020202020204" pitchFamily="34" charset="0"/>
              <a:buChar char="•"/>
            </a:pPr>
            <a:r>
              <a:rPr lang="en-US" sz="3800">
                <a:solidFill>
                  <a:srgbClr val="000000"/>
                </a:solidFill>
                <a:latin typeface="Arial" panose="020B0604020202020204" pitchFamily="34" charset="0"/>
                <a:cs typeface="Calibri" panose="020F0502020204030204" charset="0"/>
                <a:sym typeface="+mn-ea"/>
              </a:rPr>
              <a:t>Nguyên tử Y có cấu hình e: 1s</a:t>
            </a:r>
            <a:r>
              <a:rPr lang="en-US" sz="3800" baseline="30000">
                <a:solidFill>
                  <a:srgbClr val="000000"/>
                </a:solidFill>
                <a:latin typeface="Arial" panose="020B0604020202020204" pitchFamily="34" charset="0"/>
                <a:cs typeface="Calibri" panose="020F0502020204030204" charset="0"/>
                <a:sym typeface="+mn-ea"/>
              </a:rPr>
              <a:t>2</a:t>
            </a:r>
            <a:r>
              <a:rPr lang="en-US" sz="3800">
                <a:solidFill>
                  <a:srgbClr val="000000"/>
                </a:solidFill>
                <a:latin typeface="Arial" panose="020B0604020202020204" pitchFamily="34" charset="0"/>
                <a:cs typeface="Calibri" panose="020F0502020204030204" charset="0"/>
                <a:sym typeface="+mn-ea"/>
              </a:rPr>
              <a:t>2s</a:t>
            </a:r>
            <a:r>
              <a:rPr lang="en-US" sz="3800" baseline="30000">
                <a:solidFill>
                  <a:srgbClr val="000000"/>
                </a:solidFill>
                <a:latin typeface="Arial" panose="020B0604020202020204" pitchFamily="34" charset="0"/>
                <a:cs typeface="Calibri" panose="020F0502020204030204" charset="0"/>
                <a:sym typeface="+mn-ea"/>
              </a:rPr>
              <a:t>2</a:t>
            </a:r>
            <a:r>
              <a:rPr lang="en-US" sz="3800">
                <a:solidFill>
                  <a:srgbClr val="000000"/>
                </a:solidFill>
                <a:latin typeface="Arial" panose="020B0604020202020204" pitchFamily="34" charset="0"/>
                <a:cs typeface="Calibri" panose="020F0502020204030204" charset="0"/>
                <a:sym typeface="+mn-ea"/>
              </a:rPr>
              <a:t>2p</a:t>
            </a:r>
            <a:r>
              <a:rPr lang="en-US" sz="3800" baseline="30000">
                <a:solidFill>
                  <a:srgbClr val="000000"/>
                </a:solidFill>
                <a:latin typeface="Arial" panose="020B0604020202020204" pitchFamily="34" charset="0"/>
                <a:cs typeface="Calibri" panose="020F0502020204030204" charset="0"/>
                <a:sym typeface="+mn-ea"/>
              </a:rPr>
              <a:t>6</a:t>
            </a:r>
            <a:r>
              <a:rPr lang="en-US" sz="3800">
                <a:solidFill>
                  <a:srgbClr val="000000"/>
                </a:solidFill>
                <a:latin typeface="Arial" panose="020B0604020202020204" pitchFamily="34" charset="0"/>
                <a:cs typeface="Calibri" panose="020F0502020204030204" charset="0"/>
                <a:sym typeface="+mn-ea"/>
              </a:rPr>
              <a:t>3s</a:t>
            </a:r>
            <a:r>
              <a:rPr lang="en-US" sz="3800" baseline="30000">
                <a:solidFill>
                  <a:srgbClr val="000000"/>
                </a:solidFill>
                <a:latin typeface="Arial" panose="020B0604020202020204" pitchFamily="34" charset="0"/>
                <a:cs typeface="Calibri" panose="020F0502020204030204" charset="0"/>
                <a:sym typeface="+mn-ea"/>
              </a:rPr>
              <a:t>2</a:t>
            </a:r>
            <a:r>
              <a:rPr lang="en-US" sz="3800">
                <a:solidFill>
                  <a:srgbClr val="000000"/>
                </a:solidFill>
                <a:latin typeface="Arial" panose="020B0604020202020204" pitchFamily="34" charset="0"/>
                <a:cs typeface="Calibri" panose="020F0502020204030204" charset="0"/>
                <a:sym typeface="+mn-ea"/>
              </a:rPr>
              <a:t>3p</a:t>
            </a:r>
            <a:r>
              <a:rPr lang="en-US" sz="3800" baseline="30000">
                <a:solidFill>
                  <a:srgbClr val="000000"/>
                </a:solidFill>
                <a:latin typeface="Arial" panose="020B0604020202020204" pitchFamily="34" charset="0"/>
                <a:cs typeface="Calibri" panose="020F0502020204030204" charset="0"/>
                <a:sym typeface="+mn-ea"/>
              </a:rPr>
              <a:t>5</a:t>
            </a:r>
            <a:endParaRPr lang="en-US" sz="3800">
              <a:solidFill>
                <a:srgbClr val="000000"/>
              </a:solidFill>
              <a:latin typeface="Arial" panose="020B0604020202020204" pitchFamily="34" charset="0"/>
              <a:cs typeface="Caudex" charset="0"/>
              <a:sym typeface="+mn-ea"/>
            </a:endParaRPr>
          </a:p>
          <a:p>
            <a:pPr marL="571500" indent="-571500">
              <a:lnSpc>
                <a:spcPct val="150000"/>
              </a:lnSpc>
              <a:buFont typeface="Arial" panose="020B0604020202020204" pitchFamily="34" charset="0"/>
              <a:buChar char="•"/>
            </a:pPr>
            <a:r>
              <a:rPr lang="en-US" sz="3800">
                <a:solidFill>
                  <a:srgbClr val="000000"/>
                </a:solidFill>
                <a:latin typeface="Arial" panose="020B0604020202020204" pitchFamily="34" charset="0"/>
                <a:cs typeface="Caudex" charset="0"/>
                <a:sym typeface="+mn-ea"/>
              </a:rPr>
              <a:t>Y nhận thêm 1 electron: Y +  e  → Y</a:t>
            </a:r>
            <a:r>
              <a:rPr lang="en-US" sz="3800" baseline="30000">
                <a:solidFill>
                  <a:srgbClr val="000000"/>
                </a:solidFill>
                <a:latin typeface="Arial" panose="020B0604020202020204" pitchFamily="34" charset="0"/>
                <a:cs typeface="Calibri" panose="020F0502020204030204" charset="0"/>
                <a:sym typeface="+mn-ea"/>
              </a:rPr>
              <a:t>-</a:t>
            </a:r>
            <a:endParaRPr lang="en-US" sz="3800">
              <a:solidFill>
                <a:srgbClr val="000000"/>
              </a:solidFill>
              <a:latin typeface="Arial" panose="020B0604020202020204" pitchFamily="34" charset="0"/>
              <a:cs typeface="Calibri" panose="020F0502020204030204" charset="0"/>
              <a:sym typeface="+mn-ea"/>
            </a:endParaRPr>
          </a:p>
          <a:p>
            <a:pPr marL="571500" indent="-571500">
              <a:lnSpc>
                <a:spcPct val="150000"/>
              </a:lnSpc>
              <a:buFont typeface="Arial" panose="020B0604020202020204" pitchFamily="34" charset="0"/>
              <a:buChar char="•"/>
            </a:pPr>
            <a:r>
              <a:rPr lang="en-US" sz="3800">
                <a:solidFill>
                  <a:srgbClr val="000000"/>
                </a:solidFill>
                <a:latin typeface="Arial" panose="020B0604020202020204" pitchFamily="34" charset="0"/>
                <a:cs typeface="Calibri" panose="020F0502020204030204" charset="0"/>
                <a:sym typeface="+mn-ea"/>
              </a:rPr>
              <a:t>Cấu hình electron của ion Y</a:t>
            </a:r>
            <a:r>
              <a:rPr lang="en-US" sz="3800" baseline="30000">
                <a:solidFill>
                  <a:srgbClr val="000000"/>
                </a:solidFill>
                <a:latin typeface="Arial" panose="020B0604020202020204" pitchFamily="34" charset="0"/>
                <a:cs typeface="Calibri" panose="020F0502020204030204" charset="0"/>
                <a:sym typeface="+mn-ea"/>
              </a:rPr>
              <a:t>-</a:t>
            </a:r>
            <a:r>
              <a:rPr lang="en-US" sz="3800">
                <a:solidFill>
                  <a:srgbClr val="000000"/>
                </a:solidFill>
                <a:latin typeface="Arial" panose="020B0604020202020204" pitchFamily="34" charset="0"/>
                <a:cs typeface="Calibri" panose="020F0502020204030204" charset="0"/>
                <a:sym typeface="+mn-ea"/>
              </a:rPr>
              <a:t> là 1s</a:t>
            </a:r>
            <a:r>
              <a:rPr lang="en-US" sz="3800" baseline="30000">
                <a:solidFill>
                  <a:srgbClr val="000000"/>
                </a:solidFill>
                <a:latin typeface="Arial" panose="020B0604020202020204" pitchFamily="34" charset="0"/>
                <a:cs typeface="Calibri" panose="020F0502020204030204" charset="0"/>
                <a:sym typeface="+mn-ea"/>
              </a:rPr>
              <a:t>2</a:t>
            </a:r>
            <a:r>
              <a:rPr lang="en-US" sz="3800">
                <a:solidFill>
                  <a:srgbClr val="000000"/>
                </a:solidFill>
                <a:latin typeface="Arial" panose="020B0604020202020204" pitchFamily="34" charset="0"/>
                <a:cs typeface="Calibri" panose="020F0502020204030204" charset="0"/>
                <a:sym typeface="+mn-ea"/>
              </a:rPr>
              <a:t>2s</a:t>
            </a:r>
            <a:r>
              <a:rPr lang="en-US" sz="3800" baseline="30000">
                <a:solidFill>
                  <a:srgbClr val="000000"/>
                </a:solidFill>
                <a:latin typeface="Arial" panose="020B0604020202020204" pitchFamily="34" charset="0"/>
                <a:cs typeface="Calibri" panose="020F0502020204030204" charset="0"/>
                <a:sym typeface="+mn-ea"/>
              </a:rPr>
              <a:t>2</a:t>
            </a:r>
            <a:r>
              <a:rPr lang="en-US" sz="3800">
                <a:solidFill>
                  <a:srgbClr val="000000"/>
                </a:solidFill>
                <a:latin typeface="Arial" panose="020B0604020202020204" pitchFamily="34" charset="0"/>
                <a:cs typeface="Calibri" panose="020F0502020204030204" charset="0"/>
                <a:sym typeface="+mn-ea"/>
              </a:rPr>
              <a:t>2p</a:t>
            </a:r>
            <a:r>
              <a:rPr lang="en-US" sz="3800" baseline="30000">
                <a:solidFill>
                  <a:srgbClr val="000000"/>
                </a:solidFill>
                <a:latin typeface="Arial" panose="020B0604020202020204" pitchFamily="34" charset="0"/>
                <a:cs typeface="Calibri" panose="020F0502020204030204" charset="0"/>
                <a:sym typeface="+mn-ea"/>
              </a:rPr>
              <a:t>6</a:t>
            </a:r>
            <a:r>
              <a:rPr lang="en-US" sz="3800">
                <a:solidFill>
                  <a:srgbClr val="000000"/>
                </a:solidFill>
                <a:latin typeface="Arial" panose="020B0604020202020204" pitchFamily="34" charset="0"/>
                <a:cs typeface="Calibri" panose="020F0502020204030204" charset="0"/>
                <a:sym typeface="+mn-ea"/>
              </a:rPr>
              <a:t>3s</a:t>
            </a:r>
            <a:r>
              <a:rPr lang="en-US" sz="3800" baseline="30000">
                <a:solidFill>
                  <a:srgbClr val="000000"/>
                </a:solidFill>
                <a:latin typeface="Arial" panose="020B0604020202020204" pitchFamily="34" charset="0"/>
                <a:cs typeface="Calibri" panose="020F0502020204030204" charset="0"/>
                <a:sym typeface="+mn-ea"/>
              </a:rPr>
              <a:t>2</a:t>
            </a:r>
            <a:r>
              <a:rPr lang="en-US" sz="3800">
                <a:solidFill>
                  <a:srgbClr val="000000"/>
                </a:solidFill>
                <a:latin typeface="Arial" panose="020B0604020202020204" pitchFamily="34" charset="0"/>
                <a:cs typeface="Calibri" panose="020F0502020204030204" charset="0"/>
                <a:sym typeface="+mn-ea"/>
              </a:rPr>
              <a:t>3p</a:t>
            </a:r>
            <a:r>
              <a:rPr lang="en-US" sz="3800" baseline="30000">
                <a:solidFill>
                  <a:srgbClr val="000000"/>
                </a:solidFill>
                <a:latin typeface="Arial" panose="020B0604020202020204" pitchFamily="34" charset="0"/>
                <a:cs typeface="Calibri" panose="020F0502020204030204" charset="0"/>
                <a:sym typeface="+mn-ea"/>
              </a:rPr>
              <a:t>6</a:t>
            </a:r>
            <a:endParaRPr lang="en-US" sz="3800"/>
          </a:p>
        </p:txBody>
      </p:sp>
      <p:sp>
        <p:nvSpPr>
          <p:cNvPr id="12" name="Text Box 11"/>
          <p:cNvSpPr txBox="1"/>
          <p:nvPr/>
        </p:nvSpPr>
        <p:spPr>
          <a:xfrm>
            <a:off x="1371600" y="6452235"/>
            <a:ext cx="16139160" cy="1846659"/>
          </a:xfrm>
          <a:prstGeom prst="rect">
            <a:avLst/>
          </a:prstGeom>
          <a:noFill/>
        </p:spPr>
        <p:txBody>
          <a:bodyPr wrap="square" rtlCol="0" anchor="t">
            <a:spAutoFit/>
          </a:bodyPr>
          <a:lstStyle/>
          <a:p>
            <a:pPr indent="0">
              <a:lnSpc>
                <a:spcPct val="150000"/>
              </a:lnSpc>
              <a:buFont typeface="Arial" panose="020B0604020202020204" pitchFamily="34" charset="0"/>
              <a:buNone/>
            </a:pPr>
            <a:r>
              <a:rPr lang="en-US" sz="3800" dirty="0">
                <a:solidFill>
                  <a:srgbClr val="000000"/>
                </a:solidFill>
                <a:latin typeface="Arial" panose="020B0604020202020204" pitchFamily="34" charset="0"/>
                <a:cs typeface="Calibri" panose="020F0502020204030204" charset="0"/>
                <a:sym typeface="+mn-ea"/>
              </a:rPr>
              <a:t>→</a:t>
            </a:r>
            <a:r>
              <a:rPr lang="en-US" sz="3800" dirty="0" smtClean="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Cấu</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hình</a:t>
            </a:r>
            <a:r>
              <a:rPr lang="en-US" sz="3800" dirty="0">
                <a:solidFill>
                  <a:srgbClr val="000000"/>
                </a:solidFill>
                <a:latin typeface="Arial" panose="020B0604020202020204" pitchFamily="34" charset="0"/>
                <a:cs typeface="Calibri" panose="020F0502020204030204" charset="0"/>
                <a:sym typeface="+mn-ea"/>
              </a:rPr>
              <a:t> electron </a:t>
            </a:r>
            <a:r>
              <a:rPr lang="en-US" sz="3800" dirty="0" err="1">
                <a:solidFill>
                  <a:srgbClr val="000000"/>
                </a:solidFill>
                <a:latin typeface="Arial" panose="020B0604020202020204" pitchFamily="34" charset="0"/>
                <a:cs typeface="Calibri" panose="020F0502020204030204" charset="0"/>
                <a:sym typeface="+mn-ea"/>
              </a:rPr>
              <a:t>của</a:t>
            </a:r>
            <a:r>
              <a:rPr lang="en-US" sz="3800" dirty="0">
                <a:solidFill>
                  <a:srgbClr val="000000"/>
                </a:solidFill>
                <a:latin typeface="Arial" panose="020B0604020202020204" pitchFamily="34" charset="0"/>
                <a:cs typeface="Calibri" panose="020F0502020204030204" charset="0"/>
                <a:sym typeface="+mn-ea"/>
              </a:rPr>
              <a:t> ion X</a:t>
            </a:r>
            <a:r>
              <a:rPr lang="en-US" sz="3800" baseline="30000" dirty="0">
                <a:solidFill>
                  <a:srgbClr val="000000"/>
                </a:solidFill>
                <a:latin typeface="Arial" panose="020B0604020202020204" pitchFamily="34" charset="0"/>
                <a:cs typeface="Calibri" panose="020F0502020204030204" charset="0"/>
                <a:sym typeface="+mn-ea"/>
              </a:rPr>
              <a:t>2+ </a:t>
            </a:r>
            <a:r>
              <a:rPr lang="en-US" sz="3800" dirty="0" err="1">
                <a:solidFill>
                  <a:srgbClr val="000000"/>
                </a:solidFill>
                <a:latin typeface="Arial" panose="020B0604020202020204" pitchFamily="34" charset="0"/>
                <a:cs typeface="Calibri" panose="020F0502020204030204" charset="0"/>
                <a:sym typeface="+mn-ea"/>
              </a:rPr>
              <a:t>và</a:t>
            </a:r>
            <a:r>
              <a:rPr lang="en-US" sz="3800" dirty="0">
                <a:solidFill>
                  <a:srgbClr val="000000"/>
                </a:solidFill>
                <a:latin typeface="Arial" panose="020B0604020202020204" pitchFamily="34" charset="0"/>
                <a:cs typeface="Calibri" panose="020F0502020204030204" charset="0"/>
                <a:sym typeface="+mn-ea"/>
              </a:rPr>
              <a:t>  Y</a:t>
            </a:r>
            <a:r>
              <a:rPr lang="en-US" sz="3800" baseline="30000" dirty="0">
                <a:solidFill>
                  <a:srgbClr val="000000"/>
                </a:solidFill>
                <a:latin typeface="Arial" panose="020B0604020202020204" pitchFamily="34" charset="0"/>
                <a:cs typeface="Calibri" panose="020F0502020204030204" charset="0"/>
                <a:sym typeface="+mn-ea"/>
              </a:rPr>
              <a:t>- </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đều</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có</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cấu</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hình</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của</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khí</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hiếm</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gần</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nhất</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trong</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bảng</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tuần</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hoàn</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các</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nguyên</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tố</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hóa</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học</a:t>
            </a:r>
            <a:r>
              <a:rPr lang="en-US" sz="3800" dirty="0">
                <a:solidFill>
                  <a:srgbClr val="000000"/>
                </a:solidFill>
                <a:latin typeface="Arial" panose="020B0604020202020204" pitchFamily="34" charset="0"/>
                <a:cs typeface="Calibri" panose="020F0502020204030204" charset="0"/>
                <a:sym typeface="+mn-ea"/>
              </a:rPr>
              <a:t>.</a:t>
            </a:r>
            <a:endParaRPr lang="en-US" sz="3800" dirty="0"/>
          </a:p>
        </p:txBody>
      </p:sp>
      <p:pic>
        <p:nvPicPr>
          <p:cNvPr id="14" name="Picture 2"/>
          <p:cNvPicPr>
            <a:picLocks noChangeAspect="1"/>
          </p:cNvPicPr>
          <p:nvPr/>
        </p:nvPicPr>
        <p:blipFill>
          <a:blip r:embed="rId1"/>
          <a:srcRect/>
          <a:stretch>
            <a:fillRect/>
          </a:stretch>
        </p:blipFill>
        <p:spPr>
          <a:xfrm>
            <a:off x="13716000" y="495300"/>
            <a:ext cx="4363085" cy="4259580"/>
          </a:xfrm>
          <a:prstGeom prst="rect">
            <a:avLst/>
          </a:prstGeom>
        </p:spPr>
      </p:pic>
      <p:sp>
        <p:nvSpPr>
          <p:cNvPr id="18" name="Text Box 17"/>
          <p:cNvSpPr txBox="1"/>
          <p:nvPr/>
        </p:nvSpPr>
        <p:spPr>
          <a:xfrm>
            <a:off x="228600" y="0"/>
            <a:ext cx="2232025" cy="1106805"/>
          </a:xfrm>
          <a:prstGeom prst="rect">
            <a:avLst/>
          </a:prstGeom>
          <a:noFill/>
        </p:spPr>
        <p:txBody>
          <a:bodyPr wrap="none" rtlCol="0" anchor="t">
            <a:spAutoFit/>
          </a:bodyPr>
          <a:lstStyle/>
          <a:p>
            <a:pPr indent="0">
              <a:lnSpc>
                <a:spcPct val="150000"/>
              </a:lnSpc>
              <a:buFont typeface="Arial" panose="020B0604020202020204" pitchFamily="34" charset="0"/>
              <a:buNone/>
            </a:pPr>
            <a:r>
              <a:rPr lang="en-US" sz="4400" b="1">
                <a:solidFill>
                  <a:srgbClr val="FF0000"/>
                </a:solidFill>
                <a:latin typeface="Arial" panose="020B0604020202020204" pitchFamily="34" charset="0"/>
                <a:cs typeface="Calibri" panose="020F0502020204030204" charset="0"/>
                <a:sym typeface="+mn-ea"/>
              </a:rPr>
              <a:t>Đáp án:</a:t>
            </a:r>
            <a:endParaRPr lang="en-US" sz="4400" b="1">
              <a:solidFill>
                <a:srgbClr val="FF0000"/>
              </a:solidFill>
              <a:latin typeface="Arial" panose="020B0604020202020204" pitchFamily="34" charset="0"/>
              <a:cs typeface="Calibri" panose="020F0502020204030204" charset="0"/>
              <a:sym typeface="+mn-ea"/>
            </a:endParaRPr>
          </a:p>
        </p:txBody>
      </p:sp>
      <p:sp>
        <p:nvSpPr>
          <p:cNvPr id="19" name="Text Box 18"/>
          <p:cNvSpPr txBox="1"/>
          <p:nvPr/>
        </p:nvSpPr>
        <p:spPr>
          <a:xfrm>
            <a:off x="1371600" y="8297545"/>
            <a:ext cx="16002000" cy="1846659"/>
          </a:xfrm>
          <a:prstGeom prst="rect">
            <a:avLst/>
          </a:prstGeom>
          <a:noFill/>
        </p:spPr>
        <p:txBody>
          <a:bodyPr wrap="square" rtlCol="0" anchor="t">
            <a:spAutoFit/>
          </a:bodyPr>
          <a:lstStyle/>
          <a:p>
            <a:pPr indent="0">
              <a:lnSpc>
                <a:spcPct val="150000"/>
              </a:lnSpc>
              <a:buFont typeface="Arial" panose="020B0604020202020204" pitchFamily="34" charset="0"/>
              <a:buNone/>
            </a:pP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Nguyên</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tử</a:t>
            </a:r>
            <a:r>
              <a:rPr lang="en-US" sz="3800" dirty="0">
                <a:solidFill>
                  <a:srgbClr val="000000"/>
                </a:solidFill>
                <a:latin typeface="Arial" panose="020B0604020202020204" pitchFamily="34" charset="0"/>
                <a:cs typeface="Calibri" panose="020F0502020204030204" charset="0"/>
                <a:sym typeface="+mn-ea"/>
              </a:rPr>
              <a:t> X </a:t>
            </a:r>
            <a:r>
              <a:rPr lang="en-US" sz="3800" dirty="0" err="1">
                <a:solidFill>
                  <a:srgbClr val="000000"/>
                </a:solidFill>
                <a:latin typeface="Arial" panose="020B0604020202020204" pitchFamily="34" charset="0"/>
                <a:cs typeface="Calibri" panose="020F0502020204030204" charset="0"/>
                <a:sym typeface="+mn-ea"/>
              </a:rPr>
              <a:t>dễ</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nhận</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cho</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đi</a:t>
            </a:r>
            <a:r>
              <a:rPr lang="en-US" sz="3800" dirty="0">
                <a:solidFill>
                  <a:srgbClr val="000000"/>
                </a:solidFill>
                <a:latin typeface="Arial" panose="020B0604020202020204" pitchFamily="34" charset="0"/>
                <a:cs typeface="Calibri" panose="020F0502020204030204" charset="0"/>
                <a:sym typeface="+mn-ea"/>
              </a:rPr>
              <a:t> 2electron, </a:t>
            </a:r>
            <a:r>
              <a:rPr lang="en-US" sz="3800" dirty="0" err="1">
                <a:solidFill>
                  <a:srgbClr val="000000"/>
                </a:solidFill>
                <a:latin typeface="Arial" panose="020B0604020202020204" pitchFamily="34" charset="0"/>
                <a:cs typeface="Calibri" panose="020F0502020204030204" charset="0"/>
                <a:sym typeface="+mn-ea"/>
              </a:rPr>
              <a:t>nguyên</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tử</a:t>
            </a:r>
            <a:r>
              <a:rPr lang="en-US" sz="3800" dirty="0">
                <a:solidFill>
                  <a:srgbClr val="000000"/>
                </a:solidFill>
                <a:latin typeface="Arial" panose="020B0604020202020204" pitchFamily="34" charset="0"/>
                <a:cs typeface="Calibri" panose="020F0502020204030204" charset="0"/>
                <a:sym typeface="+mn-ea"/>
              </a:rPr>
              <a:t> Y </a:t>
            </a:r>
            <a:r>
              <a:rPr lang="en-US" sz="3800" dirty="0" err="1">
                <a:solidFill>
                  <a:srgbClr val="000000"/>
                </a:solidFill>
                <a:latin typeface="Arial" panose="020B0604020202020204" pitchFamily="34" charset="0"/>
                <a:cs typeface="Calibri" panose="020F0502020204030204" charset="0"/>
                <a:sym typeface="+mn-ea"/>
              </a:rPr>
              <a:t>dễ</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dàng</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nhận</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thêm</a:t>
            </a:r>
            <a:r>
              <a:rPr lang="en-US" sz="3800" dirty="0">
                <a:solidFill>
                  <a:srgbClr val="000000"/>
                </a:solidFill>
                <a:latin typeface="Arial" panose="020B0604020202020204" pitchFamily="34" charset="0"/>
                <a:cs typeface="Calibri" panose="020F0502020204030204" charset="0"/>
                <a:sym typeface="+mn-ea"/>
              </a:rPr>
              <a:t> 1 electron </a:t>
            </a:r>
            <a:r>
              <a:rPr lang="en-US" sz="3800" dirty="0" err="1">
                <a:solidFill>
                  <a:srgbClr val="000000"/>
                </a:solidFill>
                <a:latin typeface="Arial" panose="020B0604020202020204" pitchFamily="34" charset="0"/>
                <a:cs typeface="Calibri" panose="020F0502020204030204" charset="0"/>
                <a:sym typeface="+mn-ea"/>
              </a:rPr>
              <a:t>để</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có</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cấu</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hình</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bền</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vững</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giống</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khí</a:t>
            </a:r>
            <a:r>
              <a:rPr lang="en-US" sz="3800" dirty="0">
                <a:solidFill>
                  <a:srgbClr val="000000"/>
                </a:solidFill>
                <a:latin typeface="Arial" panose="020B0604020202020204" pitchFamily="34" charset="0"/>
                <a:cs typeface="Calibri" panose="020F0502020204030204" charset="0"/>
                <a:sym typeface="+mn-ea"/>
              </a:rPr>
              <a:t> </a:t>
            </a:r>
            <a:r>
              <a:rPr lang="en-US" sz="3800" dirty="0" err="1">
                <a:solidFill>
                  <a:srgbClr val="000000"/>
                </a:solidFill>
                <a:latin typeface="Arial" panose="020B0604020202020204" pitchFamily="34" charset="0"/>
                <a:cs typeface="Calibri" panose="020F0502020204030204" charset="0"/>
                <a:sym typeface="+mn-ea"/>
              </a:rPr>
              <a:t>hiếm</a:t>
            </a:r>
            <a:r>
              <a:rPr lang="en-US" sz="3800" dirty="0">
                <a:solidFill>
                  <a:srgbClr val="000000"/>
                </a:solidFill>
                <a:latin typeface="Arial" panose="020B0604020202020204" pitchFamily="34" charset="0"/>
                <a:cs typeface="Calibri" panose="020F0502020204030204" charset="0"/>
                <a:sym typeface="+mn-ea"/>
              </a:rPr>
              <a:t>.</a:t>
            </a:r>
            <a:endParaRPr lang="en-US" sz="3800" dirty="0">
              <a:solidFill>
                <a:srgbClr val="000000"/>
              </a:solidFill>
              <a:latin typeface="Arial" panose="020B0604020202020204" pitchFamily="34" charset="0"/>
              <a:cs typeface="Calibri" panose="020F0502020204030204" charset="0"/>
              <a:sym typeface="+mn-ea"/>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heckerboard(across)">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 grpId="0"/>
      <p:bldP spid="12" grpId="0"/>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6782636" y="3381833"/>
            <a:ext cx="4673198" cy="2593625"/>
          </a:xfrm>
          <a:prstGeom prst="rect">
            <a:avLst/>
          </a:prstGeom>
        </p:spPr>
      </p:pic>
      <p:pic>
        <p:nvPicPr>
          <p:cNvPr id="3" name="Picture 3"/>
          <p:cNvPicPr>
            <a:picLocks noChangeAspect="1"/>
          </p:cNvPicPr>
          <p:nvPr/>
        </p:nvPicPr>
        <p:blipFill>
          <a:blip r:embed="rId2"/>
          <a:srcRect/>
          <a:stretch>
            <a:fillRect/>
          </a:stretch>
        </p:blipFill>
        <p:spPr>
          <a:xfrm>
            <a:off x="2237649" y="3714311"/>
            <a:ext cx="2224403" cy="2261147"/>
          </a:xfrm>
          <a:prstGeom prst="rect">
            <a:avLst/>
          </a:prstGeom>
        </p:spPr>
      </p:pic>
      <p:pic>
        <p:nvPicPr>
          <p:cNvPr id="4" name="Picture 4"/>
          <p:cNvPicPr>
            <a:picLocks noChangeAspect="1"/>
          </p:cNvPicPr>
          <p:nvPr/>
        </p:nvPicPr>
        <p:blipFill>
          <a:blip r:embed="rId3"/>
          <a:srcRect/>
          <a:stretch>
            <a:fillRect/>
          </a:stretch>
        </p:blipFill>
        <p:spPr>
          <a:xfrm>
            <a:off x="13487288" y="3238397"/>
            <a:ext cx="3353215" cy="2737061"/>
          </a:xfrm>
          <a:prstGeom prst="rect">
            <a:avLst/>
          </a:prstGeom>
        </p:spPr>
      </p:pic>
      <p:sp>
        <p:nvSpPr>
          <p:cNvPr id="13" name="Text Box 12"/>
          <p:cNvSpPr txBox="1"/>
          <p:nvPr/>
        </p:nvSpPr>
        <p:spPr>
          <a:xfrm>
            <a:off x="1642745" y="7082790"/>
            <a:ext cx="3681095" cy="1445260"/>
          </a:xfrm>
          <a:prstGeom prst="rect">
            <a:avLst/>
          </a:prstGeom>
          <a:noFill/>
        </p:spPr>
        <p:txBody>
          <a:bodyPr wrap="square" rtlCol="0">
            <a:spAutoFit/>
          </a:bodyPr>
          <a:lstStyle/>
          <a:p>
            <a:pPr algn="ctr"/>
            <a:r>
              <a:rPr lang="en-US" sz="4400">
                <a:latin typeface="Arial" panose="020B0604020202020204" pitchFamily="34" charset="0"/>
                <a:cs typeface="Arial" panose="020B0604020202020204" pitchFamily="34" charset="0"/>
              </a:rPr>
              <a:t>Ghi nhớ kiến thức trong bài</a:t>
            </a:r>
            <a:endParaRPr lang="en-US" sz="4400">
              <a:latin typeface="Arial" panose="020B0604020202020204" pitchFamily="34" charset="0"/>
              <a:cs typeface="Arial" panose="020B0604020202020204" pitchFamily="34" charset="0"/>
            </a:endParaRPr>
          </a:p>
        </p:txBody>
      </p:sp>
      <p:sp>
        <p:nvSpPr>
          <p:cNvPr id="14" name="Text Box 13"/>
          <p:cNvSpPr txBox="1"/>
          <p:nvPr/>
        </p:nvSpPr>
        <p:spPr>
          <a:xfrm>
            <a:off x="7216140" y="6743700"/>
            <a:ext cx="3681095" cy="2122805"/>
          </a:xfrm>
          <a:prstGeom prst="rect">
            <a:avLst/>
          </a:prstGeom>
          <a:noFill/>
        </p:spPr>
        <p:txBody>
          <a:bodyPr wrap="square" rtlCol="0">
            <a:spAutoFit/>
          </a:bodyPr>
          <a:lstStyle/>
          <a:p>
            <a:pPr algn="ctr"/>
            <a:r>
              <a:rPr lang="en-US" sz="4400">
                <a:latin typeface="Arial" panose="020B0604020202020204" pitchFamily="34" charset="0"/>
                <a:cs typeface="Arial" panose="020B0604020202020204" pitchFamily="34" charset="0"/>
              </a:rPr>
              <a:t>Hoàn thành các bài tập trong SBT</a:t>
            </a:r>
            <a:endParaRPr lang="en-US" sz="4400">
              <a:latin typeface="Arial" panose="020B0604020202020204" pitchFamily="34" charset="0"/>
              <a:cs typeface="Arial" panose="020B0604020202020204" pitchFamily="34" charset="0"/>
            </a:endParaRPr>
          </a:p>
        </p:txBody>
      </p:sp>
      <p:sp>
        <p:nvSpPr>
          <p:cNvPr id="15" name="Text Box 14"/>
          <p:cNvSpPr txBox="1"/>
          <p:nvPr/>
        </p:nvSpPr>
        <p:spPr>
          <a:xfrm>
            <a:off x="12788900" y="7082790"/>
            <a:ext cx="4941570" cy="1445260"/>
          </a:xfrm>
          <a:prstGeom prst="rect">
            <a:avLst/>
          </a:prstGeom>
          <a:noFill/>
        </p:spPr>
        <p:txBody>
          <a:bodyPr wrap="square" rtlCol="0">
            <a:spAutoFit/>
          </a:bodyPr>
          <a:lstStyle/>
          <a:p>
            <a:pPr algn="ctr"/>
            <a:r>
              <a:rPr lang="en-US" sz="4400">
                <a:latin typeface="Arial" panose="020B0604020202020204" pitchFamily="34" charset="0"/>
                <a:cs typeface="Arial" panose="020B0604020202020204" pitchFamily="34" charset="0"/>
              </a:rPr>
              <a:t>Chuẩn bị bài 4: </a:t>
            </a:r>
            <a:endParaRPr lang="en-US" sz="4400">
              <a:latin typeface="Arial" panose="020B0604020202020204" pitchFamily="34" charset="0"/>
              <a:cs typeface="Arial" panose="020B0604020202020204" pitchFamily="34" charset="0"/>
            </a:endParaRPr>
          </a:p>
          <a:p>
            <a:pPr algn="ctr"/>
            <a:r>
              <a:rPr lang="en-US" sz="4400">
                <a:latin typeface="Arial" panose="020B0604020202020204" pitchFamily="34" charset="0"/>
                <a:cs typeface="Arial" panose="020B0604020202020204" pitchFamily="34" charset="0"/>
              </a:rPr>
              <a:t>Ôn tập chương 1</a:t>
            </a:r>
            <a:endParaRPr lang="en-US" sz="4400">
              <a:latin typeface="Arial" panose="020B0604020202020204" pitchFamily="34" charset="0"/>
              <a:cs typeface="Arial" panose="020B0604020202020204" pitchFamily="34" charset="0"/>
            </a:endParaRPr>
          </a:p>
        </p:txBody>
      </p:sp>
      <p:sp>
        <p:nvSpPr>
          <p:cNvPr id="17" name="Text Box 16"/>
          <p:cNvSpPr txBox="1"/>
          <p:nvPr/>
        </p:nvSpPr>
        <p:spPr>
          <a:xfrm>
            <a:off x="1371600" y="952500"/>
            <a:ext cx="15661640" cy="1014730"/>
          </a:xfrm>
          <a:prstGeom prst="rect">
            <a:avLst/>
          </a:prstGeom>
          <a:noFill/>
        </p:spPr>
        <p:txBody>
          <a:bodyPr wrap="square" rtlCol="0">
            <a:spAutoFit/>
          </a:bodyPr>
          <a:lstStyle/>
          <a:p>
            <a:pPr algn="ctr"/>
            <a:r>
              <a:rPr lang="en-US" sz="6000" b="1" dirty="0">
                <a:solidFill>
                  <a:srgbClr val="7030A0"/>
                </a:solidFill>
                <a:latin typeface="Arial" panose="020B0604020202020204" pitchFamily="34" charset="0"/>
                <a:cs typeface="Arial" panose="020B0604020202020204" pitchFamily="34" charset="0"/>
              </a:rPr>
              <a:t>HƯỚNG  DẪN VỀ NHÀ</a:t>
            </a:r>
            <a:endParaRPr lang="en-US" sz="6000" b="1" dirty="0">
              <a:solidFill>
                <a:srgbClr val="7030A0"/>
              </a:solidFill>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52400" y="6670675"/>
            <a:ext cx="3612515" cy="3527425"/>
          </a:xfrm>
          <a:prstGeom prst="rect">
            <a:avLst/>
          </a:prstGeom>
        </p:spPr>
      </p:pic>
      <p:sp>
        <p:nvSpPr>
          <p:cNvPr id="6" name="Text Box 5"/>
          <p:cNvSpPr txBox="1"/>
          <p:nvPr/>
        </p:nvSpPr>
        <p:spPr>
          <a:xfrm>
            <a:off x="3733800" y="2705100"/>
            <a:ext cx="11207750" cy="3415030"/>
          </a:xfrm>
          <a:prstGeom prst="rect">
            <a:avLst/>
          </a:prstGeom>
          <a:noFill/>
        </p:spPr>
        <p:txBody>
          <a:bodyPr wrap="square" rtlCol="0" anchor="t">
            <a:spAutoFit/>
          </a:bodyPr>
          <a:lstStyle/>
          <a:p>
            <a:pPr marL="0" lvl="0" indent="0" algn="ctr" rtl="0">
              <a:lnSpc>
                <a:spcPct val="150000"/>
              </a:lnSpc>
              <a:spcBef>
                <a:spcPts val="0"/>
              </a:spcBef>
              <a:spcAft>
                <a:spcPts val="0"/>
              </a:spcAft>
              <a:buNone/>
            </a:pPr>
            <a:r>
              <a:rPr lang="en-US" sz="7200" b="1" dirty="0" smtClean="0">
                <a:solidFill>
                  <a:srgbClr val="7030A0"/>
                </a:solidFill>
                <a:latin typeface="Arial" panose="020B0604020202020204" pitchFamily="34" charset="0"/>
                <a:cs typeface="Arial" panose="020B0604020202020204" pitchFamily="34" charset="0"/>
                <a:sym typeface="+mn-ea"/>
              </a:rPr>
              <a:t>CẢM ƠN CÁC EM ĐÃ LẮNG NGHE BÀI GIẢNG!</a:t>
            </a:r>
            <a:endParaRPr lang="en-US" sz="7200" b="1" dirty="0" smtClean="0">
              <a:solidFill>
                <a:srgbClr val="7030A0"/>
              </a:solidFill>
              <a:latin typeface="Arial" panose="020B0604020202020204" pitchFamily="34" charset="0"/>
              <a:cs typeface="Arial" panose="020B0604020202020204" pitchFamily="34" charset="0"/>
              <a:sym typeface="+mn-ea"/>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11530" y="6018530"/>
            <a:ext cx="4765040" cy="429895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7" name="Oval 6"/>
          <p:cNvSpPr/>
          <p:nvPr/>
        </p:nvSpPr>
        <p:spPr>
          <a:xfrm>
            <a:off x="1661160" y="43815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endParaRPr lang="en-US" sz="4400">
              <a:latin typeface="Arial" panose="020B0604020202020204" pitchFamily="34" charset="0"/>
              <a:cs typeface="Arial" panose="020B0604020202020204" pitchFamily="34" charset="0"/>
            </a:endParaRPr>
          </a:p>
        </p:txBody>
      </p:sp>
      <p:sp>
        <p:nvSpPr>
          <p:cNvPr id="11" name="Rounded Rectangle 10"/>
          <p:cNvSpPr/>
          <p:nvPr/>
        </p:nvSpPr>
        <p:spPr>
          <a:xfrm>
            <a:off x="3486150" y="4533900"/>
            <a:ext cx="4184015" cy="100584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Text Box 16"/>
          <p:cNvSpPr txBox="1"/>
          <p:nvPr/>
        </p:nvSpPr>
        <p:spPr>
          <a:xfrm>
            <a:off x="3642995" y="4457700"/>
            <a:ext cx="3870960"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Arial" panose="020B0604020202020204" pitchFamily="34" charset="0"/>
              </a:rPr>
              <a:t>3 </a:t>
            </a:r>
            <a:endParaRPr lang="en-US" sz="4000" b="0">
              <a:solidFill>
                <a:srgbClr val="000000"/>
              </a:solidFill>
              <a:latin typeface="Arial" panose="020B0604020202020204" pitchFamily="34" charset="0"/>
              <a:cs typeface="Arial" panose="020B0604020202020204" pitchFamily="34" charset="0"/>
            </a:endParaRPr>
          </a:p>
        </p:txBody>
      </p:sp>
      <p:sp>
        <p:nvSpPr>
          <p:cNvPr id="18" name="Oval 17"/>
          <p:cNvSpPr/>
          <p:nvPr/>
        </p:nvSpPr>
        <p:spPr>
          <a:xfrm>
            <a:off x="9357360" y="453390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C</a:t>
            </a:r>
            <a:endParaRPr lang="en-US" sz="4400">
              <a:latin typeface="Arial" panose="020B0604020202020204" pitchFamily="34" charset="0"/>
              <a:cs typeface="Arial" panose="020B0604020202020204" pitchFamily="34" charset="0"/>
            </a:endParaRPr>
          </a:p>
        </p:txBody>
      </p:sp>
      <p:sp>
        <p:nvSpPr>
          <p:cNvPr id="19" name="Rounded Rectangle 18"/>
          <p:cNvSpPr/>
          <p:nvPr/>
        </p:nvSpPr>
        <p:spPr>
          <a:xfrm>
            <a:off x="10957560" y="4624705"/>
            <a:ext cx="4220210" cy="95758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Oval 20"/>
          <p:cNvSpPr/>
          <p:nvPr/>
        </p:nvSpPr>
        <p:spPr>
          <a:xfrm>
            <a:off x="1742440" y="730631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endParaRPr lang="en-US" sz="4400">
              <a:latin typeface="Arial" panose="020B0604020202020204" pitchFamily="34" charset="0"/>
              <a:cs typeface="Arial" panose="020B0604020202020204" pitchFamily="34" charset="0"/>
            </a:endParaRPr>
          </a:p>
        </p:txBody>
      </p:sp>
      <p:sp>
        <p:nvSpPr>
          <p:cNvPr id="22" name="Rounded Rectangle 21"/>
          <p:cNvSpPr/>
          <p:nvPr/>
        </p:nvSpPr>
        <p:spPr>
          <a:xfrm>
            <a:off x="3409950" y="7403465"/>
            <a:ext cx="4209415" cy="988695"/>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4" name="Oval 23"/>
          <p:cNvSpPr/>
          <p:nvPr/>
        </p:nvSpPr>
        <p:spPr>
          <a:xfrm>
            <a:off x="9319895" y="7325360"/>
            <a:ext cx="1103630" cy="1196340"/>
          </a:xfrm>
          <a:prstGeom prst="ellipse">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
        <p:nvSpPr>
          <p:cNvPr id="25" name="Rounded Rectangle 24"/>
          <p:cNvSpPr/>
          <p:nvPr/>
        </p:nvSpPr>
        <p:spPr>
          <a:xfrm>
            <a:off x="11033760" y="7459980"/>
            <a:ext cx="4173855" cy="972820"/>
          </a:xfrm>
          <a:prstGeom prst="roundRect">
            <a:avLst/>
          </a:prstGeom>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34" name="Picture 4"/>
          <p:cNvPicPr>
            <a:picLocks noChangeAspect="1"/>
          </p:cNvPicPr>
          <p:nvPr/>
        </p:nvPicPr>
        <p:blipFill>
          <a:blip r:embed="rId1"/>
          <a:srcRect/>
          <a:stretch>
            <a:fillRect/>
          </a:stretch>
        </p:blipFill>
        <p:spPr>
          <a:xfrm>
            <a:off x="15549245" y="6998970"/>
            <a:ext cx="2207260" cy="3239135"/>
          </a:xfrm>
          <a:prstGeom prst="rect">
            <a:avLst/>
          </a:prstGeom>
        </p:spPr>
      </p:pic>
      <p:sp>
        <p:nvSpPr>
          <p:cNvPr id="2" name="Text Box 1"/>
          <p:cNvSpPr txBox="1"/>
          <p:nvPr/>
        </p:nvSpPr>
        <p:spPr>
          <a:xfrm>
            <a:off x="11132185" y="4457700"/>
            <a:ext cx="3870960" cy="1106805"/>
          </a:xfrm>
          <a:prstGeom prst="rect">
            <a:avLst/>
          </a:prstGeom>
          <a:noFill/>
          <a:ln w="9525">
            <a:noFill/>
          </a:ln>
        </p:spPr>
        <p:txBody>
          <a:bodyPr wrap="square">
            <a:spAutoFit/>
          </a:bodyPr>
          <a:lstStyle/>
          <a:p>
            <a:pPr indent="0" algn="ctr">
              <a:lnSpc>
                <a:spcPct val="150000"/>
              </a:lnSpc>
            </a:pPr>
            <a:r>
              <a:rPr lang="en-US" sz="4400">
                <a:solidFill>
                  <a:srgbClr val="000000"/>
                </a:solidFill>
                <a:latin typeface="Arial" panose="020B0604020202020204" pitchFamily="34" charset="0"/>
                <a:cs typeface="Arial" panose="020B0604020202020204" pitchFamily="34" charset="0"/>
                <a:sym typeface="+mn-ea"/>
              </a:rPr>
              <a:t>5 </a:t>
            </a:r>
            <a:r>
              <a:rPr lang="en-US" sz="4400" b="0">
                <a:solidFill>
                  <a:srgbClr val="000000"/>
                </a:solidFill>
                <a:latin typeface="Arial" panose="020B0604020202020204" pitchFamily="34" charset="0"/>
                <a:cs typeface="Arial" panose="020B0604020202020204" pitchFamily="34" charset="0"/>
              </a:rPr>
              <a:t> </a:t>
            </a:r>
            <a:endParaRPr lang="en-US" sz="4400" b="0">
              <a:solidFill>
                <a:srgbClr val="000000"/>
              </a:solidFill>
              <a:latin typeface="Arial" panose="020B0604020202020204" pitchFamily="34" charset="0"/>
              <a:cs typeface="Arial" panose="020B0604020202020204" pitchFamily="34" charset="0"/>
            </a:endParaRPr>
          </a:p>
        </p:txBody>
      </p:sp>
      <p:sp>
        <p:nvSpPr>
          <p:cNvPr id="3" name="Text Box 2"/>
          <p:cNvSpPr txBox="1"/>
          <p:nvPr/>
        </p:nvSpPr>
        <p:spPr>
          <a:xfrm>
            <a:off x="11184890" y="7353300"/>
            <a:ext cx="3870960" cy="1014730"/>
          </a:xfrm>
          <a:prstGeom prst="rect">
            <a:avLst/>
          </a:prstGeom>
          <a:noFill/>
          <a:ln w="9525">
            <a:noFill/>
          </a:ln>
        </p:spPr>
        <p:txBody>
          <a:bodyPr wrap="square">
            <a:spAutoFit/>
          </a:bodyPr>
          <a:lstStyle/>
          <a:p>
            <a:pPr indent="0" algn="ctr">
              <a:lnSpc>
                <a:spcPct val="150000"/>
              </a:lnSpc>
            </a:pPr>
            <a:r>
              <a:rPr lang="en-US" sz="4000">
                <a:solidFill>
                  <a:srgbClr val="000000"/>
                </a:solidFill>
                <a:latin typeface="Arial" panose="020B0604020202020204" pitchFamily="34" charset="0"/>
                <a:cs typeface="Arial" panose="020B0604020202020204" pitchFamily="34" charset="0"/>
                <a:sym typeface="+mn-ea"/>
              </a:rPr>
              <a:t>12 </a:t>
            </a:r>
            <a:r>
              <a:rPr lang="en-US" sz="4000" b="0">
                <a:solidFill>
                  <a:srgbClr val="000000"/>
                </a:solidFill>
                <a:latin typeface="Arial" panose="020B0604020202020204" pitchFamily="34" charset="0"/>
                <a:cs typeface="Arial" panose="020B0604020202020204" pitchFamily="34" charset="0"/>
              </a:rPr>
              <a:t> </a:t>
            </a:r>
            <a:endParaRPr lang="en-US" sz="4000" b="0">
              <a:solidFill>
                <a:srgbClr val="000000"/>
              </a:solidFill>
              <a:latin typeface="Arial" panose="020B0604020202020204" pitchFamily="34" charset="0"/>
              <a:cs typeface="Arial" panose="020B0604020202020204" pitchFamily="34" charset="0"/>
            </a:endParaRPr>
          </a:p>
        </p:txBody>
      </p:sp>
      <p:sp>
        <p:nvSpPr>
          <p:cNvPr id="4" name="Text Box 3"/>
          <p:cNvSpPr txBox="1"/>
          <p:nvPr/>
        </p:nvSpPr>
        <p:spPr>
          <a:xfrm>
            <a:off x="3510915" y="7317740"/>
            <a:ext cx="4002405" cy="1014730"/>
          </a:xfrm>
          <a:prstGeom prst="rect">
            <a:avLst/>
          </a:prstGeom>
          <a:noFill/>
          <a:ln w="9525">
            <a:noFill/>
          </a:ln>
        </p:spPr>
        <p:txBody>
          <a:bodyPr wrap="square">
            <a:spAutoFit/>
          </a:bodyPr>
          <a:lstStyle/>
          <a:p>
            <a:pPr indent="0" algn="ctr">
              <a:lnSpc>
                <a:spcPct val="150000"/>
              </a:lnSpc>
            </a:pPr>
            <a:r>
              <a:rPr lang="en-US" sz="4000" b="0">
                <a:solidFill>
                  <a:srgbClr val="000000"/>
                </a:solidFill>
                <a:latin typeface="Arial" panose="020B0604020202020204" pitchFamily="34" charset="0"/>
                <a:cs typeface="Arial" panose="020B0604020202020204" pitchFamily="34" charset="0"/>
              </a:rPr>
              <a:t>9 </a:t>
            </a:r>
            <a:endParaRPr lang="en-US" sz="4000" b="0">
              <a:solidFill>
                <a:srgbClr val="000000"/>
              </a:solidFill>
              <a:latin typeface="Arial" panose="020B0604020202020204" pitchFamily="34" charset="0"/>
              <a:cs typeface="Arial" panose="020B0604020202020204" pitchFamily="34" charset="0"/>
            </a:endParaRPr>
          </a:p>
        </p:txBody>
      </p:sp>
      <p:sp>
        <p:nvSpPr>
          <p:cNvPr id="5" name="Rounded Rectangle 4"/>
          <p:cNvSpPr/>
          <p:nvPr/>
        </p:nvSpPr>
        <p:spPr>
          <a:xfrm>
            <a:off x="1016000" y="876300"/>
            <a:ext cx="16256000" cy="2438400"/>
          </a:xfrm>
          <a:prstGeom prst="roundRect">
            <a:avLst/>
          </a:prstGeom>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 Box 5"/>
          <p:cNvSpPr txBox="1"/>
          <p:nvPr/>
        </p:nvSpPr>
        <p:spPr>
          <a:xfrm>
            <a:off x="838200" y="876300"/>
            <a:ext cx="16707485" cy="2306955"/>
          </a:xfrm>
          <a:prstGeom prst="rect">
            <a:avLst/>
          </a:prstGeom>
          <a:noFill/>
          <a:ln w="9525">
            <a:noFill/>
          </a:ln>
        </p:spPr>
        <p:txBody>
          <a:bodyPr wrap="square">
            <a:spAutoFit/>
          </a:bodyPr>
          <a:lstStyle/>
          <a:p>
            <a:pPr indent="0" algn="ctr">
              <a:lnSpc>
                <a:spcPct val="150000"/>
              </a:lnSpc>
            </a:pPr>
            <a:r>
              <a:rPr lang="en-US" sz="4800" b="1">
                <a:solidFill>
                  <a:srgbClr val="000000"/>
                </a:solidFill>
                <a:latin typeface="Arial" panose="020B0604020202020204" pitchFamily="34" charset="0"/>
                <a:cs typeface="Arial" panose="020B0604020202020204" pitchFamily="34" charset="0"/>
              </a:rPr>
              <a:t>Câu 5:</a:t>
            </a:r>
            <a:r>
              <a:rPr lang="en-US" sz="4800">
                <a:solidFill>
                  <a:srgbClr val="000000"/>
                </a:solidFill>
                <a:latin typeface="Arial" panose="020B0604020202020204" pitchFamily="34" charset="0"/>
                <a:cs typeface="Arial" panose="020B0604020202020204" pitchFamily="34" charset="0"/>
              </a:rPr>
              <a:t> Nitrogen có hai đồng vị bền. Oxygen có hai đồng vị bền. Số hợp chất NO</a:t>
            </a:r>
            <a:r>
              <a:rPr lang="en-US" sz="4800" baseline="-25000">
                <a:solidFill>
                  <a:srgbClr val="000000"/>
                </a:solidFill>
                <a:latin typeface="Arial" panose="020B0604020202020204" pitchFamily="34" charset="0"/>
                <a:cs typeface="Arial" panose="020B0604020202020204" pitchFamily="34" charset="0"/>
              </a:rPr>
              <a:t>2</a:t>
            </a:r>
            <a:r>
              <a:rPr lang="en-US" sz="4800">
                <a:solidFill>
                  <a:srgbClr val="000000"/>
                </a:solidFill>
                <a:latin typeface="Arial" panose="020B0604020202020204" pitchFamily="34" charset="0"/>
                <a:cs typeface="Arial" panose="020B0604020202020204" pitchFamily="34" charset="0"/>
              </a:rPr>
              <a:t> tạo thành</a:t>
            </a:r>
            <a:r>
              <a:rPr lang="vi-VN" altLang="en-US" sz="4800">
                <a:solidFill>
                  <a:srgbClr val="000000"/>
                </a:solidFill>
                <a:latin typeface="Arial" panose="020B0604020202020204" pitchFamily="34" charset="0"/>
                <a:cs typeface="Arial" panose="020B0604020202020204" pitchFamily="34" charset="0"/>
              </a:rPr>
              <a:t> từ các</a:t>
            </a:r>
            <a:r>
              <a:rPr lang="en-US" sz="4800">
                <a:solidFill>
                  <a:srgbClr val="000000"/>
                </a:solidFill>
                <a:latin typeface="Arial" panose="020B0604020202020204" pitchFamily="34" charset="0"/>
                <a:cs typeface="Arial" panose="020B0604020202020204" pitchFamily="34" charset="0"/>
              </a:rPr>
              <a:t> đồng vị trên là:</a:t>
            </a:r>
            <a:endParaRPr lang="en-US" sz="4800">
              <a:solidFill>
                <a:srgbClr val="000000"/>
              </a:solidFill>
              <a:latin typeface="Arial" panose="020B0604020202020204" pitchFamily="34" charset="0"/>
              <a:cs typeface="Arial" panose="020B0604020202020204" pitchFamily="34" charset="0"/>
            </a:endParaRPr>
          </a:p>
        </p:txBody>
      </p:sp>
      <p:sp>
        <p:nvSpPr>
          <p:cNvPr id="10" name="Oval 9"/>
          <p:cNvSpPr/>
          <p:nvPr/>
        </p:nvSpPr>
        <p:spPr>
          <a:xfrm>
            <a:off x="9319895" y="7325360"/>
            <a:ext cx="1103630" cy="11963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endParaRPr lang="en-US" sz="4400">
              <a:latin typeface="Arial" panose="020B060402020202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7" grpId="0"/>
      <p:bldP spid="18" grpId="0" animBg="1"/>
      <p:bldP spid="19" grpId="0" animBg="1"/>
      <p:bldP spid="21" grpId="0" animBg="1"/>
      <p:bldP spid="22" grpId="0" animBg="1"/>
      <p:bldP spid="24" grpId="0" animBg="1"/>
      <p:bldP spid="25" grpId="0" animBg="1"/>
      <p:bldP spid="2" grpId="0"/>
      <p:bldP spid="3" grpId="0"/>
      <p:bldP spid="4" grpId="0"/>
      <p:bldP spid="5" grpId="0" bldLvl="0" animBg="1"/>
      <p:bldP spid="6" grpId="0"/>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pic>
        <p:nvPicPr>
          <p:cNvPr id="8" name="图片 4"/>
          <p:cNvPicPr>
            <a:picLocks noChangeAspect="1"/>
          </p:cNvPicPr>
          <p:nvPr/>
        </p:nvPicPr>
        <p:blipFill>
          <a:blip r:embed="rId1"/>
          <a:stretch>
            <a:fillRect/>
          </a:stretch>
        </p:blipFill>
        <p:spPr>
          <a:xfrm>
            <a:off x="228407" y="6591062"/>
            <a:ext cx="2383743" cy="3633531"/>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52952">
            <a:off x="17124680" y="6683375"/>
            <a:ext cx="1217295" cy="1116965"/>
          </a:xfrm>
          <a:prstGeom prst="rect">
            <a:avLst/>
          </a:prstGeom>
        </p:spPr>
      </p:pic>
      <p:pic>
        <p:nvPicPr>
          <p:cNvPr id="105" name="Picture 104"/>
          <p:cNvPicPr/>
          <p:nvPr/>
        </p:nvPicPr>
        <p:blipFill>
          <a:blip r:embed="rId3">
            <a:clrChange>
              <a:clrFrom>
                <a:srgbClr val="F5F5F5">
                  <a:alpha val="100000"/>
                </a:srgbClr>
              </a:clrFrom>
              <a:clrTo>
                <a:srgbClr val="F5F5F5">
                  <a:alpha val="100000"/>
                  <a:alpha val="0"/>
                </a:srgbClr>
              </a:clrTo>
            </a:clrChange>
          </a:blip>
          <a:srcRect l="3656" r="5914"/>
          <a:stretch>
            <a:fillRect/>
          </a:stretch>
        </p:blipFill>
        <p:spPr>
          <a:xfrm>
            <a:off x="7924800" y="2552700"/>
            <a:ext cx="2339975" cy="2546350"/>
          </a:xfrm>
          <a:prstGeom prst="rect">
            <a:avLst/>
          </a:prstGeom>
          <a:noFill/>
          <a:ln w="9525">
            <a:noFill/>
          </a:ln>
        </p:spPr>
      </p:pic>
      <p:pic>
        <p:nvPicPr>
          <p:cNvPr id="10" name="Picture 9"/>
          <p:cNvPicPr>
            <a:picLocks noChangeAspect="1"/>
          </p:cNvPicPr>
          <p:nvPr/>
        </p:nvPicPr>
        <p:blipFill>
          <a:blip r:embed="rId4"/>
          <a:stretch>
            <a:fillRect/>
          </a:stretch>
        </p:blipFill>
        <p:spPr>
          <a:xfrm>
            <a:off x="609600" y="957580"/>
            <a:ext cx="7212965" cy="5349240"/>
          </a:xfrm>
          <a:prstGeom prst="rect">
            <a:avLst/>
          </a:prstGeom>
        </p:spPr>
      </p:pic>
      <p:pic>
        <p:nvPicPr>
          <p:cNvPr id="11" name="Picture 10"/>
          <p:cNvPicPr>
            <a:picLocks noChangeAspect="1"/>
          </p:cNvPicPr>
          <p:nvPr/>
        </p:nvPicPr>
        <p:blipFill>
          <a:blip r:embed="rId5"/>
          <a:srcRect l="1445"/>
          <a:stretch>
            <a:fillRect/>
          </a:stretch>
        </p:blipFill>
        <p:spPr>
          <a:xfrm>
            <a:off x="10134600" y="605790"/>
            <a:ext cx="7706360" cy="5701030"/>
          </a:xfrm>
          <a:prstGeom prst="rect">
            <a:avLst/>
          </a:prstGeom>
        </p:spPr>
      </p:pic>
      <p:sp>
        <p:nvSpPr>
          <p:cNvPr id="12" name="Text Box 11"/>
          <p:cNvSpPr txBox="1"/>
          <p:nvPr/>
        </p:nvSpPr>
        <p:spPr>
          <a:xfrm>
            <a:off x="2961005" y="7658100"/>
            <a:ext cx="14547850" cy="1938020"/>
          </a:xfrm>
          <a:prstGeom prst="rect">
            <a:avLst/>
          </a:prstGeom>
          <a:noFill/>
        </p:spPr>
        <p:txBody>
          <a:bodyPr wrap="square" rtlCol="0">
            <a:spAutoFit/>
          </a:bodyPr>
          <a:lstStyle/>
          <a:p>
            <a:pPr algn="just">
              <a:lnSpc>
                <a:spcPct val="150000"/>
              </a:lnSpc>
            </a:pPr>
            <a:r>
              <a:rPr lang="vi-VN" altLang="en-US" sz="4000">
                <a:sym typeface="+mn-ea"/>
              </a:rPr>
              <a:t>Em có thấy sự tương đồng giữa chuyển động của electron xung quanh hạt nhân với các hành tinh trong hệ mặt trời?</a:t>
            </a:r>
            <a:endParaRPr lang="vi-VN" altLang="en-US" sz="4000">
              <a:sym typeface="+mn-ea"/>
            </a:endParaRPr>
          </a:p>
        </p:txBody>
      </p:sp>
      <p:sp>
        <p:nvSpPr>
          <p:cNvPr id="13" name="Rounded Rectangle 12"/>
          <p:cNvSpPr/>
          <p:nvPr/>
        </p:nvSpPr>
        <p:spPr>
          <a:xfrm>
            <a:off x="2808605" y="7429500"/>
            <a:ext cx="14831695" cy="2438400"/>
          </a:xfrm>
          <a:prstGeom prst="roundRect">
            <a:avLst/>
          </a:prstGeom>
          <a:noFill/>
          <a:ln>
            <a:solidFill>
              <a:srgbClr val="AAC6D0"/>
            </a:solidFill>
            <a:prstDash val="dashDot"/>
          </a:ln>
          <a:extLst>
            <a:ext uri="{909E8E84-426E-40DD-AFC4-6F175D3DCCD1}">
              <a14:hiddenFill xmlns:a14="http://schemas.microsoft.com/office/drawing/2010/main">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14:hiddenFill>
            </a:ext>
          </a:ex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barn(inVertical)">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0EC"/>
        </a:solidFill>
        <a:effectLst/>
      </p:bgPr>
    </p:bg>
    <p:spTree>
      <p:nvGrpSpPr>
        <p:cNvPr id="1" name=""/>
        <p:cNvGrpSpPr/>
        <p:nvPr/>
      </p:nvGrpSpPr>
      <p:grpSpPr>
        <a:xfrm>
          <a:off x="0" y="0"/>
          <a:ext cx="0" cy="0"/>
          <a:chOff x="0" y="0"/>
          <a:chExt cx="0" cy="0"/>
        </a:xfrm>
      </p:grpSpPr>
      <p:sp>
        <p:nvSpPr>
          <p:cNvPr id="6" name="Text Box 5"/>
          <p:cNvSpPr txBox="1"/>
          <p:nvPr/>
        </p:nvSpPr>
        <p:spPr>
          <a:xfrm>
            <a:off x="1295400" y="2095500"/>
            <a:ext cx="16330930" cy="4873001"/>
          </a:xfrm>
          <a:prstGeom prst="rect">
            <a:avLst/>
          </a:prstGeom>
          <a:noFill/>
        </p:spPr>
        <p:txBody>
          <a:bodyPr wrap="square" rtlCol="0">
            <a:spAutoFit/>
          </a:bodyPr>
          <a:lstStyle/>
          <a:p>
            <a:pPr algn="ctr">
              <a:lnSpc>
                <a:spcPct val="150000"/>
              </a:lnSpc>
            </a:pPr>
            <a:r>
              <a:rPr lang="en-US" altLang="vi-VN" sz="7200" b="1" dirty="0">
                <a:solidFill>
                  <a:srgbClr val="7030A0"/>
                </a:solidFill>
                <a:effectLst/>
                <a:latin typeface="Arial" panose="020B0604020202020204" pitchFamily="34" charset="0"/>
                <a:cs typeface="Arial" panose="020B0604020202020204" pitchFamily="34" charset="0"/>
              </a:rPr>
              <a:t> BÀI 3</a:t>
            </a:r>
            <a:endParaRPr lang="vi-VN" altLang="en-US" sz="7200" b="1" dirty="0">
              <a:solidFill>
                <a:srgbClr val="7030A0"/>
              </a:solidFill>
              <a:effectLst/>
              <a:latin typeface="Arial" panose="020B0604020202020204" pitchFamily="34" charset="0"/>
              <a:cs typeface="Arial" panose="020B0604020202020204" pitchFamily="34" charset="0"/>
            </a:endParaRPr>
          </a:p>
          <a:p>
            <a:pPr algn="ctr">
              <a:lnSpc>
                <a:spcPct val="150000"/>
              </a:lnSpc>
            </a:pPr>
            <a:r>
              <a:rPr lang="en-US" altLang="vi-VN" sz="7200" b="1" dirty="0">
                <a:solidFill>
                  <a:srgbClr val="7030A0"/>
                </a:solidFill>
                <a:effectLst/>
                <a:latin typeface="Arial" panose="020B0604020202020204" pitchFamily="34" charset="0"/>
                <a:cs typeface="Arial" panose="020B0604020202020204" pitchFamily="34" charset="0"/>
              </a:rPr>
              <a:t>CẤU TRÚC LỚP VỎ ELECTRON NGUYÊN TỬ</a:t>
            </a:r>
            <a:endParaRPr lang="en-US" altLang="vi-VN" sz="7200" b="1" dirty="0">
              <a:solidFill>
                <a:srgbClr val="7030A0"/>
              </a:solidFill>
              <a:effectLst/>
              <a:latin typeface="Arial" panose="020B0604020202020204" pitchFamily="34" charset="0"/>
              <a:cs typeface="Arial" panose="020B0604020202020204" pitchFamily="34" charset="0"/>
            </a:endParaRPr>
          </a:p>
        </p:txBody>
      </p:sp>
      <p:pic>
        <p:nvPicPr>
          <p:cNvPr id="11" name="图片 10"/>
          <p:cNvPicPr>
            <a:picLocks noChangeAspect="1"/>
          </p:cNvPicPr>
          <p:nvPr/>
        </p:nvPicPr>
        <p:blipFill>
          <a:blip r:embed="rId1"/>
          <a:stretch>
            <a:fillRect/>
          </a:stretch>
        </p:blipFill>
        <p:spPr>
          <a:xfrm>
            <a:off x="15087600" y="5829300"/>
            <a:ext cx="3065780" cy="4291330"/>
          </a:xfrm>
          <a:prstGeom prst="rect">
            <a:avLst/>
          </a:prstGeom>
        </p:spPr>
      </p:pic>
      <p:pic>
        <p:nvPicPr>
          <p:cNvPr id="7" name="Picture 2"/>
          <p:cNvPicPr>
            <a:picLocks noChangeAspect="1"/>
          </p:cNvPicPr>
          <p:nvPr/>
        </p:nvPicPr>
        <p:blipFill>
          <a:blip r:embed="rId2"/>
          <a:srcRect/>
          <a:stretch>
            <a:fillRect/>
          </a:stretch>
        </p:blipFill>
        <p:spPr>
          <a:xfrm>
            <a:off x="228600" y="6591300"/>
            <a:ext cx="2766695" cy="3451860"/>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1+#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10764</Words>
  <Application>WPS Presentation</Application>
  <PresentationFormat>Custom</PresentationFormat>
  <Paragraphs>779</Paragraphs>
  <Slides>64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64</vt:i4>
      </vt:variant>
    </vt:vector>
  </HeadingPairs>
  <TitlesOfParts>
    <vt:vector size="76" baseType="lpstr">
      <vt:lpstr>Arial</vt:lpstr>
      <vt:lpstr>SimSun</vt:lpstr>
      <vt:lpstr>Wingdings</vt:lpstr>
      <vt:lpstr>Calibri</vt:lpstr>
      <vt:lpstr>Cambria Math</vt:lpstr>
      <vt:lpstr>Microsoft YaHei</vt:lpstr>
      <vt:lpstr>Arial Unicode MS</vt:lpstr>
      <vt:lpstr>Times New Roman</vt:lpstr>
      <vt:lpstr>Wingdings</vt:lpstr>
      <vt:lpstr>Caudex</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ThisPC</dc:creator>
  <cp:lastModifiedBy>Thu Uyên Nguyễn</cp:lastModifiedBy>
  <cp:revision>21</cp:revision>
  <dcterms:created xsi:type="dcterms:W3CDTF">2006-08-16T00:00:00Z</dcterms:created>
  <dcterms:modified xsi:type="dcterms:W3CDTF">2022-08-27T04:52:06Z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34420282578545DAAA9F536836457222</vt:lpwstr>
  </property>
  <property fmtid="{D5CDD505-2E9C-101B-9397-08002B2CF9AE}" pid="3" name="KSOProductBuildVer">
    <vt:lpwstr>1033-11.2.0.11254</vt:lpwstr>
  </property>
</Properties>
</file>