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90" r:id="rId2"/>
    <p:sldId id="257" r:id="rId3"/>
    <p:sldId id="258" r:id="rId4"/>
    <p:sldId id="259" r:id="rId5"/>
    <p:sldId id="340" r:id="rId6"/>
    <p:sldId id="2092" r:id="rId7"/>
    <p:sldId id="2093" r:id="rId8"/>
    <p:sldId id="2094" r:id="rId9"/>
    <p:sldId id="2095" r:id="rId10"/>
    <p:sldId id="2096" r:id="rId11"/>
    <p:sldId id="2097" r:id="rId12"/>
    <p:sldId id="2098" r:id="rId13"/>
    <p:sldId id="2099" r:id="rId14"/>
    <p:sldId id="286" r:id="rId15"/>
    <p:sldId id="2100" r:id="rId16"/>
    <p:sldId id="2101" r:id="rId17"/>
    <p:sldId id="279" r:id="rId18"/>
    <p:sldId id="312" r:id="rId19"/>
  </p:sldIdLst>
  <p:sldSz cx="18288000" cy="10287000"/>
  <p:notesSz cx="6858000" cy="9144000"/>
  <p:embeddedFontLst>
    <p:embeddedFont>
      <p:font typeface="Cabin" pitchFamily="2" charset="77"/>
      <p:regular r:id="rId21"/>
    </p:embeddedFont>
    <p:embeddedFont>
      <p:font typeface="Cabin Medium" pitchFamily="2" charset="77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 autoAdjust="0"/>
    <p:restoredTop sz="94626" autoAdjust="0"/>
  </p:normalViewPr>
  <p:slideViewPr>
    <p:cSldViewPr>
      <p:cViewPr varScale="1">
        <p:scale>
          <a:sx n="80" d="100"/>
          <a:sy n="80" d="100"/>
        </p:scale>
        <p:origin x="71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AE514-FA2B-4EC4-AF07-D6DAB8146B09}" type="datetimeFigureOut">
              <a:rPr lang="vi-VN" smtClean="0"/>
              <a:t>01/10/2024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0DA7E-05A9-46FF-80A4-20F8513AC7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470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a-ES-valencia" altLang="ca-ES-valencia"/>
          </a:p>
        </p:txBody>
      </p:sp>
      <p:sp>
        <p:nvSpPr>
          <p:cNvPr id="7373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82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382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382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382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382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2226434-C267-485B-8AEE-F73BC57A9661}" type="slidenum">
              <a:rPr lang="ca-ES-valencia" altLang="ca-ES-valencia">
                <a:solidFill>
                  <a:prstClr val="black"/>
                </a:solidFill>
              </a:rPr>
              <a:pPr/>
              <a:t>5</a:t>
            </a:fld>
            <a:endParaRPr lang="ca-ES-valencia" altLang="ca-ES-valenci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0DA7E-05A9-46FF-80A4-20F8513AC7EE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778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0DA7E-05A9-46FF-80A4-20F8513AC7EE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159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0DA7E-05A9-46FF-80A4-20F8513AC7EE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3704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0DA7E-05A9-46FF-80A4-20F8513AC7EE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7892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0DA7E-05A9-46FF-80A4-20F8513AC7EE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297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8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114" y="279981"/>
            <a:ext cx="8558213" cy="10287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35F1BAB-E58C-BD87-0799-651C4B41F3B7}"/>
              </a:ext>
            </a:extLst>
          </p:cNvPr>
          <p:cNvSpPr txBox="1"/>
          <p:nvPr/>
        </p:nvSpPr>
        <p:spPr>
          <a:xfrm>
            <a:off x="533400" y="647700"/>
            <a:ext cx="16306800" cy="3504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22 - THỰC HÀNH TIẾNG VIỆT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MỘT SỐ BIỆN PHÁP TU TỪ TRONG THƠ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A3E55B7-9FCF-6A98-64BC-AA5720FF7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5224533"/>
            <a:ext cx="13106399" cy="474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981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F57BF37-8F7F-2CD8-53C2-7EB5D784C0C7}"/>
              </a:ext>
            </a:extLst>
          </p:cNvPr>
          <p:cNvSpPr/>
          <p:nvPr/>
        </p:nvSpPr>
        <p:spPr>
          <a:xfrm>
            <a:off x="158418" y="-114300"/>
            <a:ext cx="17971163" cy="9870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9528B42-3F95-8D90-EF3B-AEF783304EF1}"/>
              </a:ext>
            </a:extLst>
          </p:cNvPr>
          <p:cNvSpPr txBox="1"/>
          <p:nvPr/>
        </p:nvSpPr>
        <p:spPr>
          <a:xfrm>
            <a:off x="4267200" y="395990"/>
            <a:ext cx="88727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Biện pháp tu từ điệp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9026B03-26AE-7420-1CC0-C45726366473}"/>
              </a:ext>
            </a:extLst>
          </p:cNvPr>
          <p:cNvSpPr txBox="1"/>
          <p:nvPr/>
        </p:nvSpPr>
        <p:spPr>
          <a:xfrm>
            <a:off x="1219200" y="1250097"/>
            <a:ext cx="16230600" cy="391596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               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(</a:t>
            </a:r>
            <a:r>
              <a:rPr lang="en-US" sz="28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8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Lorca – 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44D491-03A8-E777-0371-B610AEAE3DD2}"/>
              </a:ext>
            </a:extLst>
          </p:cNvPr>
          <p:cNvSpPr txBox="1"/>
          <p:nvPr/>
        </p:nvSpPr>
        <p:spPr>
          <a:xfrm>
            <a:off x="1219200" y="2552700"/>
            <a:ext cx="161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1FD9E21-978F-2358-16DA-573B16F7023D}"/>
              </a:ext>
            </a:extLst>
          </p:cNvPr>
          <p:cNvSpPr txBox="1"/>
          <p:nvPr/>
        </p:nvSpPr>
        <p:spPr>
          <a:xfrm>
            <a:off x="1028699" y="5741332"/>
            <a:ext cx="16230600" cy="3984069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ta”</a:t>
            </a:r>
            <a:endParaRPr lang="vi-VN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-ta”: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Lor-ca;</a:t>
            </a:r>
            <a:endParaRPr lang="vi-VN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9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F57BF37-8F7F-2CD8-53C2-7EB5D784C0C7}"/>
              </a:ext>
            </a:extLst>
          </p:cNvPr>
          <p:cNvSpPr/>
          <p:nvPr/>
        </p:nvSpPr>
        <p:spPr>
          <a:xfrm>
            <a:off x="158418" y="-114300"/>
            <a:ext cx="17971163" cy="9870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9528B42-3F95-8D90-EF3B-AEF783304EF1}"/>
              </a:ext>
            </a:extLst>
          </p:cNvPr>
          <p:cNvSpPr txBox="1"/>
          <p:nvPr/>
        </p:nvSpPr>
        <p:spPr>
          <a:xfrm>
            <a:off x="4267200" y="395990"/>
            <a:ext cx="88727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Biện pháp tu từ đối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9026B03-26AE-7420-1CC0-C45726366473}"/>
              </a:ext>
            </a:extLst>
          </p:cNvPr>
          <p:cNvSpPr txBox="1"/>
          <p:nvPr/>
        </p:nvSpPr>
        <p:spPr>
          <a:xfrm>
            <a:off x="1219200" y="1250097"/>
            <a:ext cx="16230600" cy="2962513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điếu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Lỡ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hung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hận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xa</a:t>
            </a:r>
          </a:p>
          <a:p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dốc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endParaRPr lang="en-US" sz="2800" b="1" i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Tẩy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binh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Hà</a:t>
            </a:r>
          </a:p>
          <a:p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</a:t>
            </a:r>
            <a:r>
              <a:rPr lang="en-US" sz="28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Đặng</a:t>
            </a: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–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hoài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28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44D491-03A8-E777-0371-B610AEAE3DD2}"/>
              </a:ext>
            </a:extLst>
          </p:cNvPr>
          <p:cNvSpPr txBox="1"/>
          <p:nvPr/>
        </p:nvSpPr>
        <p:spPr>
          <a:xfrm>
            <a:off x="1219200" y="2552700"/>
            <a:ext cx="161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1FD9E21-978F-2358-16DA-573B16F7023D}"/>
              </a:ext>
            </a:extLst>
          </p:cNvPr>
          <p:cNvSpPr txBox="1"/>
          <p:nvPr/>
        </p:nvSpPr>
        <p:spPr>
          <a:xfrm>
            <a:off x="1028699" y="4914900"/>
            <a:ext cx="16230599" cy="2962513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điếu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xa;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Hà”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4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9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F57BF37-8F7F-2CD8-53C2-7EB5D784C0C7}"/>
              </a:ext>
            </a:extLst>
          </p:cNvPr>
          <p:cNvSpPr/>
          <p:nvPr/>
        </p:nvSpPr>
        <p:spPr>
          <a:xfrm>
            <a:off x="158418" y="-114300"/>
            <a:ext cx="17971163" cy="9870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9528B42-3F95-8D90-EF3B-AEF783304EF1}"/>
              </a:ext>
            </a:extLst>
          </p:cNvPr>
          <p:cNvSpPr txBox="1"/>
          <p:nvPr/>
        </p:nvSpPr>
        <p:spPr>
          <a:xfrm>
            <a:off x="4267200" y="395990"/>
            <a:ext cx="88727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Biện pháp tu từ đối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9026B03-26AE-7420-1CC0-C45726366473}"/>
              </a:ext>
            </a:extLst>
          </p:cNvPr>
          <p:cNvSpPr txBox="1"/>
          <p:nvPr/>
        </p:nvSpPr>
        <p:spPr>
          <a:xfrm>
            <a:off x="1219200" y="1387072"/>
            <a:ext cx="16230600" cy="228147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 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Khao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(Quang Dũng – </a:t>
            </a:r>
            <a:r>
              <a:rPr lang="en-US" sz="32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32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44D491-03A8-E777-0371-B610AEAE3DD2}"/>
              </a:ext>
            </a:extLst>
          </p:cNvPr>
          <p:cNvSpPr txBox="1"/>
          <p:nvPr/>
        </p:nvSpPr>
        <p:spPr>
          <a:xfrm>
            <a:off x="1219200" y="2552700"/>
            <a:ext cx="161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1FD9E21-978F-2358-16DA-573B16F7023D}"/>
              </a:ext>
            </a:extLst>
          </p:cNvPr>
          <p:cNvSpPr txBox="1"/>
          <p:nvPr/>
        </p:nvSpPr>
        <p:spPr>
          <a:xfrm>
            <a:off x="990601" y="4444008"/>
            <a:ext cx="16154400" cy="337113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Khao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,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Khao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4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9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F57BF37-8F7F-2CD8-53C2-7EB5D784C0C7}"/>
              </a:ext>
            </a:extLst>
          </p:cNvPr>
          <p:cNvSpPr/>
          <p:nvPr/>
        </p:nvSpPr>
        <p:spPr>
          <a:xfrm>
            <a:off x="158418" y="-114300"/>
            <a:ext cx="17971163" cy="9870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9528B42-3F95-8D90-EF3B-AEF783304EF1}"/>
              </a:ext>
            </a:extLst>
          </p:cNvPr>
          <p:cNvSpPr txBox="1"/>
          <p:nvPr/>
        </p:nvSpPr>
        <p:spPr>
          <a:xfrm>
            <a:off x="4267200" y="395990"/>
            <a:ext cx="88727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Biện pháp tu từ đối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9026B03-26AE-7420-1CC0-C45726366473}"/>
              </a:ext>
            </a:extLst>
          </p:cNvPr>
          <p:cNvSpPr txBox="1"/>
          <p:nvPr/>
        </p:nvSpPr>
        <p:spPr>
          <a:xfrm>
            <a:off x="1219200" y="1387072"/>
            <a:ext cx="16230600" cy="228147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 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Khao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(Quang Dũng – </a:t>
            </a:r>
            <a:r>
              <a:rPr lang="en-US" sz="32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32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44D491-03A8-E777-0371-B610AEAE3DD2}"/>
              </a:ext>
            </a:extLst>
          </p:cNvPr>
          <p:cNvSpPr txBox="1"/>
          <p:nvPr/>
        </p:nvSpPr>
        <p:spPr>
          <a:xfrm>
            <a:off x="1219200" y="2552700"/>
            <a:ext cx="161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1FD9E21-978F-2358-16DA-573B16F7023D}"/>
              </a:ext>
            </a:extLst>
          </p:cNvPr>
          <p:cNvSpPr txBox="1"/>
          <p:nvPr/>
        </p:nvSpPr>
        <p:spPr>
          <a:xfrm>
            <a:off x="990601" y="4444008"/>
            <a:ext cx="16154400" cy="337113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Khao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,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Khao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8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9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18" y="1302328"/>
            <a:ext cx="14187056" cy="75368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04510" y="4170515"/>
            <a:ext cx="9310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701989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F57BF37-8F7F-2CD8-53C2-7EB5D784C0C7}"/>
              </a:ext>
            </a:extLst>
          </p:cNvPr>
          <p:cNvSpPr/>
          <p:nvPr/>
        </p:nvSpPr>
        <p:spPr>
          <a:xfrm>
            <a:off x="158418" y="-190500"/>
            <a:ext cx="17971163" cy="9870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9528B42-3F95-8D90-EF3B-AEF783304EF1}"/>
              </a:ext>
            </a:extLst>
          </p:cNvPr>
          <p:cNvSpPr txBox="1"/>
          <p:nvPr/>
        </p:nvSpPr>
        <p:spPr>
          <a:xfrm>
            <a:off x="4267200" y="395990"/>
            <a:ext cx="88727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HOẠT ĐỘNG: VẬN DỤNG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9026B03-26AE-7420-1CC0-C45726366473}"/>
              </a:ext>
            </a:extLst>
          </p:cNvPr>
          <p:cNvSpPr txBox="1"/>
          <p:nvPr/>
        </p:nvSpPr>
        <p:spPr>
          <a:xfrm>
            <a:off x="2514599" y="1218867"/>
            <a:ext cx="14177769" cy="64698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150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44D491-03A8-E777-0371-B610AEAE3DD2}"/>
              </a:ext>
            </a:extLst>
          </p:cNvPr>
          <p:cNvSpPr txBox="1"/>
          <p:nvPr/>
        </p:nvSpPr>
        <p:spPr>
          <a:xfrm>
            <a:off x="1219200" y="2552700"/>
            <a:ext cx="161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1FD9E21-978F-2358-16DA-573B16F7023D}"/>
              </a:ext>
            </a:extLst>
          </p:cNvPr>
          <p:cNvSpPr txBox="1"/>
          <p:nvPr/>
        </p:nvSpPr>
        <p:spPr>
          <a:xfrm>
            <a:off x="1752599" y="2552700"/>
            <a:ext cx="15087601" cy="500562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  <a:latin typeface="+mj-lt"/>
              </a:rPr>
              <a:t>Mỗi ngày khi </a:t>
            </a:r>
            <a:r>
              <a:rPr lang="vi-VN" sz="3600" i="1" dirty="0" err="1">
                <a:solidFill>
                  <a:srgbClr val="FF0000"/>
                </a:solidFill>
                <a:latin typeface="+mj-lt"/>
              </a:rPr>
              <a:t>chũng</a:t>
            </a:r>
            <a:r>
              <a:rPr lang="vi-VN" sz="3600" i="1" dirty="0">
                <a:solidFill>
                  <a:srgbClr val="FF0000"/>
                </a:solidFill>
                <a:latin typeface="+mj-lt"/>
              </a:rPr>
              <a:t> ta tỉnh dậy vào buổi sớm là một ngày hạnh phúc. Ta gọi đó là ngày hạnh phúc bởi trước hết là một ngày ta được sống. </a:t>
            </a:r>
            <a:r>
              <a:rPr lang="vi-VN" sz="3600" i="1" u="sng" dirty="0">
                <a:solidFill>
                  <a:srgbClr val="00B0F0"/>
                </a:solidFill>
                <a:latin typeface="+mj-lt"/>
              </a:rPr>
              <a:t>Trái tim nhỏ bé đập trong lồng ngực như reo vui trước nhịp sống đang diễn ra mỗi ngày</a:t>
            </a:r>
            <a:r>
              <a:rPr lang="vi-VN" sz="3600" i="1" dirty="0">
                <a:solidFill>
                  <a:srgbClr val="00B0F0"/>
                </a:solidFill>
                <a:latin typeface="+mj-lt"/>
              </a:rPr>
              <a:t>.</a:t>
            </a:r>
            <a:r>
              <a:rPr lang="vi-VN" sz="3600" i="1" dirty="0">
                <a:latin typeface="+mj-lt"/>
              </a:rPr>
              <a:t> </a:t>
            </a:r>
            <a:r>
              <a:rPr lang="vi-VN" sz="3600" i="1" u="sng" dirty="0">
                <a:solidFill>
                  <a:srgbClr val="FFC000"/>
                </a:solidFill>
                <a:latin typeface="+mj-lt"/>
              </a:rPr>
              <a:t>Hạnh phúc mỉm cười, vẫy tay chào đón</a:t>
            </a:r>
            <a:r>
              <a:rPr lang="vi-VN" sz="3600" i="1" dirty="0">
                <a:solidFill>
                  <a:srgbClr val="FFC000"/>
                </a:solidFill>
                <a:latin typeface="+mj-lt"/>
              </a:rPr>
              <a:t> chúng ta, chỉ cần mỗi người biết trân trọng hạnh phúc là những gì mình đang có.</a:t>
            </a:r>
            <a:r>
              <a:rPr lang="vi-VN" sz="3600" i="1" dirty="0">
                <a:latin typeface="+mj-lt"/>
              </a:rPr>
              <a:t> Vậy đó, </a:t>
            </a:r>
            <a:r>
              <a:rPr lang="vi-VN" sz="3600" i="1" u="sng" dirty="0">
                <a:latin typeface="+mj-lt"/>
              </a:rPr>
              <a:t>hạnh phúc</a:t>
            </a:r>
            <a:r>
              <a:rPr lang="vi-VN" sz="3600" i="1" dirty="0">
                <a:latin typeface="+mj-lt"/>
              </a:rPr>
              <a:t> thật sự rất đơn giản, </a:t>
            </a:r>
            <a:r>
              <a:rPr lang="vi-VN" sz="3600" i="1" u="sng" dirty="0">
                <a:latin typeface="+mj-lt"/>
              </a:rPr>
              <a:t>hạnh phúc</a:t>
            </a:r>
            <a:r>
              <a:rPr lang="vi-VN" sz="3600" i="1" dirty="0">
                <a:latin typeface="+mj-lt"/>
              </a:rPr>
              <a:t> là yêu thương; </a:t>
            </a:r>
            <a:r>
              <a:rPr lang="vi-VN" sz="3600" i="1" u="sng" dirty="0">
                <a:latin typeface="+mj-lt"/>
              </a:rPr>
              <a:t>hạnh phúc</a:t>
            </a:r>
            <a:r>
              <a:rPr lang="vi-VN" sz="3600" i="1" dirty="0">
                <a:latin typeface="+mj-lt"/>
              </a:rPr>
              <a:t> là trân trọng; </a:t>
            </a:r>
            <a:r>
              <a:rPr lang="vi-VN" sz="3600" i="1" u="sng" dirty="0">
                <a:latin typeface="+mj-lt"/>
              </a:rPr>
              <a:t>hạnh phúc</a:t>
            </a:r>
            <a:r>
              <a:rPr lang="vi-VN" sz="3600" i="1" dirty="0">
                <a:latin typeface="+mj-lt"/>
              </a:rPr>
              <a:t> là kiếm tìm đích đến của chính mình từ những điều đơn giản nhất.</a:t>
            </a:r>
            <a:r>
              <a:rPr lang="en-US" sz="3600" i="1" dirty="0">
                <a:latin typeface="+mj-lt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5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9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F57BF37-8F7F-2CD8-53C2-7EB5D784C0C7}"/>
              </a:ext>
            </a:extLst>
          </p:cNvPr>
          <p:cNvSpPr/>
          <p:nvPr/>
        </p:nvSpPr>
        <p:spPr>
          <a:xfrm>
            <a:off x="158418" y="-190500"/>
            <a:ext cx="17971163" cy="9870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9528B42-3F95-8D90-EF3B-AEF783304EF1}"/>
              </a:ext>
            </a:extLst>
          </p:cNvPr>
          <p:cNvSpPr txBox="1"/>
          <p:nvPr/>
        </p:nvSpPr>
        <p:spPr>
          <a:xfrm>
            <a:off x="4267200" y="395990"/>
            <a:ext cx="88727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HOẠT ĐỘNG: VẬN DỤNG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9026B03-26AE-7420-1CC0-C45726366473}"/>
              </a:ext>
            </a:extLst>
          </p:cNvPr>
          <p:cNvSpPr txBox="1"/>
          <p:nvPr/>
        </p:nvSpPr>
        <p:spPr>
          <a:xfrm>
            <a:off x="2514599" y="1218867"/>
            <a:ext cx="11811001" cy="446079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Anh/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 </a:t>
            </a: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spcBef>
                <a:spcPct val="0"/>
              </a:spcBef>
            </a:pP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altLang="vi-VN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(</a:t>
            </a:r>
            <a:r>
              <a:rPr lang="en-US" altLang="vi-VN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vi-VN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Bỉnh</a:t>
            </a:r>
            <a:r>
              <a:rPr lang="en-US" altLang="vi-VN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Khiêm)</a:t>
            </a:r>
          </a:p>
          <a:p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Xuân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nẻo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44D491-03A8-E777-0371-B610AEAE3DD2}"/>
              </a:ext>
            </a:extLst>
          </p:cNvPr>
          <p:cNvSpPr txBox="1"/>
          <p:nvPr/>
        </p:nvSpPr>
        <p:spPr>
          <a:xfrm>
            <a:off x="1219200" y="2552700"/>
            <a:ext cx="161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 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6400800" y="914400"/>
            <a:ext cx="4914900" cy="1028700"/>
          </a:xfrm>
        </p:spPr>
        <p:txBody>
          <a:bodyPr/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    </a:t>
            </a:r>
            <a:r>
              <a:rPr lang="en-US" sz="54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DẶN DÒ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280254" y="2628901"/>
            <a:ext cx="12458700" cy="6674645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/>
          <a:p>
            <a:pPr marL="514350" indent="-514350" algn="just" defTabSz="1371600">
              <a:spcBef>
                <a:spcPct val="20000"/>
              </a:spcBef>
              <a:buFontTx/>
              <a:buChar char="-"/>
              <a:defRPr/>
            </a:pP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nắm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vấn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cơ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pPr marL="514350" indent="-514350" algn="just" defTabSz="1371600">
              <a:spcBef>
                <a:spcPct val="20000"/>
              </a:spcBef>
              <a:defRPr/>
            </a:pPr>
            <a:r>
              <a:rPr lang="en-US" sz="4800" dirty="0">
                <a:solidFill>
                  <a:srgbClr val="0000FF"/>
                </a:solidFill>
              </a:rPr>
              <a:t>+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biện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hoá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514350" indent="-514350" algn="just" defTabSz="1371600">
              <a:spcBef>
                <a:spcPct val="20000"/>
              </a:spcBef>
              <a:defRPr/>
            </a:pP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Ẩn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514350" indent="-514350" algn="just" defTabSz="1371600">
              <a:spcBef>
                <a:spcPct val="20000"/>
              </a:spcBef>
              <a:defRPr/>
            </a:pP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Điệp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514350" indent="-514350" algn="just" defTabSz="1371600">
              <a:spcBef>
                <a:spcPct val="20000"/>
              </a:spcBef>
              <a:defRPr/>
            </a:pP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514350" indent="-514350" algn="just" defTabSz="1371600">
              <a:spcBef>
                <a:spcPct val="20000"/>
              </a:spcBef>
              <a:defRPr/>
            </a:pP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- 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Chuẩn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nghị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so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phẩm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1424651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3716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4914900" y="1257301"/>
            <a:ext cx="1051560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Kính</a:t>
            </a:r>
            <a:r>
              <a:rPr lang="en-US" sz="4800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800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</a:t>
            </a:r>
            <a:r>
              <a:rPr lang="en-US" sz="4800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800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4800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800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</a:t>
            </a:r>
            <a:r>
              <a:rPr lang="en-US" sz="4800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, </a:t>
            </a:r>
            <a:r>
              <a:rPr lang="en-US" sz="4800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cô</a:t>
            </a:r>
            <a:r>
              <a:rPr lang="en-US" sz="4800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800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mạnh</a:t>
            </a:r>
            <a:r>
              <a:rPr lang="en-US" sz="4800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800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khoẻ</a:t>
            </a:r>
            <a:r>
              <a:rPr lang="en-US" sz="4800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- </a:t>
            </a:r>
            <a:r>
              <a:rPr lang="en-US" sz="4800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thành</a:t>
            </a:r>
            <a:r>
              <a:rPr lang="en-US" sz="4800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800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công</a:t>
            </a:r>
            <a:endParaRPr lang="en-US" sz="4800" kern="10" dirty="0">
              <a:ln w="9525">
                <a:solidFill>
                  <a:srgbClr val="00FF00"/>
                </a:solidFill>
                <a:rou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5372100" y="7543801"/>
            <a:ext cx="9601200" cy="8167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9525">
                  <a:solidFill>
                    <a:srgbClr val="FF3300"/>
                  </a:solidFill>
                  <a:rou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 các em học sinh chăm ngoan - học giỏi</a:t>
            </a:r>
            <a:endParaRPr lang="en-US" sz="4800" kern="10" dirty="0">
              <a:ln w="9525">
                <a:solidFill>
                  <a:srgbClr val="FF3300"/>
                </a:solidFill>
                <a:round/>
              </a:ln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5829300" y="8801101"/>
            <a:ext cx="9144000" cy="766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>
                <a:ln w="9525">
                  <a:solidFill>
                    <a:srgbClr val="00FF00"/>
                  </a:solidFill>
                  <a:round/>
                </a:ln>
                <a:solidFill>
                  <a:srgbClr val="01AB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Xin chân thành cảm ơn các thầy cô và các em</a:t>
            </a:r>
            <a:endParaRPr lang="en-US" sz="2700" kern="10">
              <a:ln w="9525">
                <a:solidFill>
                  <a:srgbClr val="00FF00"/>
                </a:solidFill>
                <a:round/>
              </a:ln>
              <a:solidFill>
                <a:srgbClr val="01AB5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1750" name="Picture 6" descr="soft100_20_10_077648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514600"/>
            <a:ext cx="480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5025119" y="6899253"/>
            <a:ext cx="2234181" cy="2223010"/>
          </a:xfrm>
          <a:custGeom>
            <a:avLst/>
            <a:gdLst/>
            <a:ahLst/>
            <a:cxnLst/>
            <a:rect l="l" t="t" r="r" b="b"/>
            <a:pathLst>
              <a:path w="2234181" h="2223010">
                <a:moveTo>
                  <a:pt x="0" y="2223010"/>
                </a:moveTo>
                <a:lnTo>
                  <a:pt x="2234181" y="2223010"/>
                </a:lnTo>
                <a:lnTo>
                  <a:pt x="2234181" y="0"/>
                </a:lnTo>
                <a:lnTo>
                  <a:pt x="0" y="0"/>
                </a:lnTo>
                <a:lnTo>
                  <a:pt x="0" y="222301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8280779" y="7814672"/>
            <a:ext cx="1828118" cy="1942224"/>
          </a:xfrm>
          <a:custGeom>
            <a:avLst/>
            <a:gdLst/>
            <a:ahLst/>
            <a:cxnLst/>
            <a:rect l="l" t="t" r="r" b="b"/>
            <a:pathLst>
              <a:path w="1828118" h="1942224">
                <a:moveTo>
                  <a:pt x="0" y="0"/>
                </a:moveTo>
                <a:lnTo>
                  <a:pt x="1828118" y="0"/>
                </a:lnTo>
                <a:lnTo>
                  <a:pt x="1828118" y="1942224"/>
                </a:lnTo>
                <a:lnTo>
                  <a:pt x="0" y="19422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10800000">
            <a:off x="8280779" y="661499"/>
            <a:ext cx="1828118" cy="1942224"/>
          </a:xfrm>
          <a:custGeom>
            <a:avLst/>
            <a:gdLst/>
            <a:ahLst/>
            <a:cxnLst/>
            <a:rect l="l" t="t" r="r" b="b"/>
            <a:pathLst>
              <a:path w="1828118" h="1942224">
                <a:moveTo>
                  <a:pt x="0" y="0"/>
                </a:moveTo>
                <a:lnTo>
                  <a:pt x="1828118" y="0"/>
                </a:lnTo>
                <a:lnTo>
                  <a:pt x="1828118" y="1942224"/>
                </a:lnTo>
                <a:lnTo>
                  <a:pt x="0" y="19422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446715" y="4488331"/>
            <a:ext cx="1163970" cy="1236621"/>
          </a:xfrm>
          <a:custGeom>
            <a:avLst/>
            <a:gdLst/>
            <a:ahLst/>
            <a:cxnLst/>
            <a:rect l="l" t="t" r="r" b="b"/>
            <a:pathLst>
              <a:path w="1163970" h="1236621">
                <a:moveTo>
                  <a:pt x="0" y="0"/>
                </a:moveTo>
                <a:lnTo>
                  <a:pt x="1163970" y="0"/>
                </a:lnTo>
                <a:lnTo>
                  <a:pt x="1163970" y="1236621"/>
                </a:lnTo>
                <a:lnTo>
                  <a:pt x="0" y="12366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5025119" y="1028700"/>
            <a:ext cx="2234181" cy="2223010"/>
          </a:xfrm>
          <a:custGeom>
            <a:avLst/>
            <a:gdLst/>
            <a:ahLst/>
            <a:cxnLst/>
            <a:rect l="l" t="t" r="r" b="b"/>
            <a:pathLst>
              <a:path w="2234181" h="2223010">
                <a:moveTo>
                  <a:pt x="0" y="0"/>
                </a:moveTo>
                <a:lnTo>
                  <a:pt x="2234181" y="0"/>
                </a:lnTo>
                <a:lnTo>
                  <a:pt x="2234181" y="2223010"/>
                </a:lnTo>
                <a:lnTo>
                  <a:pt x="0" y="22230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flipH="1">
            <a:off x="1028700" y="1098416"/>
            <a:ext cx="2300835" cy="2289331"/>
          </a:xfrm>
          <a:custGeom>
            <a:avLst/>
            <a:gdLst/>
            <a:ahLst/>
            <a:cxnLst/>
            <a:rect l="l" t="t" r="r" b="b"/>
            <a:pathLst>
              <a:path w="2300835" h="2289331">
                <a:moveTo>
                  <a:pt x="2300835" y="0"/>
                </a:moveTo>
                <a:lnTo>
                  <a:pt x="0" y="0"/>
                </a:lnTo>
                <a:lnTo>
                  <a:pt x="0" y="2289331"/>
                </a:lnTo>
                <a:lnTo>
                  <a:pt x="2300835" y="2289331"/>
                </a:lnTo>
                <a:lnTo>
                  <a:pt x="2300835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flipH="1" flipV="1">
            <a:off x="1028700" y="6968969"/>
            <a:ext cx="2300835" cy="2289331"/>
          </a:xfrm>
          <a:custGeom>
            <a:avLst/>
            <a:gdLst/>
            <a:ahLst/>
            <a:cxnLst/>
            <a:rect l="l" t="t" r="r" b="b"/>
            <a:pathLst>
              <a:path w="2300835" h="2289331">
                <a:moveTo>
                  <a:pt x="2300835" y="2289331"/>
                </a:moveTo>
                <a:lnTo>
                  <a:pt x="0" y="2289331"/>
                </a:lnTo>
                <a:lnTo>
                  <a:pt x="0" y="0"/>
                </a:lnTo>
                <a:lnTo>
                  <a:pt x="2300835" y="0"/>
                </a:lnTo>
                <a:lnTo>
                  <a:pt x="2300835" y="228933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16677315" y="4488331"/>
            <a:ext cx="1163970" cy="1236621"/>
          </a:xfrm>
          <a:custGeom>
            <a:avLst/>
            <a:gdLst/>
            <a:ahLst/>
            <a:cxnLst/>
            <a:rect l="l" t="t" r="r" b="b"/>
            <a:pathLst>
              <a:path w="1163970" h="1236621">
                <a:moveTo>
                  <a:pt x="0" y="0"/>
                </a:moveTo>
                <a:lnTo>
                  <a:pt x="1163970" y="0"/>
                </a:lnTo>
                <a:lnTo>
                  <a:pt x="1163970" y="1236621"/>
                </a:lnTo>
                <a:lnTo>
                  <a:pt x="0" y="12366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TextBox 10"/>
          <p:cNvSpPr txBox="1"/>
          <p:nvPr/>
        </p:nvSpPr>
        <p:spPr>
          <a:xfrm>
            <a:off x="2173932" y="4810125"/>
            <a:ext cx="14503383" cy="1556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39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-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Nối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cột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tên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BPTT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vào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ví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dụ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tương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ứng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.</a:t>
            </a:r>
          </a:p>
          <a:p>
            <a:pPr>
              <a:lnSpc>
                <a:spcPts val="6439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-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Chỉ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ra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dấu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hiệu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nhận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biết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của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biện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pháp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tu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từ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đó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73932" y="2150333"/>
            <a:ext cx="14285268" cy="1267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59"/>
              </a:lnSpc>
              <a:spcBef>
                <a:spcPct val="0"/>
              </a:spcBef>
            </a:pPr>
            <a:r>
              <a:rPr lang="vi-VN" sz="4400" b="1" dirty="0">
                <a:solidFill>
                  <a:srgbClr val="000000"/>
                </a:solidFill>
                <a:latin typeface="Times New Roman" pitchFamily="18" charset="0"/>
                <a:ea typeface="Cabin Bold"/>
                <a:cs typeface="Cabin Bold"/>
                <a:sym typeface="Cabin Bold"/>
              </a:rPr>
              <a:t>HOẠT ĐỘNG 1: 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ea typeface="Cabin Bold"/>
                <a:cs typeface="Cabin Bold"/>
                <a:sym typeface="Cabin Bold"/>
              </a:rPr>
              <a:t>KHỞI ĐỘNG</a:t>
            </a:r>
          </a:p>
        </p:txBody>
      </p:sp>
      <p:sp>
        <p:nvSpPr>
          <p:cNvPr id="12" name="AutoShape 2" descr="https://tse2.mm.bing.net/th?id=OIP.7idB6iOlgiFy50lx4cyi3QAAAA&amp;pid=Api&amp;P=0&amp;h=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78"/>
            <a:ext cx="9270167" cy="10287000"/>
          </a:xfrm>
          <a:custGeom>
            <a:avLst/>
            <a:gdLst/>
            <a:ahLst/>
            <a:cxnLst/>
            <a:rect l="l" t="t" r="r" b="b"/>
            <a:pathLst>
              <a:path w="7367799" h="9567586">
                <a:moveTo>
                  <a:pt x="0" y="0"/>
                </a:moveTo>
                <a:lnTo>
                  <a:pt x="7367800" y="0"/>
                </a:lnTo>
                <a:lnTo>
                  <a:pt x="7367800" y="9567586"/>
                </a:lnTo>
                <a:lnTo>
                  <a:pt x="0" y="95675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73" r="-4022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10668000" y="110490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+mj-lt"/>
              </a:rPr>
              <a:t>ĐÁP ÁN</a:t>
            </a:r>
            <a:endParaRPr lang="en-US" sz="36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13227" y="2324100"/>
            <a:ext cx="1043876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latin typeface="+mj-lt"/>
              </a:rPr>
              <a:t>1- H</a:t>
            </a:r>
          </a:p>
          <a:p>
            <a:r>
              <a:rPr lang="vi-VN" sz="3600" b="1" dirty="0">
                <a:latin typeface="+mj-lt"/>
              </a:rPr>
              <a:t>2- A</a:t>
            </a:r>
          </a:p>
          <a:p>
            <a:r>
              <a:rPr lang="vi-VN" sz="3600" b="1" dirty="0">
                <a:latin typeface="+mj-lt"/>
              </a:rPr>
              <a:t>3- G</a:t>
            </a:r>
          </a:p>
          <a:p>
            <a:r>
              <a:rPr lang="vi-VN" sz="3600" b="1" dirty="0">
                <a:latin typeface="+mj-lt"/>
              </a:rPr>
              <a:t>4- F</a:t>
            </a:r>
          </a:p>
          <a:p>
            <a:r>
              <a:rPr lang="vi-VN" sz="3600" b="1" dirty="0">
                <a:latin typeface="+mj-lt"/>
              </a:rPr>
              <a:t>5- C</a:t>
            </a:r>
          </a:p>
          <a:p>
            <a:r>
              <a:rPr lang="vi-VN" sz="3600" b="1" dirty="0">
                <a:latin typeface="+mj-lt"/>
              </a:rPr>
              <a:t>6- E</a:t>
            </a:r>
          </a:p>
          <a:p>
            <a:r>
              <a:rPr lang="vi-VN" sz="3600" b="1" dirty="0">
                <a:latin typeface="+mj-lt"/>
              </a:rPr>
              <a:t>7- B</a:t>
            </a:r>
          </a:p>
          <a:p>
            <a:r>
              <a:rPr lang="vi-VN" sz="3600" b="1" dirty="0">
                <a:latin typeface="+mj-lt"/>
              </a:rPr>
              <a:t>8- D</a:t>
            </a:r>
            <a:endParaRPr lang="en-US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34897" y="3752224"/>
            <a:ext cx="12386" cy="402316"/>
          </a:xfrm>
          <a:prstGeom prst="rect">
            <a:avLst/>
          </a:prstGeom>
          <a:solidFill>
            <a:srgbClr val="2E2E2E"/>
          </a:solidFill>
        </p:spPr>
        <p:txBody>
          <a:bodyPr/>
          <a:lstStyle/>
          <a:p>
            <a:endParaRPr lang="vi-VN"/>
          </a:p>
        </p:txBody>
      </p:sp>
      <p:sp>
        <p:nvSpPr>
          <p:cNvPr id="3" name="AutoShape 3"/>
          <p:cNvSpPr/>
          <p:nvPr/>
        </p:nvSpPr>
        <p:spPr>
          <a:xfrm>
            <a:off x="7709765" y="4149576"/>
            <a:ext cx="2862650" cy="9928"/>
          </a:xfrm>
          <a:prstGeom prst="rect">
            <a:avLst/>
          </a:prstGeom>
          <a:solidFill>
            <a:srgbClr val="2E2E2E"/>
          </a:solidFill>
        </p:spPr>
        <p:txBody>
          <a:bodyPr/>
          <a:lstStyle/>
          <a:p>
            <a:endParaRPr lang="vi-VN"/>
          </a:p>
        </p:txBody>
      </p:sp>
      <p:sp>
        <p:nvSpPr>
          <p:cNvPr id="4" name="AutoShape 4"/>
          <p:cNvSpPr/>
          <p:nvPr/>
        </p:nvSpPr>
        <p:spPr>
          <a:xfrm>
            <a:off x="10566157" y="4156352"/>
            <a:ext cx="12386" cy="305192"/>
          </a:xfrm>
          <a:prstGeom prst="rect">
            <a:avLst/>
          </a:prstGeom>
          <a:solidFill>
            <a:srgbClr val="2E2E2E"/>
          </a:solidFill>
        </p:spPr>
        <p:txBody>
          <a:bodyPr/>
          <a:lstStyle/>
          <a:p>
            <a:endParaRPr lang="vi-VN"/>
          </a:p>
        </p:txBody>
      </p:sp>
      <p:sp>
        <p:nvSpPr>
          <p:cNvPr id="5" name="AutoShape 5"/>
          <p:cNvSpPr/>
          <p:nvPr/>
        </p:nvSpPr>
        <p:spPr>
          <a:xfrm>
            <a:off x="7709458" y="4156352"/>
            <a:ext cx="12386" cy="305192"/>
          </a:xfrm>
          <a:prstGeom prst="rect">
            <a:avLst/>
          </a:prstGeom>
          <a:solidFill>
            <a:srgbClr val="2E2E2E"/>
          </a:solidFill>
        </p:spPr>
        <p:txBody>
          <a:bodyPr/>
          <a:lstStyle/>
          <a:p>
            <a:endParaRPr lang="vi-VN"/>
          </a:p>
        </p:txBody>
      </p:sp>
      <p:sp>
        <p:nvSpPr>
          <p:cNvPr id="20" name="TextBox 20"/>
          <p:cNvSpPr txBox="1"/>
          <p:nvPr/>
        </p:nvSpPr>
        <p:spPr>
          <a:xfrm>
            <a:off x="8075209" y="2621099"/>
            <a:ext cx="2144147" cy="113112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0"/>
              </a:lnSpc>
            </a:pPr>
            <a:r>
              <a:rPr lang="en-US" sz="1500">
                <a:solidFill>
                  <a:srgbClr val="FFFFFF"/>
                </a:solidFill>
                <a:latin typeface="Cabin Medium"/>
                <a:ea typeface="Cabin Medium"/>
                <a:cs typeface="Cabin Medium"/>
                <a:sym typeface="Cabin Medium"/>
              </a:rPr>
              <a:t>Hải Âu</a:t>
            </a:r>
          </a:p>
          <a:p>
            <a:pPr algn="ctr">
              <a:lnSpc>
                <a:spcPts val="1950"/>
              </a:lnSpc>
            </a:pPr>
            <a:r>
              <a:rPr lang="en-US" sz="15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Chủ tịch</a:t>
            </a:r>
          </a:p>
        </p:txBody>
      </p:sp>
      <p:sp>
        <p:nvSpPr>
          <p:cNvPr id="43" name="Freeform 43"/>
          <p:cNvSpPr/>
          <p:nvPr/>
        </p:nvSpPr>
        <p:spPr>
          <a:xfrm>
            <a:off x="3553057" y="7723428"/>
            <a:ext cx="2144147" cy="1021064"/>
          </a:xfrm>
          <a:custGeom>
            <a:avLst/>
            <a:gdLst/>
            <a:ahLst/>
            <a:cxnLst/>
            <a:rect l="l" t="t" r="r" b="b"/>
            <a:pathLst>
              <a:path w="371119" h="176731">
                <a:moveTo>
                  <a:pt x="0" y="0"/>
                </a:moveTo>
                <a:lnTo>
                  <a:pt x="371119" y="0"/>
                </a:lnTo>
                <a:lnTo>
                  <a:pt x="371119" y="176731"/>
                </a:lnTo>
                <a:lnTo>
                  <a:pt x="0" y="176731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vi-VN"/>
          </a:p>
        </p:txBody>
      </p:sp>
      <p:sp>
        <p:nvSpPr>
          <p:cNvPr id="46" name="Freeform 46"/>
          <p:cNvSpPr/>
          <p:nvPr/>
        </p:nvSpPr>
        <p:spPr>
          <a:xfrm>
            <a:off x="6451886" y="7723428"/>
            <a:ext cx="2144147" cy="1021064"/>
          </a:xfrm>
          <a:custGeom>
            <a:avLst/>
            <a:gdLst/>
            <a:ahLst/>
            <a:cxnLst/>
            <a:rect l="l" t="t" r="r" b="b"/>
            <a:pathLst>
              <a:path w="371119" h="176731">
                <a:moveTo>
                  <a:pt x="0" y="0"/>
                </a:moveTo>
                <a:lnTo>
                  <a:pt x="371119" y="0"/>
                </a:lnTo>
                <a:lnTo>
                  <a:pt x="371119" y="176731"/>
                </a:lnTo>
                <a:lnTo>
                  <a:pt x="0" y="176731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vi-VN"/>
          </a:p>
        </p:txBody>
      </p:sp>
      <p:sp>
        <p:nvSpPr>
          <p:cNvPr id="55" name="Freeform 55"/>
          <p:cNvSpPr/>
          <p:nvPr/>
        </p:nvSpPr>
        <p:spPr>
          <a:xfrm>
            <a:off x="15265754" y="7723428"/>
            <a:ext cx="2144147" cy="1021064"/>
          </a:xfrm>
          <a:custGeom>
            <a:avLst/>
            <a:gdLst/>
            <a:ahLst/>
            <a:cxnLst/>
            <a:rect l="l" t="t" r="r" b="b"/>
            <a:pathLst>
              <a:path w="371119" h="176731">
                <a:moveTo>
                  <a:pt x="0" y="0"/>
                </a:moveTo>
                <a:lnTo>
                  <a:pt x="371119" y="0"/>
                </a:lnTo>
                <a:lnTo>
                  <a:pt x="371119" y="176731"/>
                </a:lnTo>
                <a:lnTo>
                  <a:pt x="0" y="176731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vi-VN"/>
          </a:p>
        </p:txBody>
      </p:sp>
      <p:sp>
        <p:nvSpPr>
          <p:cNvPr id="58" name="TextBox 58"/>
          <p:cNvSpPr txBox="1"/>
          <p:nvPr/>
        </p:nvSpPr>
        <p:spPr>
          <a:xfrm>
            <a:off x="1129656" y="266700"/>
            <a:ext cx="13902829" cy="9172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vi-VN" sz="3600" b="1" dirty="0">
                <a:solidFill>
                  <a:srgbClr val="2E2E2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CÁC BIỆN PHÁP TU TỪ ĐÃ HỌC</a:t>
            </a:r>
            <a:endParaRPr lang="en-US" sz="3600" b="1" dirty="0">
              <a:solidFill>
                <a:srgbClr val="2E2E2E"/>
              </a:solidFill>
              <a:latin typeface="Times New Roman" panose="02020603050405020304" pitchFamily="18" charset="0"/>
              <a:ea typeface="Cabin"/>
              <a:cs typeface="Times New Roman" panose="02020603050405020304" pitchFamily="18" charset="0"/>
              <a:sym typeface="Cabi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09701"/>
            <a:ext cx="16992599" cy="830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10" y="26200"/>
            <a:ext cx="18453210" cy="1023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23576" y="4572000"/>
            <a:ext cx="13030199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defTabSz="1549844">
              <a:defRPr/>
            </a:pPr>
            <a:r>
              <a:rPr lang="en-US" sz="8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pic>
        <p:nvPicPr>
          <p:cNvPr id="9220" name="Audio 1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899" y="9122575"/>
            <a:ext cx="91464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37">
            <a:extLst>
              <a:ext uri="{FF2B5EF4-FFF2-40B4-BE49-F238E27FC236}">
                <a16:creationId xmlns:a16="http://schemas.microsoft.com/office/drawing/2014/main" id="{BF55B269-A1BC-4ECA-B870-0198CB833F9A}"/>
              </a:ext>
            </a:extLst>
          </p:cNvPr>
          <p:cNvGrpSpPr/>
          <p:nvPr/>
        </p:nvGrpSpPr>
        <p:grpSpPr>
          <a:xfrm>
            <a:off x="10287001" y="1545525"/>
            <a:ext cx="2103341" cy="2095182"/>
            <a:chOff x="3015155" y="1647199"/>
            <a:chExt cx="1402227" cy="1396788"/>
          </a:xfrm>
        </p:grpSpPr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id="{CE256355-A658-4D9B-9468-D6C203EF7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00000">
              <a:off x="3017875" y="1644479"/>
              <a:ext cx="1396788" cy="1402227"/>
            </a:xfrm>
            <a:prstGeom prst="rect">
              <a:avLst/>
            </a:prstGeom>
          </p:spPr>
        </p:pic>
        <p:sp>
          <p:nvSpPr>
            <p:cNvPr id="8" name="矩形 39">
              <a:extLst>
                <a:ext uri="{FF2B5EF4-FFF2-40B4-BE49-F238E27FC236}">
                  <a16:creationId xmlns:a16="http://schemas.microsoft.com/office/drawing/2014/main" id="{EDB0B2E0-3B54-4487-90A7-4AF40F8FF618}"/>
                </a:ext>
              </a:extLst>
            </p:cNvPr>
            <p:cNvSpPr/>
            <p:nvPr/>
          </p:nvSpPr>
          <p:spPr>
            <a:xfrm>
              <a:off x="3521134" y="1791594"/>
              <a:ext cx="390278" cy="4719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FontTx/>
                <a:buNone/>
                <a:defRPr/>
              </a:pPr>
              <a:r>
                <a:rPr lang="en-US" altLang="zh-CN" sz="4000" b="1" dirty="0">
                  <a:solidFill>
                    <a:srgbClr val="FFFF00"/>
                  </a:solidFill>
                  <a:latin typeface="Times New Roman" pitchFamily="18" charset="0"/>
                  <a:ea typeface="inpin heiti" panose="00000500000000000000" pitchFamily="2" charset="-122"/>
                  <a:cs typeface="Times New Roman" pitchFamily="18" charset="0"/>
                  <a:sym typeface="inpin heiti" panose="00000500000000000000" pitchFamily="2" charset="-122"/>
                </a:rPr>
                <a:t>II</a:t>
              </a:r>
              <a:endParaRPr lang="en-GB" altLang="zh-CN" sz="4000" b="1" dirty="0">
                <a:solidFill>
                  <a:srgbClr val="FFFF00"/>
                </a:solidFill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83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808"/>
    </mc:Choice>
    <mc:Fallback xmlns="">
      <p:transition advTm="9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F57BF37-8F7F-2CD8-53C2-7EB5D784C0C7}"/>
              </a:ext>
            </a:extLst>
          </p:cNvPr>
          <p:cNvSpPr/>
          <p:nvPr/>
        </p:nvSpPr>
        <p:spPr>
          <a:xfrm>
            <a:off x="158418" y="9369"/>
            <a:ext cx="17971163" cy="9870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9528B42-3F95-8D90-EF3B-AEF783304EF1}"/>
              </a:ext>
            </a:extLst>
          </p:cNvPr>
          <p:cNvSpPr txBox="1"/>
          <p:nvPr/>
        </p:nvSpPr>
        <p:spPr>
          <a:xfrm>
            <a:off x="4191000" y="419100"/>
            <a:ext cx="8872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Biện pháp tu từ nhân hoá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9026B03-26AE-7420-1CC0-C45726366473}"/>
              </a:ext>
            </a:extLst>
          </p:cNvPr>
          <p:cNvSpPr txBox="1"/>
          <p:nvPr/>
        </p:nvSpPr>
        <p:spPr>
          <a:xfrm>
            <a:off x="1219200" y="1250097"/>
            <a:ext cx="16230600" cy="2009061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   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i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i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sz="2800" b="1" i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i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b="1" i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gầm</a:t>
            </a:r>
            <a:r>
              <a:rPr lang="en-US" sz="2800" b="1" i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thét</a:t>
            </a:r>
            <a:endParaRPr lang="en-US" sz="2800" b="1" i="1" kern="0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i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i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sz="2800" b="1" i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Hịch</a:t>
            </a:r>
            <a:r>
              <a:rPr lang="en-US" sz="2800" b="1" i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cọp</a:t>
            </a:r>
            <a:r>
              <a:rPr lang="en-US" sz="2800" b="1" i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2800" b="1" i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b="1" i="1" kern="0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44D491-03A8-E777-0371-B610AEAE3DD2}"/>
              </a:ext>
            </a:extLst>
          </p:cNvPr>
          <p:cNvSpPr txBox="1"/>
          <p:nvPr/>
        </p:nvSpPr>
        <p:spPr>
          <a:xfrm>
            <a:off x="1219200" y="3543300"/>
            <a:ext cx="16154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hoá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thác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gầm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thét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”, “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cọp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trêu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”:</a:t>
            </a:r>
            <a:endParaRPr lang="vi-VN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spcAft>
                <a:spcPts val="2400"/>
              </a:spcAft>
              <a:buFontTx/>
              <a:buChar char="-"/>
            </a:pPr>
            <a:r>
              <a:rPr lang="en-US" sz="40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 </a:t>
            </a:r>
            <a:endParaRPr lang="vi-VN" sz="4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>
              <a:spcAft>
                <a:spcPts val="2400"/>
              </a:spcAft>
            </a:pPr>
            <a:r>
              <a:rPr lang="vi-VN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Tái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khung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cảnh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rừng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hoang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vu,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bí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ẩ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đầy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nguy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hiểm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núi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rừng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Tây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Bắc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Qua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đó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khẳng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vẻ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kiên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cường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anh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dũng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chiến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binh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Tây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Tiến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2400"/>
              </a:spcAft>
            </a:pP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	+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ngợi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ca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lính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Tây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Tiến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quân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gian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lao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hiểm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nguy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vẫn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nét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tinh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nghịch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tinh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than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lạc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just">
              <a:spcAft>
                <a:spcPts val="2400"/>
              </a:spcAft>
            </a:pPr>
            <a:r>
              <a:rPr lang="vi-VN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Tăng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sức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cho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câu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thơ</a:t>
            </a:r>
            <a:r>
              <a:rPr lang="en-US" sz="4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74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F57BF37-8F7F-2CD8-53C2-7EB5D784C0C7}"/>
              </a:ext>
            </a:extLst>
          </p:cNvPr>
          <p:cNvSpPr/>
          <p:nvPr/>
        </p:nvSpPr>
        <p:spPr>
          <a:xfrm>
            <a:off x="158418" y="79323"/>
            <a:ext cx="17971163" cy="9870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9528B42-3F95-8D90-EF3B-AEF783304EF1}"/>
              </a:ext>
            </a:extLst>
          </p:cNvPr>
          <p:cNvSpPr txBox="1"/>
          <p:nvPr/>
        </p:nvSpPr>
        <p:spPr>
          <a:xfrm>
            <a:off x="4191000" y="419100"/>
            <a:ext cx="88727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Biện pháp tu từ nhân hoá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9026B03-26AE-7420-1CC0-C45726366473}"/>
              </a:ext>
            </a:extLst>
          </p:cNvPr>
          <p:cNvSpPr txBox="1"/>
          <p:nvPr/>
        </p:nvSpPr>
        <p:spPr>
          <a:xfrm>
            <a:off x="685800" y="1460768"/>
            <a:ext cx="16230600" cy="17366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hoá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b="1" kern="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b.  </a:t>
            </a:r>
            <a:r>
              <a:rPr lang="en-US" sz="3200" b="1" i="1" kern="1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Trời</a:t>
            </a:r>
            <a:r>
              <a:rPr lang="en-US" sz="3200" b="1" i="1" kern="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kern="1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thu</a:t>
            </a:r>
            <a:r>
              <a:rPr lang="en-US" sz="3200" b="1" i="1" kern="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kern="1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thay</a:t>
            </a:r>
            <a:r>
              <a:rPr lang="en-US" sz="3200" b="1" i="1" kern="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kern="1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áo</a:t>
            </a:r>
            <a:r>
              <a:rPr lang="en-US" sz="3200" b="1" i="1" kern="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kern="1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mới</a:t>
            </a:r>
            <a:endParaRPr lang="en-US" sz="3200" b="1" i="1" kern="1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en-US" sz="3200" b="1" i="1" kern="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Trong </a:t>
            </a:r>
            <a:r>
              <a:rPr lang="en-US" sz="3200" b="1" i="1" kern="1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biếc</a:t>
            </a:r>
            <a:r>
              <a:rPr lang="en-US" sz="3200" b="1" i="1" kern="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kern="1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nói</a:t>
            </a:r>
            <a:r>
              <a:rPr lang="en-US" sz="3200" b="1" i="1" kern="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kern="1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cười</a:t>
            </a:r>
            <a:r>
              <a:rPr lang="en-US" sz="3200" b="1" i="1" kern="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kern="1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thiết</a:t>
            </a:r>
            <a:r>
              <a:rPr lang="en-US" sz="3200" b="1" i="1" kern="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kern="1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tha</a:t>
            </a:r>
            <a:endParaRPr lang="en-US" sz="3200" b="1" i="1" kern="1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44D491-03A8-E777-0371-B610AEAE3DD2}"/>
              </a:ext>
            </a:extLst>
          </p:cNvPr>
          <p:cNvSpPr txBox="1"/>
          <p:nvPr/>
        </p:nvSpPr>
        <p:spPr>
          <a:xfrm>
            <a:off x="914400" y="3695700"/>
            <a:ext cx="16459200" cy="497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F57BF37-8F7F-2CD8-53C2-7EB5D784C0C7}"/>
              </a:ext>
            </a:extLst>
          </p:cNvPr>
          <p:cNvSpPr/>
          <p:nvPr/>
        </p:nvSpPr>
        <p:spPr>
          <a:xfrm>
            <a:off x="158418" y="-723900"/>
            <a:ext cx="17971163" cy="9870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9528B42-3F95-8D90-EF3B-AEF783304EF1}"/>
              </a:ext>
            </a:extLst>
          </p:cNvPr>
          <p:cNvSpPr txBox="1"/>
          <p:nvPr/>
        </p:nvSpPr>
        <p:spPr>
          <a:xfrm>
            <a:off x="4191000" y="-624395"/>
            <a:ext cx="88727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Biện pháp tu từ ẩn dụ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9026B03-26AE-7420-1CC0-C45726366473}"/>
              </a:ext>
            </a:extLst>
          </p:cNvPr>
          <p:cNvSpPr txBox="1"/>
          <p:nvPr/>
        </p:nvSpPr>
        <p:spPr>
          <a:xfrm>
            <a:off x="1181100" y="294444"/>
            <a:ext cx="16230600" cy="3030617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dirty="0"/>
              <a:t>      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hùm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Dũng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i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44D491-03A8-E777-0371-B610AEAE3DD2}"/>
              </a:ext>
            </a:extLst>
          </p:cNvPr>
          <p:cNvSpPr txBox="1"/>
          <p:nvPr/>
        </p:nvSpPr>
        <p:spPr>
          <a:xfrm>
            <a:off x="1219200" y="1943100"/>
            <a:ext cx="161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1FD9E21-978F-2358-16DA-573B16F7023D}"/>
              </a:ext>
            </a:extLst>
          </p:cNvPr>
          <p:cNvSpPr txBox="1"/>
          <p:nvPr/>
        </p:nvSpPr>
        <p:spPr>
          <a:xfrm>
            <a:off x="1143000" y="3412903"/>
            <a:ext cx="16230600" cy="6912531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tuỵ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+“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1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9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F57BF37-8F7F-2CD8-53C2-7EB5D784C0C7}"/>
              </a:ext>
            </a:extLst>
          </p:cNvPr>
          <p:cNvSpPr/>
          <p:nvPr/>
        </p:nvSpPr>
        <p:spPr>
          <a:xfrm>
            <a:off x="158418" y="-114300"/>
            <a:ext cx="17971163" cy="9870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9528B42-3F95-8D90-EF3B-AEF783304EF1}"/>
              </a:ext>
            </a:extLst>
          </p:cNvPr>
          <p:cNvSpPr txBox="1"/>
          <p:nvPr/>
        </p:nvSpPr>
        <p:spPr>
          <a:xfrm>
            <a:off x="2514600" y="-57052"/>
            <a:ext cx="8872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Biện pháp tu từ điệp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9026B03-26AE-7420-1CC0-C45726366473}"/>
              </a:ext>
            </a:extLst>
          </p:cNvPr>
          <p:cNvSpPr txBox="1"/>
          <p:nvPr/>
        </p:nvSpPr>
        <p:spPr>
          <a:xfrm>
            <a:off x="1123950" y="504268"/>
            <a:ext cx="16230600" cy="3030617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         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Heo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Dũng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i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44D491-03A8-E777-0371-B610AEAE3DD2}"/>
              </a:ext>
            </a:extLst>
          </p:cNvPr>
          <p:cNvSpPr txBox="1"/>
          <p:nvPr/>
        </p:nvSpPr>
        <p:spPr>
          <a:xfrm>
            <a:off x="1219200" y="2552700"/>
            <a:ext cx="1615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1FD9E21-978F-2358-16DA-573B16F7023D}"/>
              </a:ext>
            </a:extLst>
          </p:cNvPr>
          <p:cNvSpPr txBox="1"/>
          <p:nvPr/>
        </p:nvSpPr>
        <p:spPr>
          <a:xfrm>
            <a:off x="1123950" y="3714988"/>
            <a:ext cx="16230600" cy="6572012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</a:t>
            </a:r>
            <a:r>
              <a:rPr 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ngất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Khẳng định những ấn tượng, vẻ đẹp tâm hồn phong phú, cao đẹp, lãng mạn của tác giả.</a:t>
            </a:r>
          </a:p>
          <a:p>
            <a:pPr algn="just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89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9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1774</Words>
  <Application>Microsoft Macintosh PowerPoint</Application>
  <PresentationFormat>Custom</PresentationFormat>
  <Paragraphs>142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Cabin</vt:lpstr>
      <vt:lpstr>Arial</vt:lpstr>
      <vt:lpstr>Times New Roman</vt:lpstr>
      <vt:lpstr>Cabin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DẶN DÒ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TÁC DỤNG CỦA MỘT SỐ BIỆN PHÁP TU TỪ TRONG THƠ</dc:title>
  <cp:lastModifiedBy>Nguyệt Lục</cp:lastModifiedBy>
  <cp:revision>43</cp:revision>
  <dcterms:created xsi:type="dcterms:W3CDTF">2006-08-16T00:00:00Z</dcterms:created>
  <dcterms:modified xsi:type="dcterms:W3CDTF">2024-10-01T03:53:58Z</dcterms:modified>
  <dc:identifier>DAGL1efMs3o</dc:identifier>
</cp:coreProperties>
</file>