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79" r:id="rId2"/>
    <p:sldId id="287" r:id="rId3"/>
    <p:sldId id="283" r:id="rId4"/>
    <p:sldId id="478" r:id="rId5"/>
    <p:sldId id="289" r:id="rId6"/>
    <p:sldId id="455" r:id="rId7"/>
    <p:sldId id="456" r:id="rId8"/>
    <p:sldId id="479" r:id="rId9"/>
    <p:sldId id="388" r:id="rId10"/>
    <p:sldId id="288" r:id="rId11"/>
    <p:sldId id="389" r:id="rId12"/>
    <p:sldId id="457" r:id="rId13"/>
    <p:sldId id="458" r:id="rId14"/>
    <p:sldId id="480" r:id="rId15"/>
    <p:sldId id="294" r:id="rId16"/>
    <p:sldId id="392" r:id="rId17"/>
    <p:sldId id="393" r:id="rId18"/>
    <p:sldId id="461" r:id="rId19"/>
    <p:sldId id="396" r:id="rId20"/>
    <p:sldId id="397" r:id="rId21"/>
    <p:sldId id="482" r:id="rId22"/>
    <p:sldId id="484" r:id="rId23"/>
    <p:sldId id="483" r:id="rId24"/>
    <p:sldId id="481" r:id="rId25"/>
    <p:sldId id="398" r:id="rId26"/>
    <p:sldId id="485" r:id="rId27"/>
    <p:sldId id="486" r:id="rId28"/>
    <p:sldId id="487" r:id="rId29"/>
    <p:sldId id="488" r:id="rId30"/>
    <p:sldId id="489" r:id="rId31"/>
    <p:sldId id="404" r:id="rId32"/>
    <p:sldId id="405" r:id="rId33"/>
    <p:sldId id="462" r:id="rId34"/>
    <p:sldId id="490" r:id="rId35"/>
    <p:sldId id="492" r:id="rId36"/>
    <p:sldId id="399" r:id="rId37"/>
    <p:sldId id="402" r:id="rId38"/>
    <p:sldId id="493" r:id="rId39"/>
    <p:sldId id="401" r:id="rId40"/>
    <p:sldId id="494" r:id="rId41"/>
    <p:sldId id="311" r:id="rId42"/>
    <p:sldId id="408" r:id="rId43"/>
    <p:sldId id="410" r:id="rId44"/>
    <p:sldId id="464" r:id="rId45"/>
    <p:sldId id="414" r:id="rId46"/>
    <p:sldId id="411" r:id="rId47"/>
    <p:sldId id="418" r:id="rId48"/>
    <p:sldId id="495" r:id="rId49"/>
    <p:sldId id="417" r:id="rId50"/>
    <p:sldId id="296" r:id="rId51"/>
    <p:sldId id="422" r:id="rId52"/>
    <p:sldId id="423" r:id="rId53"/>
    <p:sldId id="424" r:id="rId54"/>
    <p:sldId id="496" r:id="rId55"/>
    <p:sldId id="450" r:id="rId56"/>
    <p:sldId id="451" r:id="rId57"/>
    <p:sldId id="425" r:id="rId58"/>
    <p:sldId id="468" r:id="rId59"/>
    <p:sldId id="469" r:id="rId60"/>
    <p:sldId id="470" r:id="rId61"/>
    <p:sldId id="497" r:id="rId62"/>
    <p:sldId id="430" r:id="rId63"/>
    <p:sldId id="432" r:id="rId64"/>
    <p:sldId id="431" r:id="rId65"/>
    <p:sldId id="433" r:id="rId66"/>
    <p:sldId id="498" r:id="rId67"/>
    <p:sldId id="499" r:id="rId68"/>
    <p:sldId id="472" r:id="rId69"/>
    <p:sldId id="473" r:id="rId70"/>
    <p:sldId id="440" r:id="rId71"/>
    <p:sldId id="506" r:id="rId72"/>
    <p:sldId id="504" r:id="rId73"/>
    <p:sldId id="435" r:id="rId74"/>
    <p:sldId id="505" r:id="rId75"/>
    <p:sldId id="471" r:id="rId76"/>
    <p:sldId id="507" r:id="rId77"/>
    <p:sldId id="509" r:id="rId78"/>
    <p:sldId id="508" r:id="rId79"/>
    <p:sldId id="382" r:id="rId80"/>
    <p:sldId id="510" r:id="rId81"/>
    <p:sldId id="511" r:id="rId82"/>
    <p:sldId id="512" r:id="rId83"/>
    <p:sldId id="513" r:id="rId84"/>
    <p:sldId id="514" r:id="rId85"/>
    <p:sldId id="515" r:id="rId86"/>
    <p:sldId id="516" r:id="rId87"/>
    <p:sldId id="517" r:id="rId88"/>
    <p:sldId id="476" r:id="rId89"/>
    <p:sldId id="454"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B9"/>
    <a:srgbClr val="C00000"/>
    <a:srgbClr val="FF0066"/>
    <a:srgbClr val="FCDFCD"/>
    <a:srgbClr val="E57D54"/>
    <a:srgbClr val="B12FC7"/>
    <a:srgbClr val="0000FF"/>
    <a:srgbClr val="C8E6E0"/>
    <a:srgbClr val="DC484A"/>
    <a:srgbClr val="702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6" autoAdjust="0"/>
    <p:restoredTop sz="95223" autoAdjust="0"/>
  </p:normalViewPr>
  <p:slideViewPr>
    <p:cSldViewPr showGuides="1">
      <p:cViewPr varScale="1">
        <p:scale>
          <a:sx n="84" d="100"/>
          <a:sy n="84" d="100"/>
        </p:scale>
        <p:origin x="9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276ED-B65E-472C-B32F-F572B100787E}"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62819-8605-43D1-9A15-77FD5E27A489}" type="slidenum">
              <a:rPr lang="en-US" smtClean="0"/>
              <a:t>‹#›</a:t>
            </a:fld>
            <a:endParaRPr lang="en-US"/>
          </a:p>
        </p:txBody>
      </p:sp>
    </p:spTree>
    <p:extLst>
      <p:ext uri="{BB962C8B-B14F-4D97-AF65-F5344CB8AC3E}">
        <p14:creationId xmlns:p14="http://schemas.microsoft.com/office/powerpoint/2010/main" val="212453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62819-8605-43D1-9A15-77FD5E27A489}" type="slidenum">
              <a:rPr lang="en-US" smtClean="0"/>
              <a:t>47</a:t>
            </a:fld>
            <a:endParaRPr lang="en-US"/>
          </a:p>
        </p:txBody>
      </p:sp>
    </p:spTree>
    <p:extLst>
      <p:ext uri="{BB962C8B-B14F-4D97-AF65-F5344CB8AC3E}">
        <p14:creationId xmlns:p14="http://schemas.microsoft.com/office/powerpoint/2010/main" val="86425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62819-8605-43D1-9A15-77FD5E27A489}" type="slidenum">
              <a:rPr lang="en-US" smtClean="0"/>
              <a:t>72</a:t>
            </a:fld>
            <a:endParaRPr lang="en-US"/>
          </a:p>
        </p:txBody>
      </p:sp>
    </p:spTree>
    <p:extLst>
      <p:ext uri="{BB962C8B-B14F-4D97-AF65-F5344CB8AC3E}">
        <p14:creationId xmlns:p14="http://schemas.microsoft.com/office/powerpoint/2010/main" val="327771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124D-4B30-6F33-F0EF-A916B3652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35ACC9-890E-77C5-705E-5695C2588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089C43-9C20-D16B-547E-EBCAED23160B}"/>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5" name="Footer Placeholder 4">
            <a:extLst>
              <a:ext uri="{FF2B5EF4-FFF2-40B4-BE49-F238E27FC236}">
                <a16:creationId xmlns:a16="http://schemas.microsoft.com/office/drawing/2014/main" id="{D1CE6234-540A-10D1-3E2A-675F0A2CA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5DAE6-E711-B581-8C65-2F1C58B5BD39}"/>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1164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C7D0-BF78-2312-001D-705FFF13D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BF1290-2742-5C66-1FB7-DA53192A2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8C01B-BDDC-E803-DBC2-BD26D18A1392}"/>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5" name="Footer Placeholder 4">
            <a:extLst>
              <a:ext uri="{FF2B5EF4-FFF2-40B4-BE49-F238E27FC236}">
                <a16:creationId xmlns:a16="http://schemas.microsoft.com/office/drawing/2014/main" id="{6E14C87E-1079-9C9F-B779-AB8AF690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4AD36-42E3-6B28-655D-CAB8A66EC238}"/>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53642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A1D6D-794C-8C2E-F2CF-C1968F604A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B712F-88F7-6F2B-BAA6-04E8BB66B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253D4-F1F5-9838-8EC9-D9FF21426534}"/>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5" name="Footer Placeholder 4">
            <a:extLst>
              <a:ext uri="{FF2B5EF4-FFF2-40B4-BE49-F238E27FC236}">
                <a16:creationId xmlns:a16="http://schemas.microsoft.com/office/drawing/2014/main" id="{163B381D-79FB-FF14-77ED-28BCBA2B5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828E4-5C9B-8DA6-A68E-2BEB769746F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738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8D86-4390-B53D-C457-37EB08632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6CE68-F036-CD8A-5F84-D4698A6B7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201C4-FAE9-4410-74B4-B917E1B9AAF8}"/>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5" name="Footer Placeholder 4">
            <a:extLst>
              <a:ext uri="{FF2B5EF4-FFF2-40B4-BE49-F238E27FC236}">
                <a16:creationId xmlns:a16="http://schemas.microsoft.com/office/drawing/2014/main" id="{83D42AE3-3CFA-3970-7BDE-22A7EA188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42068-BCBA-A6B2-EC23-9669CCCB1F2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4152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9F2C8-EA43-1FBB-8CEC-1107BBD3A0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64D955-97D0-1EC8-3379-C8C658EC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B5E52-EDF1-E42F-D03A-2C96A2D2406B}"/>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5" name="Footer Placeholder 4">
            <a:extLst>
              <a:ext uri="{FF2B5EF4-FFF2-40B4-BE49-F238E27FC236}">
                <a16:creationId xmlns:a16="http://schemas.microsoft.com/office/drawing/2014/main" id="{A26A7779-2DD6-C4EC-FC7D-8E9C1CF5E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839F0-5830-418A-6200-18DB5C454A1B}"/>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16769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ED41-A7DD-960D-2EEC-944C48D896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1FCE85-173C-6C40-DB04-9C7159248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7F8A72-8E24-2E8C-D22A-B55BB217FF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179CE2-57FC-9EA0-3D33-22D2C643A0FD}"/>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6" name="Footer Placeholder 5">
            <a:extLst>
              <a:ext uri="{FF2B5EF4-FFF2-40B4-BE49-F238E27FC236}">
                <a16:creationId xmlns:a16="http://schemas.microsoft.com/office/drawing/2014/main" id="{AC88B797-14BC-F660-83B9-835552357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0EAF8-EFA2-122F-E893-DDD4761B2EE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99628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1CBF-A6BF-E26C-0D45-E9F552D918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2EBFF7-6757-715F-BA11-A888C1A08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09283D-9061-AE7F-92E0-E4DDA4D6B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9D41C-C372-F4E1-506E-C48431B2B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6479EF-9095-8E58-EFBB-783AE55E14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A71A3C-F802-48B7-77E1-1B294986D224}"/>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8" name="Footer Placeholder 7">
            <a:extLst>
              <a:ext uri="{FF2B5EF4-FFF2-40B4-BE49-F238E27FC236}">
                <a16:creationId xmlns:a16="http://schemas.microsoft.com/office/drawing/2014/main" id="{F1E35A85-C87D-0340-153C-CC7909C33B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4461E0-0793-10F4-4AFB-0393D2D4684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2605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E334-AACB-F04B-7E0F-A2C70F1355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8C49BC-3369-255E-CE53-6D744F95FB22}"/>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4" name="Footer Placeholder 3">
            <a:extLst>
              <a:ext uri="{FF2B5EF4-FFF2-40B4-BE49-F238E27FC236}">
                <a16:creationId xmlns:a16="http://schemas.microsoft.com/office/drawing/2014/main" id="{61654288-A78D-1369-1891-980F79A15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A2EF5-E0FF-621B-33D4-E394A500A914}"/>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68106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E1697-020B-9B58-9867-F762028F5EC0}"/>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3" name="Footer Placeholder 2">
            <a:extLst>
              <a:ext uri="{FF2B5EF4-FFF2-40B4-BE49-F238E27FC236}">
                <a16:creationId xmlns:a16="http://schemas.microsoft.com/office/drawing/2014/main" id="{C2DA84CF-A033-704A-2B97-CD2A733C1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558CEA-A6DE-86BB-E7D1-512283B8C233}"/>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3456744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C38F-CA05-81C0-ABB6-81E00D504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2045B6-1D80-F1F2-3E32-60E155EAC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6897D5-3A69-31B0-F171-31A4297F9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2B77-D14B-B0A7-D7B1-45FEB5F2CA51}"/>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6" name="Footer Placeholder 5">
            <a:extLst>
              <a:ext uri="{FF2B5EF4-FFF2-40B4-BE49-F238E27FC236}">
                <a16:creationId xmlns:a16="http://schemas.microsoft.com/office/drawing/2014/main" id="{AE6CEEFB-345B-F7EA-62A6-F676C45CB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18678-6B69-F156-4590-D668709DFA7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4870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44F2-95E6-8D3E-F93F-7FF3CD18B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492F3C-72E7-11FA-443E-0845BF978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446651-6607-F2F4-0238-EC0410287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BE256-9088-5B2D-60CD-0BC1A16C6F3F}"/>
              </a:ext>
            </a:extLst>
          </p:cNvPr>
          <p:cNvSpPr>
            <a:spLocks noGrp="1"/>
          </p:cNvSpPr>
          <p:nvPr>
            <p:ph type="dt" sz="half" idx="10"/>
          </p:nvPr>
        </p:nvSpPr>
        <p:spPr/>
        <p:txBody>
          <a:bodyPr/>
          <a:lstStyle/>
          <a:p>
            <a:fld id="{702BE260-C329-4027-AAED-E5296B474A37}" type="datetimeFigureOut">
              <a:rPr lang="en-US" smtClean="0"/>
              <a:t>9/13/2024</a:t>
            </a:fld>
            <a:endParaRPr lang="en-US"/>
          </a:p>
        </p:txBody>
      </p:sp>
      <p:sp>
        <p:nvSpPr>
          <p:cNvPr id="6" name="Footer Placeholder 5">
            <a:extLst>
              <a:ext uri="{FF2B5EF4-FFF2-40B4-BE49-F238E27FC236}">
                <a16:creationId xmlns:a16="http://schemas.microsoft.com/office/drawing/2014/main" id="{3BEE66C5-A6FC-4AF4-8338-85D4AE1B4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88D65F-B1B5-9B2F-E67D-0E119697AF60}"/>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82826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9Slide.vn - 2019">
            <a:extLst>
              <a:ext uri="{FF2B5EF4-FFF2-40B4-BE49-F238E27FC236}">
                <a16:creationId xmlns:a16="http://schemas.microsoft.com/office/drawing/2014/main" id="{313235F6-4662-7697-147D-B47F5C976778}"/>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3964A2A-B1F3-DB82-18E5-E9BC8AA94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276B3-FBEE-F6DD-617E-327028B98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E856F-57CE-2EF9-FC77-336592B92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9/13/2024</a:t>
            </a:fld>
            <a:endParaRPr lang="en-US"/>
          </a:p>
        </p:txBody>
      </p:sp>
      <p:sp>
        <p:nvSpPr>
          <p:cNvPr id="5" name="Footer Placeholder 4">
            <a:extLst>
              <a:ext uri="{FF2B5EF4-FFF2-40B4-BE49-F238E27FC236}">
                <a16:creationId xmlns:a16="http://schemas.microsoft.com/office/drawing/2014/main" id="{57E276CC-90D2-E334-1AD8-612BCEB2EE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BADD4C-32AE-06FD-A0B4-53A5B6FFB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a:extLst>
              <a:ext uri="{FF2B5EF4-FFF2-40B4-BE49-F238E27FC236}">
                <a16:creationId xmlns:a16="http://schemas.microsoft.com/office/drawing/2014/main" id="{D824BE44-2CFD-AD24-9315-2822EED8C6C7}"/>
              </a:ext>
            </a:extLst>
          </p:cNvPr>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608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bin"/><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8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exagon 23">
            <a:extLst>
              <a:ext uri="{FF2B5EF4-FFF2-40B4-BE49-F238E27FC236}">
                <a16:creationId xmlns:a16="http://schemas.microsoft.com/office/drawing/2014/main" id="{AB29F4F1-1B32-C6B7-A253-50C791AF710B}"/>
              </a:ext>
            </a:extLst>
          </p:cNvPr>
          <p:cNvSpPr/>
          <p:nvPr/>
        </p:nvSpPr>
        <p:spPr>
          <a:xfrm>
            <a:off x="2737772" y="2244886"/>
            <a:ext cx="7473028" cy="1594859"/>
          </a:xfrm>
          <a:prstGeom prst="hexag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2495B96-0075-48D4-5880-77D443D6D0DD}"/>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9" descr="D:\PNG\PPT\3.16\Cool 3D Chemistry Middle School Student Pack\Cool 3D Chemistry Middle School Student Pack-32.png">
            <a:extLst>
              <a:ext uri="{FF2B5EF4-FFF2-40B4-BE49-F238E27FC236}">
                <a16:creationId xmlns:a16="http://schemas.microsoft.com/office/drawing/2014/main" id="{39ACC14E-B403-0D71-4085-462DBE6FB8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191" y="2502229"/>
            <a:ext cx="2215428" cy="23849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PNG\PPT\3.16\Cool 3D Chemistry Middle School Student Pack\Cool 3D Chemistry Middle School Student Pack-31.png">
            <a:extLst>
              <a:ext uri="{FF2B5EF4-FFF2-40B4-BE49-F238E27FC236}">
                <a16:creationId xmlns:a16="http://schemas.microsoft.com/office/drawing/2014/main" id="{E5C57145-A380-2F0D-57F9-A5379F88AD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84904">
            <a:off x="9295102" y="124631"/>
            <a:ext cx="3142062" cy="2108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PNG\PPT\3.16\Cool 3D Chemistry Middle School Student Pack\Cool 3D Chemistry Middle School Student Pack-19.png">
            <a:extLst>
              <a:ext uri="{FF2B5EF4-FFF2-40B4-BE49-F238E27FC236}">
                <a16:creationId xmlns:a16="http://schemas.microsoft.com/office/drawing/2014/main" id="{8E3C3E56-C9EA-7A7C-5C33-BF1495305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274" y="4408322"/>
            <a:ext cx="2376290" cy="2240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PNG\PPT\3.16\Cool 3D Chemistry Middle School Student Pack\Cool 3D Chemistry Middle School Student Pack-28.png">
            <a:extLst>
              <a:ext uri="{FF2B5EF4-FFF2-40B4-BE49-F238E27FC236}">
                <a16:creationId xmlns:a16="http://schemas.microsoft.com/office/drawing/2014/main" id="{632EE5C3-0BA1-526D-7CEA-743AC922B4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85"/>
          <a:stretch/>
        </p:blipFill>
        <p:spPr bwMode="auto">
          <a:xfrm>
            <a:off x="0" y="311449"/>
            <a:ext cx="2737772" cy="2900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PNG\PPT\3.16\Cool 3D Chemistry Middle School Student Pack\Cool 3D Chemistry Middle School Student Pack-22.png">
            <a:extLst>
              <a:ext uri="{FF2B5EF4-FFF2-40B4-BE49-F238E27FC236}">
                <a16:creationId xmlns:a16="http://schemas.microsoft.com/office/drawing/2014/main" id="{54FA8CD4-DDEF-5827-E06A-95BD941CE6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233" y="4072120"/>
            <a:ext cx="2269053" cy="25535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PNG\PPT\3.16\Cool 3D Chemistry Middle School Student Pack\Cool 3D Chemistry Middle School Student Pack-20.png">
            <a:extLst>
              <a:ext uri="{FF2B5EF4-FFF2-40B4-BE49-F238E27FC236}">
                <a16:creationId xmlns:a16="http://schemas.microsoft.com/office/drawing/2014/main" id="{FA2AC814-9113-BF0A-8F11-D75D467067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248" y="4284033"/>
            <a:ext cx="1215879" cy="2573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D:\PNG\PPT\3.16\Cool 3D Chemistry Middle School Student Pack\Cool 3D Chemistry Middle School Student Pack-29.png">
            <a:extLst>
              <a:ext uri="{FF2B5EF4-FFF2-40B4-BE49-F238E27FC236}">
                <a16:creationId xmlns:a16="http://schemas.microsoft.com/office/drawing/2014/main" id="{7BA9A385-EBA9-CD12-0183-20A89DFA085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1905" y="5195828"/>
            <a:ext cx="597485" cy="5951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PNG\PPT\3.16\Cool 3D Chemistry Middle School Student Pack\Cool 3D Chemistry Middle School Student Pack-30.png">
            <a:extLst>
              <a:ext uri="{FF2B5EF4-FFF2-40B4-BE49-F238E27FC236}">
                <a16:creationId xmlns:a16="http://schemas.microsoft.com/office/drawing/2014/main" id="{AC940810-581F-7295-AA7A-DE0978FC3E3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46759" y="1037745"/>
            <a:ext cx="701559" cy="7015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D:\PNG\PPT\3.16\Cool 3D Chemistry Middle School Student Pack\Cool 3D Chemistry Middle School Student Pack-29.png">
            <a:extLst>
              <a:ext uri="{FF2B5EF4-FFF2-40B4-BE49-F238E27FC236}">
                <a16:creationId xmlns:a16="http://schemas.microsoft.com/office/drawing/2014/main" id="{477267FE-4C2D-486A-FE8E-22551B6BE78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02149" y="3923342"/>
            <a:ext cx="298743" cy="2975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D:\PNG\PPT\3.16\Cool 3D Chemistry Middle School Student Pack\Cool 3D Chemistry Middle School Student Pack-30.png">
            <a:extLst>
              <a:ext uri="{FF2B5EF4-FFF2-40B4-BE49-F238E27FC236}">
                <a16:creationId xmlns:a16="http://schemas.microsoft.com/office/drawing/2014/main" id="{4950A7AC-3D43-B5F0-1F87-6CE78526567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6322" y="4670618"/>
            <a:ext cx="350779" cy="350779"/>
          </a:xfrm>
          <a:prstGeom prst="rect">
            <a:avLst/>
          </a:prstGeom>
          <a:noFill/>
          <a:extLst>
            <a:ext uri="{909E8E84-426E-40DD-AFC4-6F175D3DCCD1}">
              <a14:hiddenFill xmlns:a14="http://schemas.microsoft.com/office/drawing/2010/main">
                <a:solidFill>
                  <a:srgbClr val="FFFFFF"/>
                </a:solidFill>
              </a14:hiddenFill>
            </a:ext>
          </a:extLst>
        </p:spPr>
      </p:pic>
      <p:sp>
        <p:nvSpPr>
          <p:cNvPr id="23" name="Channel Name">
            <a:extLst>
              <a:ext uri="{FF2B5EF4-FFF2-40B4-BE49-F238E27FC236}">
                <a16:creationId xmlns:a16="http://schemas.microsoft.com/office/drawing/2014/main" id="{66B6F190-59F9-A969-9E1D-97F110A018EB}"/>
              </a:ext>
            </a:extLst>
          </p:cNvPr>
          <p:cNvSpPr txBox="1"/>
          <p:nvPr/>
        </p:nvSpPr>
        <p:spPr>
          <a:xfrm>
            <a:off x="2965009" y="2434515"/>
            <a:ext cx="7176382" cy="1311128"/>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spc="1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rPr>
              <a:t>ESTER - LIPID</a:t>
            </a:r>
            <a:endParaRPr kumimoji="0" lang="vi-VN" sz="7200" b="1" i="0" u="none" strike="noStrike" kern="1200" spc="1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Channel Name">
            <a:extLst>
              <a:ext uri="{FF2B5EF4-FFF2-40B4-BE49-F238E27FC236}">
                <a16:creationId xmlns:a16="http://schemas.microsoft.com/office/drawing/2014/main" id="{6114EF3C-3A7F-0C28-C4EC-98D04AD10DB4}"/>
              </a:ext>
            </a:extLst>
          </p:cNvPr>
          <p:cNvSpPr txBox="1"/>
          <p:nvPr/>
        </p:nvSpPr>
        <p:spPr>
          <a:xfrm>
            <a:off x="2965009" y="1353245"/>
            <a:ext cx="7176382" cy="904863"/>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spc="1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BÀI 1</a:t>
            </a:r>
            <a:endParaRPr kumimoji="0" lang="vi-VN" sz="4800" b="1" i="0" u="none" strike="noStrike" kern="1200" spc="1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95199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968347B-9949-47AF-0331-9342B4ECBE0A}"/>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1" name="Picture 2" descr="D:\PNG\PPT\3.16\Cool 3D Chemistry Middle School Student Pack\Cool 3D Chemistry Middle School Student Pack-36.png">
            <a:extLst>
              <a:ext uri="{FF2B5EF4-FFF2-40B4-BE49-F238E27FC236}">
                <a16:creationId xmlns:a16="http://schemas.microsoft.com/office/drawing/2014/main" id="{2F74A8FC-DAE4-061F-D6FE-E63F1FFBF8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PNG\PPT\3.16\Cool 3D Chemistry Middle School Student Pack\Cool 3D Chemistry Middle School Student Pack-33.png">
            <a:extLst>
              <a:ext uri="{FF2B5EF4-FFF2-40B4-BE49-F238E27FC236}">
                <a16:creationId xmlns:a16="http://schemas.microsoft.com/office/drawing/2014/main" id="{A321225F-89B9-4E95-65E0-C8BF6A442B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2DD6095-6663-5F99-D784-1DF4F3503A76}"/>
              </a:ext>
            </a:extLst>
          </p:cNvPr>
          <p:cNvGrpSpPr/>
          <p:nvPr/>
        </p:nvGrpSpPr>
        <p:grpSpPr>
          <a:xfrm>
            <a:off x="303227" y="421834"/>
            <a:ext cx="2841393" cy="844142"/>
            <a:chOff x="728741" y="657225"/>
            <a:chExt cx="2841393" cy="844142"/>
          </a:xfrm>
        </p:grpSpPr>
        <p:sp>
          <p:nvSpPr>
            <p:cNvPr id="8" name="Rectangle: Rounded Corners 7">
              <a:extLst>
                <a:ext uri="{FF2B5EF4-FFF2-40B4-BE49-F238E27FC236}">
                  <a16:creationId xmlns:a16="http://schemas.microsoft.com/office/drawing/2014/main" id="{A91AF14E-0F44-E7D6-26BE-45A607E50801}"/>
                </a:ext>
              </a:extLst>
            </p:cNvPr>
            <p:cNvSpPr/>
            <p:nvPr/>
          </p:nvSpPr>
          <p:spPr>
            <a:xfrm>
              <a:off x="1163315" y="800100"/>
              <a:ext cx="2310199"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CEAA7D8D-4DCE-DA9D-4D0F-A488A21601FA}"/>
                </a:ext>
              </a:extLst>
            </p:cNvPr>
            <p:cNvGrpSpPr/>
            <p:nvPr/>
          </p:nvGrpSpPr>
          <p:grpSpPr>
            <a:xfrm>
              <a:off x="728741" y="657225"/>
              <a:ext cx="844142" cy="844142"/>
              <a:chOff x="728741" y="657225"/>
              <a:chExt cx="844142" cy="844142"/>
            </a:xfrm>
          </p:grpSpPr>
          <p:sp>
            <p:nvSpPr>
              <p:cNvPr id="3" name="Oval 2">
                <a:extLst>
                  <a:ext uri="{FF2B5EF4-FFF2-40B4-BE49-F238E27FC236}">
                    <a16:creationId xmlns:a16="http://schemas.microsoft.com/office/drawing/2014/main"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9EDAE42-CCF0-A474-E292-8F2ABB6D0E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id="{FC93900F-0BB7-C01E-4AD0-A77A51F60C1F}"/>
                </a:ext>
              </a:extLst>
            </p:cNvPr>
            <p:cNvSpPr txBox="1"/>
            <p:nvPr/>
          </p:nvSpPr>
          <p:spPr>
            <a:xfrm>
              <a:off x="1789720" y="771256"/>
              <a:ext cx="1780414"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Ví </a:t>
              </a:r>
              <a:r>
                <a:rPr lang="en-US" sz="3200" b="1" dirty="0" err="1">
                  <a:solidFill>
                    <a:schemeClr val="bg1"/>
                  </a:solidFill>
                  <a:latin typeface="Times New Roman" panose="02020603050405020304" pitchFamily="18" charset="0"/>
                  <a:cs typeface="Times New Roman" panose="02020603050405020304" pitchFamily="18" charset="0"/>
                </a:rPr>
                <a:t>dụ</a:t>
              </a:r>
              <a:r>
                <a:rPr lang="en-US" sz="3200" b="1" dirty="0">
                  <a:solidFill>
                    <a:schemeClr val="bg1"/>
                  </a:solidFill>
                  <a:latin typeface="Times New Roman" panose="02020603050405020304" pitchFamily="18" charset="0"/>
                  <a:cs typeface="Times New Roman" panose="02020603050405020304" pitchFamily="18" charset="0"/>
                </a:rPr>
                <a:t> </a:t>
              </a:r>
            </a:p>
          </p:txBody>
        </p:sp>
      </p:grpSp>
      <p:sp>
        <p:nvSpPr>
          <p:cNvPr id="29" name="Rectangle 28">
            <a:extLst>
              <a:ext uri="{FF2B5EF4-FFF2-40B4-BE49-F238E27FC236}">
                <a16:creationId xmlns:a16="http://schemas.microsoft.com/office/drawing/2014/main" id="{A13CB465-215E-5E9F-0EE0-74FDE38C6642}"/>
              </a:ext>
            </a:extLst>
          </p:cNvPr>
          <p:cNvSpPr/>
          <p:nvPr/>
        </p:nvSpPr>
        <p:spPr>
          <a:xfrm>
            <a:off x="247881" y="2207836"/>
            <a:ext cx="3505200" cy="2162191"/>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D8FFA5C0-A7D0-B28A-09FC-D1B2F287E48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4081" y="2372882"/>
            <a:ext cx="3352800" cy="180082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AB8B84A-1BA9-9741-5B40-0798BE063611}"/>
              </a:ext>
            </a:extLst>
          </p:cNvPr>
          <p:cNvSpPr/>
          <p:nvPr/>
        </p:nvSpPr>
        <p:spPr>
          <a:xfrm>
            <a:off x="247881" y="1711502"/>
            <a:ext cx="3505200" cy="612667"/>
          </a:xfrm>
          <a:prstGeom prst="rect">
            <a:avLst/>
          </a:prstGeom>
          <a:solidFill>
            <a:srgbClr val="C000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latin typeface="Times New Roman" panose="02020603050405020304" pitchFamily="18" charset="0"/>
                <a:cs typeface="Times New Roman" panose="02020603050405020304" pitchFamily="18" charset="0"/>
              </a:rPr>
              <a:t>HCOOCH</a:t>
            </a:r>
            <a:r>
              <a:rPr lang="en-US" sz="2600" b="1" baseline="-25000">
                <a:latin typeface="Times New Roman" panose="02020603050405020304" pitchFamily="18" charset="0"/>
                <a:cs typeface="Times New Roman" panose="02020603050405020304" pitchFamily="18" charset="0"/>
              </a:rPr>
              <a:t>3</a:t>
            </a:r>
            <a:endParaRPr lang="en-US" sz="2600" b="1">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58391B33-654B-42C7-1490-A01A6FEA9604}"/>
              </a:ext>
            </a:extLst>
          </p:cNvPr>
          <p:cNvSpPr/>
          <p:nvPr/>
        </p:nvSpPr>
        <p:spPr>
          <a:xfrm>
            <a:off x="247881" y="4287572"/>
            <a:ext cx="3505200" cy="1050400"/>
          </a:xfrm>
          <a:prstGeom prst="rect">
            <a:avLst/>
          </a:prstGeom>
          <a:solidFill>
            <a:schemeClr val="accent6">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latin typeface="Times New Roman" panose="02020603050405020304" pitchFamily="18" charset="0"/>
                <a:cs typeface="Times New Roman" panose="02020603050405020304" pitchFamily="18" charset="0"/>
              </a:rPr>
              <a:t>Methyl form</a:t>
            </a:r>
            <a:r>
              <a:rPr lang="en-US" sz="2400" b="1">
                <a:solidFill>
                  <a:srgbClr val="FFFF00"/>
                </a:solidFill>
                <a:latin typeface="Times New Roman" panose="02020603050405020304" pitchFamily="18" charset="0"/>
                <a:cs typeface="Times New Roman" panose="02020603050405020304" pitchFamily="18" charset="0"/>
              </a:rPr>
              <a:t>ate</a:t>
            </a:r>
            <a:r>
              <a:rPr lang="en-US" sz="2400" b="1">
                <a:latin typeface="Times New Roman" panose="02020603050405020304" pitchFamily="18" charset="0"/>
                <a:cs typeface="Times New Roman" panose="02020603050405020304" pitchFamily="18" charset="0"/>
              </a:rPr>
              <a:t> </a:t>
            </a:r>
          </a:p>
          <a:p>
            <a:pPr algn="ctr">
              <a:lnSpc>
                <a:spcPct val="130000"/>
              </a:lnSpc>
            </a:pPr>
            <a:r>
              <a:rPr lang="en-US" sz="2400" b="1">
                <a:latin typeface="Times New Roman" panose="02020603050405020304" pitchFamily="18" charset="0"/>
                <a:cs typeface="Times New Roman" panose="02020603050405020304" pitchFamily="18" charset="0"/>
              </a:rPr>
              <a:t>Methyl methano</a:t>
            </a:r>
            <a:r>
              <a:rPr lang="en-US" sz="2400" b="1">
                <a:solidFill>
                  <a:srgbClr val="FFFF00"/>
                </a:solidFill>
                <a:latin typeface="Times New Roman" panose="02020603050405020304" pitchFamily="18" charset="0"/>
                <a:cs typeface="Times New Roman" panose="02020603050405020304" pitchFamily="18" charset="0"/>
              </a:rPr>
              <a:t>ate</a:t>
            </a:r>
          </a:p>
        </p:txBody>
      </p:sp>
      <p:sp>
        <p:nvSpPr>
          <p:cNvPr id="32" name="Rectangle 31">
            <a:extLst>
              <a:ext uri="{FF2B5EF4-FFF2-40B4-BE49-F238E27FC236}">
                <a16:creationId xmlns:a16="http://schemas.microsoft.com/office/drawing/2014/main" id="{A93B0E5A-A3F0-5AB5-9D6D-0A332C9AF57E}"/>
              </a:ext>
            </a:extLst>
          </p:cNvPr>
          <p:cNvSpPr/>
          <p:nvPr/>
        </p:nvSpPr>
        <p:spPr>
          <a:xfrm>
            <a:off x="3915546" y="2207836"/>
            <a:ext cx="4360907" cy="2162191"/>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89048736-9EC7-A1BD-0506-53464F2E534F}"/>
              </a:ext>
            </a:extLst>
          </p:cNvPr>
          <p:cNvSpPr/>
          <p:nvPr/>
        </p:nvSpPr>
        <p:spPr>
          <a:xfrm>
            <a:off x="3915546" y="1711502"/>
            <a:ext cx="4360907" cy="612667"/>
          </a:xfrm>
          <a:prstGeom prst="rect">
            <a:avLst/>
          </a:prstGeom>
          <a:solidFill>
            <a:srgbClr val="2135B3"/>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latin typeface="Times New Roman" panose="02020603050405020304" pitchFamily="18" charset="0"/>
                <a:cs typeface="Times New Roman" panose="02020603050405020304" pitchFamily="18" charset="0"/>
              </a:rPr>
              <a:t>CH</a:t>
            </a:r>
            <a:r>
              <a:rPr lang="en-US" sz="2600" b="1" baseline="-25000">
                <a:latin typeface="Times New Roman" panose="02020603050405020304" pitchFamily="18" charset="0"/>
                <a:cs typeface="Times New Roman" panose="02020603050405020304" pitchFamily="18" charset="0"/>
              </a:rPr>
              <a:t>3</a:t>
            </a:r>
            <a:r>
              <a:rPr lang="en-US" sz="2600" b="1">
                <a:latin typeface="Times New Roman" panose="02020603050405020304" pitchFamily="18" charset="0"/>
                <a:cs typeface="Times New Roman" panose="02020603050405020304" pitchFamily="18" charset="0"/>
              </a:rPr>
              <a:t>COOC</a:t>
            </a:r>
            <a:r>
              <a:rPr lang="en-US" sz="2600" b="1" baseline="-25000">
                <a:latin typeface="Times New Roman" panose="02020603050405020304" pitchFamily="18" charset="0"/>
                <a:cs typeface="Times New Roman" panose="02020603050405020304" pitchFamily="18" charset="0"/>
              </a:rPr>
              <a:t>2</a:t>
            </a:r>
            <a:r>
              <a:rPr lang="en-US" sz="2600" b="1">
                <a:latin typeface="Times New Roman" panose="02020603050405020304" pitchFamily="18" charset="0"/>
                <a:cs typeface="Times New Roman" panose="02020603050405020304" pitchFamily="18" charset="0"/>
              </a:rPr>
              <a:t>H</a:t>
            </a:r>
            <a:r>
              <a:rPr lang="en-US" sz="2600" b="1" baseline="-25000">
                <a:latin typeface="Times New Roman" panose="02020603050405020304" pitchFamily="18" charset="0"/>
                <a:cs typeface="Times New Roman" panose="02020603050405020304" pitchFamily="18" charset="0"/>
              </a:rPr>
              <a:t>5</a:t>
            </a:r>
            <a:endParaRPr lang="en-US" sz="2600" b="1">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5DE0A9D5-4C38-CD37-54A0-F60B00656395}"/>
              </a:ext>
            </a:extLst>
          </p:cNvPr>
          <p:cNvSpPr/>
          <p:nvPr/>
        </p:nvSpPr>
        <p:spPr>
          <a:xfrm>
            <a:off x="3915546" y="4287572"/>
            <a:ext cx="4360907" cy="1050400"/>
          </a:xfrm>
          <a:prstGeom prst="rect">
            <a:avLst/>
          </a:prstGeom>
          <a:solidFill>
            <a:srgbClr val="B513B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latin typeface="Times New Roman" panose="02020603050405020304" pitchFamily="18" charset="0"/>
                <a:cs typeface="Times New Roman" panose="02020603050405020304" pitchFamily="18" charset="0"/>
              </a:rPr>
              <a:t>Ethyl acet</a:t>
            </a:r>
            <a:r>
              <a:rPr lang="en-US" sz="2400" b="1">
                <a:solidFill>
                  <a:srgbClr val="FFFF00"/>
                </a:solidFill>
                <a:latin typeface="Times New Roman" panose="02020603050405020304" pitchFamily="18" charset="0"/>
                <a:cs typeface="Times New Roman" panose="02020603050405020304" pitchFamily="18" charset="0"/>
              </a:rPr>
              <a:t>ate</a:t>
            </a:r>
            <a:r>
              <a:rPr lang="en-US" sz="2400" b="1">
                <a:latin typeface="Times New Roman" panose="02020603050405020304" pitchFamily="18" charset="0"/>
                <a:cs typeface="Times New Roman" panose="02020603050405020304" pitchFamily="18" charset="0"/>
              </a:rPr>
              <a:t> </a:t>
            </a:r>
          </a:p>
          <a:p>
            <a:pPr algn="ctr">
              <a:lnSpc>
                <a:spcPct val="130000"/>
              </a:lnSpc>
            </a:pPr>
            <a:r>
              <a:rPr lang="en-US" sz="2400" b="1">
                <a:latin typeface="Times New Roman" panose="02020603050405020304" pitchFamily="18" charset="0"/>
                <a:cs typeface="Times New Roman" panose="02020603050405020304" pitchFamily="18" charset="0"/>
              </a:rPr>
              <a:t>Ethyl ethano</a:t>
            </a:r>
            <a:r>
              <a:rPr lang="en-US" sz="2400" b="1">
                <a:solidFill>
                  <a:srgbClr val="FFFF00"/>
                </a:solidFill>
                <a:latin typeface="Times New Roman" panose="02020603050405020304" pitchFamily="18" charset="0"/>
                <a:cs typeface="Times New Roman" panose="02020603050405020304" pitchFamily="18" charset="0"/>
              </a:rPr>
              <a:t>ate</a:t>
            </a:r>
          </a:p>
        </p:txBody>
      </p:sp>
      <p:pic>
        <p:nvPicPr>
          <p:cNvPr id="1028" name="Picture 4" descr="Ethyl acetate là gì? Tính chất, điều chế, ứng dụng và nơi mua Ethyl ac">
            <a:extLst>
              <a:ext uri="{FF2B5EF4-FFF2-40B4-BE49-F238E27FC236}">
                <a16:creationId xmlns:a16="http://schemas.microsoft.com/office/drawing/2014/main" id="{675FCA8B-AC52-95F3-0DB1-2AE3C2685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3054" y="2372882"/>
            <a:ext cx="4343400" cy="173012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11B0DE7E-6165-DD59-4DA0-8768B1D21889}"/>
              </a:ext>
            </a:extLst>
          </p:cNvPr>
          <p:cNvSpPr/>
          <p:nvPr/>
        </p:nvSpPr>
        <p:spPr>
          <a:xfrm>
            <a:off x="8438919" y="2207835"/>
            <a:ext cx="3505200" cy="3064449"/>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6A220C6B-0EA2-C0AD-2323-164FDF1CE68E}"/>
              </a:ext>
            </a:extLst>
          </p:cNvPr>
          <p:cNvSpPr/>
          <p:nvPr/>
        </p:nvSpPr>
        <p:spPr>
          <a:xfrm>
            <a:off x="8438919" y="1711502"/>
            <a:ext cx="3505200" cy="612667"/>
          </a:xfrm>
          <a:prstGeom prst="rect">
            <a:avLst/>
          </a:prstGeom>
          <a:solidFill>
            <a:srgbClr val="00B05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Times New Roman" panose="02020603050405020304" pitchFamily="18" charset="0"/>
                <a:cs typeface="Times New Roman" panose="02020603050405020304" pitchFamily="18" charset="0"/>
              </a:rPr>
              <a:t>C</a:t>
            </a:r>
            <a:r>
              <a:rPr lang="en-US" sz="2600" b="1" baseline="-25000" dirty="0">
                <a:latin typeface="Times New Roman" panose="02020603050405020304" pitchFamily="18" charset="0"/>
                <a:cs typeface="Times New Roman" panose="02020603050405020304" pitchFamily="18" charset="0"/>
              </a:rPr>
              <a:t>6</a:t>
            </a:r>
            <a:r>
              <a:rPr lang="en-US" sz="2600" b="1" dirty="0">
                <a:latin typeface="Times New Roman" panose="02020603050405020304" pitchFamily="18" charset="0"/>
                <a:cs typeface="Times New Roman" panose="02020603050405020304" pitchFamily="18" charset="0"/>
              </a:rPr>
              <a:t>H</a:t>
            </a:r>
            <a:r>
              <a:rPr lang="en-US" sz="2600" b="1" baseline="-25000" dirty="0">
                <a:latin typeface="Times New Roman" panose="02020603050405020304" pitchFamily="18" charset="0"/>
                <a:cs typeface="Times New Roman" panose="02020603050405020304" pitchFamily="18" charset="0"/>
              </a:rPr>
              <a:t>5</a:t>
            </a:r>
            <a:r>
              <a:rPr lang="en-US" sz="2600" b="1" dirty="0">
                <a:latin typeface="Times New Roman" panose="02020603050405020304" pitchFamily="18" charset="0"/>
                <a:cs typeface="Times New Roman" panose="02020603050405020304" pitchFamily="18" charset="0"/>
              </a:rPr>
              <a:t>COOCH</a:t>
            </a:r>
            <a:r>
              <a:rPr lang="en-US" sz="2600" b="1" baseline="-25000" dirty="0">
                <a:latin typeface="Times New Roman" panose="02020603050405020304" pitchFamily="18" charset="0"/>
                <a:cs typeface="Times New Roman" panose="02020603050405020304" pitchFamily="18" charset="0"/>
              </a:rPr>
              <a:t>3</a:t>
            </a:r>
            <a:endParaRPr lang="en-US" sz="2600" b="1" dirty="0">
              <a:latin typeface="Times New Roman" panose="02020603050405020304" pitchFamily="18" charset="0"/>
              <a:cs typeface="Times New Roman" panose="02020603050405020304" pitchFamily="18" charset="0"/>
            </a:endParaRPr>
          </a:p>
        </p:txBody>
      </p:sp>
      <p:pic>
        <p:nvPicPr>
          <p:cNvPr id="1030" name="Picture 6" descr="Methyl benzoate 99 93-58-3">
            <a:extLst>
              <a:ext uri="{FF2B5EF4-FFF2-40B4-BE49-F238E27FC236}">
                <a16:creationId xmlns:a16="http://schemas.microsoft.com/office/drawing/2014/main" id="{ABF81CBF-0AE0-9779-ABEF-E416329FC0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8761" y="2390037"/>
            <a:ext cx="2580856" cy="2766746"/>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48449E99-F756-60E8-D386-140CE2A0D699}"/>
              </a:ext>
            </a:extLst>
          </p:cNvPr>
          <p:cNvSpPr/>
          <p:nvPr/>
        </p:nvSpPr>
        <p:spPr>
          <a:xfrm>
            <a:off x="8438918" y="5272284"/>
            <a:ext cx="3505199" cy="612667"/>
          </a:xfrm>
          <a:prstGeom prst="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latin typeface="Times New Roman" panose="02020603050405020304" pitchFamily="18" charset="0"/>
                <a:cs typeface="Times New Roman" panose="02020603050405020304" pitchFamily="18" charset="0"/>
              </a:rPr>
              <a:t>Methyl benzo</a:t>
            </a:r>
            <a:r>
              <a:rPr lang="en-US" sz="2400" b="1">
                <a:solidFill>
                  <a:srgbClr val="FFFF00"/>
                </a:solidFill>
                <a:latin typeface="Times New Roman" panose="02020603050405020304" pitchFamily="18" charset="0"/>
                <a:cs typeface="Times New Roman" panose="02020603050405020304" pitchFamily="18" charset="0"/>
              </a:rPr>
              <a:t>ate</a:t>
            </a:r>
            <a:r>
              <a:rPr lang="en-US" sz="2400" b="1">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7108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968347B-9949-47AF-0331-9342B4ECBE0A}"/>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1" name="Picture 2" descr="D:\PNG\PPT\3.16\Cool 3D Chemistry Middle School Student Pack\Cool 3D Chemistry Middle School Student Pack-36.png">
            <a:extLst>
              <a:ext uri="{FF2B5EF4-FFF2-40B4-BE49-F238E27FC236}">
                <a16:creationId xmlns:a16="http://schemas.microsoft.com/office/drawing/2014/main" id="{2F74A8FC-DAE4-061F-D6FE-E63F1FFBF8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PNG\PPT\3.16\Cool 3D Chemistry Middle School Student Pack\Cool 3D Chemistry Middle School Student Pack-33.png">
            <a:extLst>
              <a:ext uri="{FF2B5EF4-FFF2-40B4-BE49-F238E27FC236}">
                <a16:creationId xmlns:a16="http://schemas.microsoft.com/office/drawing/2014/main" id="{A321225F-89B9-4E95-65E0-C8BF6A442B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A93B0E5A-A3F0-5AB5-9D6D-0A332C9AF57E}"/>
              </a:ext>
            </a:extLst>
          </p:cNvPr>
          <p:cNvSpPr/>
          <p:nvPr/>
        </p:nvSpPr>
        <p:spPr>
          <a:xfrm>
            <a:off x="837485" y="2212511"/>
            <a:ext cx="4876800" cy="2162191"/>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89048736-9EC7-A1BD-0506-53464F2E534F}"/>
              </a:ext>
            </a:extLst>
          </p:cNvPr>
          <p:cNvSpPr/>
          <p:nvPr/>
        </p:nvSpPr>
        <p:spPr>
          <a:xfrm>
            <a:off x="837485" y="1716177"/>
            <a:ext cx="4876800" cy="612667"/>
          </a:xfrm>
          <a:prstGeom prst="rect">
            <a:avLst/>
          </a:prstGeom>
          <a:solidFill>
            <a:srgbClr val="7030A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latin typeface="Times New Roman" panose="02020603050405020304" pitchFamily="18" charset="0"/>
                <a:cs typeface="Times New Roman" panose="02020603050405020304" pitchFamily="18" charset="0"/>
              </a:rPr>
              <a:t>CH</a:t>
            </a:r>
            <a:r>
              <a:rPr lang="en-US" sz="2600" b="1" baseline="-25000">
                <a:latin typeface="Times New Roman" panose="02020603050405020304" pitchFamily="18" charset="0"/>
                <a:cs typeface="Times New Roman" panose="02020603050405020304" pitchFamily="18" charset="0"/>
              </a:rPr>
              <a:t>3</a:t>
            </a:r>
            <a:r>
              <a:rPr lang="en-US" sz="2600" b="1">
                <a:latin typeface="Times New Roman" panose="02020603050405020304" pitchFamily="18" charset="0"/>
                <a:cs typeface="Times New Roman" panose="02020603050405020304" pitchFamily="18" charset="0"/>
              </a:rPr>
              <a:t>COOCH=CH</a:t>
            </a:r>
            <a:r>
              <a:rPr lang="en-US" sz="2600" b="1" baseline="-25000">
                <a:latin typeface="Times New Roman" panose="02020603050405020304" pitchFamily="18" charset="0"/>
                <a:cs typeface="Times New Roman" panose="02020603050405020304" pitchFamily="18" charset="0"/>
              </a:rPr>
              <a:t>2</a:t>
            </a:r>
            <a:endParaRPr lang="en-US" sz="2600" b="1">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5DE0A9D5-4C38-CD37-54A0-F60B00656395}"/>
              </a:ext>
            </a:extLst>
          </p:cNvPr>
          <p:cNvSpPr/>
          <p:nvPr/>
        </p:nvSpPr>
        <p:spPr>
          <a:xfrm>
            <a:off x="837485" y="4292247"/>
            <a:ext cx="4876800" cy="1050400"/>
          </a:xfrm>
          <a:prstGeom prst="rect">
            <a:avLst/>
          </a:prstGeom>
          <a:solidFill>
            <a:srgbClr val="E26E2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latin typeface="Times New Roman" panose="02020603050405020304" pitchFamily="18" charset="0"/>
                <a:cs typeface="Times New Roman" panose="02020603050405020304" pitchFamily="18" charset="0"/>
              </a:rPr>
              <a:t>Vinyl acet</a:t>
            </a:r>
            <a:r>
              <a:rPr lang="en-US" sz="2400" b="1">
                <a:solidFill>
                  <a:srgbClr val="FFFF00"/>
                </a:solidFill>
                <a:latin typeface="Times New Roman" panose="02020603050405020304" pitchFamily="18" charset="0"/>
                <a:cs typeface="Times New Roman" panose="02020603050405020304" pitchFamily="18" charset="0"/>
              </a:rPr>
              <a:t>ate</a:t>
            </a:r>
            <a:r>
              <a:rPr lang="en-US" sz="2400" b="1">
                <a:latin typeface="Times New Roman" panose="02020603050405020304" pitchFamily="18" charset="0"/>
                <a:cs typeface="Times New Roman" panose="02020603050405020304" pitchFamily="18" charset="0"/>
              </a:rPr>
              <a:t> </a:t>
            </a:r>
          </a:p>
          <a:p>
            <a:pPr algn="ctr">
              <a:lnSpc>
                <a:spcPct val="130000"/>
              </a:lnSpc>
            </a:pPr>
            <a:r>
              <a:rPr lang="en-US" sz="2400" b="1">
                <a:latin typeface="Times New Roman" panose="02020603050405020304" pitchFamily="18" charset="0"/>
                <a:cs typeface="Times New Roman" panose="02020603050405020304" pitchFamily="18" charset="0"/>
              </a:rPr>
              <a:t>Vinyl ethano</a:t>
            </a:r>
            <a:r>
              <a:rPr lang="en-US" sz="2400" b="1">
                <a:solidFill>
                  <a:srgbClr val="FFFF00"/>
                </a:solidFill>
                <a:latin typeface="Times New Roman" panose="02020603050405020304" pitchFamily="18" charset="0"/>
                <a:cs typeface="Times New Roman" panose="02020603050405020304" pitchFamily="18" charset="0"/>
              </a:rPr>
              <a:t>ate</a:t>
            </a:r>
          </a:p>
        </p:txBody>
      </p:sp>
      <p:pic>
        <p:nvPicPr>
          <p:cNvPr id="2050" name="Picture 2">
            <a:extLst>
              <a:ext uri="{FF2B5EF4-FFF2-40B4-BE49-F238E27FC236}">
                <a16:creationId xmlns:a16="http://schemas.microsoft.com/office/drawing/2014/main" id="{E2CD04C3-CE6A-3950-9C0A-5837D9A8A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252479"/>
            <a:ext cx="4703802" cy="21222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95F6918-647E-FBB4-3E83-84B306EA80CF}"/>
              </a:ext>
            </a:extLst>
          </p:cNvPr>
          <p:cNvSpPr/>
          <p:nvPr/>
        </p:nvSpPr>
        <p:spPr>
          <a:xfrm>
            <a:off x="5943600" y="2217487"/>
            <a:ext cx="4876800" cy="2162191"/>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6CFAAB3-4096-A01E-F196-1D0BAC77C9C8}"/>
              </a:ext>
            </a:extLst>
          </p:cNvPr>
          <p:cNvSpPr/>
          <p:nvPr/>
        </p:nvSpPr>
        <p:spPr>
          <a:xfrm>
            <a:off x="5943600" y="1721153"/>
            <a:ext cx="4876800" cy="612667"/>
          </a:xfrm>
          <a:prstGeom prst="rect">
            <a:avLst/>
          </a:prstGeom>
          <a:solidFill>
            <a:srgbClr val="28E0DC"/>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latin typeface="Times New Roman" panose="02020603050405020304" pitchFamily="18" charset="0"/>
                <a:cs typeface="Times New Roman" panose="02020603050405020304" pitchFamily="18" charset="0"/>
              </a:rPr>
              <a:t>CH</a:t>
            </a:r>
            <a:r>
              <a:rPr lang="en-US" sz="2600" b="1" baseline="-25000">
                <a:latin typeface="Times New Roman" panose="02020603050405020304" pitchFamily="18" charset="0"/>
                <a:cs typeface="Times New Roman" panose="02020603050405020304" pitchFamily="18" charset="0"/>
              </a:rPr>
              <a:t>2</a:t>
            </a:r>
            <a:r>
              <a:rPr lang="en-US" sz="2600" b="1">
                <a:latin typeface="Times New Roman" panose="02020603050405020304" pitchFamily="18" charset="0"/>
                <a:cs typeface="Times New Roman" panose="02020603050405020304" pitchFamily="18" charset="0"/>
              </a:rPr>
              <a:t>=CHCOOCH</a:t>
            </a:r>
            <a:r>
              <a:rPr lang="en-US" sz="2600" b="1" baseline="-25000">
                <a:latin typeface="Times New Roman" panose="02020603050405020304" pitchFamily="18" charset="0"/>
                <a:cs typeface="Times New Roman" panose="02020603050405020304" pitchFamily="18" charset="0"/>
              </a:rPr>
              <a:t>3</a:t>
            </a:r>
          </a:p>
        </p:txBody>
      </p:sp>
      <p:sp>
        <p:nvSpPr>
          <p:cNvPr id="12" name="Rectangle 11">
            <a:extLst>
              <a:ext uri="{FF2B5EF4-FFF2-40B4-BE49-F238E27FC236}">
                <a16:creationId xmlns:a16="http://schemas.microsoft.com/office/drawing/2014/main" id="{ADCA37D6-69AF-FE74-DD0D-072CCDED028A}"/>
              </a:ext>
            </a:extLst>
          </p:cNvPr>
          <p:cNvSpPr/>
          <p:nvPr/>
        </p:nvSpPr>
        <p:spPr>
          <a:xfrm>
            <a:off x="5943600" y="4297223"/>
            <a:ext cx="4876800" cy="1050400"/>
          </a:xfrm>
          <a:prstGeom prst="rect">
            <a:avLst/>
          </a:prstGeom>
          <a:solidFill>
            <a:srgbClr val="00B0F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latin typeface="Times New Roman" panose="02020603050405020304" pitchFamily="18" charset="0"/>
                <a:cs typeface="Times New Roman" panose="02020603050405020304" pitchFamily="18" charset="0"/>
              </a:rPr>
              <a:t>Methyl acryl</a:t>
            </a:r>
            <a:r>
              <a:rPr lang="en-US" sz="2400" b="1">
                <a:solidFill>
                  <a:srgbClr val="FFFF00"/>
                </a:solidFill>
                <a:latin typeface="Times New Roman" panose="02020603050405020304" pitchFamily="18" charset="0"/>
                <a:cs typeface="Times New Roman" panose="02020603050405020304" pitchFamily="18" charset="0"/>
              </a:rPr>
              <a:t>ate</a:t>
            </a:r>
            <a:r>
              <a:rPr lang="en-US" sz="2400" b="1">
                <a:latin typeface="Times New Roman" panose="02020603050405020304" pitchFamily="18" charset="0"/>
                <a:cs typeface="Times New Roman" panose="02020603050405020304" pitchFamily="18" charset="0"/>
              </a:rPr>
              <a:t> </a:t>
            </a:r>
          </a:p>
          <a:p>
            <a:pPr algn="ctr">
              <a:lnSpc>
                <a:spcPct val="130000"/>
              </a:lnSpc>
            </a:pPr>
            <a:r>
              <a:rPr lang="en-US" sz="2400" b="1">
                <a:latin typeface="Times New Roman" panose="02020603050405020304" pitchFamily="18" charset="0"/>
                <a:cs typeface="Times New Roman" panose="02020603050405020304" pitchFamily="18" charset="0"/>
              </a:rPr>
              <a:t>Methyl propeno</a:t>
            </a:r>
            <a:r>
              <a:rPr lang="en-US" sz="2400" b="1">
                <a:solidFill>
                  <a:srgbClr val="FFFF00"/>
                </a:solidFill>
                <a:latin typeface="Times New Roman" panose="02020603050405020304" pitchFamily="18" charset="0"/>
                <a:cs typeface="Times New Roman" panose="02020603050405020304" pitchFamily="18" charset="0"/>
              </a:rPr>
              <a:t>ate</a:t>
            </a:r>
          </a:p>
        </p:txBody>
      </p:sp>
      <p:pic>
        <p:nvPicPr>
          <p:cNvPr id="2052" name="Picture 4" descr="methyl acrylate - Wikidata">
            <a:extLst>
              <a:ext uri="{FF2B5EF4-FFF2-40B4-BE49-F238E27FC236}">
                <a16:creationId xmlns:a16="http://schemas.microsoft.com/office/drawing/2014/main" id="{AB67C1FC-8EA6-90FF-553A-1893A3584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4109" y="2315287"/>
            <a:ext cx="4535782" cy="181053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2DD6095-6663-5F99-D784-1DF4F3503A76}"/>
              </a:ext>
            </a:extLst>
          </p:cNvPr>
          <p:cNvGrpSpPr/>
          <p:nvPr/>
        </p:nvGrpSpPr>
        <p:grpSpPr>
          <a:xfrm>
            <a:off x="303227" y="421834"/>
            <a:ext cx="2744773" cy="844142"/>
            <a:chOff x="728741" y="657225"/>
            <a:chExt cx="2744773" cy="844142"/>
          </a:xfrm>
        </p:grpSpPr>
        <p:sp>
          <p:nvSpPr>
            <p:cNvPr id="23" name="Rectangle: Rounded Corners 7">
              <a:extLst>
                <a:ext uri="{FF2B5EF4-FFF2-40B4-BE49-F238E27FC236}">
                  <a16:creationId xmlns:a16="http://schemas.microsoft.com/office/drawing/2014/main" id="{A91AF14E-0F44-E7D6-26BE-45A607E50801}"/>
                </a:ext>
              </a:extLst>
            </p:cNvPr>
            <p:cNvSpPr/>
            <p:nvPr/>
          </p:nvSpPr>
          <p:spPr>
            <a:xfrm>
              <a:off x="1163315" y="800100"/>
              <a:ext cx="2310199"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CEAA7D8D-4DCE-DA9D-4D0F-A488A21601FA}"/>
                </a:ext>
              </a:extLst>
            </p:cNvPr>
            <p:cNvGrpSpPr/>
            <p:nvPr/>
          </p:nvGrpSpPr>
          <p:grpSpPr>
            <a:xfrm>
              <a:off x="728741" y="657225"/>
              <a:ext cx="844142" cy="844142"/>
              <a:chOff x="728741" y="657225"/>
              <a:chExt cx="844142" cy="844142"/>
            </a:xfrm>
          </p:grpSpPr>
          <p:sp>
            <p:nvSpPr>
              <p:cNvPr id="26" name="Oval 25">
                <a:extLst>
                  <a:ext uri="{FF2B5EF4-FFF2-40B4-BE49-F238E27FC236}">
                    <a16:creationId xmlns:a16="http://schemas.microsoft.com/office/drawing/2014/main"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29EDAE42-CCF0-A474-E292-8F2ABB6D0E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25" name="TextBox 24">
              <a:extLst>
                <a:ext uri="{FF2B5EF4-FFF2-40B4-BE49-F238E27FC236}">
                  <a16:creationId xmlns:a16="http://schemas.microsoft.com/office/drawing/2014/main" id="{FC93900F-0BB7-C01E-4AD0-A77A51F60C1F}"/>
                </a:ext>
              </a:extLst>
            </p:cNvPr>
            <p:cNvSpPr txBox="1"/>
            <p:nvPr/>
          </p:nvSpPr>
          <p:spPr>
            <a:xfrm>
              <a:off x="1632991" y="780748"/>
              <a:ext cx="1780414"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Ví dụ 2</a:t>
              </a:r>
            </a:p>
          </p:txBody>
        </p:sp>
      </p:grpSp>
    </p:spTree>
    <p:extLst>
      <p:ext uri="{BB962C8B-B14F-4D97-AF65-F5344CB8AC3E}">
        <p14:creationId xmlns:p14="http://schemas.microsoft.com/office/powerpoint/2010/main" val="209733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762000" y="838201"/>
            <a:ext cx="10464701" cy="1376388"/>
            <a:chOff x="1050985" y="914400"/>
            <a:chExt cx="10455215" cy="3250949"/>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3250948"/>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497217" y="581740"/>
            <a:ext cx="914400" cy="9144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1533533" y="910737"/>
            <a:ext cx="9347136" cy="1077218"/>
          </a:xfrm>
          <a:prstGeom prst="rect">
            <a:avLst/>
          </a:prstGeom>
          <a:noFill/>
        </p:spPr>
        <p:txBody>
          <a:bodyPr wrap="square" rtlCol="0">
            <a:spAutoFit/>
          </a:bodyPr>
          <a:lstStyle/>
          <a:p>
            <a:pPr marL="139700" indent="-139700"/>
            <a:r>
              <a:rPr lang="en-US" sz="3200" b="1" dirty="0">
                <a:latin typeface="Times New Roman" panose="02020603050405020304" pitchFamily="18" charset="0"/>
                <a:cs typeface="Times New Roman" panose="02020603050405020304" pitchFamily="18" charset="0"/>
              </a:rPr>
              <a:t>1. </a:t>
            </a:r>
            <a:r>
              <a:rPr lang="vi-VN" sz="3200" dirty="0">
                <a:latin typeface="Times New Roman" panose="02020603050405020304" pitchFamily="18" charset="0"/>
                <a:cs typeface="Times New Roman" panose="02020603050405020304" pitchFamily="18" charset="0"/>
              </a:rPr>
              <a:t>Viết công thức cấu tạo và gọi tên các đồng phân ester có công thức phân tử C</a:t>
            </a:r>
            <a:r>
              <a:rPr lang="vi-VN" sz="3200" baseline="-25000" dirty="0">
                <a:latin typeface="Times New Roman" panose="02020603050405020304" pitchFamily="18" charset="0"/>
                <a:cs typeface="Times New Roman" panose="02020603050405020304" pitchFamily="18" charset="0"/>
              </a:rPr>
              <a:t>4</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8</a:t>
            </a:r>
            <a:r>
              <a:rPr lang="vi-VN" sz="3200" dirty="0">
                <a:latin typeface="Times New Roman" panose="02020603050405020304" pitchFamily="18" charset="0"/>
                <a:cs typeface="Times New Roman" panose="02020603050405020304" pitchFamily="18" charset="0"/>
              </a:rPr>
              <a:t>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a:t>
            </a:r>
            <a:endParaRPr lang="en-US" sz="3200" dirty="0">
              <a:solidFill>
                <a:srgbClr val="2C2829"/>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5452736" y="432973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Rectangle 1"/>
          <p:cNvSpPr>
            <a:spLocks noChangeArrowheads="1"/>
          </p:cNvSpPr>
          <p:nvPr/>
        </p:nvSpPr>
        <p:spPr bwMode="auto">
          <a:xfrm>
            <a:off x="4943149" y="427611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3" name="Rectangle: Rounded Corners 30">
            <a:extLst>
              <a:ext uri="{FF2B5EF4-FFF2-40B4-BE49-F238E27FC236}">
                <a16:creationId xmlns:a16="http://schemas.microsoft.com/office/drawing/2014/main" id="{1018BFAE-0812-4A0B-80A4-A3FCC7F809D9}"/>
              </a:ext>
            </a:extLst>
          </p:cNvPr>
          <p:cNvSpPr/>
          <p:nvPr/>
        </p:nvSpPr>
        <p:spPr>
          <a:xfrm>
            <a:off x="4659984" y="2432532"/>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p:graphicFrame>
        <p:nvGraphicFramePr>
          <p:cNvPr id="54" name="Table 53">
            <a:extLst>
              <a:ext uri="{FF2B5EF4-FFF2-40B4-BE49-F238E27FC236}">
                <a16:creationId xmlns:a16="http://schemas.microsoft.com/office/drawing/2014/main" id="{D04F7A1F-AB8A-4910-844C-27A5459E910E}"/>
              </a:ext>
            </a:extLst>
          </p:cNvPr>
          <p:cNvGraphicFramePr>
            <a:graphicFrameLocks noGrp="1"/>
          </p:cNvGraphicFramePr>
          <p:nvPr>
            <p:extLst>
              <p:ext uri="{D42A27DB-BD31-4B8C-83A1-F6EECF244321}">
                <p14:modId xmlns:p14="http://schemas.microsoft.com/office/powerpoint/2010/main" val="1580471268"/>
              </p:ext>
            </p:extLst>
          </p:nvPr>
        </p:nvGraphicFramePr>
        <p:xfrm>
          <a:off x="1277215" y="3479084"/>
          <a:ext cx="9044238" cy="3087955"/>
        </p:xfrm>
        <a:graphic>
          <a:graphicData uri="http://schemas.openxmlformats.org/drawingml/2006/table">
            <a:tbl>
              <a:tblPr firstRow="1" bandRow="1">
                <a:tableStyleId>{5C22544A-7EE6-4342-B048-85BDC9FD1C3A}</a:tableStyleId>
              </a:tblPr>
              <a:tblGrid>
                <a:gridCol w="5145881">
                  <a:extLst>
                    <a:ext uri="{9D8B030D-6E8A-4147-A177-3AD203B41FA5}">
                      <a16:colId xmlns:a16="http://schemas.microsoft.com/office/drawing/2014/main" val="2201702301"/>
                    </a:ext>
                  </a:extLst>
                </a:gridCol>
                <a:gridCol w="3898357">
                  <a:extLst>
                    <a:ext uri="{9D8B030D-6E8A-4147-A177-3AD203B41FA5}">
                      <a16:colId xmlns:a16="http://schemas.microsoft.com/office/drawing/2014/main" val="3372255238"/>
                    </a:ext>
                  </a:extLst>
                </a:gridCol>
              </a:tblGrid>
              <a:tr h="617591">
                <a:tc>
                  <a:txBody>
                    <a:bodyPr/>
                    <a:lstStyle/>
                    <a:p>
                      <a:pPr algn="ctr"/>
                      <a:r>
                        <a:rPr lang="en-US" sz="3200" dirty="0">
                          <a:latin typeface="Times New Roman" panose="02020603050405020304" pitchFamily="18" charset="0"/>
                          <a:cs typeface="Times New Roman" panose="02020603050405020304" pitchFamily="18" charset="0"/>
                        </a:rPr>
                        <a:t>Công thức cấu tạo</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rgbClr val="E57D54"/>
                    </a:solidFill>
                  </a:tcPr>
                </a:tc>
                <a:tc>
                  <a:txBody>
                    <a:bodyPr/>
                    <a:lstStyle/>
                    <a:p>
                      <a:pPr algn="ctr"/>
                      <a:r>
                        <a:rPr lang="en-US" sz="3200" dirty="0">
                          <a:latin typeface="Times New Roman" panose="02020603050405020304" pitchFamily="18" charset="0"/>
                          <a:cs typeface="Times New Roman" panose="02020603050405020304" pitchFamily="18" charset="0"/>
                        </a:rPr>
                        <a:t>Tên gọi</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rgbClr val="E57D54"/>
                    </a:solidFill>
                  </a:tcPr>
                </a:tc>
                <a:extLst>
                  <a:ext uri="{0D108BD9-81ED-4DB2-BD59-A6C34878D82A}">
                    <a16:rowId xmlns:a16="http://schemas.microsoft.com/office/drawing/2014/main" val="1400581451"/>
                  </a:ext>
                </a:extLst>
              </a:tr>
              <a:tr h="61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cs typeface="Times New Roman" panose="02020603050405020304" pitchFamily="18" charset="0"/>
                        </a:rPr>
                        <a:t>HCOOCH</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3</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chemeClr val="bg1"/>
                    </a:solidFill>
                  </a:tcPr>
                </a:tc>
                <a:tc>
                  <a:txBody>
                    <a:bodyPr/>
                    <a:lstStyle/>
                    <a:p>
                      <a:pPr algn="just"/>
                      <a:r>
                        <a:rPr lang="en-US" sz="3200" dirty="0">
                          <a:latin typeface="Times New Roman" panose="02020603050405020304" pitchFamily="18" charset="0"/>
                          <a:cs typeface="Times New Roman" panose="02020603050405020304" pitchFamily="18" charset="0"/>
                        </a:rPr>
                        <a:t>Propyl formate</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chemeClr val="bg1"/>
                    </a:solidFill>
                  </a:tcPr>
                </a:tc>
                <a:extLst>
                  <a:ext uri="{0D108BD9-81ED-4DB2-BD59-A6C34878D82A}">
                    <a16:rowId xmlns:a16="http://schemas.microsoft.com/office/drawing/2014/main" val="3492782582"/>
                  </a:ext>
                </a:extLst>
              </a:tr>
              <a:tr h="61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cs typeface="Times New Roman" panose="02020603050405020304" pitchFamily="18" charset="0"/>
                        </a:rPr>
                        <a:t>HCOOCH(CH</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a:t>
                      </a:r>
                      <a:r>
                        <a:rPr lang="en-US" sz="3200" baseline="-25000" dirty="0">
                          <a:latin typeface="Times New Roman" panose="02020603050405020304" pitchFamily="18" charset="0"/>
                          <a:cs typeface="Times New Roman" panose="02020603050405020304" pitchFamily="18" charset="0"/>
                        </a:rPr>
                        <a:t>2</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chemeClr val="bg1"/>
                    </a:solidFill>
                  </a:tcPr>
                </a:tc>
                <a:tc>
                  <a:txBody>
                    <a:bodyPr/>
                    <a:lstStyle/>
                    <a:p>
                      <a:pPr algn="just"/>
                      <a:r>
                        <a:rPr lang="en-US" sz="3200" dirty="0">
                          <a:latin typeface="Times New Roman" panose="02020603050405020304" pitchFamily="18" charset="0"/>
                          <a:cs typeface="Times New Roman" panose="02020603050405020304" pitchFamily="18" charset="0"/>
                        </a:rPr>
                        <a:t>Isopropyl formate</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chemeClr val="bg1"/>
                    </a:solidFill>
                  </a:tcPr>
                </a:tc>
                <a:extLst>
                  <a:ext uri="{0D108BD9-81ED-4DB2-BD59-A6C34878D82A}">
                    <a16:rowId xmlns:a16="http://schemas.microsoft.com/office/drawing/2014/main" val="803278028"/>
                  </a:ext>
                </a:extLst>
              </a:tr>
              <a:tr h="617591">
                <a:tc>
                  <a:txBody>
                    <a:bodyPr/>
                    <a:lstStyle/>
                    <a:p>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COOC</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5</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chemeClr val="bg1"/>
                    </a:solidFill>
                  </a:tcPr>
                </a:tc>
                <a:tc>
                  <a:txBody>
                    <a:bodyPr/>
                    <a:lstStyle/>
                    <a:p>
                      <a:pPr algn="just"/>
                      <a:r>
                        <a:rPr lang="en-US" sz="3200" dirty="0">
                          <a:latin typeface="Times New Roman" panose="02020603050405020304" pitchFamily="18" charset="0"/>
                          <a:cs typeface="Times New Roman" panose="02020603050405020304" pitchFamily="18" charset="0"/>
                        </a:rPr>
                        <a:t>Ethyl acetate</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chemeClr val="bg1"/>
                    </a:solidFill>
                  </a:tcPr>
                </a:tc>
                <a:extLst>
                  <a:ext uri="{0D108BD9-81ED-4DB2-BD59-A6C34878D82A}">
                    <a16:rowId xmlns:a16="http://schemas.microsoft.com/office/drawing/2014/main" val="3888996820"/>
                  </a:ext>
                </a:extLst>
              </a:tr>
              <a:tr h="61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5</a:t>
                      </a:r>
                      <a:r>
                        <a:rPr lang="en-US" sz="3200" dirty="0">
                          <a:latin typeface="Times New Roman" panose="02020603050405020304" pitchFamily="18" charset="0"/>
                          <a:cs typeface="Times New Roman" panose="02020603050405020304" pitchFamily="18" charset="0"/>
                        </a:rPr>
                        <a:t>COOCH</a:t>
                      </a:r>
                      <a:r>
                        <a:rPr lang="en-US" sz="3200" baseline="-25000" dirty="0">
                          <a:latin typeface="Times New Roman" panose="02020603050405020304" pitchFamily="18" charset="0"/>
                          <a:cs typeface="Times New Roman" panose="02020603050405020304" pitchFamily="18" charset="0"/>
                        </a:rPr>
                        <a:t>3</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cs typeface="Times New Roman" panose="02020603050405020304" pitchFamily="18" charset="0"/>
                        </a:rPr>
                        <a:t>Methyl propionate</a:t>
                      </a:r>
                    </a:p>
                  </a:txBody>
                  <a:tcPr anchor="ctr">
                    <a:lnL w="12700" cap="flat" cmpd="sng" algn="ctr">
                      <a:solidFill>
                        <a:srgbClr val="DC484A"/>
                      </a:solidFill>
                      <a:prstDash val="solid"/>
                      <a:round/>
                      <a:headEnd type="none" w="med" len="med"/>
                      <a:tailEnd type="none" w="med" len="med"/>
                    </a:lnL>
                    <a:lnR w="12700" cap="flat" cmpd="sng" algn="ctr">
                      <a:solidFill>
                        <a:srgbClr val="DC484A"/>
                      </a:solidFill>
                      <a:prstDash val="solid"/>
                      <a:round/>
                      <a:headEnd type="none" w="med" len="med"/>
                      <a:tailEnd type="none" w="med" len="med"/>
                    </a:lnR>
                    <a:lnT w="12700" cap="flat" cmpd="sng" algn="ctr">
                      <a:solidFill>
                        <a:srgbClr val="DC484A"/>
                      </a:solidFill>
                      <a:prstDash val="solid"/>
                      <a:round/>
                      <a:headEnd type="none" w="med" len="med"/>
                      <a:tailEnd type="none" w="med" len="med"/>
                    </a:lnT>
                    <a:lnB w="12700" cap="flat" cmpd="sng" algn="ctr">
                      <a:solidFill>
                        <a:srgbClr val="DC484A"/>
                      </a:solidFill>
                      <a:prstDash val="solid"/>
                      <a:round/>
                      <a:headEnd type="none" w="med" len="med"/>
                      <a:tailEnd type="none" w="med" len="med"/>
                    </a:lnB>
                    <a:solidFill>
                      <a:schemeClr val="bg1"/>
                    </a:solidFill>
                  </a:tcPr>
                </a:tc>
                <a:extLst>
                  <a:ext uri="{0D108BD9-81ED-4DB2-BD59-A6C34878D82A}">
                    <a16:rowId xmlns:a16="http://schemas.microsoft.com/office/drawing/2014/main" val="912870963"/>
                  </a:ext>
                </a:extLst>
              </a:tr>
            </a:tbl>
          </a:graphicData>
        </a:graphic>
      </p:graphicFrame>
      <p:sp>
        <p:nvSpPr>
          <p:cNvPr id="55" name="TextBox 54">
            <a:extLst>
              <a:ext uri="{FF2B5EF4-FFF2-40B4-BE49-F238E27FC236}">
                <a16:creationId xmlns:a16="http://schemas.microsoft.com/office/drawing/2014/main" id="{0CF5489E-9C0F-4CAD-A619-36BB800FB15A}"/>
              </a:ext>
            </a:extLst>
          </p:cNvPr>
          <p:cNvSpPr txBox="1"/>
          <p:nvPr/>
        </p:nvSpPr>
        <p:spPr>
          <a:xfrm>
            <a:off x="1447124" y="2842164"/>
            <a:ext cx="693487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Có 4 công thức cấu tạo (2</a:t>
            </a:r>
            <a:r>
              <a:rPr lang="en-US" sz="3200" b="1" baseline="30000" dirty="0">
                <a:latin typeface="Times New Roman" panose="02020603050405020304" pitchFamily="18" charset="0"/>
                <a:cs typeface="Times New Roman" panose="02020603050405020304" pitchFamily="18" charset="0"/>
              </a:rPr>
              <a:t>n-2</a:t>
            </a:r>
            <a:r>
              <a:rPr lang="en-US" sz="3200" b="1" dirty="0">
                <a:latin typeface="Times New Roman" panose="02020603050405020304" pitchFamily="18" charset="0"/>
                <a:cs typeface="Times New Roman" panose="02020603050405020304" pitchFamily="18" charset="0"/>
              </a:rPr>
              <a:t>, n&lt;5)</a:t>
            </a:r>
          </a:p>
        </p:txBody>
      </p:sp>
    </p:spTree>
    <p:extLst>
      <p:ext uri="{BB962C8B-B14F-4D97-AF65-F5344CB8AC3E}">
        <p14:creationId xmlns:p14="http://schemas.microsoft.com/office/powerpoint/2010/main" val="285072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down)">
                                      <p:cBhvr>
                                        <p:cTn id="14" dur="500"/>
                                        <p:tgtEl>
                                          <p:spTgt spid="55"/>
                                        </p:tgtEl>
                                      </p:cBhvr>
                                    </p:animEffect>
                                  </p:childTnLst>
                                </p:cTn>
                              </p:par>
                              <p:par>
                                <p:cTn id="15" presetID="22" presetClass="entr" presetSubtype="4"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down)">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762000" y="838200"/>
            <a:ext cx="10464701" cy="2003215"/>
            <a:chOff x="1050985" y="914400"/>
            <a:chExt cx="10455215" cy="3250949"/>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3250948"/>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497217" y="581740"/>
            <a:ext cx="914400" cy="9144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1156357" y="871448"/>
            <a:ext cx="10070344" cy="1948995"/>
          </a:xfrm>
          <a:prstGeom prst="rect">
            <a:avLst/>
          </a:prstGeom>
          <a:noFill/>
        </p:spPr>
        <p:txBody>
          <a:bodyPr wrap="square" rtlCol="0">
            <a:spAutoFit/>
          </a:bodyPr>
          <a:lstStyle/>
          <a:p>
            <a:pPr marL="139700" indent="-139700" algn="ctr">
              <a:lnSpc>
                <a:spcPct val="130000"/>
              </a:lnSpc>
            </a:pPr>
            <a:r>
              <a:rPr lang="en-US" sz="3200" b="1" dirty="0">
                <a:latin typeface="Times New Roman" panose="02020603050405020304" pitchFamily="18" charset="0"/>
                <a:cs typeface="Times New Roman" panose="02020603050405020304" pitchFamily="18" charset="0"/>
              </a:rPr>
              <a:t>2. </a:t>
            </a:r>
            <a:r>
              <a:rPr lang="vi-VN" sz="3200" dirty="0">
                <a:latin typeface="Times New Roman" panose="02020603050405020304" pitchFamily="18" charset="0"/>
                <a:cs typeface="Times New Roman" panose="02020603050405020304" pitchFamily="18" charset="0"/>
              </a:rPr>
              <a:t>Viết công thức cấu tạo của các ester có tên gọi sau đây:</a:t>
            </a:r>
            <a:endParaRPr lang="en-US" sz="3200" dirty="0">
              <a:latin typeface="Times New Roman" panose="02020603050405020304" pitchFamily="18" charset="0"/>
              <a:cs typeface="Times New Roman" panose="02020603050405020304" pitchFamily="18" charset="0"/>
            </a:endParaRPr>
          </a:p>
          <a:p>
            <a:pPr marL="514350" indent="-514350">
              <a:lnSpc>
                <a:spcPct val="130000"/>
              </a:lnSpc>
              <a:buAutoNum type="alphaLcParenR"/>
            </a:pPr>
            <a:r>
              <a:rPr lang="vi-VN" sz="3200" dirty="0">
                <a:latin typeface="Times New Roman" panose="02020603050405020304" pitchFamily="18" charset="0"/>
                <a:cs typeface="Times New Roman" panose="02020603050405020304" pitchFamily="18" charset="0"/>
              </a:rPr>
              <a:t>methyl formate;</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 isopropyl acetate;</a:t>
            </a:r>
            <a:endParaRPr lang="en-US" sz="3200" dirty="0">
              <a:latin typeface="Times New Roman" panose="02020603050405020304" pitchFamily="18" charset="0"/>
              <a:cs typeface="Times New Roman" panose="02020603050405020304" pitchFamily="18" charset="0"/>
            </a:endParaRPr>
          </a:p>
          <a:p>
            <a:pPr>
              <a:lnSpc>
                <a:spcPct val="130000"/>
              </a:lnSpc>
            </a:pPr>
            <a:r>
              <a:rPr lang="vi-VN" sz="3200" dirty="0">
                <a:latin typeface="Times New Roman" panose="02020603050405020304" pitchFamily="18" charset="0"/>
                <a:cs typeface="Times New Roman" panose="02020603050405020304" pitchFamily="18" charset="0"/>
              </a:rPr>
              <a:t>c) ethyl propionate;</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 methyl butyrate.</a:t>
            </a:r>
            <a:endParaRPr lang="en-US" sz="3200" dirty="0">
              <a:solidFill>
                <a:srgbClr val="2C2829"/>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 name="Rectangle: Rounded Corners 30">
            <a:extLst>
              <a:ext uri="{FF2B5EF4-FFF2-40B4-BE49-F238E27FC236}">
                <a16:creationId xmlns:a16="http://schemas.microsoft.com/office/drawing/2014/main" id="{51918317-BE19-3222-E20E-D40B2BB6397B}"/>
              </a:ext>
            </a:extLst>
          </p:cNvPr>
          <p:cNvSpPr/>
          <p:nvPr/>
        </p:nvSpPr>
        <p:spPr>
          <a:xfrm>
            <a:off x="4673488" y="3032840"/>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p:graphicFrame>
        <p:nvGraphicFramePr>
          <p:cNvPr id="12" name="Table 17">
            <a:extLst>
              <a:ext uri="{FF2B5EF4-FFF2-40B4-BE49-F238E27FC236}">
                <a16:creationId xmlns:a16="http://schemas.microsoft.com/office/drawing/2014/main" id="{589C530E-33E7-4676-8876-B6584AB08D6F}"/>
              </a:ext>
            </a:extLst>
          </p:cNvPr>
          <p:cNvGraphicFramePr>
            <a:graphicFrameLocks noGrp="1"/>
          </p:cNvGraphicFramePr>
          <p:nvPr>
            <p:extLst>
              <p:ext uri="{D42A27DB-BD31-4B8C-83A1-F6EECF244321}">
                <p14:modId xmlns:p14="http://schemas.microsoft.com/office/powerpoint/2010/main" val="1098039601"/>
              </p:ext>
            </p:extLst>
          </p:nvPr>
        </p:nvGraphicFramePr>
        <p:xfrm>
          <a:off x="1845964" y="3703319"/>
          <a:ext cx="8128000" cy="2316480"/>
        </p:xfrm>
        <a:graphic>
          <a:graphicData uri="http://schemas.openxmlformats.org/drawingml/2006/table">
            <a:tbl>
              <a:tblPr firstRow="1" bandRow="1">
                <a:tableStyleId>{0E3FDE45-AF77-4B5C-9715-49D594BDF05E}</a:tableStyleId>
              </a:tblPr>
              <a:tblGrid>
                <a:gridCol w="3429000">
                  <a:extLst>
                    <a:ext uri="{9D8B030D-6E8A-4147-A177-3AD203B41FA5}">
                      <a16:colId xmlns:a16="http://schemas.microsoft.com/office/drawing/2014/main" val="108414911"/>
                    </a:ext>
                  </a:extLst>
                </a:gridCol>
                <a:gridCol w="4699000">
                  <a:extLst>
                    <a:ext uri="{9D8B030D-6E8A-4147-A177-3AD203B41FA5}">
                      <a16:colId xmlns:a16="http://schemas.microsoft.com/office/drawing/2014/main" val="4179593059"/>
                    </a:ext>
                  </a:extLst>
                </a:gridCol>
              </a:tblGrid>
              <a:tr h="199632">
                <a:tc>
                  <a:txBody>
                    <a:bodyPr/>
                    <a:lstStyle/>
                    <a:p>
                      <a:pPr algn="ctr"/>
                      <a:r>
                        <a:rPr lang="en-US" sz="3200" b="0" dirty="0">
                          <a:latin typeface="Times New Roman" panose="02020603050405020304" pitchFamily="18" charset="0"/>
                          <a:cs typeface="Times New Roman" panose="02020603050405020304" pitchFamily="18" charset="0"/>
                        </a:rPr>
                        <a:t>a. </a:t>
                      </a:r>
                      <a:r>
                        <a:rPr lang="vi-VN" sz="3200" b="0" dirty="0">
                          <a:latin typeface="Times New Roman" panose="02020603050405020304" pitchFamily="18" charset="0"/>
                          <a:cs typeface="Times New Roman" panose="02020603050405020304" pitchFamily="18" charset="0"/>
                        </a:rPr>
                        <a:t>methyl formate</a:t>
                      </a:r>
                      <a:endParaRPr lang="en-US" sz="32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0" dirty="0">
                          <a:latin typeface="Times New Roman" panose="02020603050405020304" pitchFamily="18" charset="0"/>
                          <a:cs typeface="Times New Roman" panose="02020603050405020304" pitchFamily="18" charset="0"/>
                        </a:rPr>
                        <a:t>HCOOCH</a:t>
                      </a:r>
                      <a:r>
                        <a:rPr lang="en-US" sz="3200" b="0" baseline="-25000" dirty="0">
                          <a:latin typeface="Times New Roman" panose="02020603050405020304" pitchFamily="18" charset="0"/>
                          <a:cs typeface="Times New Roman" panose="02020603050405020304" pitchFamily="18" charset="0"/>
                        </a:rPr>
                        <a:t>3</a:t>
                      </a:r>
                      <a:endParaRPr lang="en-US" sz="32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9534917"/>
                  </a:ext>
                </a:extLst>
              </a:tr>
              <a:tr h="370840">
                <a:tc>
                  <a:txBody>
                    <a:bodyPr/>
                    <a:lstStyle/>
                    <a:p>
                      <a:pPr algn="ctr"/>
                      <a:r>
                        <a:rPr lang="vi-VN" sz="3200" b="0" dirty="0">
                          <a:latin typeface="Times New Roman" panose="02020603050405020304" pitchFamily="18" charset="0"/>
                          <a:cs typeface="Times New Roman" panose="02020603050405020304" pitchFamily="18" charset="0"/>
                        </a:rPr>
                        <a:t>b</a:t>
                      </a:r>
                      <a:r>
                        <a:rPr lang="en-US" sz="3200" b="0" dirty="0">
                          <a:latin typeface="Times New Roman" panose="02020603050405020304" pitchFamily="18" charset="0"/>
                          <a:cs typeface="Times New Roman" panose="02020603050405020304" pitchFamily="18" charset="0"/>
                        </a:rPr>
                        <a:t>.</a:t>
                      </a:r>
                      <a:r>
                        <a:rPr lang="vi-VN" sz="3200" b="0" dirty="0">
                          <a:latin typeface="Times New Roman" panose="02020603050405020304" pitchFamily="18" charset="0"/>
                          <a:cs typeface="Times New Roman" panose="02020603050405020304" pitchFamily="18" charset="0"/>
                        </a:rPr>
                        <a:t> isopropyl acetate</a:t>
                      </a:r>
                      <a:endParaRPr lang="en-US" sz="32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3</a:t>
                      </a:r>
                      <a:r>
                        <a:rPr lang="en-US" sz="3200" b="0" dirty="0">
                          <a:latin typeface="Times New Roman" panose="02020603050405020304" pitchFamily="18" charset="0"/>
                          <a:cs typeface="Times New Roman" panose="02020603050405020304" pitchFamily="18" charset="0"/>
                        </a:rPr>
                        <a:t>COOCH(</a:t>
                      </a:r>
                      <a:r>
                        <a:rPr lang="en-US" sz="3200" b="0" baseline="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3</a:t>
                      </a:r>
                      <a:r>
                        <a:rPr lang="en-US" sz="3200" b="0" baseline="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99676"/>
                  </a:ext>
                </a:extLst>
              </a:tr>
              <a:tr h="370840">
                <a:tc>
                  <a:txBody>
                    <a:bodyPr/>
                    <a:lstStyle/>
                    <a:p>
                      <a:pPr algn="ctr"/>
                      <a:r>
                        <a:rPr lang="vi-VN" sz="3200" b="0" dirty="0">
                          <a:latin typeface="Times New Roman" panose="02020603050405020304" pitchFamily="18" charset="0"/>
                          <a:cs typeface="Times New Roman" panose="02020603050405020304" pitchFamily="18" charset="0"/>
                        </a:rPr>
                        <a:t>c</a:t>
                      </a:r>
                      <a:r>
                        <a:rPr lang="en-US" sz="3200" b="0" dirty="0">
                          <a:latin typeface="Times New Roman" panose="02020603050405020304" pitchFamily="18" charset="0"/>
                          <a:cs typeface="Times New Roman" panose="02020603050405020304" pitchFamily="18" charset="0"/>
                        </a:rPr>
                        <a:t>.</a:t>
                      </a:r>
                      <a:r>
                        <a:rPr lang="vi-VN" sz="3200" b="0" dirty="0">
                          <a:latin typeface="Times New Roman" panose="02020603050405020304" pitchFamily="18" charset="0"/>
                          <a:cs typeface="Times New Roman" panose="02020603050405020304" pitchFamily="18" charset="0"/>
                        </a:rPr>
                        <a:t> ethyl propionate</a:t>
                      </a:r>
                      <a:endParaRPr lang="en-US" sz="32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3</a:t>
                      </a:r>
                      <a:r>
                        <a:rPr lang="en-US" sz="3200" b="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2</a:t>
                      </a:r>
                      <a:r>
                        <a:rPr lang="en-US" sz="3200" b="0" dirty="0">
                          <a:latin typeface="Times New Roman" panose="02020603050405020304" pitchFamily="18" charset="0"/>
                          <a:cs typeface="Times New Roman" panose="02020603050405020304" pitchFamily="18" charset="0"/>
                        </a:rPr>
                        <a:t>COOCH</a:t>
                      </a:r>
                      <a:r>
                        <a:rPr lang="en-US" sz="3200" b="0" baseline="-25000" dirty="0">
                          <a:latin typeface="Times New Roman" panose="02020603050405020304" pitchFamily="18" charset="0"/>
                          <a:cs typeface="Times New Roman" panose="02020603050405020304" pitchFamily="18" charset="0"/>
                        </a:rPr>
                        <a:t>2</a:t>
                      </a:r>
                      <a:r>
                        <a:rPr lang="en-US" sz="3200" b="0" baseline="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095728"/>
                  </a:ext>
                </a:extLst>
              </a:tr>
              <a:tr h="370840">
                <a:tc>
                  <a:txBody>
                    <a:bodyPr/>
                    <a:lstStyle/>
                    <a:p>
                      <a:pPr algn="ctr"/>
                      <a:r>
                        <a:rPr lang="vi-VN" sz="3200" b="0" dirty="0">
                          <a:latin typeface="Times New Roman" panose="02020603050405020304" pitchFamily="18" charset="0"/>
                          <a:cs typeface="Times New Roman" panose="02020603050405020304" pitchFamily="18" charset="0"/>
                        </a:rPr>
                        <a:t>d</a:t>
                      </a:r>
                      <a:r>
                        <a:rPr lang="en-US" sz="3200" b="0" dirty="0">
                          <a:latin typeface="Times New Roman" panose="02020603050405020304" pitchFamily="18" charset="0"/>
                          <a:cs typeface="Times New Roman" panose="02020603050405020304" pitchFamily="18" charset="0"/>
                        </a:rPr>
                        <a:t>. </a:t>
                      </a:r>
                      <a:r>
                        <a:rPr lang="vi-VN" sz="3200" b="0" dirty="0">
                          <a:latin typeface="Times New Roman" panose="02020603050405020304" pitchFamily="18" charset="0"/>
                          <a:cs typeface="Times New Roman" panose="02020603050405020304" pitchFamily="18" charset="0"/>
                        </a:rPr>
                        <a:t>methyl butyrate.</a:t>
                      </a:r>
                      <a:endParaRPr lang="en-US" sz="32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3</a:t>
                      </a:r>
                      <a:r>
                        <a:rPr lang="en-US" sz="3200" b="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2</a:t>
                      </a:r>
                      <a:r>
                        <a:rPr lang="en-US" sz="3200" b="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2</a:t>
                      </a:r>
                      <a:r>
                        <a:rPr lang="en-US" sz="3200" b="0" dirty="0">
                          <a:latin typeface="Times New Roman" panose="02020603050405020304" pitchFamily="18" charset="0"/>
                          <a:cs typeface="Times New Roman" panose="02020603050405020304" pitchFamily="18" charset="0"/>
                        </a:rPr>
                        <a:t>COO</a:t>
                      </a:r>
                      <a:r>
                        <a:rPr lang="en-US" sz="3200" b="0" baseline="0" dirty="0">
                          <a:latin typeface="Times New Roman" panose="02020603050405020304" pitchFamily="18" charset="0"/>
                          <a:cs typeface="Times New Roman" panose="02020603050405020304" pitchFamily="18" charset="0"/>
                        </a:rPr>
                        <a:t>CH</a:t>
                      </a:r>
                      <a:r>
                        <a:rPr lang="en-US" sz="3200" b="0" baseline="-250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8205212"/>
                  </a:ext>
                </a:extLst>
              </a:tr>
            </a:tbl>
          </a:graphicData>
        </a:graphic>
      </p:graphicFrame>
    </p:spTree>
    <p:extLst>
      <p:ext uri="{BB962C8B-B14F-4D97-AF65-F5344CB8AC3E}">
        <p14:creationId xmlns:p14="http://schemas.microsoft.com/office/powerpoint/2010/main" val="39891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56396" y="381000"/>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Diagonal Corners Rounded 20">
            <a:extLst>
              <a:ext uri="{FF2B5EF4-FFF2-40B4-BE49-F238E27FC236}">
                <a16:creationId xmlns:a16="http://schemas.microsoft.com/office/drawing/2014/main" id="{AE5D1FBC-4DE8-47FA-A55A-71F827DC60C9}"/>
              </a:ext>
            </a:extLst>
          </p:cNvPr>
          <p:cNvSpPr/>
          <p:nvPr/>
        </p:nvSpPr>
        <p:spPr>
          <a:xfrm>
            <a:off x="640277" y="2772653"/>
            <a:ext cx="10789723" cy="2713747"/>
          </a:xfrm>
          <a:prstGeom prst="round2DiagRect">
            <a:avLst/>
          </a:prstGeom>
          <a:solidFill>
            <a:srgbClr val="FCDFCD"/>
          </a:solidFill>
          <a:ln>
            <a:solidFill>
              <a:srgbClr val="FCD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4">
            <a:extLst>
              <a:ext uri="{FF2B5EF4-FFF2-40B4-BE49-F238E27FC236}">
                <a16:creationId xmlns:a16="http://schemas.microsoft.com/office/drawing/2014/main" id="{EFD62F78-64A0-9B56-0D75-CE1F0C0DC938}"/>
              </a:ext>
            </a:extLst>
          </p:cNvPr>
          <p:cNvSpPr>
            <a:spLocks noChangeAspect="1" noChangeArrowheads="1"/>
          </p:cNvSpPr>
          <p:nvPr/>
        </p:nvSpPr>
        <p:spPr bwMode="auto">
          <a:xfrm>
            <a:off x="5798324" y="27726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A15E76F-5B00-4697-869D-86D7C000591F}"/>
              </a:ext>
            </a:extLst>
          </p:cNvPr>
          <p:cNvSpPr txBox="1"/>
          <p:nvPr/>
        </p:nvSpPr>
        <p:spPr>
          <a:xfrm>
            <a:off x="1095523" y="1494803"/>
            <a:ext cx="10408723" cy="1077218"/>
          </a:xfrm>
          <a:prstGeom prst="rect">
            <a:avLst/>
          </a:prstGeom>
          <a:noFill/>
          <a:ln w="38100">
            <a:solidFill>
              <a:srgbClr val="FCDFCD"/>
            </a:solidFill>
          </a:ln>
        </p:spPr>
        <p:txBody>
          <a:bodyPr wrap="square">
            <a:spAutoFit/>
          </a:bodyPr>
          <a:lstStyle/>
          <a:p>
            <a:pPr algn="ctr"/>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ại sao trong số các hợp chất hữu cơ có phân tử khối tương đương dưới đây, ester lại có nhiệt độ sôi thấp nhất?</a:t>
            </a:r>
            <a:endParaRPr lang="en-US" sz="3200" dirty="0">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243FA363-ED77-44D7-B9A6-6047C39CBB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4349" y="918342"/>
            <a:ext cx="973156" cy="973156"/>
          </a:xfrm>
          <a:prstGeom prst="rect">
            <a:avLst/>
          </a:prstGeom>
        </p:spPr>
      </p:pic>
      <p:grpSp>
        <p:nvGrpSpPr>
          <p:cNvPr id="17" name="Group 16">
            <a:extLst>
              <a:ext uri="{FF2B5EF4-FFF2-40B4-BE49-F238E27FC236}">
                <a16:creationId xmlns:a16="http://schemas.microsoft.com/office/drawing/2014/main" id="{499FD7E7-D7FF-42D3-8D5F-DC2DB751BF7C}"/>
              </a:ext>
            </a:extLst>
          </p:cNvPr>
          <p:cNvGrpSpPr/>
          <p:nvPr/>
        </p:nvGrpSpPr>
        <p:grpSpPr>
          <a:xfrm>
            <a:off x="2184400" y="-190502"/>
            <a:ext cx="7823200" cy="1138893"/>
            <a:chOff x="2184400" y="-190501"/>
            <a:chExt cx="7823200" cy="980515"/>
          </a:xfrm>
        </p:grpSpPr>
        <p:sp>
          <p:nvSpPr>
            <p:cNvPr id="18" name="Rectangle: Rounded Corners 17">
              <a:extLst>
                <a:ext uri="{FF2B5EF4-FFF2-40B4-BE49-F238E27FC236}">
                  <a16:creationId xmlns:a16="http://schemas.microsoft.com/office/drawing/2014/main" id="{4247F06B-2791-4049-932E-AB5F73BE55AB}"/>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Channel Name">
              <a:extLst>
                <a:ext uri="{FF2B5EF4-FFF2-40B4-BE49-F238E27FC236}">
                  <a16:creationId xmlns:a16="http://schemas.microsoft.com/office/drawing/2014/main" id="{ED2B22E7-D037-4845-9533-9FC116FC7A8C}"/>
                </a:ext>
              </a:extLst>
            </p:cNvPr>
            <p:cNvSpPr txBox="1"/>
            <p:nvPr/>
          </p:nvSpPr>
          <p:spPr>
            <a:xfrm>
              <a:off x="2324100" y="136763"/>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 TÍNH CHẤT VẬT LÍ</a:t>
              </a:r>
            </a:p>
          </p:txBody>
        </p:sp>
      </p:grpSp>
      <p:graphicFrame>
        <p:nvGraphicFramePr>
          <p:cNvPr id="5" name="Table 4">
            <a:extLst>
              <a:ext uri="{FF2B5EF4-FFF2-40B4-BE49-F238E27FC236}">
                <a16:creationId xmlns:a16="http://schemas.microsoft.com/office/drawing/2014/main" id="{DD241490-257F-4864-B52F-DF6F5CA9B8EE}"/>
              </a:ext>
            </a:extLst>
          </p:cNvPr>
          <p:cNvGraphicFramePr>
            <a:graphicFrameLocks noGrp="1"/>
          </p:cNvGraphicFramePr>
          <p:nvPr>
            <p:extLst>
              <p:ext uri="{D42A27DB-BD31-4B8C-83A1-F6EECF244321}">
                <p14:modId xmlns:p14="http://schemas.microsoft.com/office/powerpoint/2010/main" val="2363758545"/>
              </p:ext>
            </p:extLst>
          </p:nvPr>
        </p:nvGraphicFramePr>
        <p:xfrm>
          <a:off x="921524" y="3223710"/>
          <a:ext cx="10363200" cy="1817942"/>
        </p:xfrm>
        <a:graphic>
          <a:graphicData uri="http://schemas.openxmlformats.org/drawingml/2006/table">
            <a:tbl>
              <a:tblPr/>
              <a:tblGrid>
                <a:gridCol w="2590800">
                  <a:extLst>
                    <a:ext uri="{9D8B030D-6E8A-4147-A177-3AD203B41FA5}">
                      <a16:colId xmlns:a16="http://schemas.microsoft.com/office/drawing/2014/main" val="774225394"/>
                    </a:ext>
                  </a:extLst>
                </a:gridCol>
                <a:gridCol w="2590800">
                  <a:extLst>
                    <a:ext uri="{9D8B030D-6E8A-4147-A177-3AD203B41FA5}">
                      <a16:colId xmlns:a16="http://schemas.microsoft.com/office/drawing/2014/main" val="2235962194"/>
                    </a:ext>
                  </a:extLst>
                </a:gridCol>
                <a:gridCol w="2590800">
                  <a:extLst>
                    <a:ext uri="{9D8B030D-6E8A-4147-A177-3AD203B41FA5}">
                      <a16:colId xmlns:a16="http://schemas.microsoft.com/office/drawing/2014/main" val="3233014106"/>
                    </a:ext>
                  </a:extLst>
                </a:gridCol>
                <a:gridCol w="2590800">
                  <a:extLst>
                    <a:ext uri="{9D8B030D-6E8A-4147-A177-3AD203B41FA5}">
                      <a16:colId xmlns:a16="http://schemas.microsoft.com/office/drawing/2014/main" val="2936741377"/>
                    </a:ext>
                  </a:extLst>
                </a:gridCol>
              </a:tblGrid>
              <a:tr h="0">
                <a:tc>
                  <a:txBody>
                    <a:bodyPr/>
                    <a:lstStyle/>
                    <a:p>
                      <a:pPr algn="ctr" fontAlgn="t" latinLnBrk="0"/>
                      <a:r>
                        <a:rPr lang="en-US" sz="2800" b="0" dirty="0">
                          <a:solidFill>
                            <a:schemeClr val="tx1"/>
                          </a:solidFill>
                          <a:effectLst/>
                          <a:latin typeface="Times New Roman" panose="02020603050405020304" pitchFamily="18" charset="0"/>
                          <a:cs typeface="Times New Roman" panose="020206030504050203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7D54"/>
                    </a:solidFill>
                  </a:tcPr>
                </a:tc>
                <a:tc>
                  <a:txBody>
                    <a:bodyPr/>
                    <a:lstStyle/>
                    <a:p>
                      <a:pPr algn="ctr">
                        <a:lnSpc>
                          <a:spcPct val="142000"/>
                        </a:lnSpc>
                        <a:spcAft>
                          <a:spcPts val="200"/>
                        </a:spcAft>
                      </a:pP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OH</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7D54"/>
                    </a:solidFill>
                  </a:tcPr>
                </a:tc>
                <a:tc>
                  <a:txBody>
                    <a:bodyPr/>
                    <a:lstStyle/>
                    <a:p>
                      <a:pPr algn="ctr">
                        <a:lnSpc>
                          <a:spcPct val="142000"/>
                        </a:lnSpc>
                        <a:spcAft>
                          <a:spcPts val="200"/>
                        </a:spcAft>
                      </a:pP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COOH</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7D54"/>
                    </a:solidFill>
                  </a:tcPr>
                </a:tc>
                <a:tc>
                  <a:txBody>
                    <a:bodyPr/>
                    <a:lstStyle/>
                    <a:p>
                      <a:pPr algn="ctr">
                        <a:lnSpc>
                          <a:spcPct val="142000"/>
                        </a:lnSpc>
                        <a:spcAft>
                          <a:spcPts val="200"/>
                        </a:spcAft>
                      </a:pP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HCOOCH</a:t>
                      </a:r>
                      <a:r>
                        <a:rPr lang="vi-VN" sz="2800" baseline="-25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a:t>
                      </a:r>
                      <a:endPar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7D54"/>
                    </a:solidFill>
                  </a:tcPr>
                </a:tc>
                <a:extLst>
                  <a:ext uri="{0D108BD9-81ED-4DB2-BD59-A6C34878D82A}">
                    <a16:rowId xmlns:a16="http://schemas.microsoft.com/office/drawing/2014/main" val="626097"/>
                  </a:ext>
                </a:extLst>
              </a:tr>
              <a:tr h="0">
                <a:tc>
                  <a:txBody>
                    <a:bodyPr/>
                    <a:lstStyle/>
                    <a:p>
                      <a:pPr algn="ctr" fontAlgn="t" latinLnBrk="0"/>
                      <a:r>
                        <a:rPr lang="en-US" sz="2800" b="0">
                          <a:solidFill>
                            <a:schemeClr val="tx1"/>
                          </a:solidFill>
                          <a:effectLst/>
                          <a:latin typeface="Times New Roman" panose="02020603050405020304" pitchFamily="18" charset="0"/>
                          <a:cs typeface="Times New Roman" panose="02020603050405020304" pitchFamily="18" charset="0"/>
                        </a:rPr>
                        <a:t>Loại hợp chất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tc>
                  <a:txBody>
                    <a:bodyPr/>
                    <a:lstStyle/>
                    <a:p>
                      <a:pPr algn="ctr" fontAlgn="t" latinLnBrk="0"/>
                      <a:r>
                        <a:rPr lang="en-US" sz="2800" b="0" dirty="0">
                          <a:solidFill>
                            <a:schemeClr val="tx1"/>
                          </a:solidFill>
                          <a:effectLst/>
                          <a:latin typeface="Times New Roman" panose="02020603050405020304" pitchFamily="18" charset="0"/>
                          <a:cs typeface="Times New Roman" panose="02020603050405020304" pitchFamily="18" charset="0"/>
                        </a:rPr>
                        <a:t>Alcohol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tc>
                  <a:txBody>
                    <a:bodyPr/>
                    <a:lstStyle/>
                    <a:p>
                      <a:pPr algn="ctr" fontAlgn="t" latinLnBrk="0"/>
                      <a:r>
                        <a:rPr lang="en-US" sz="2800" b="0" dirty="0">
                          <a:solidFill>
                            <a:schemeClr val="tx1"/>
                          </a:solidFill>
                          <a:effectLst/>
                          <a:latin typeface="Times New Roman" panose="02020603050405020304" pitchFamily="18" charset="0"/>
                          <a:cs typeface="Times New Roman" panose="02020603050405020304" pitchFamily="18" charset="0"/>
                        </a:rPr>
                        <a:t>Carboxylic acid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tc>
                  <a:txBody>
                    <a:bodyPr/>
                    <a:lstStyle/>
                    <a:p>
                      <a:pPr algn="ctr" fontAlgn="t" latinLnBrk="0"/>
                      <a:r>
                        <a:rPr lang="en-US" sz="2800" b="0" dirty="0">
                          <a:solidFill>
                            <a:schemeClr val="tx1"/>
                          </a:solidFill>
                          <a:effectLst/>
                          <a:latin typeface="Times New Roman" panose="02020603050405020304" pitchFamily="18" charset="0"/>
                          <a:cs typeface="Times New Roman" panose="02020603050405020304" pitchFamily="18" charset="0"/>
                        </a:rPr>
                        <a:t>Ester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extLst>
                  <a:ext uri="{0D108BD9-81ED-4DB2-BD59-A6C34878D82A}">
                    <a16:rowId xmlns:a16="http://schemas.microsoft.com/office/drawing/2014/main" val="900376832"/>
                  </a:ext>
                </a:extLst>
              </a:tr>
              <a:tr h="0">
                <a:tc>
                  <a:txBody>
                    <a:bodyPr/>
                    <a:lstStyle/>
                    <a:p>
                      <a:pPr algn="ctr" fontAlgn="t" latinLnBrk="0"/>
                      <a:r>
                        <a:rPr lang="en-US" sz="2800" b="0">
                          <a:solidFill>
                            <a:schemeClr val="tx1"/>
                          </a:solidFill>
                          <a:effectLst/>
                          <a:latin typeface="Times New Roman" panose="02020603050405020304" pitchFamily="18" charset="0"/>
                          <a:cs typeface="Times New Roman" panose="02020603050405020304" pitchFamily="18" charset="0"/>
                        </a:rPr>
                        <a:t>Phân tử khối</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tc>
                  <a:txBody>
                    <a:bodyPr/>
                    <a:lstStyle/>
                    <a:p>
                      <a:pPr algn="ctr" fontAlgn="t" latinLnBrk="0"/>
                      <a:r>
                        <a:rPr lang="en-US" sz="2800" b="0" dirty="0">
                          <a:solidFill>
                            <a:schemeClr val="tx1"/>
                          </a:solidFill>
                          <a:effectLst/>
                          <a:latin typeface="Times New Roman" panose="02020603050405020304" pitchFamily="18" charset="0"/>
                          <a:cs typeface="Times New Roman" panose="02020603050405020304" pitchFamily="18" charset="0"/>
                        </a:rPr>
                        <a:t>60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tc>
                  <a:txBody>
                    <a:bodyPr/>
                    <a:lstStyle/>
                    <a:p>
                      <a:pPr algn="ctr" fontAlgn="t" latinLnBrk="0"/>
                      <a:r>
                        <a:rPr lang="en-US" sz="2800" b="0" dirty="0">
                          <a:solidFill>
                            <a:schemeClr val="tx1"/>
                          </a:solidFill>
                          <a:effectLst/>
                          <a:latin typeface="Times New Roman" panose="02020603050405020304" pitchFamily="18" charset="0"/>
                          <a:cs typeface="Times New Roman" panose="02020603050405020304" pitchFamily="18" charset="0"/>
                        </a:rPr>
                        <a:t>60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tc>
                  <a:txBody>
                    <a:bodyPr/>
                    <a:lstStyle/>
                    <a:p>
                      <a:pPr algn="ctr" fontAlgn="t" latinLnBrk="0"/>
                      <a:r>
                        <a:rPr lang="en-US" sz="2800" b="0">
                          <a:solidFill>
                            <a:schemeClr val="tx1"/>
                          </a:solidFill>
                          <a:effectLst/>
                          <a:latin typeface="Times New Roman" panose="02020603050405020304" pitchFamily="18" charset="0"/>
                          <a:cs typeface="Times New Roman" panose="02020603050405020304" pitchFamily="18" charset="0"/>
                        </a:rPr>
                        <a:t>60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extLst>
                  <a:ext uri="{0D108BD9-81ED-4DB2-BD59-A6C34878D82A}">
                    <a16:rowId xmlns:a16="http://schemas.microsoft.com/office/drawing/2014/main" val="2164218892"/>
                  </a:ext>
                </a:extLst>
              </a:tr>
              <a:tr h="0">
                <a:tc>
                  <a:txBody>
                    <a:bodyPr/>
                    <a:lstStyle/>
                    <a:p>
                      <a:pPr algn="ctr" fontAlgn="t" latinLnBrk="0"/>
                      <a:r>
                        <a:rPr lang="en-US" sz="2800" b="0">
                          <a:solidFill>
                            <a:schemeClr val="tx1"/>
                          </a:solidFill>
                          <a:effectLst/>
                          <a:latin typeface="Times New Roman" panose="02020603050405020304" pitchFamily="18" charset="0"/>
                          <a:cs typeface="Times New Roman" panose="02020603050405020304" pitchFamily="18" charset="0"/>
                        </a:rPr>
                        <a:t>Nhiệt độ sôi (</a:t>
                      </a:r>
                      <a:r>
                        <a:rPr lang="en-US" sz="2800" b="0" baseline="30000">
                          <a:solidFill>
                            <a:schemeClr val="tx1"/>
                          </a:solidFill>
                          <a:effectLst/>
                          <a:latin typeface="Times New Roman" panose="02020603050405020304" pitchFamily="18" charset="0"/>
                          <a:cs typeface="Times New Roman" panose="02020603050405020304" pitchFamily="18" charset="0"/>
                        </a:rPr>
                        <a:t>o</a:t>
                      </a:r>
                      <a:r>
                        <a:rPr lang="en-US" sz="2800" b="0">
                          <a:solidFill>
                            <a:schemeClr val="tx1"/>
                          </a:solidFill>
                          <a:effectLst/>
                          <a:latin typeface="Times New Roman" panose="02020603050405020304" pitchFamily="18" charset="0"/>
                          <a:cs typeface="Times New Roman" panose="02020603050405020304" pitchFamily="18" charset="0"/>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tc>
                  <a:txBody>
                    <a:bodyPr/>
                    <a:lstStyle/>
                    <a:p>
                      <a:pPr algn="ctr" fontAlgn="t" latinLnBrk="0"/>
                      <a:r>
                        <a:rPr lang="en-US" sz="2800" b="0">
                          <a:solidFill>
                            <a:schemeClr val="tx1"/>
                          </a:solidFill>
                          <a:effectLst/>
                          <a:latin typeface="Times New Roman" panose="02020603050405020304" pitchFamily="18" charset="0"/>
                          <a:cs typeface="Times New Roman" panose="02020603050405020304" pitchFamily="18" charset="0"/>
                        </a:rPr>
                        <a:t>97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tc>
                  <a:txBody>
                    <a:bodyPr/>
                    <a:lstStyle/>
                    <a:p>
                      <a:pPr algn="ctr" fontAlgn="t" latinLnBrk="0"/>
                      <a:r>
                        <a:rPr lang="en-US" sz="2800" b="0" dirty="0">
                          <a:solidFill>
                            <a:schemeClr val="tx1"/>
                          </a:solidFill>
                          <a:effectLst/>
                          <a:latin typeface="Times New Roman" panose="02020603050405020304" pitchFamily="18" charset="0"/>
                          <a:cs typeface="Times New Roman" panose="02020603050405020304" pitchFamily="18" charset="0"/>
                        </a:rPr>
                        <a:t>118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tc>
                  <a:txBody>
                    <a:bodyPr/>
                    <a:lstStyle/>
                    <a:p>
                      <a:pPr algn="ctr" fontAlgn="t" latinLnBrk="0"/>
                      <a:r>
                        <a:rPr lang="en-US" sz="2800" b="0" dirty="0">
                          <a:solidFill>
                            <a:schemeClr val="tx1"/>
                          </a:solidFill>
                          <a:effectLst/>
                          <a:latin typeface="Times New Roman" panose="02020603050405020304" pitchFamily="18" charset="0"/>
                          <a:cs typeface="Times New Roman" panose="02020603050405020304" pitchFamily="18" charset="0"/>
                        </a:rPr>
                        <a:t>32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FCD"/>
                    </a:solidFill>
                  </a:tcPr>
                </a:tc>
                <a:extLst>
                  <a:ext uri="{0D108BD9-81ED-4DB2-BD59-A6C34878D82A}">
                    <a16:rowId xmlns:a16="http://schemas.microsoft.com/office/drawing/2014/main" val="3933412655"/>
                  </a:ext>
                </a:extLst>
              </a:tr>
            </a:tbl>
          </a:graphicData>
        </a:graphic>
      </p:graphicFrame>
    </p:spTree>
    <p:extLst>
      <p:ext uri="{BB962C8B-B14F-4D97-AF65-F5344CB8AC3E}">
        <p14:creationId xmlns:p14="http://schemas.microsoft.com/office/powerpoint/2010/main" val="3339181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51918317-BE19-3222-E20E-D40B2BB6397B}"/>
              </a:ext>
            </a:extLst>
          </p:cNvPr>
          <p:cNvSpPr/>
          <p:nvPr/>
        </p:nvSpPr>
        <p:spPr>
          <a:xfrm>
            <a:off x="4586379" y="799506"/>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p:sp>
        <p:nvSpPr>
          <p:cNvPr id="27" name="TextBox 26">
            <a:extLst>
              <a:ext uri="{FF2B5EF4-FFF2-40B4-BE49-F238E27FC236}">
                <a16:creationId xmlns:a16="http://schemas.microsoft.com/office/drawing/2014/main" id="{63CB7D15-74AB-475B-A028-258957F61D56}"/>
              </a:ext>
            </a:extLst>
          </p:cNvPr>
          <p:cNvSpPr txBox="1"/>
          <p:nvPr/>
        </p:nvSpPr>
        <p:spPr>
          <a:xfrm>
            <a:off x="1447124" y="1770039"/>
            <a:ext cx="9282035" cy="2554545"/>
          </a:xfrm>
          <a:prstGeom prst="rect">
            <a:avLst/>
          </a:prstGeom>
          <a:noFill/>
        </p:spPr>
        <p:txBody>
          <a:bodyPr wrap="square">
            <a:spAutoFit/>
          </a:bodyPr>
          <a:lstStyle/>
          <a:p>
            <a:pPr algn="just"/>
            <a:r>
              <a:rPr lang="vi-VN" sz="3200" b="0" i="0" dirty="0">
                <a:effectLst/>
                <a:latin typeface="Times New Roman" panose="02020603050405020304" pitchFamily="18" charset="0"/>
                <a:cs typeface="Times New Roman" panose="02020603050405020304" pitchFamily="18" charset="0"/>
              </a:rPr>
              <a:t>Các phân tử ester không tạo được liên kết hydrogen với nhau, còn các phân tử alcohol và các phân tử carboxylic acid tạo được liên kết hydrogen liên phân tử nên nhiệt độ sôi của ester thấp hơn nhiều so với alcohol và carboxylic acid có phân tử khối tương đương.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8107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thyl Acetate (AR, Xilong, Cas 141-78-6) - Hóa Chất Thí Nghiệm">
            <a:extLst>
              <a:ext uri="{FF2B5EF4-FFF2-40B4-BE49-F238E27FC236}">
                <a16:creationId xmlns:a16="http://schemas.microsoft.com/office/drawing/2014/main" id="{01F39EFC-A569-20B0-62E9-71BBD22BA025}"/>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27778" r="-1"/>
          <a:stretch/>
        </p:blipFill>
        <p:spPr bwMode="auto">
          <a:xfrm>
            <a:off x="-38100" y="0"/>
            <a:ext cx="4953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thyl Acetate (AR, Xilong, Cas 141-78-6) - Hóa Chất Thí Nghiệm">
            <a:extLst>
              <a:ext uri="{FF2B5EF4-FFF2-40B4-BE49-F238E27FC236}">
                <a16:creationId xmlns:a16="http://schemas.microsoft.com/office/drawing/2014/main" id="{3E234F8B-325F-71F5-8E64-74D9CD90FEFD}"/>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r="64444"/>
          <a:stretch/>
        </p:blipFill>
        <p:spPr bwMode="auto">
          <a:xfrm>
            <a:off x="6629400" y="0"/>
            <a:ext cx="2438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thyl Acetate (AR, Xilong, Cas 141-78-6) - Hóa Chất Thí Nghiệm">
            <a:extLst>
              <a:ext uri="{FF2B5EF4-FFF2-40B4-BE49-F238E27FC236}">
                <a16:creationId xmlns:a16="http://schemas.microsoft.com/office/drawing/2014/main" id="{280D7C1C-28B4-04AD-546B-43D7B3CD302C}"/>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r="64444"/>
          <a:stretch/>
        </p:blipFill>
        <p:spPr bwMode="auto">
          <a:xfrm>
            <a:off x="9067800" y="0"/>
            <a:ext cx="2438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thyl Acetate (AR, Xilong, Cas 141-78-6) - Hóa Chất Thí Nghiệm">
            <a:extLst>
              <a:ext uri="{FF2B5EF4-FFF2-40B4-BE49-F238E27FC236}">
                <a16:creationId xmlns:a16="http://schemas.microsoft.com/office/drawing/2014/main" id="{AA67778C-6387-E62F-1424-FA48496610B0}"/>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r="64444"/>
          <a:stretch/>
        </p:blipFill>
        <p:spPr bwMode="auto">
          <a:xfrm>
            <a:off x="7315200" y="0"/>
            <a:ext cx="2438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thyl Acetate (AR, Xilong, Cas 141-78-6) - Hóa Chất Thí Nghiệm">
            <a:extLst>
              <a:ext uri="{FF2B5EF4-FFF2-40B4-BE49-F238E27FC236}">
                <a16:creationId xmlns:a16="http://schemas.microsoft.com/office/drawing/2014/main" id="{23983850-4A52-E569-4FF6-5A55F19C6CDA}"/>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r="64444"/>
          <a:stretch/>
        </p:blipFill>
        <p:spPr bwMode="auto">
          <a:xfrm>
            <a:off x="9753600" y="0"/>
            <a:ext cx="2438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thyl Acetate (AR, Xilong, Cas 141-78-6) - Hóa Chất Thí Nghiệm">
            <a:extLst>
              <a:ext uri="{FF2B5EF4-FFF2-40B4-BE49-F238E27FC236}">
                <a16:creationId xmlns:a16="http://schemas.microsoft.com/office/drawing/2014/main" id="{099DD6DE-530D-F3DA-0700-2BDED7997388}"/>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r="64444"/>
          <a:stretch/>
        </p:blipFill>
        <p:spPr bwMode="auto">
          <a:xfrm>
            <a:off x="4676507" y="1775"/>
            <a:ext cx="2438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Ethyl Acetate (AR, Xilong, Cas 141-78-6) - Hóa Chất Thí Nghiệm">
            <a:extLst>
              <a:ext uri="{FF2B5EF4-FFF2-40B4-BE49-F238E27FC236}">
                <a16:creationId xmlns:a16="http://schemas.microsoft.com/office/drawing/2014/main" id="{ADCA467D-0ADD-7164-D93A-6B1F2D8A8BB1}"/>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r="64444"/>
          <a:stretch/>
        </p:blipFill>
        <p:spPr bwMode="auto">
          <a:xfrm>
            <a:off x="5657582" y="-19690"/>
            <a:ext cx="24384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Table 26">
            <a:extLst>
              <a:ext uri="{FF2B5EF4-FFF2-40B4-BE49-F238E27FC236}">
                <a16:creationId xmlns:a16="http://schemas.microsoft.com/office/drawing/2014/main" id="{044762BD-A969-2DCC-6495-1A0C86319ECE}"/>
              </a:ext>
            </a:extLst>
          </p:cNvPr>
          <p:cNvGraphicFramePr>
            <a:graphicFrameLocks noGrp="1"/>
          </p:cNvGraphicFramePr>
          <p:nvPr>
            <p:extLst>
              <p:ext uri="{D42A27DB-BD31-4B8C-83A1-F6EECF244321}">
                <p14:modId xmlns:p14="http://schemas.microsoft.com/office/powerpoint/2010/main" val="3656550095"/>
              </p:ext>
            </p:extLst>
          </p:nvPr>
        </p:nvGraphicFramePr>
        <p:xfrm>
          <a:off x="2667000" y="1894968"/>
          <a:ext cx="9296400" cy="1558482"/>
        </p:xfrm>
        <a:graphic>
          <a:graphicData uri="http://schemas.openxmlformats.org/drawingml/2006/table">
            <a:tbl>
              <a:tblPr firstRow="1" bandRow="1">
                <a:tableStyleId>{6E25E649-3F16-4E02-A733-19D2CDBF48F0}</a:tableStyleId>
              </a:tblPr>
              <a:tblGrid>
                <a:gridCol w="2819400">
                  <a:extLst>
                    <a:ext uri="{9D8B030D-6E8A-4147-A177-3AD203B41FA5}">
                      <a16:colId xmlns:a16="http://schemas.microsoft.com/office/drawing/2014/main" val="467410262"/>
                    </a:ext>
                  </a:extLst>
                </a:gridCol>
                <a:gridCol w="2133600">
                  <a:extLst>
                    <a:ext uri="{9D8B030D-6E8A-4147-A177-3AD203B41FA5}">
                      <a16:colId xmlns:a16="http://schemas.microsoft.com/office/drawing/2014/main" val="2570604988"/>
                    </a:ext>
                  </a:extLst>
                </a:gridCol>
                <a:gridCol w="2133600">
                  <a:extLst>
                    <a:ext uri="{9D8B030D-6E8A-4147-A177-3AD203B41FA5}">
                      <a16:colId xmlns:a16="http://schemas.microsoft.com/office/drawing/2014/main" val="3158239135"/>
                    </a:ext>
                  </a:extLst>
                </a:gridCol>
                <a:gridCol w="2209800">
                  <a:extLst>
                    <a:ext uri="{9D8B030D-6E8A-4147-A177-3AD203B41FA5}">
                      <a16:colId xmlns:a16="http://schemas.microsoft.com/office/drawing/2014/main" val="2718430217"/>
                    </a:ext>
                  </a:extLst>
                </a:gridCol>
              </a:tblGrid>
              <a:tr h="370840">
                <a:tc>
                  <a:txBody>
                    <a:bodyPr/>
                    <a:lstStyle/>
                    <a:p>
                      <a:pPr algn="ctr">
                        <a:lnSpc>
                          <a:spcPct val="130000"/>
                        </a:lnSpc>
                      </a:pPr>
                      <a:endParaRPr lang="en-US" sz="2400">
                        <a:latin typeface="Times New Roman" panose="02020603050405020304" pitchFamily="18" charset="0"/>
                        <a:cs typeface="Times New Roman" panose="02020603050405020304" pitchFamily="18" charset="0"/>
                      </a:endParaRPr>
                    </a:p>
                  </a:txBody>
                  <a:tcPr/>
                </a:tc>
                <a:tc>
                  <a:txBody>
                    <a:bodyPr/>
                    <a:lstStyle/>
                    <a:p>
                      <a:pPr algn="ctr">
                        <a:lnSpc>
                          <a:spcPct val="130000"/>
                        </a:lnSpc>
                      </a:pPr>
                      <a:r>
                        <a:rPr lang="en-US" sz="2400">
                          <a:latin typeface="Times New Roman" panose="02020603050405020304" pitchFamily="18" charset="0"/>
                          <a:cs typeface="Times New Roman" panose="02020603050405020304" pitchFamily="18" charset="0"/>
                        </a:rPr>
                        <a:t>C</a:t>
                      </a:r>
                      <a:r>
                        <a:rPr lang="en-US" sz="2400" baseline="-25000">
                          <a:latin typeface="Times New Roman" panose="02020603050405020304" pitchFamily="18" charset="0"/>
                          <a:cs typeface="Times New Roman" panose="02020603050405020304" pitchFamily="18" charset="0"/>
                        </a:rPr>
                        <a:t>2</a:t>
                      </a:r>
                      <a:r>
                        <a:rPr lang="en-US" sz="2400" baseline="0">
                          <a:latin typeface="Times New Roman" panose="02020603050405020304" pitchFamily="18" charset="0"/>
                          <a:cs typeface="Times New Roman" panose="02020603050405020304" pitchFamily="18" charset="0"/>
                        </a:rPr>
                        <a:t>H</a:t>
                      </a:r>
                      <a:r>
                        <a:rPr lang="en-US" sz="2400" baseline="-25000">
                          <a:latin typeface="Times New Roman" panose="02020603050405020304" pitchFamily="18" charset="0"/>
                          <a:cs typeface="Times New Roman" panose="02020603050405020304" pitchFamily="18" charset="0"/>
                        </a:rPr>
                        <a:t>5</a:t>
                      </a:r>
                      <a:r>
                        <a:rPr lang="en-US" sz="2400" baseline="0">
                          <a:latin typeface="Times New Roman" panose="02020603050405020304" pitchFamily="18" charset="0"/>
                          <a:cs typeface="Times New Roman" panose="02020603050405020304" pitchFamily="18" charset="0"/>
                        </a:rPr>
                        <a:t>OH</a:t>
                      </a:r>
                      <a:endParaRPr lang="en-US" sz="2400">
                        <a:latin typeface="Times New Roman" panose="02020603050405020304" pitchFamily="18" charset="0"/>
                        <a:cs typeface="Times New Roman" panose="02020603050405020304" pitchFamily="18" charset="0"/>
                      </a:endParaRPr>
                    </a:p>
                  </a:txBody>
                  <a:tcPr/>
                </a:tc>
                <a:tc>
                  <a:txBody>
                    <a:bodyPr/>
                    <a:lstStyle/>
                    <a:p>
                      <a:pPr algn="ctr">
                        <a:lnSpc>
                          <a:spcPct val="130000"/>
                        </a:lnSpc>
                      </a:pPr>
                      <a:r>
                        <a:rPr lang="en-US" sz="2400">
                          <a:latin typeface="Times New Roman" panose="02020603050405020304" pitchFamily="18" charset="0"/>
                          <a:cs typeface="Times New Roman" panose="02020603050405020304" pitchFamily="18" charset="0"/>
                        </a:rPr>
                        <a:t>CH</a:t>
                      </a:r>
                      <a:r>
                        <a:rPr lang="en-US" sz="2400" baseline="-25000">
                          <a:latin typeface="Times New Roman" panose="02020603050405020304" pitchFamily="18" charset="0"/>
                          <a:cs typeface="Times New Roman" panose="02020603050405020304" pitchFamily="18" charset="0"/>
                        </a:rPr>
                        <a:t>3</a:t>
                      </a:r>
                      <a:r>
                        <a:rPr lang="en-US" sz="2400" baseline="0">
                          <a:latin typeface="Times New Roman" panose="02020603050405020304" pitchFamily="18" charset="0"/>
                          <a:cs typeface="Times New Roman" panose="02020603050405020304" pitchFamily="18" charset="0"/>
                        </a:rPr>
                        <a:t>COOH</a:t>
                      </a:r>
                      <a:endParaRPr lang="en-US" sz="2400">
                        <a:latin typeface="Times New Roman" panose="02020603050405020304" pitchFamily="18" charset="0"/>
                        <a:cs typeface="Times New Roman" panose="02020603050405020304" pitchFamily="18" charset="0"/>
                      </a:endParaRPr>
                    </a:p>
                  </a:txBody>
                  <a:tcPr/>
                </a:tc>
                <a:tc>
                  <a:txBody>
                    <a:bodyPr/>
                    <a:lstStyle/>
                    <a:p>
                      <a:pPr algn="ctr">
                        <a:lnSpc>
                          <a:spcPct val="130000"/>
                        </a:lnSpc>
                      </a:pPr>
                      <a:r>
                        <a:rPr lang="en-US" sz="2400" baseline="0">
                          <a:latin typeface="Times New Roman" panose="02020603050405020304" pitchFamily="18" charset="0"/>
                          <a:cs typeface="Times New Roman" panose="02020603050405020304" pitchFamily="18" charset="0"/>
                        </a:rPr>
                        <a:t>HCOOCH</a:t>
                      </a:r>
                      <a:r>
                        <a:rPr lang="en-US" sz="2400" baseline="-25000">
                          <a:latin typeface="Times New Roman" panose="02020603050405020304" pitchFamily="18" charset="0"/>
                          <a:cs typeface="Times New Roman" panose="02020603050405020304" pitchFamily="18" charset="0"/>
                        </a:rPr>
                        <a:t>3</a:t>
                      </a: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93267353"/>
                  </a:ext>
                </a:extLst>
              </a:tr>
              <a:tr h="370840">
                <a:tc>
                  <a:txBody>
                    <a:bodyPr/>
                    <a:lstStyle/>
                    <a:p>
                      <a:pPr algn="just">
                        <a:lnSpc>
                          <a:spcPct val="130000"/>
                        </a:lnSpc>
                      </a:pPr>
                      <a:r>
                        <a:rPr lang="en-US" sz="2400" b="1">
                          <a:latin typeface="Times New Roman" panose="02020603050405020304" pitchFamily="18" charset="0"/>
                          <a:cs typeface="Times New Roman" panose="02020603050405020304" pitchFamily="18" charset="0"/>
                        </a:rPr>
                        <a:t>Nhiệt độ sôi</a:t>
                      </a:r>
                    </a:p>
                  </a:txBody>
                  <a:tcPr/>
                </a:tc>
                <a:tc>
                  <a:txBody>
                    <a:bodyPr/>
                    <a:lstStyle/>
                    <a:p>
                      <a:pPr algn="ctr">
                        <a:lnSpc>
                          <a:spcPct val="130000"/>
                        </a:lnSpc>
                      </a:pPr>
                      <a:r>
                        <a:rPr lang="en-US" sz="2400">
                          <a:latin typeface="Times New Roman" panose="02020603050405020304" pitchFamily="18" charset="0"/>
                          <a:cs typeface="Times New Roman" panose="02020603050405020304" pitchFamily="18" charset="0"/>
                        </a:rPr>
                        <a:t>78,3</a:t>
                      </a:r>
                      <a:r>
                        <a:rPr lang="en-US" sz="2400" baseline="30000">
                          <a:latin typeface="Times New Roman" panose="02020603050405020304" pitchFamily="18" charset="0"/>
                          <a:cs typeface="Times New Roman" panose="02020603050405020304" pitchFamily="18" charset="0"/>
                        </a:rPr>
                        <a:t>0</a:t>
                      </a:r>
                      <a:r>
                        <a:rPr lang="en-US" sz="2400" baseline="0">
                          <a:latin typeface="Times New Roman" panose="02020603050405020304" pitchFamily="18" charset="0"/>
                          <a:cs typeface="Times New Roman" panose="02020603050405020304" pitchFamily="18" charset="0"/>
                        </a:rPr>
                        <a:t>C</a:t>
                      </a:r>
                      <a:endParaRPr lang="en-US" sz="2400">
                        <a:latin typeface="Times New Roman" panose="02020603050405020304" pitchFamily="18" charset="0"/>
                        <a:cs typeface="Times New Roman" panose="02020603050405020304" pitchFamily="18" charset="0"/>
                      </a:endParaRPr>
                    </a:p>
                  </a:txBody>
                  <a:tcPr/>
                </a:tc>
                <a:tc>
                  <a:txBody>
                    <a:bodyPr/>
                    <a:lstStyle/>
                    <a:p>
                      <a:pPr algn="ctr">
                        <a:lnSpc>
                          <a:spcPct val="130000"/>
                        </a:lnSpc>
                      </a:pPr>
                      <a:r>
                        <a:rPr lang="en-US" sz="2400">
                          <a:latin typeface="Times New Roman" panose="02020603050405020304" pitchFamily="18" charset="0"/>
                          <a:cs typeface="Times New Roman" panose="02020603050405020304" pitchFamily="18" charset="0"/>
                        </a:rPr>
                        <a:t>118</a:t>
                      </a:r>
                      <a:r>
                        <a:rPr lang="en-US" sz="2400" baseline="30000">
                          <a:latin typeface="Times New Roman" panose="02020603050405020304" pitchFamily="18" charset="0"/>
                          <a:cs typeface="Times New Roman" panose="02020603050405020304" pitchFamily="18" charset="0"/>
                        </a:rPr>
                        <a:t>0</a:t>
                      </a:r>
                      <a:r>
                        <a:rPr lang="en-US" sz="2400" baseline="0">
                          <a:latin typeface="Times New Roman" panose="02020603050405020304" pitchFamily="18" charset="0"/>
                          <a:cs typeface="Times New Roman" panose="02020603050405020304" pitchFamily="18" charset="0"/>
                        </a:rPr>
                        <a:t>C</a:t>
                      </a:r>
                      <a:endParaRPr lang="en-US" sz="2400">
                        <a:latin typeface="Times New Roman" panose="02020603050405020304" pitchFamily="18" charset="0"/>
                        <a:cs typeface="Times New Roman" panose="02020603050405020304" pitchFamily="18" charset="0"/>
                      </a:endParaRPr>
                    </a:p>
                  </a:txBody>
                  <a:tcPr/>
                </a:tc>
                <a:tc>
                  <a:txBody>
                    <a:bodyPr/>
                    <a:lstStyle/>
                    <a:p>
                      <a:pPr algn="ctr">
                        <a:lnSpc>
                          <a:spcPct val="130000"/>
                        </a:lnSpc>
                      </a:pPr>
                      <a:r>
                        <a:rPr lang="en-US" sz="2400">
                          <a:latin typeface="Times New Roman" panose="02020603050405020304" pitchFamily="18" charset="0"/>
                          <a:cs typeface="Times New Roman" panose="02020603050405020304" pitchFamily="18" charset="0"/>
                        </a:rPr>
                        <a:t>31,5</a:t>
                      </a:r>
                      <a:r>
                        <a:rPr lang="en-US" sz="2400" baseline="30000">
                          <a:latin typeface="Times New Roman" panose="02020603050405020304" pitchFamily="18" charset="0"/>
                          <a:cs typeface="Times New Roman" panose="02020603050405020304" pitchFamily="18" charset="0"/>
                        </a:rPr>
                        <a:t>0</a:t>
                      </a:r>
                      <a:r>
                        <a:rPr lang="en-US" sz="2400" baseline="0">
                          <a:latin typeface="Times New Roman" panose="02020603050405020304" pitchFamily="18" charset="0"/>
                          <a:cs typeface="Times New Roman" panose="02020603050405020304" pitchFamily="18" charset="0"/>
                        </a:rPr>
                        <a:t>C</a:t>
                      </a: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87318678"/>
                  </a:ext>
                </a:extLst>
              </a:tr>
              <a:tr h="370840">
                <a:tc>
                  <a:txBody>
                    <a:bodyPr/>
                    <a:lstStyle/>
                    <a:p>
                      <a:pPr algn="just">
                        <a:lnSpc>
                          <a:spcPct val="130000"/>
                        </a:lnSpc>
                      </a:pP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tan</a:t>
                      </a:r>
                    </a:p>
                  </a:txBody>
                  <a:tcPr/>
                </a:tc>
                <a:tc>
                  <a:txBody>
                    <a:bodyPr/>
                    <a:lstStyle/>
                    <a:p>
                      <a:pPr algn="ctr">
                        <a:lnSpc>
                          <a:spcPct val="130000"/>
                        </a:lnSpc>
                      </a:pPr>
                      <a:r>
                        <a:rPr lang="en-US" sz="2400">
                          <a:latin typeface="Times New Roman" panose="02020603050405020304" pitchFamily="18" charset="0"/>
                          <a:cs typeface="Times New Roman" panose="02020603050405020304" pitchFamily="18" charset="0"/>
                        </a:rPr>
                        <a:t>Tan vô hạn</a:t>
                      </a:r>
                    </a:p>
                  </a:txBody>
                  <a:tcPr/>
                </a:tc>
                <a:tc>
                  <a:txBody>
                    <a:bodyPr/>
                    <a:lstStyle/>
                    <a:p>
                      <a:pPr algn="ctr">
                        <a:lnSpc>
                          <a:spcPct val="130000"/>
                        </a:lnSpc>
                      </a:pPr>
                      <a:r>
                        <a:rPr lang="en-US" sz="2400">
                          <a:latin typeface="Times New Roman" panose="02020603050405020304" pitchFamily="18" charset="0"/>
                          <a:cs typeface="Times New Roman" panose="02020603050405020304" pitchFamily="18" charset="0"/>
                        </a:rPr>
                        <a:t>Tan vô hạn</a:t>
                      </a:r>
                    </a:p>
                  </a:txBody>
                  <a:tcPr/>
                </a:tc>
                <a:tc>
                  <a:txBody>
                    <a:bodyPr/>
                    <a:lstStyle/>
                    <a:p>
                      <a:pPr algn="ctr">
                        <a:lnSpc>
                          <a:spcPct val="130000"/>
                        </a:lnSpc>
                      </a:pPr>
                      <a:r>
                        <a:rPr lang="en-US" sz="2400" dirty="0" err="1">
                          <a:latin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cs typeface="Times New Roman" panose="02020603050405020304" pitchFamily="18" charset="0"/>
                        </a:rPr>
                        <a:t> tan</a:t>
                      </a:r>
                    </a:p>
                  </a:txBody>
                  <a:tcPr/>
                </a:tc>
                <a:extLst>
                  <a:ext uri="{0D108BD9-81ED-4DB2-BD59-A6C34878D82A}">
                    <a16:rowId xmlns:a16="http://schemas.microsoft.com/office/drawing/2014/main" val="1425962242"/>
                  </a:ext>
                </a:extLst>
              </a:tr>
            </a:tbl>
          </a:graphicData>
        </a:graphic>
      </p:graphicFrame>
      <p:sp>
        <p:nvSpPr>
          <p:cNvPr id="28" name="TextBox 27">
            <a:extLst>
              <a:ext uri="{FF2B5EF4-FFF2-40B4-BE49-F238E27FC236}">
                <a16:creationId xmlns:a16="http://schemas.microsoft.com/office/drawing/2014/main" id="{40BD79F9-F36D-7A75-1061-D0BB4397FB90}"/>
              </a:ext>
            </a:extLst>
          </p:cNvPr>
          <p:cNvSpPr txBox="1"/>
          <p:nvPr/>
        </p:nvSpPr>
        <p:spPr>
          <a:xfrm>
            <a:off x="2343150" y="1024514"/>
            <a:ext cx="9620250" cy="596574"/>
          </a:xfrm>
          <a:custGeom>
            <a:avLst/>
            <a:gdLst>
              <a:gd name="connsiteX0" fmla="*/ 0 w 9620250"/>
              <a:gd name="connsiteY0" fmla="*/ 0 h 596574"/>
              <a:gd name="connsiteX1" fmla="*/ 0 w 9620250"/>
              <a:gd name="connsiteY1" fmla="*/ 0 h 596574"/>
              <a:gd name="connsiteX2" fmla="*/ 643817 w 9620250"/>
              <a:gd name="connsiteY2" fmla="*/ 0 h 596574"/>
              <a:gd name="connsiteX3" fmla="*/ 1480038 w 9620250"/>
              <a:gd name="connsiteY3" fmla="*/ 0 h 596574"/>
              <a:gd name="connsiteX4" fmla="*/ 2220057 w 9620250"/>
              <a:gd name="connsiteY4" fmla="*/ 0 h 596574"/>
              <a:gd name="connsiteX5" fmla="*/ 2671468 w 9620250"/>
              <a:gd name="connsiteY5" fmla="*/ 0 h 596574"/>
              <a:gd name="connsiteX6" fmla="*/ 3603893 w 9620250"/>
              <a:gd name="connsiteY6" fmla="*/ 0 h 596574"/>
              <a:gd name="connsiteX7" fmla="*/ 4247710 w 9620250"/>
              <a:gd name="connsiteY7" fmla="*/ 0 h 596574"/>
              <a:gd name="connsiteX8" fmla="*/ 5180134 w 9620250"/>
              <a:gd name="connsiteY8" fmla="*/ 0 h 596574"/>
              <a:gd name="connsiteX9" fmla="*/ 6112558 w 9620250"/>
              <a:gd name="connsiteY9" fmla="*/ 0 h 596574"/>
              <a:gd name="connsiteX10" fmla="*/ 7044983 w 9620250"/>
              <a:gd name="connsiteY10" fmla="*/ 0 h 596574"/>
              <a:gd name="connsiteX11" fmla="*/ 7785002 w 9620250"/>
              <a:gd name="connsiteY11" fmla="*/ 0 h 596574"/>
              <a:gd name="connsiteX12" fmla="*/ 8241890 w 9620250"/>
              <a:gd name="connsiteY12" fmla="*/ 0 h 596574"/>
              <a:gd name="connsiteX13" fmla="*/ 8717426 w 9620250"/>
              <a:gd name="connsiteY13" fmla="*/ 0 h 596574"/>
              <a:gd name="connsiteX14" fmla="*/ 9620250 w 9620250"/>
              <a:gd name="connsiteY14" fmla="*/ 0 h 596574"/>
              <a:gd name="connsiteX15" fmla="*/ 9620250 w 9620250"/>
              <a:gd name="connsiteY15" fmla="*/ 0 h 596574"/>
              <a:gd name="connsiteX16" fmla="*/ 9620250 w 9620250"/>
              <a:gd name="connsiteY16" fmla="*/ 596574 h 596574"/>
              <a:gd name="connsiteX17" fmla="*/ 9620250 w 9620250"/>
              <a:gd name="connsiteY17" fmla="*/ 596574 h 596574"/>
              <a:gd name="connsiteX18" fmla="*/ 9168837 w 9620250"/>
              <a:gd name="connsiteY18" fmla="*/ 596574 h 596574"/>
              <a:gd name="connsiteX19" fmla="*/ 8621224 w 9620250"/>
              <a:gd name="connsiteY19" fmla="*/ 596574 h 596574"/>
              <a:gd name="connsiteX20" fmla="*/ 7688799 w 9620250"/>
              <a:gd name="connsiteY20" fmla="*/ 596574 h 596574"/>
              <a:gd name="connsiteX21" fmla="*/ 6756376 w 9620250"/>
              <a:gd name="connsiteY21" fmla="*/ 596574 h 596574"/>
              <a:gd name="connsiteX22" fmla="*/ 6208761 w 9620250"/>
              <a:gd name="connsiteY22" fmla="*/ 596574 h 596574"/>
              <a:gd name="connsiteX23" fmla="*/ 5372539 w 9620250"/>
              <a:gd name="connsiteY23" fmla="*/ 596574 h 596574"/>
              <a:gd name="connsiteX24" fmla="*/ 4824925 w 9620250"/>
              <a:gd name="connsiteY24" fmla="*/ 596574 h 596574"/>
              <a:gd name="connsiteX25" fmla="*/ 4277311 w 9620250"/>
              <a:gd name="connsiteY25" fmla="*/ 596574 h 596574"/>
              <a:gd name="connsiteX26" fmla="*/ 3537291 w 9620250"/>
              <a:gd name="connsiteY26" fmla="*/ 596574 h 596574"/>
              <a:gd name="connsiteX27" fmla="*/ 3085880 w 9620250"/>
              <a:gd name="connsiteY27" fmla="*/ 596574 h 596574"/>
              <a:gd name="connsiteX28" fmla="*/ 2442063 w 9620250"/>
              <a:gd name="connsiteY28" fmla="*/ 596574 h 596574"/>
              <a:gd name="connsiteX29" fmla="*/ 1894449 w 9620250"/>
              <a:gd name="connsiteY29" fmla="*/ 596574 h 596574"/>
              <a:gd name="connsiteX30" fmla="*/ 1058227 w 9620250"/>
              <a:gd name="connsiteY30" fmla="*/ 596574 h 596574"/>
              <a:gd name="connsiteX31" fmla="*/ 0 w 9620250"/>
              <a:gd name="connsiteY31" fmla="*/ 596574 h 596574"/>
              <a:gd name="connsiteX32" fmla="*/ 0 w 9620250"/>
              <a:gd name="connsiteY32" fmla="*/ 596574 h 596574"/>
              <a:gd name="connsiteX33" fmla="*/ 0 w 9620250"/>
              <a:gd name="connsiteY33" fmla="*/ 0 h 59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20250" h="596574" extrusionOk="0">
                <a:moveTo>
                  <a:pt x="0" y="0"/>
                </a:moveTo>
                <a:lnTo>
                  <a:pt x="0" y="0"/>
                </a:lnTo>
                <a:cubicBezTo>
                  <a:pt x="143481" y="94481"/>
                  <a:pt x="347236" y="49705"/>
                  <a:pt x="643817" y="0"/>
                </a:cubicBezTo>
                <a:cubicBezTo>
                  <a:pt x="838436" y="-10868"/>
                  <a:pt x="1282823" y="-4779"/>
                  <a:pt x="1480038" y="0"/>
                </a:cubicBezTo>
                <a:cubicBezTo>
                  <a:pt x="1777917" y="52161"/>
                  <a:pt x="2089538" y="-33242"/>
                  <a:pt x="2220057" y="0"/>
                </a:cubicBezTo>
                <a:cubicBezTo>
                  <a:pt x="2374950" y="5886"/>
                  <a:pt x="2544026" y="6854"/>
                  <a:pt x="2671468" y="0"/>
                </a:cubicBezTo>
                <a:cubicBezTo>
                  <a:pt x="2701902" y="-16296"/>
                  <a:pt x="3206432" y="-30888"/>
                  <a:pt x="3603893" y="0"/>
                </a:cubicBezTo>
                <a:cubicBezTo>
                  <a:pt x="4052943" y="-18618"/>
                  <a:pt x="4109469" y="15240"/>
                  <a:pt x="4247710" y="0"/>
                </a:cubicBezTo>
                <a:cubicBezTo>
                  <a:pt x="4441908" y="-47956"/>
                  <a:pt x="4738373" y="-101476"/>
                  <a:pt x="5180134" y="0"/>
                </a:cubicBezTo>
                <a:cubicBezTo>
                  <a:pt x="5548025" y="112337"/>
                  <a:pt x="5775826" y="-30671"/>
                  <a:pt x="6112558" y="0"/>
                </a:cubicBezTo>
                <a:cubicBezTo>
                  <a:pt x="6368073" y="-41074"/>
                  <a:pt x="6685355" y="12823"/>
                  <a:pt x="7044983" y="0"/>
                </a:cubicBezTo>
                <a:cubicBezTo>
                  <a:pt x="7308585" y="75655"/>
                  <a:pt x="7582062" y="21822"/>
                  <a:pt x="7785002" y="0"/>
                </a:cubicBezTo>
                <a:cubicBezTo>
                  <a:pt x="7999505" y="-11123"/>
                  <a:pt x="8036977" y="12361"/>
                  <a:pt x="8241890" y="0"/>
                </a:cubicBezTo>
                <a:cubicBezTo>
                  <a:pt x="8431491" y="-3342"/>
                  <a:pt x="8515242" y="8214"/>
                  <a:pt x="8717426" y="0"/>
                </a:cubicBezTo>
                <a:cubicBezTo>
                  <a:pt x="9156873" y="41492"/>
                  <a:pt x="9367040" y="-81609"/>
                  <a:pt x="9620250" y="0"/>
                </a:cubicBezTo>
                <a:lnTo>
                  <a:pt x="9620250" y="0"/>
                </a:lnTo>
                <a:cubicBezTo>
                  <a:pt x="9674787" y="58267"/>
                  <a:pt x="9583936" y="423742"/>
                  <a:pt x="9620250" y="596574"/>
                </a:cubicBezTo>
                <a:lnTo>
                  <a:pt x="9620250" y="596574"/>
                </a:lnTo>
                <a:cubicBezTo>
                  <a:pt x="9472178" y="621838"/>
                  <a:pt x="9313945" y="547139"/>
                  <a:pt x="9168837" y="596574"/>
                </a:cubicBezTo>
                <a:cubicBezTo>
                  <a:pt x="9019292" y="617246"/>
                  <a:pt x="8870393" y="595165"/>
                  <a:pt x="8621224" y="596574"/>
                </a:cubicBezTo>
                <a:cubicBezTo>
                  <a:pt x="8374742" y="678205"/>
                  <a:pt x="8012217" y="545360"/>
                  <a:pt x="7688799" y="596574"/>
                </a:cubicBezTo>
                <a:cubicBezTo>
                  <a:pt x="7552406" y="592799"/>
                  <a:pt x="7127710" y="637235"/>
                  <a:pt x="6756376" y="596574"/>
                </a:cubicBezTo>
                <a:cubicBezTo>
                  <a:pt x="6358807" y="642553"/>
                  <a:pt x="6367660" y="596828"/>
                  <a:pt x="6208761" y="596574"/>
                </a:cubicBezTo>
                <a:cubicBezTo>
                  <a:pt x="6013404" y="627859"/>
                  <a:pt x="5692435" y="591764"/>
                  <a:pt x="5372539" y="596574"/>
                </a:cubicBezTo>
                <a:cubicBezTo>
                  <a:pt x="5162038" y="566744"/>
                  <a:pt x="5039590" y="612367"/>
                  <a:pt x="4824925" y="596574"/>
                </a:cubicBezTo>
                <a:cubicBezTo>
                  <a:pt x="4644483" y="658652"/>
                  <a:pt x="4411417" y="618322"/>
                  <a:pt x="4277311" y="596574"/>
                </a:cubicBezTo>
                <a:cubicBezTo>
                  <a:pt x="4028342" y="610167"/>
                  <a:pt x="3846068" y="598789"/>
                  <a:pt x="3537291" y="596574"/>
                </a:cubicBezTo>
                <a:cubicBezTo>
                  <a:pt x="3272315" y="568866"/>
                  <a:pt x="3173365" y="595169"/>
                  <a:pt x="3085880" y="596574"/>
                </a:cubicBezTo>
                <a:cubicBezTo>
                  <a:pt x="3034254" y="644942"/>
                  <a:pt x="2613904" y="501683"/>
                  <a:pt x="2442063" y="596574"/>
                </a:cubicBezTo>
                <a:cubicBezTo>
                  <a:pt x="2296281" y="651964"/>
                  <a:pt x="2038224" y="566986"/>
                  <a:pt x="1894449" y="596574"/>
                </a:cubicBezTo>
                <a:cubicBezTo>
                  <a:pt x="1673883" y="668823"/>
                  <a:pt x="1442868" y="620674"/>
                  <a:pt x="1058227" y="596574"/>
                </a:cubicBezTo>
                <a:cubicBezTo>
                  <a:pt x="671728" y="674863"/>
                  <a:pt x="269056" y="501721"/>
                  <a:pt x="0" y="596574"/>
                </a:cubicBezTo>
                <a:lnTo>
                  <a:pt x="0" y="596574"/>
                </a:lnTo>
                <a:cubicBezTo>
                  <a:pt x="-8619" y="313346"/>
                  <a:pt x="-26432" y="268857"/>
                  <a:pt x="0" y="0"/>
                </a:cubicBezTo>
                <a:close/>
              </a:path>
            </a:pathLst>
          </a:custGeom>
          <a:noFill/>
          <a:ln>
            <a:noFill/>
            <a:extLst>
              <a:ext uri="{C807C97D-BFC1-408E-A445-0C87EB9F89A2}">
                <ask:lineSketchStyleProps xmlns:ask="http://schemas.microsoft.com/office/drawing/2018/sketchyshapes" sd="1606976122">
                  <a:custGeom>
                    <a:avLst/>
                    <a:gdLst>
                      <a:gd name="connsiteX0" fmla="*/ 0 w 9620250"/>
                      <a:gd name="connsiteY0" fmla="*/ 0 h 596574"/>
                      <a:gd name="connsiteX1" fmla="*/ 0 w 9620250"/>
                      <a:gd name="connsiteY1" fmla="*/ 0 h 596574"/>
                      <a:gd name="connsiteX2" fmla="*/ 643817 w 9620250"/>
                      <a:gd name="connsiteY2" fmla="*/ 0 h 596574"/>
                      <a:gd name="connsiteX3" fmla="*/ 1480038 w 9620250"/>
                      <a:gd name="connsiteY3" fmla="*/ 0 h 596574"/>
                      <a:gd name="connsiteX4" fmla="*/ 2220057 w 9620250"/>
                      <a:gd name="connsiteY4" fmla="*/ 0 h 596574"/>
                      <a:gd name="connsiteX5" fmla="*/ 2671468 w 9620250"/>
                      <a:gd name="connsiteY5" fmla="*/ 0 h 596574"/>
                      <a:gd name="connsiteX6" fmla="*/ 3603893 w 9620250"/>
                      <a:gd name="connsiteY6" fmla="*/ 0 h 596574"/>
                      <a:gd name="connsiteX7" fmla="*/ 4247710 w 9620250"/>
                      <a:gd name="connsiteY7" fmla="*/ 0 h 596574"/>
                      <a:gd name="connsiteX8" fmla="*/ 5180134 w 9620250"/>
                      <a:gd name="connsiteY8" fmla="*/ 0 h 596574"/>
                      <a:gd name="connsiteX9" fmla="*/ 6112558 w 9620250"/>
                      <a:gd name="connsiteY9" fmla="*/ 0 h 596574"/>
                      <a:gd name="connsiteX10" fmla="*/ 7044983 w 9620250"/>
                      <a:gd name="connsiteY10" fmla="*/ 0 h 596574"/>
                      <a:gd name="connsiteX11" fmla="*/ 7785002 w 9620250"/>
                      <a:gd name="connsiteY11" fmla="*/ 0 h 596574"/>
                      <a:gd name="connsiteX12" fmla="*/ 8241890 w 9620250"/>
                      <a:gd name="connsiteY12" fmla="*/ 0 h 596574"/>
                      <a:gd name="connsiteX13" fmla="*/ 8717426 w 9620250"/>
                      <a:gd name="connsiteY13" fmla="*/ 0 h 596574"/>
                      <a:gd name="connsiteX14" fmla="*/ 9620250 w 9620250"/>
                      <a:gd name="connsiteY14" fmla="*/ 0 h 596574"/>
                      <a:gd name="connsiteX15" fmla="*/ 9620250 w 9620250"/>
                      <a:gd name="connsiteY15" fmla="*/ 0 h 596574"/>
                      <a:gd name="connsiteX16" fmla="*/ 9620250 w 9620250"/>
                      <a:gd name="connsiteY16" fmla="*/ 596574 h 596574"/>
                      <a:gd name="connsiteX17" fmla="*/ 9620250 w 9620250"/>
                      <a:gd name="connsiteY17" fmla="*/ 596574 h 596574"/>
                      <a:gd name="connsiteX18" fmla="*/ 9168837 w 9620250"/>
                      <a:gd name="connsiteY18" fmla="*/ 596574 h 596574"/>
                      <a:gd name="connsiteX19" fmla="*/ 8621224 w 9620250"/>
                      <a:gd name="connsiteY19" fmla="*/ 596574 h 596574"/>
                      <a:gd name="connsiteX20" fmla="*/ 7688799 w 9620250"/>
                      <a:gd name="connsiteY20" fmla="*/ 596574 h 596574"/>
                      <a:gd name="connsiteX21" fmla="*/ 6756376 w 9620250"/>
                      <a:gd name="connsiteY21" fmla="*/ 596574 h 596574"/>
                      <a:gd name="connsiteX22" fmla="*/ 6208761 w 9620250"/>
                      <a:gd name="connsiteY22" fmla="*/ 596574 h 596574"/>
                      <a:gd name="connsiteX23" fmla="*/ 5372539 w 9620250"/>
                      <a:gd name="connsiteY23" fmla="*/ 596574 h 596574"/>
                      <a:gd name="connsiteX24" fmla="*/ 4824925 w 9620250"/>
                      <a:gd name="connsiteY24" fmla="*/ 596574 h 596574"/>
                      <a:gd name="connsiteX25" fmla="*/ 4277311 w 9620250"/>
                      <a:gd name="connsiteY25" fmla="*/ 596574 h 596574"/>
                      <a:gd name="connsiteX26" fmla="*/ 3537291 w 9620250"/>
                      <a:gd name="connsiteY26" fmla="*/ 596574 h 596574"/>
                      <a:gd name="connsiteX27" fmla="*/ 3085880 w 9620250"/>
                      <a:gd name="connsiteY27" fmla="*/ 596574 h 596574"/>
                      <a:gd name="connsiteX28" fmla="*/ 2442063 w 9620250"/>
                      <a:gd name="connsiteY28" fmla="*/ 596574 h 596574"/>
                      <a:gd name="connsiteX29" fmla="*/ 1894449 w 9620250"/>
                      <a:gd name="connsiteY29" fmla="*/ 596574 h 596574"/>
                      <a:gd name="connsiteX30" fmla="*/ 1058227 w 9620250"/>
                      <a:gd name="connsiteY30" fmla="*/ 596574 h 596574"/>
                      <a:gd name="connsiteX31" fmla="*/ 0 w 9620250"/>
                      <a:gd name="connsiteY31" fmla="*/ 596574 h 596574"/>
                      <a:gd name="connsiteX32" fmla="*/ 0 w 9620250"/>
                      <a:gd name="connsiteY32" fmla="*/ 596574 h 596574"/>
                      <a:gd name="connsiteX33" fmla="*/ 0 w 9620250"/>
                      <a:gd name="connsiteY33" fmla="*/ 0 h 59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20250" h="596574" extrusionOk="0">
                        <a:moveTo>
                          <a:pt x="0" y="0"/>
                        </a:moveTo>
                        <a:lnTo>
                          <a:pt x="0" y="0"/>
                        </a:lnTo>
                        <a:cubicBezTo>
                          <a:pt x="144529" y="78295"/>
                          <a:pt x="388093" y="22775"/>
                          <a:pt x="643817" y="0"/>
                        </a:cubicBezTo>
                        <a:cubicBezTo>
                          <a:pt x="848000" y="-4275"/>
                          <a:pt x="1223675" y="-19962"/>
                          <a:pt x="1480038" y="0"/>
                        </a:cubicBezTo>
                        <a:cubicBezTo>
                          <a:pt x="1773932" y="47092"/>
                          <a:pt x="2069850" y="-34922"/>
                          <a:pt x="2220057" y="0"/>
                        </a:cubicBezTo>
                        <a:cubicBezTo>
                          <a:pt x="2381412" y="18023"/>
                          <a:pt x="2536397" y="-255"/>
                          <a:pt x="2671468" y="0"/>
                        </a:cubicBezTo>
                        <a:cubicBezTo>
                          <a:pt x="2733943" y="-10159"/>
                          <a:pt x="3150696" y="13423"/>
                          <a:pt x="3603893" y="0"/>
                        </a:cubicBezTo>
                        <a:cubicBezTo>
                          <a:pt x="4060291" y="-20112"/>
                          <a:pt x="4104929" y="19747"/>
                          <a:pt x="4247710" y="0"/>
                        </a:cubicBezTo>
                        <a:cubicBezTo>
                          <a:pt x="4420300" y="-38374"/>
                          <a:pt x="4776407" y="-21157"/>
                          <a:pt x="5180134" y="0"/>
                        </a:cubicBezTo>
                        <a:cubicBezTo>
                          <a:pt x="5560909" y="63566"/>
                          <a:pt x="5831032" y="-26665"/>
                          <a:pt x="6112558" y="0"/>
                        </a:cubicBezTo>
                        <a:cubicBezTo>
                          <a:pt x="6364416" y="4521"/>
                          <a:pt x="6696801" y="-7920"/>
                          <a:pt x="7044983" y="0"/>
                        </a:cubicBezTo>
                        <a:cubicBezTo>
                          <a:pt x="7351429" y="50308"/>
                          <a:pt x="7574081" y="14877"/>
                          <a:pt x="7785002" y="0"/>
                        </a:cubicBezTo>
                        <a:cubicBezTo>
                          <a:pt x="7994301" y="-15042"/>
                          <a:pt x="8048334" y="3882"/>
                          <a:pt x="8241890" y="0"/>
                        </a:cubicBezTo>
                        <a:cubicBezTo>
                          <a:pt x="8435446" y="-3882"/>
                          <a:pt x="8511096" y="9774"/>
                          <a:pt x="8717426" y="0"/>
                        </a:cubicBezTo>
                        <a:cubicBezTo>
                          <a:pt x="9154356" y="34228"/>
                          <a:pt x="9406497" y="-49967"/>
                          <a:pt x="9620250" y="0"/>
                        </a:cubicBezTo>
                        <a:lnTo>
                          <a:pt x="9620250" y="0"/>
                        </a:lnTo>
                        <a:cubicBezTo>
                          <a:pt x="9662580" y="85693"/>
                          <a:pt x="9601834" y="432543"/>
                          <a:pt x="9620250" y="596574"/>
                        </a:cubicBezTo>
                        <a:lnTo>
                          <a:pt x="9620250" y="596574"/>
                        </a:lnTo>
                        <a:cubicBezTo>
                          <a:pt x="9494782" y="607307"/>
                          <a:pt x="9321697" y="562419"/>
                          <a:pt x="9168837" y="596574"/>
                        </a:cubicBezTo>
                        <a:cubicBezTo>
                          <a:pt x="9014608" y="613360"/>
                          <a:pt x="8881038" y="596701"/>
                          <a:pt x="8621224" y="596574"/>
                        </a:cubicBezTo>
                        <a:cubicBezTo>
                          <a:pt x="8366546" y="639627"/>
                          <a:pt x="8002970" y="547300"/>
                          <a:pt x="7688799" y="596574"/>
                        </a:cubicBezTo>
                        <a:cubicBezTo>
                          <a:pt x="7494716" y="612338"/>
                          <a:pt x="7147647" y="593049"/>
                          <a:pt x="6756376" y="596574"/>
                        </a:cubicBezTo>
                        <a:cubicBezTo>
                          <a:pt x="6356311" y="636011"/>
                          <a:pt x="6375970" y="599183"/>
                          <a:pt x="6208761" y="596574"/>
                        </a:cubicBezTo>
                        <a:cubicBezTo>
                          <a:pt x="6019362" y="618324"/>
                          <a:pt x="5644989" y="585172"/>
                          <a:pt x="5372539" y="596574"/>
                        </a:cubicBezTo>
                        <a:cubicBezTo>
                          <a:pt x="5156968" y="598755"/>
                          <a:pt x="5025757" y="594558"/>
                          <a:pt x="4824925" y="596574"/>
                        </a:cubicBezTo>
                        <a:cubicBezTo>
                          <a:pt x="4640818" y="624802"/>
                          <a:pt x="4442233" y="620221"/>
                          <a:pt x="4277311" y="596574"/>
                        </a:cubicBezTo>
                        <a:cubicBezTo>
                          <a:pt x="4074031" y="580283"/>
                          <a:pt x="3839337" y="600592"/>
                          <a:pt x="3537291" y="596574"/>
                        </a:cubicBezTo>
                        <a:cubicBezTo>
                          <a:pt x="3268701" y="581298"/>
                          <a:pt x="3173882" y="593186"/>
                          <a:pt x="3085880" y="596574"/>
                        </a:cubicBezTo>
                        <a:cubicBezTo>
                          <a:pt x="3015608" y="630724"/>
                          <a:pt x="2610778" y="545135"/>
                          <a:pt x="2442063" y="596574"/>
                        </a:cubicBezTo>
                        <a:cubicBezTo>
                          <a:pt x="2292090" y="645906"/>
                          <a:pt x="2065845" y="578494"/>
                          <a:pt x="1894449" y="596574"/>
                        </a:cubicBezTo>
                        <a:cubicBezTo>
                          <a:pt x="1696060" y="617931"/>
                          <a:pt x="1420868" y="600870"/>
                          <a:pt x="1058227" y="596574"/>
                        </a:cubicBezTo>
                        <a:cubicBezTo>
                          <a:pt x="688209" y="655216"/>
                          <a:pt x="266090" y="513089"/>
                          <a:pt x="0" y="596574"/>
                        </a:cubicBezTo>
                        <a:lnTo>
                          <a:pt x="0" y="596574"/>
                        </a:lnTo>
                        <a:cubicBezTo>
                          <a:pt x="-3190" y="314600"/>
                          <a:pt x="-16127" y="264131"/>
                          <a:pt x="0" y="0"/>
                        </a:cubicBezTo>
                        <a:close/>
                      </a:path>
                    </a:pathLst>
                  </a:cu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gn="ctr">
              <a:lnSpc>
                <a:spcPct val="130000"/>
              </a:lnSpc>
            </a:pPr>
            <a:r>
              <a:rPr lang="en-US" sz="2800" b="1" dirty="0">
                <a:latin typeface="Times New Roman" panose="02020603050405020304" pitchFamily="18" charset="0"/>
                <a:cs typeface="Times New Roman" panose="02020603050405020304" pitchFamily="18" charset="0"/>
                <a:sym typeface="Wingdings" panose="05000000000000000000" pitchFamily="2" charset="2"/>
              </a:rPr>
              <a:t>Bảng. </a:t>
            </a:r>
            <a:r>
              <a:rPr lang="en-US" sz="2800" dirty="0">
                <a:latin typeface="Times New Roman" panose="02020603050405020304" pitchFamily="18" charset="0"/>
                <a:cs typeface="Times New Roman" panose="02020603050405020304" pitchFamily="18" charset="0"/>
                <a:sym typeface="Wingdings" panose="05000000000000000000" pitchFamily="2" charset="2"/>
              </a:rPr>
              <a:t>So sánh một số tính chất giữa ester, alcohol, acid cùng số C</a:t>
            </a:r>
            <a:endParaRPr lang="en-US" sz="2800" dirty="0">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90321F67-D0A6-8EB2-2EF1-F1157A0F8D6B}"/>
              </a:ext>
            </a:extLst>
          </p:cNvPr>
          <p:cNvGrpSpPr/>
          <p:nvPr/>
        </p:nvGrpSpPr>
        <p:grpSpPr>
          <a:xfrm>
            <a:off x="3733800" y="3631113"/>
            <a:ext cx="7451400" cy="3086857"/>
            <a:chOff x="2560320" y="3346179"/>
            <a:chExt cx="7451400" cy="3086857"/>
          </a:xfrm>
        </p:grpSpPr>
        <p:grpSp>
          <p:nvGrpSpPr>
            <p:cNvPr id="30" name="Group 29">
              <a:extLst>
                <a:ext uri="{FF2B5EF4-FFF2-40B4-BE49-F238E27FC236}">
                  <a16:creationId xmlns:a16="http://schemas.microsoft.com/office/drawing/2014/main" id="{22BC1F46-A8BE-C67F-BEF3-BAB33226E2A8}"/>
                </a:ext>
              </a:extLst>
            </p:cNvPr>
            <p:cNvGrpSpPr/>
            <p:nvPr/>
          </p:nvGrpSpPr>
          <p:grpSpPr>
            <a:xfrm>
              <a:off x="4017527" y="3346179"/>
              <a:ext cx="3711225" cy="2267632"/>
              <a:chOff x="1794092" y="2691662"/>
              <a:chExt cx="3711225" cy="2267632"/>
            </a:xfrm>
          </p:grpSpPr>
          <p:sp>
            <p:nvSpPr>
              <p:cNvPr id="35" name="TextBox 34">
                <a:extLst>
                  <a:ext uri="{FF2B5EF4-FFF2-40B4-BE49-F238E27FC236}">
                    <a16:creationId xmlns:a16="http://schemas.microsoft.com/office/drawing/2014/main" id="{42B89BE8-3454-6D10-4A42-AAC65B997391}"/>
                  </a:ext>
                </a:extLst>
              </p:cNvPr>
              <p:cNvSpPr txBox="1">
                <a:spLocks noChangeAspect="1"/>
              </p:cNvSpPr>
              <p:nvPr/>
            </p:nvSpPr>
            <p:spPr>
              <a:xfrm rot="2929348" flipH="1" flipV="1">
                <a:off x="3085615" y="4368847"/>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sp>
            <p:nvSpPr>
              <p:cNvPr id="36" name="TextBox 35">
                <a:extLst>
                  <a:ext uri="{FF2B5EF4-FFF2-40B4-BE49-F238E27FC236}">
                    <a16:creationId xmlns:a16="http://schemas.microsoft.com/office/drawing/2014/main" id="{39EC16B6-8602-752C-FE81-57B13B2E498A}"/>
                  </a:ext>
                </a:extLst>
              </p:cNvPr>
              <p:cNvSpPr txBox="1">
                <a:spLocks noChangeAspect="1"/>
              </p:cNvSpPr>
              <p:nvPr/>
            </p:nvSpPr>
            <p:spPr>
              <a:xfrm>
                <a:off x="2871616" y="3985122"/>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sp>
            <p:nvSpPr>
              <p:cNvPr id="37" name="TextBox 36">
                <a:extLst>
                  <a:ext uri="{FF2B5EF4-FFF2-40B4-BE49-F238E27FC236}">
                    <a16:creationId xmlns:a16="http://schemas.microsoft.com/office/drawing/2014/main" id="{2D9AD289-7485-B7C9-5839-58100FF72678}"/>
                  </a:ext>
                </a:extLst>
              </p:cNvPr>
              <p:cNvSpPr txBox="1">
                <a:spLocks noChangeAspect="1"/>
              </p:cNvSpPr>
              <p:nvPr/>
            </p:nvSpPr>
            <p:spPr>
              <a:xfrm>
                <a:off x="2499701" y="4104805"/>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grpSp>
            <p:nvGrpSpPr>
              <p:cNvPr id="38" name="Group 37">
                <a:extLst>
                  <a:ext uri="{FF2B5EF4-FFF2-40B4-BE49-F238E27FC236}">
                    <a16:creationId xmlns:a16="http://schemas.microsoft.com/office/drawing/2014/main" id="{78FCC176-0BED-157B-B39F-BE00318F285D}"/>
                  </a:ext>
                </a:extLst>
              </p:cNvPr>
              <p:cNvGrpSpPr/>
              <p:nvPr/>
            </p:nvGrpSpPr>
            <p:grpSpPr>
              <a:xfrm>
                <a:off x="3173034" y="3686265"/>
                <a:ext cx="82598" cy="301476"/>
                <a:chOff x="4794763" y="4736157"/>
                <a:chExt cx="82598" cy="301476"/>
              </a:xfrm>
            </p:grpSpPr>
            <p:sp>
              <p:nvSpPr>
                <p:cNvPr id="56" name="TextBox 55">
                  <a:extLst>
                    <a:ext uri="{FF2B5EF4-FFF2-40B4-BE49-F238E27FC236}">
                      <a16:creationId xmlns:a16="http://schemas.microsoft.com/office/drawing/2014/main" id="{71580417-FC2D-7B6D-C65A-141B3395F695}"/>
                    </a:ext>
                  </a:extLst>
                </p:cNvPr>
                <p:cNvSpPr txBox="1">
                  <a:spLocks noChangeAspect="1"/>
                </p:cNvSpPr>
                <p:nvPr/>
              </p:nvSpPr>
              <p:spPr>
                <a:xfrm rot="18670652" flipH="1">
                  <a:off x="4733586" y="489385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sp>
              <p:nvSpPr>
                <p:cNvPr id="57" name="TextBox 56">
                  <a:extLst>
                    <a:ext uri="{FF2B5EF4-FFF2-40B4-BE49-F238E27FC236}">
                      <a16:creationId xmlns:a16="http://schemas.microsoft.com/office/drawing/2014/main" id="{920DDEBD-15C8-90B0-F359-2591F54DF904}"/>
                    </a:ext>
                  </a:extLst>
                </p:cNvPr>
                <p:cNvSpPr txBox="1">
                  <a:spLocks noChangeAspect="1"/>
                </p:cNvSpPr>
                <p:nvPr/>
              </p:nvSpPr>
              <p:spPr>
                <a:xfrm rot="18670652" flipH="1">
                  <a:off x="4681102" y="4849818"/>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grpSp>
          <p:sp>
            <p:nvSpPr>
              <p:cNvPr id="39" name="TextBox 38">
                <a:extLst>
                  <a:ext uri="{FF2B5EF4-FFF2-40B4-BE49-F238E27FC236}">
                    <a16:creationId xmlns:a16="http://schemas.microsoft.com/office/drawing/2014/main" id="{48AE4687-E61A-0400-AF10-CAC50A95108C}"/>
                  </a:ext>
                </a:extLst>
              </p:cNvPr>
              <p:cNvSpPr txBox="1">
                <a:spLocks noChangeAspect="1"/>
              </p:cNvSpPr>
              <p:nvPr/>
            </p:nvSpPr>
            <p:spPr>
              <a:xfrm>
                <a:off x="3410352" y="3482237"/>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40" name="TextBox 39">
                <a:extLst>
                  <a:ext uri="{FF2B5EF4-FFF2-40B4-BE49-F238E27FC236}">
                    <a16:creationId xmlns:a16="http://schemas.microsoft.com/office/drawing/2014/main" id="{C31AAB4D-3289-0618-B39E-14B8FE1A814B}"/>
                  </a:ext>
                </a:extLst>
              </p:cNvPr>
              <p:cNvSpPr txBox="1">
                <a:spLocks noChangeAspect="1"/>
              </p:cNvSpPr>
              <p:nvPr/>
            </p:nvSpPr>
            <p:spPr>
              <a:xfrm>
                <a:off x="3780877" y="3585481"/>
                <a:ext cx="240590" cy="5438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solidFill>
                    <a:srgbClr val="FF0000"/>
                  </a:solidFill>
                </a:endParaRPr>
              </a:p>
            </p:txBody>
          </p:sp>
          <p:sp>
            <p:nvSpPr>
              <p:cNvPr id="41" name="TextBox 40">
                <a:extLst>
                  <a:ext uri="{FF2B5EF4-FFF2-40B4-BE49-F238E27FC236}">
                    <a16:creationId xmlns:a16="http://schemas.microsoft.com/office/drawing/2014/main" id="{B4A18FF2-21F9-66A3-972A-691ACDE4C649}"/>
                  </a:ext>
                </a:extLst>
              </p:cNvPr>
              <p:cNvSpPr txBox="1">
                <a:spLocks noChangeAspect="1"/>
              </p:cNvSpPr>
              <p:nvPr/>
            </p:nvSpPr>
            <p:spPr>
              <a:xfrm>
                <a:off x="3410352" y="4356109"/>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b="1">
                  <a:latin typeface="+mj-lt"/>
                </a:endParaRPr>
              </a:p>
            </p:txBody>
          </p:sp>
          <p:sp>
            <p:nvSpPr>
              <p:cNvPr id="42" name="TextBox 41">
                <a:extLst>
                  <a:ext uri="{FF2B5EF4-FFF2-40B4-BE49-F238E27FC236}">
                    <a16:creationId xmlns:a16="http://schemas.microsoft.com/office/drawing/2014/main" id="{CA2E9388-75AC-C4AA-5D00-5006AFB66DD5}"/>
                  </a:ext>
                </a:extLst>
              </p:cNvPr>
              <p:cNvSpPr txBox="1">
                <a:spLocks noChangeAspect="1"/>
              </p:cNvSpPr>
              <p:nvPr/>
            </p:nvSpPr>
            <p:spPr>
              <a:xfrm>
                <a:off x="3755574" y="4471490"/>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sp>
            <p:nvSpPr>
              <p:cNvPr id="43" name="TextBox 42">
                <a:extLst>
                  <a:ext uri="{FF2B5EF4-FFF2-40B4-BE49-F238E27FC236}">
                    <a16:creationId xmlns:a16="http://schemas.microsoft.com/office/drawing/2014/main" id="{95A0B539-AADA-1716-7236-1B6ED11E9DBE}"/>
                  </a:ext>
                </a:extLst>
              </p:cNvPr>
              <p:cNvSpPr txBox="1">
                <a:spLocks noChangeAspect="1"/>
              </p:cNvSpPr>
              <p:nvPr>
                <p:custDataLst>
                  <p:tags r:id="rId1"/>
                </p:custDataLst>
              </p:nvPr>
            </p:nvSpPr>
            <p:spPr>
              <a:xfrm>
                <a:off x="4130384" y="4360231"/>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44" name="TextBox 43">
                <a:extLst>
                  <a:ext uri="{FF2B5EF4-FFF2-40B4-BE49-F238E27FC236}">
                    <a16:creationId xmlns:a16="http://schemas.microsoft.com/office/drawing/2014/main" id="{5C30C210-C9DE-85F2-1A20-F347F7DBF54B}"/>
                  </a:ext>
                </a:extLst>
              </p:cNvPr>
              <p:cNvSpPr txBox="1">
                <a:spLocks noChangeAspect="1"/>
              </p:cNvSpPr>
              <p:nvPr>
                <p:custDataLst>
                  <p:tags r:id="rId2"/>
                </p:custDataLst>
              </p:nvPr>
            </p:nvSpPr>
            <p:spPr>
              <a:xfrm>
                <a:off x="4790370" y="4355929"/>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70"/>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3"/>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45" name="TextBox 44">
                <a:extLst>
                  <a:ext uri="{FF2B5EF4-FFF2-40B4-BE49-F238E27FC236}">
                    <a16:creationId xmlns:a16="http://schemas.microsoft.com/office/drawing/2014/main" id="{9758AB3C-445D-6D61-BF46-0EA97D096536}"/>
                  </a:ext>
                </a:extLst>
              </p:cNvPr>
              <p:cNvSpPr txBox="1">
                <a:spLocks noChangeAspect="1"/>
              </p:cNvSpPr>
              <p:nvPr/>
            </p:nvSpPr>
            <p:spPr>
              <a:xfrm>
                <a:off x="4448326" y="4457853"/>
                <a:ext cx="240590" cy="5438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solidFill>
                    <a:srgbClr val="FF0000"/>
                  </a:solidFill>
                </a:endParaRPr>
              </a:p>
            </p:txBody>
          </p:sp>
          <p:sp>
            <p:nvSpPr>
              <p:cNvPr id="46" name="TextBox 45">
                <a:extLst>
                  <a:ext uri="{FF2B5EF4-FFF2-40B4-BE49-F238E27FC236}">
                    <a16:creationId xmlns:a16="http://schemas.microsoft.com/office/drawing/2014/main" id="{99B38E55-7ED3-EFDA-F563-2450413D6D65}"/>
                  </a:ext>
                </a:extLst>
              </p:cNvPr>
              <p:cNvSpPr txBox="1">
                <a:spLocks noChangeAspect="1"/>
              </p:cNvSpPr>
              <p:nvPr/>
            </p:nvSpPr>
            <p:spPr>
              <a:xfrm rot="18670652" flipV="1">
                <a:off x="5012643" y="4238672"/>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sp>
            <p:nvSpPr>
              <p:cNvPr id="47" name="TextBox 46">
                <a:extLst>
                  <a:ext uri="{FF2B5EF4-FFF2-40B4-BE49-F238E27FC236}">
                    <a16:creationId xmlns:a16="http://schemas.microsoft.com/office/drawing/2014/main" id="{3B8CE64B-570C-1DDB-B1A1-5C5E0800E41D}"/>
                  </a:ext>
                </a:extLst>
              </p:cNvPr>
              <p:cNvSpPr txBox="1">
                <a:spLocks noChangeAspect="1"/>
              </p:cNvSpPr>
              <p:nvPr/>
            </p:nvSpPr>
            <p:spPr>
              <a:xfrm>
                <a:off x="1794092" y="3975686"/>
                <a:ext cx="619860" cy="335682"/>
              </a:xfrm>
              <a:custGeom>
                <a:avLst/>
                <a:gdLst/>
                <a:ahLst/>
                <a:cxnLst/>
                <a:rect l="l" t="t" r="r" b="b"/>
                <a:pathLst>
                  <a:path w="619860" h="335682">
                    <a:moveTo>
                      <a:pt x="561608" y="161623"/>
                    </a:moveTo>
                    <a:cubicBezTo>
                      <a:pt x="577653" y="161623"/>
                      <a:pt x="590521" y="166739"/>
                      <a:pt x="600210" y="176971"/>
                    </a:cubicBezTo>
                    <a:cubicBezTo>
                      <a:pt x="608194" y="185342"/>
                      <a:pt x="612186" y="194799"/>
                      <a:pt x="612186" y="205341"/>
                    </a:cubicBezTo>
                    <a:cubicBezTo>
                      <a:pt x="612186" y="220301"/>
                      <a:pt x="604008" y="232239"/>
                      <a:pt x="587653" y="241153"/>
                    </a:cubicBezTo>
                    <a:cubicBezTo>
                      <a:pt x="597420" y="243246"/>
                      <a:pt x="605229" y="247935"/>
                      <a:pt x="611081" y="255222"/>
                    </a:cubicBezTo>
                    <a:cubicBezTo>
                      <a:pt x="616934" y="262508"/>
                      <a:pt x="619860" y="271306"/>
                      <a:pt x="619860" y="281615"/>
                    </a:cubicBezTo>
                    <a:cubicBezTo>
                      <a:pt x="619860" y="296576"/>
                      <a:pt x="614395" y="309327"/>
                      <a:pt x="603466" y="319869"/>
                    </a:cubicBezTo>
                    <a:cubicBezTo>
                      <a:pt x="592536" y="330411"/>
                      <a:pt x="578932" y="335682"/>
                      <a:pt x="562654" y="335682"/>
                    </a:cubicBezTo>
                    <a:cubicBezTo>
                      <a:pt x="547229" y="335682"/>
                      <a:pt x="534439" y="331244"/>
                      <a:pt x="524284" y="322369"/>
                    </a:cubicBezTo>
                    <a:cubicBezTo>
                      <a:pt x="514130" y="313493"/>
                      <a:pt x="508239" y="301886"/>
                      <a:pt x="506611" y="287545"/>
                    </a:cubicBezTo>
                    <a:lnTo>
                      <a:pt x="538237" y="283708"/>
                    </a:lnTo>
                    <a:cubicBezTo>
                      <a:pt x="539245" y="291770"/>
                      <a:pt x="541958" y="297932"/>
                      <a:pt x="546376" y="302196"/>
                    </a:cubicBezTo>
                    <a:cubicBezTo>
                      <a:pt x="550794" y="306459"/>
                      <a:pt x="556143" y="308591"/>
                      <a:pt x="562422" y="308591"/>
                    </a:cubicBezTo>
                    <a:cubicBezTo>
                      <a:pt x="569165" y="308591"/>
                      <a:pt x="574843" y="306033"/>
                      <a:pt x="579455" y="300917"/>
                    </a:cubicBezTo>
                    <a:cubicBezTo>
                      <a:pt x="584068" y="295801"/>
                      <a:pt x="586374" y="288902"/>
                      <a:pt x="586374" y="280220"/>
                    </a:cubicBezTo>
                    <a:cubicBezTo>
                      <a:pt x="586374" y="272004"/>
                      <a:pt x="584165" y="265492"/>
                      <a:pt x="579746" y="260687"/>
                    </a:cubicBezTo>
                    <a:cubicBezTo>
                      <a:pt x="575328" y="255881"/>
                      <a:pt x="569941" y="253478"/>
                      <a:pt x="563584" y="253478"/>
                    </a:cubicBezTo>
                    <a:cubicBezTo>
                      <a:pt x="559399" y="253478"/>
                      <a:pt x="554399" y="254292"/>
                      <a:pt x="548585" y="255919"/>
                    </a:cubicBezTo>
                    <a:lnTo>
                      <a:pt x="552190" y="229293"/>
                    </a:lnTo>
                    <a:cubicBezTo>
                      <a:pt x="561026" y="229526"/>
                      <a:pt x="567770" y="227607"/>
                      <a:pt x="572421" y="223538"/>
                    </a:cubicBezTo>
                    <a:cubicBezTo>
                      <a:pt x="577072" y="219468"/>
                      <a:pt x="579397" y="214061"/>
                      <a:pt x="579397" y="207318"/>
                    </a:cubicBezTo>
                    <a:cubicBezTo>
                      <a:pt x="579397" y="201582"/>
                      <a:pt x="577692" y="197008"/>
                      <a:pt x="574281" y="193598"/>
                    </a:cubicBezTo>
                    <a:cubicBezTo>
                      <a:pt x="570871" y="190187"/>
                      <a:pt x="566336" y="188482"/>
                      <a:pt x="560678" y="188482"/>
                    </a:cubicBezTo>
                    <a:cubicBezTo>
                      <a:pt x="555097" y="188482"/>
                      <a:pt x="550329" y="190419"/>
                      <a:pt x="546376" y="194295"/>
                    </a:cubicBezTo>
                    <a:cubicBezTo>
                      <a:pt x="542423" y="198171"/>
                      <a:pt x="540020" y="203830"/>
                      <a:pt x="539167" y="211271"/>
                    </a:cubicBezTo>
                    <a:lnTo>
                      <a:pt x="509053" y="206155"/>
                    </a:lnTo>
                    <a:cubicBezTo>
                      <a:pt x="511146" y="195846"/>
                      <a:pt x="514304" y="187610"/>
                      <a:pt x="518529" y="181447"/>
                    </a:cubicBezTo>
                    <a:cubicBezTo>
                      <a:pt x="522754" y="175285"/>
                      <a:pt x="528645" y="170440"/>
                      <a:pt x="536202" y="166913"/>
                    </a:cubicBezTo>
                    <a:cubicBezTo>
                      <a:pt x="543760" y="163386"/>
                      <a:pt x="552228" y="161623"/>
                      <a:pt x="561608" y="161623"/>
                    </a:cubicBezTo>
                    <a:close/>
                    <a:moveTo>
                      <a:pt x="266295" y="4302"/>
                    </a:moveTo>
                    <a:lnTo>
                      <a:pt x="317232" y="4302"/>
                    </a:lnTo>
                    <a:lnTo>
                      <a:pt x="317232" y="103594"/>
                    </a:lnTo>
                    <a:lnTo>
                      <a:pt x="417040" y="103594"/>
                    </a:lnTo>
                    <a:lnTo>
                      <a:pt x="417040" y="4302"/>
                    </a:lnTo>
                    <a:lnTo>
                      <a:pt x="467976" y="4302"/>
                    </a:lnTo>
                    <a:lnTo>
                      <a:pt x="467976" y="256575"/>
                    </a:lnTo>
                    <a:lnTo>
                      <a:pt x="417040" y="256575"/>
                    </a:lnTo>
                    <a:lnTo>
                      <a:pt x="417040" y="146270"/>
                    </a:lnTo>
                    <a:lnTo>
                      <a:pt x="317232" y="146270"/>
                    </a:lnTo>
                    <a:lnTo>
                      <a:pt x="317232" y="256575"/>
                    </a:lnTo>
                    <a:lnTo>
                      <a:pt x="266295" y="256575"/>
                    </a:lnTo>
                    <a:close/>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5" y="47323"/>
                      <a:pt x="129005" y="43537"/>
                      <a:pt x="115467" y="43537"/>
                    </a:cubicBezTo>
                    <a:cubicBezTo>
                      <a:pt x="96768" y="43537"/>
                      <a:pt x="81596" y="50248"/>
                      <a:pt x="69952" y="63671"/>
                    </a:cubicBezTo>
                    <a:cubicBezTo>
                      <a:pt x="58307" y="77093"/>
                      <a:pt x="52485" y="98833"/>
                      <a:pt x="52485" y="128890"/>
                    </a:cubicBezTo>
                    <a:cubicBezTo>
                      <a:pt x="52485" y="160783"/>
                      <a:pt x="58221" y="183497"/>
                      <a:pt x="69694" y="197035"/>
                    </a:cubicBezTo>
                    <a:cubicBezTo>
                      <a:pt x="81166" y="210572"/>
                      <a:pt x="96079" y="217340"/>
                      <a:pt x="114435" y="217340"/>
                    </a:cubicBezTo>
                    <a:cubicBezTo>
                      <a:pt x="127972" y="217340"/>
                      <a:pt x="139616" y="213038"/>
                      <a:pt x="149368" y="204434"/>
                    </a:cubicBezTo>
                    <a:cubicBezTo>
                      <a:pt x="159119" y="195830"/>
                      <a:pt x="166117" y="182293"/>
                      <a:pt x="170362" y="163823"/>
                    </a:cubicBezTo>
                    <a:lnTo>
                      <a:pt x="219749" y="179482"/>
                    </a:lnTo>
                    <a:cubicBezTo>
                      <a:pt x="212178" y="207015"/>
                      <a:pt x="199587" y="227465"/>
                      <a:pt x="181977" y="240830"/>
                    </a:cubicBezTo>
                    <a:cubicBezTo>
                      <a:pt x="164368" y="254195"/>
                      <a:pt x="142026" y="260877"/>
                      <a:pt x="114951" y="260877"/>
                    </a:cubicBezTo>
                    <a:cubicBezTo>
                      <a:pt x="81452" y="260877"/>
                      <a:pt x="53919" y="249434"/>
                      <a:pt x="32352" y="226547"/>
                    </a:cubicBezTo>
                    <a:cubicBezTo>
                      <a:pt x="10784" y="203660"/>
                      <a:pt x="0" y="172369"/>
                      <a:pt x="0" y="132676"/>
                    </a:cubicBezTo>
                    <a:cubicBezTo>
                      <a:pt x="0" y="90688"/>
                      <a:pt x="10841" y="58078"/>
                      <a:pt x="32524" y="34847"/>
                    </a:cubicBezTo>
                    <a:cubicBezTo>
                      <a:pt x="54206" y="11616"/>
                      <a:pt x="82714"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48" name="TextBox 47">
                <a:extLst>
                  <a:ext uri="{FF2B5EF4-FFF2-40B4-BE49-F238E27FC236}">
                    <a16:creationId xmlns:a16="http://schemas.microsoft.com/office/drawing/2014/main" id="{17BE9A20-FBBF-581C-C6B0-F87F15CF48BC}"/>
                  </a:ext>
                </a:extLst>
              </p:cNvPr>
              <p:cNvSpPr txBox="1">
                <a:spLocks noChangeAspect="1"/>
              </p:cNvSpPr>
              <p:nvPr>
                <p:custDataLst>
                  <p:tags r:id="rId3"/>
                </p:custDataLst>
              </p:nvPr>
            </p:nvSpPr>
            <p:spPr>
              <a:xfrm>
                <a:off x="4130384" y="3482237"/>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49" name="TextBox 48">
                <a:extLst>
                  <a:ext uri="{FF2B5EF4-FFF2-40B4-BE49-F238E27FC236}">
                    <a16:creationId xmlns:a16="http://schemas.microsoft.com/office/drawing/2014/main" id="{468896F4-BB7B-894C-6322-AAF14121C0EC}"/>
                  </a:ext>
                </a:extLst>
              </p:cNvPr>
              <p:cNvSpPr txBox="1">
                <a:spLocks noChangeAspect="1"/>
              </p:cNvSpPr>
              <p:nvPr/>
            </p:nvSpPr>
            <p:spPr>
              <a:xfrm rot="18670652" flipV="1">
                <a:off x="4375902" y="3428834"/>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sp>
            <p:nvSpPr>
              <p:cNvPr id="50" name="TextBox 49">
                <a:extLst>
                  <a:ext uri="{FF2B5EF4-FFF2-40B4-BE49-F238E27FC236}">
                    <a16:creationId xmlns:a16="http://schemas.microsoft.com/office/drawing/2014/main" id="{5BD8D4F7-43BC-FDDF-5592-F4F3A488686A}"/>
                  </a:ext>
                </a:extLst>
              </p:cNvPr>
              <p:cNvSpPr txBox="1">
                <a:spLocks noChangeAspect="1"/>
              </p:cNvSpPr>
              <p:nvPr>
                <p:custDataLst>
                  <p:tags r:id="rId4"/>
                </p:custDataLst>
              </p:nvPr>
            </p:nvSpPr>
            <p:spPr>
              <a:xfrm>
                <a:off x="4642733" y="3089104"/>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70"/>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3"/>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51" name="TextBox 50">
                <a:extLst>
                  <a:ext uri="{FF2B5EF4-FFF2-40B4-BE49-F238E27FC236}">
                    <a16:creationId xmlns:a16="http://schemas.microsoft.com/office/drawing/2014/main" id="{DE637708-09E7-C9EA-7C9D-1BB85163AF67}"/>
                  </a:ext>
                </a:extLst>
              </p:cNvPr>
              <p:cNvSpPr txBox="1">
                <a:spLocks noChangeAspect="1"/>
              </p:cNvSpPr>
              <p:nvPr/>
            </p:nvSpPr>
            <p:spPr>
              <a:xfrm rot="2929348">
                <a:off x="4375902" y="2957345"/>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sp>
            <p:nvSpPr>
              <p:cNvPr id="52" name="TextBox 51">
                <a:extLst>
                  <a:ext uri="{FF2B5EF4-FFF2-40B4-BE49-F238E27FC236}">
                    <a16:creationId xmlns:a16="http://schemas.microsoft.com/office/drawing/2014/main" id="{6995C199-E92D-2615-3A27-CA2078F0459B}"/>
                  </a:ext>
                </a:extLst>
              </p:cNvPr>
              <p:cNvSpPr txBox="1">
                <a:spLocks noChangeAspect="1"/>
              </p:cNvSpPr>
              <p:nvPr>
                <p:custDataLst>
                  <p:tags r:id="rId5"/>
                </p:custDataLst>
              </p:nvPr>
            </p:nvSpPr>
            <p:spPr>
              <a:xfrm>
                <a:off x="4130384" y="2691662"/>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53" name="TextBox 52">
                <a:extLst>
                  <a:ext uri="{FF2B5EF4-FFF2-40B4-BE49-F238E27FC236}">
                    <a16:creationId xmlns:a16="http://schemas.microsoft.com/office/drawing/2014/main" id="{484490C0-3269-0050-6B26-A51A1CDCF5EB}"/>
                  </a:ext>
                </a:extLst>
              </p:cNvPr>
              <p:cNvSpPr txBox="1">
                <a:spLocks noChangeAspect="1"/>
              </p:cNvSpPr>
              <p:nvPr/>
            </p:nvSpPr>
            <p:spPr>
              <a:xfrm rot="2929348">
                <a:off x="5012643" y="4708545"/>
                <a:ext cx="257436" cy="30114"/>
              </a:xfrm>
              <a:custGeom>
                <a:avLst/>
                <a:gdLst/>
                <a:ahLst/>
                <a:cxnLst/>
                <a:rect l="l" t="t" r="r" b="b"/>
                <a:pathLst>
                  <a:path w="257436" h="30114">
                    <a:moveTo>
                      <a:pt x="0" y="0"/>
                    </a:moveTo>
                    <a:lnTo>
                      <a:pt x="257436" y="0"/>
                    </a:lnTo>
                    <a:lnTo>
                      <a:pt x="257436" y="30114"/>
                    </a:lnTo>
                    <a:lnTo>
                      <a:pt x="0" y="301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latin typeface="+mj-lt"/>
                </a:endParaRPr>
              </a:p>
            </p:txBody>
          </p:sp>
          <p:sp>
            <p:nvSpPr>
              <p:cNvPr id="54" name="TextBox 53">
                <a:extLst>
                  <a:ext uri="{FF2B5EF4-FFF2-40B4-BE49-F238E27FC236}">
                    <a16:creationId xmlns:a16="http://schemas.microsoft.com/office/drawing/2014/main" id="{BA96525A-31AE-936A-D3D2-673AEEB44712}"/>
                  </a:ext>
                </a:extLst>
              </p:cNvPr>
              <p:cNvSpPr txBox="1">
                <a:spLocks noChangeAspect="1"/>
              </p:cNvSpPr>
              <p:nvPr>
                <p:custDataLst>
                  <p:tags r:id="rId6"/>
                </p:custDataLst>
              </p:nvPr>
            </p:nvSpPr>
            <p:spPr>
              <a:xfrm>
                <a:off x="5303637" y="4007806"/>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55" name="TextBox 54">
                <a:extLst>
                  <a:ext uri="{FF2B5EF4-FFF2-40B4-BE49-F238E27FC236}">
                    <a16:creationId xmlns:a16="http://schemas.microsoft.com/office/drawing/2014/main" id="{8E5BCD87-6F6C-AD1E-D299-A7FFF949CF12}"/>
                  </a:ext>
                </a:extLst>
              </p:cNvPr>
              <p:cNvSpPr txBox="1">
                <a:spLocks noChangeAspect="1"/>
              </p:cNvSpPr>
              <p:nvPr>
                <p:custDataLst>
                  <p:tags r:id="rId7"/>
                </p:custDataLst>
              </p:nvPr>
            </p:nvSpPr>
            <p:spPr>
              <a:xfrm>
                <a:off x="5303637" y="4707021"/>
                <a:ext cx="201680" cy="252273"/>
              </a:xfrm>
              <a:custGeom>
                <a:avLst/>
                <a:gdLst/>
                <a:ahLst/>
                <a:cxnLst/>
                <a:rect l="l" t="t" r="r" b="b"/>
                <a:pathLst>
                  <a:path w="201680" h="252273">
                    <a:moveTo>
                      <a:pt x="0" y="0"/>
                    </a:moveTo>
                    <a:lnTo>
                      <a:pt x="50936" y="0"/>
                    </a:lnTo>
                    <a:lnTo>
                      <a:pt x="50936" y="99292"/>
                    </a:lnTo>
                    <a:lnTo>
                      <a:pt x="150744" y="99292"/>
                    </a:lnTo>
                    <a:lnTo>
                      <a:pt x="150744" y="0"/>
                    </a:lnTo>
                    <a:lnTo>
                      <a:pt x="201680" y="0"/>
                    </a:lnTo>
                    <a:lnTo>
                      <a:pt x="201680"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grpSp>
        <p:grpSp>
          <p:nvGrpSpPr>
            <p:cNvPr id="32" name="Group 31">
              <a:extLst>
                <a:ext uri="{FF2B5EF4-FFF2-40B4-BE49-F238E27FC236}">
                  <a16:creationId xmlns:a16="http://schemas.microsoft.com/office/drawing/2014/main" id="{2FB922C2-ADBC-88FE-C072-D06B25014B34}"/>
                </a:ext>
              </a:extLst>
            </p:cNvPr>
            <p:cNvGrpSpPr/>
            <p:nvPr/>
          </p:nvGrpSpPr>
          <p:grpSpPr>
            <a:xfrm>
              <a:off x="2560320" y="5854721"/>
              <a:ext cx="7451400" cy="578315"/>
              <a:chOff x="2370301" y="5882640"/>
              <a:chExt cx="7451400" cy="578315"/>
            </a:xfrm>
          </p:grpSpPr>
          <p:sp>
            <p:nvSpPr>
              <p:cNvPr id="33" name="Rectangle: Rounded Corners 32">
                <a:extLst>
                  <a:ext uri="{FF2B5EF4-FFF2-40B4-BE49-F238E27FC236}">
                    <a16:creationId xmlns:a16="http://schemas.microsoft.com/office/drawing/2014/main" id="{2AD26C3A-CA42-5D87-66EB-693B3D528C95}"/>
                  </a:ext>
                </a:extLst>
              </p:cNvPr>
              <p:cNvSpPr/>
              <p:nvPr/>
            </p:nvSpPr>
            <p:spPr>
              <a:xfrm>
                <a:off x="2370301" y="5882640"/>
                <a:ext cx="7451400" cy="571022"/>
              </a:xfrm>
              <a:prstGeom prst="roundRect">
                <a:avLst>
                  <a:gd name="adj" fmla="val 2449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85344F4-0252-2447-DF36-0867E4DCFDE3}"/>
                  </a:ext>
                </a:extLst>
              </p:cNvPr>
              <p:cNvSpPr txBox="1"/>
              <p:nvPr/>
            </p:nvSpPr>
            <p:spPr>
              <a:xfrm>
                <a:off x="2505055" y="5943890"/>
                <a:ext cx="7181892" cy="517065"/>
              </a:xfrm>
              <a:prstGeom prst="rect">
                <a:avLst/>
              </a:prstGeom>
              <a:noFill/>
            </p:spPr>
            <p:txBody>
              <a:bodyPr wrap="square" rtlCol="0">
                <a:spAutoFit/>
              </a:bodyPr>
              <a:lstStyle/>
              <a:p>
                <a:pPr algn="ctr">
                  <a:lnSpc>
                    <a:spcPct val="115000"/>
                  </a:lnSpc>
                </a:pPr>
                <a:r>
                  <a:rPr lang="vi-VN" sz="2400" b="1" dirty="0">
                    <a:solidFill>
                      <a:schemeClr val="bg1"/>
                    </a:solidFill>
                    <a:latin typeface="Times New Roman" panose="02020603050405020304" pitchFamily="18" charset="0"/>
                    <a:cs typeface="Times New Roman" panose="02020603050405020304" pitchFamily="18" charset="0"/>
                  </a:rPr>
                  <a:t>Liên kết hydrogen giữa phân tử acetic acid và nước</a:t>
                </a:r>
              </a:p>
            </p:txBody>
          </p:sp>
        </p:grpSp>
      </p:grpSp>
      <p:grpSp>
        <p:nvGrpSpPr>
          <p:cNvPr id="61" name="Group 60">
            <a:extLst>
              <a:ext uri="{FF2B5EF4-FFF2-40B4-BE49-F238E27FC236}">
                <a16:creationId xmlns:a16="http://schemas.microsoft.com/office/drawing/2014/main" id="{D2D93B71-EEFE-4AB0-86EE-D9152CC1DFB9}"/>
              </a:ext>
            </a:extLst>
          </p:cNvPr>
          <p:cNvGrpSpPr/>
          <p:nvPr/>
        </p:nvGrpSpPr>
        <p:grpSpPr>
          <a:xfrm>
            <a:off x="2242452" y="-280143"/>
            <a:ext cx="7823200" cy="1138893"/>
            <a:chOff x="2184400" y="-190501"/>
            <a:chExt cx="7823200" cy="980515"/>
          </a:xfrm>
        </p:grpSpPr>
        <p:sp>
          <p:nvSpPr>
            <p:cNvPr id="62" name="Rectangle: Rounded Corners 61">
              <a:extLst>
                <a:ext uri="{FF2B5EF4-FFF2-40B4-BE49-F238E27FC236}">
                  <a16:creationId xmlns:a16="http://schemas.microsoft.com/office/drawing/2014/main" id="{3A1EFBDD-3EC9-4762-8101-AA2E0605B735}"/>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3" name="Channel Name">
              <a:extLst>
                <a:ext uri="{FF2B5EF4-FFF2-40B4-BE49-F238E27FC236}">
                  <a16:creationId xmlns:a16="http://schemas.microsoft.com/office/drawing/2014/main" id="{78665E5E-1BBA-4C92-88A9-467681BB3551}"/>
                </a:ext>
              </a:extLst>
            </p:cNvPr>
            <p:cNvSpPr txBox="1"/>
            <p:nvPr/>
          </p:nvSpPr>
          <p:spPr>
            <a:xfrm>
              <a:off x="2324100" y="136763"/>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 TÍNH CHẤT VẬT LÍ</a:t>
              </a:r>
            </a:p>
          </p:txBody>
        </p:sp>
      </p:grpSp>
    </p:spTree>
    <p:extLst>
      <p:ext uri="{BB962C8B-B14F-4D97-AF65-F5344CB8AC3E}">
        <p14:creationId xmlns:p14="http://schemas.microsoft.com/office/powerpoint/2010/main" val="1358217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FEAD9AF5-CD12-FB33-711E-D8AEBC04185F}"/>
              </a:ext>
            </a:extLst>
          </p:cNvPr>
          <p:cNvGrpSpPr/>
          <p:nvPr/>
        </p:nvGrpSpPr>
        <p:grpSpPr>
          <a:xfrm>
            <a:off x="685801" y="609600"/>
            <a:ext cx="10798758" cy="5638800"/>
            <a:chOff x="1202602" y="1122630"/>
            <a:chExt cx="10313405" cy="5211448"/>
          </a:xfrm>
        </p:grpSpPr>
        <p:sp>
          <p:nvSpPr>
            <p:cNvPr id="6" name="Rectangle: Rounded Corners 5">
              <a:extLst>
                <a:ext uri="{FF2B5EF4-FFF2-40B4-BE49-F238E27FC236}">
                  <a16:creationId xmlns:a16="http://schemas.microsoft.com/office/drawing/2014/main" id="{D281C1D2-2A52-6033-F174-D08CA7DD5D93}"/>
                </a:ext>
              </a:extLst>
            </p:cNvPr>
            <p:cNvSpPr/>
            <p:nvPr/>
          </p:nvSpPr>
          <p:spPr>
            <a:xfrm>
              <a:off x="1202602" y="1122630"/>
              <a:ext cx="10313405" cy="5211448"/>
            </a:xfrm>
            <a:prstGeom prst="roundRect">
              <a:avLst>
                <a:gd name="adj" fmla="val 6822"/>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994622F-2A94-C999-A502-AED19E54D5A7}"/>
                </a:ext>
              </a:extLst>
            </p:cNvPr>
            <p:cNvSpPr txBox="1"/>
            <p:nvPr/>
          </p:nvSpPr>
          <p:spPr>
            <a:xfrm>
              <a:off x="1443992" y="1405265"/>
              <a:ext cx="10031726" cy="732508"/>
            </a:xfrm>
            <a:prstGeom prst="rect">
              <a:avLst/>
            </a:prstGeom>
            <a:noFill/>
          </p:spPr>
          <p:txBody>
            <a:bodyPr wrap="square" rtlCol="0">
              <a:spAutoFit/>
            </a:bodyPr>
            <a:lstStyle/>
            <a:p>
              <a:pPr algn="just">
                <a:lnSpc>
                  <a:spcPct val="130000"/>
                </a:lnSpc>
                <a:spcAft>
                  <a:spcPts val="400"/>
                </a:spcAft>
              </a:pPr>
              <a:r>
                <a:rPr lang="en-US" sz="3200" dirty="0">
                  <a:latin typeface="Times New Roman" panose="02020603050405020304" pitchFamily="18" charset="0"/>
                  <a:cs typeface="Times New Roman" panose="02020603050405020304" pitchFamily="18" charset="0"/>
                </a:rPr>
                <a:t>Một số ester có mùi thơm đặc trưng:</a:t>
              </a:r>
            </a:p>
          </p:txBody>
        </p:sp>
      </p:grpSp>
      <p:grpSp>
        <p:nvGrpSpPr>
          <p:cNvPr id="3" name="Group 2">
            <a:extLst>
              <a:ext uri="{FF2B5EF4-FFF2-40B4-BE49-F238E27FC236}">
                <a16:creationId xmlns:a16="http://schemas.microsoft.com/office/drawing/2014/main" id="{DE994C53-DDD5-88EE-E8EE-1A2762EDC6B4}"/>
              </a:ext>
            </a:extLst>
          </p:cNvPr>
          <p:cNvGrpSpPr/>
          <p:nvPr/>
        </p:nvGrpSpPr>
        <p:grpSpPr>
          <a:xfrm>
            <a:off x="938551" y="1766370"/>
            <a:ext cx="2438400" cy="2989168"/>
            <a:chOff x="1303458" y="2116232"/>
            <a:chExt cx="2438400" cy="2989168"/>
          </a:xfrm>
        </p:grpSpPr>
        <p:sp>
          <p:nvSpPr>
            <p:cNvPr id="10" name="Rectangle: Rounded Corners 9">
              <a:extLst>
                <a:ext uri="{FF2B5EF4-FFF2-40B4-BE49-F238E27FC236}">
                  <a16:creationId xmlns:a16="http://schemas.microsoft.com/office/drawing/2014/main" id="{FE741332-54D4-E9F1-1F12-0CD8FC7FDD18}"/>
                </a:ext>
              </a:extLst>
            </p:cNvPr>
            <p:cNvSpPr/>
            <p:nvPr/>
          </p:nvSpPr>
          <p:spPr>
            <a:xfrm>
              <a:off x="1303458" y="2116232"/>
              <a:ext cx="2438400" cy="2514600"/>
            </a:xfrm>
            <a:prstGeom prst="roundRect">
              <a:avLst>
                <a:gd name="adj" fmla="val 5311"/>
              </a:avLst>
            </a:prstGeom>
            <a:solidFill>
              <a:schemeClr val="bg1"/>
            </a:solid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0" name="Picture 2" descr="Đào Chín Thực Tế Toàn Bộ Và Thái Lát Đào Trái Cây Ngọt Ngào Thực Tế Vector  3d Hình minh họa Sẵn có - Tải xuống Hình ảnh Ngay bây giờ - iStock">
              <a:extLst>
                <a:ext uri="{FF2B5EF4-FFF2-40B4-BE49-F238E27FC236}">
                  <a16:creationId xmlns:a16="http://schemas.microsoft.com/office/drawing/2014/main" id="{348F98FB-894F-5DF6-7CD5-5058479AEE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78" t="33007" r="8695" b="12722"/>
            <a:stretch/>
          </p:blipFill>
          <p:spPr bwMode="auto">
            <a:xfrm>
              <a:off x="1446014" y="2246868"/>
              <a:ext cx="2177514" cy="14442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C78618-B304-1691-C121-C356D0186018}"/>
                </a:ext>
              </a:extLst>
            </p:cNvPr>
            <p:cNvSpPr txBox="1"/>
            <p:nvPr/>
          </p:nvSpPr>
          <p:spPr>
            <a:xfrm>
              <a:off x="1303458" y="3691071"/>
              <a:ext cx="2438399" cy="830997"/>
            </a:xfrm>
            <a:prstGeom prst="rect">
              <a:avLst/>
            </a:prstGeom>
            <a:noFill/>
          </p:spPr>
          <p:txBody>
            <a:bodyPr wrap="square">
              <a:spAutoFit/>
            </a:bodyPr>
            <a:lstStyle/>
            <a:p>
              <a:pPr algn="ctr">
                <a:lnSpc>
                  <a:spcPct val="120000"/>
                </a:lnSpc>
              </a:pPr>
              <a:r>
                <a:rPr lang="en-US" sz="2000" b="1" i="0">
                  <a:solidFill>
                    <a:srgbClr val="212529"/>
                  </a:solidFill>
                  <a:effectLst/>
                  <a:latin typeface="Times New Roman" panose="02020603050405020304" pitchFamily="18" charset="0"/>
                  <a:cs typeface="Times New Roman" panose="02020603050405020304" pitchFamily="18" charset="0"/>
                </a:rPr>
                <a:t>Ethyl formate</a:t>
              </a:r>
              <a:br>
                <a:rPr lang="en-US" sz="2000">
                  <a:latin typeface="Times New Roman" panose="02020603050405020304" pitchFamily="18" charset="0"/>
                  <a:cs typeface="Times New Roman" panose="02020603050405020304" pitchFamily="18" charset="0"/>
                </a:rPr>
              </a:br>
              <a:r>
                <a:rPr lang="en-US" sz="2000" b="0" i="0">
                  <a:solidFill>
                    <a:srgbClr val="212529"/>
                  </a:solidFill>
                  <a:effectLst/>
                  <a:latin typeface="Times New Roman" panose="02020603050405020304" pitchFamily="18" charset="0"/>
                  <a:cs typeface="Times New Roman" panose="02020603050405020304" pitchFamily="18" charset="0"/>
                </a:rPr>
                <a:t>HCOOC</a:t>
              </a:r>
              <a:r>
                <a:rPr lang="en-US" sz="2000" b="0" i="0" baseline="-25000">
                  <a:solidFill>
                    <a:srgbClr val="212529"/>
                  </a:solidFill>
                  <a:effectLst/>
                  <a:latin typeface="Times New Roman" panose="02020603050405020304" pitchFamily="18" charset="0"/>
                  <a:cs typeface="Times New Roman" panose="02020603050405020304" pitchFamily="18" charset="0"/>
                </a:rPr>
                <a:t>2</a:t>
              </a:r>
              <a:r>
                <a:rPr lang="en-US" sz="2000" b="0" i="0">
                  <a:solidFill>
                    <a:srgbClr val="212529"/>
                  </a:solidFill>
                  <a:effectLst/>
                  <a:latin typeface="Times New Roman" panose="02020603050405020304" pitchFamily="18" charset="0"/>
                  <a:cs typeface="Times New Roman" panose="02020603050405020304" pitchFamily="18" charset="0"/>
                </a:rPr>
                <a:t>H</a:t>
              </a:r>
              <a:r>
                <a:rPr lang="en-US" sz="2000" b="0" i="0" baseline="-25000">
                  <a:solidFill>
                    <a:srgbClr val="212529"/>
                  </a:solidFill>
                  <a:effectLst/>
                  <a:latin typeface="Times New Roman" panose="02020603050405020304" pitchFamily="18" charset="0"/>
                  <a:cs typeface="Times New Roman" panose="02020603050405020304" pitchFamily="18" charset="0"/>
                </a:rPr>
                <a:t>5</a:t>
              </a:r>
              <a:endParaRPr lang="en-US" sz="200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436FA3B4-0773-BBE0-2C94-CA39309C1712}"/>
                </a:ext>
              </a:extLst>
            </p:cNvPr>
            <p:cNvSpPr/>
            <p:nvPr/>
          </p:nvSpPr>
          <p:spPr>
            <a:xfrm>
              <a:off x="1695189" y="4693881"/>
              <a:ext cx="1654935" cy="411519"/>
            </a:xfrm>
            <a:prstGeom prst="roundRect">
              <a:avLst>
                <a:gd name="adj" fmla="val 50000"/>
              </a:avLst>
            </a:prstGeom>
            <a:solidFill>
              <a:srgbClr val="C0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Đào chín</a:t>
              </a:r>
            </a:p>
          </p:txBody>
        </p:sp>
      </p:grpSp>
      <p:grpSp>
        <p:nvGrpSpPr>
          <p:cNvPr id="11" name="Group 10">
            <a:extLst>
              <a:ext uri="{FF2B5EF4-FFF2-40B4-BE49-F238E27FC236}">
                <a16:creationId xmlns:a16="http://schemas.microsoft.com/office/drawing/2014/main" id="{58CE3905-C86D-F26C-DAC9-66708FA12B2B}"/>
              </a:ext>
            </a:extLst>
          </p:cNvPr>
          <p:cNvGrpSpPr/>
          <p:nvPr/>
        </p:nvGrpSpPr>
        <p:grpSpPr>
          <a:xfrm>
            <a:off x="3481848" y="1997734"/>
            <a:ext cx="2438401" cy="2989168"/>
            <a:chOff x="3852126" y="2116232"/>
            <a:chExt cx="2438401" cy="2989168"/>
          </a:xfrm>
        </p:grpSpPr>
        <p:sp>
          <p:nvSpPr>
            <p:cNvPr id="14" name="Rectangle: Rounded Corners 13">
              <a:extLst>
                <a:ext uri="{FF2B5EF4-FFF2-40B4-BE49-F238E27FC236}">
                  <a16:creationId xmlns:a16="http://schemas.microsoft.com/office/drawing/2014/main" id="{24B681F0-084A-9B31-5CBE-59486A0674C9}"/>
                </a:ext>
              </a:extLst>
            </p:cNvPr>
            <p:cNvSpPr/>
            <p:nvPr/>
          </p:nvSpPr>
          <p:spPr>
            <a:xfrm>
              <a:off x="3852127" y="2116232"/>
              <a:ext cx="2438400" cy="2514600"/>
            </a:xfrm>
            <a:prstGeom prst="roundRect">
              <a:avLst>
                <a:gd name="adj" fmla="val 5311"/>
              </a:avLst>
            </a:prstGeom>
            <a:solidFill>
              <a:schemeClr val="bg1"/>
            </a:solid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2" name="Picture 4" descr="Chuối chín ở thời điểm nào là tốt nhất?">
              <a:extLst>
                <a:ext uri="{FF2B5EF4-FFF2-40B4-BE49-F238E27FC236}">
                  <a16:creationId xmlns:a16="http://schemas.microsoft.com/office/drawing/2014/main" id="{77A64551-3C73-5786-012F-424C1628A4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01" r="18000"/>
            <a:stretch/>
          </p:blipFill>
          <p:spPr bwMode="auto">
            <a:xfrm>
              <a:off x="4118827" y="2244722"/>
              <a:ext cx="1905000" cy="14216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956ED1F-D193-268D-1B9F-1DD6EB938B13}"/>
                </a:ext>
              </a:extLst>
            </p:cNvPr>
            <p:cNvSpPr txBox="1"/>
            <p:nvPr/>
          </p:nvSpPr>
          <p:spPr>
            <a:xfrm>
              <a:off x="3852126" y="3691071"/>
              <a:ext cx="2438399" cy="830997"/>
            </a:xfrm>
            <a:prstGeom prst="rect">
              <a:avLst/>
            </a:prstGeom>
            <a:noFill/>
          </p:spPr>
          <p:txBody>
            <a:bodyPr wrap="square">
              <a:spAutoFit/>
            </a:bodyPr>
            <a:lstStyle/>
            <a:p>
              <a:pPr algn="ctr">
                <a:lnSpc>
                  <a:spcPct val="120000"/>
                </a:lnSpc>
              </a:pPr>
              <a:r>
                <a:rPr lang="en-US" sz="2000" b="1" i="0">
                  <a:solidFill>
                    <a:srgbClr val="212529"/>
                  </a:solidFill>
                  <a:effectLst/>
                  <a:latin typeface="Times New Roman" panose="02020603050405020304" pitchFamily="18" charset="0"/>
                  <a:cs typeface="Times New Roman" panose="02020603050405020304" pitchFamily="18" charset="0"/>
                </a:rPr>
                <a:t>Isoamyl acetate</a:t>
              </a:r>
            </a:p>
            <a:p>
              <a:pPr algn="ctr">
                <a:lnSpc>
                  <a:spcPct val="120000"/>
                </a:lnSpc>
              </a:pPr>
              <a:r>
                <a:rPr lang="en-US" sz="2000" i="0">
                  <a:solidFill>
                    <a:srgbClr val="212529"/>
                  </a:solidFill>
                  <a:effectLst/>
                  <a:latin typeface="Times New Roman" panose="02020603050405020304" pitchFamily="18" charset="0"/>
                  <a:cs typeface="Times New Roman" panose="02020603050405020304" pitchFamily="18" charset="0"/>
                </a:rPr>
                <a:t>CH</a:t>
              </a:r>
              <a:r>
                <a:rPr lang="en-US" sz="2000" i="0" baseline="-25000">
                  <a:solidFill>
                    <a:srgbClr val="212529"/>
                  </a:solidFill>
                  <a:effectLst/>
                  <a:latin typeface="Times New Roman" panose="02020603050405020304" pitchFamily="18" charset="0"/>
                  <a:cs typeface="Times New Roman" panose="02020603050405020304" pitchFamily="18" charset="0"/>
                </a:rPr>
                <a:t>3</a:t>
              </a:r>
              <a:r>
                <a:rPr lang="en-US" sz="2000" i="0">
                  <a:solidFill>
                    <a:srgbClr val="212529"/>
                  </a:solidFill>
                  <a:effectLst/>
                  <a:latin typeface="Times New Roman" panose="02020603050405020304" pitchFamily="18" charset="0"/>
                  <a:cs typeface="Times New Roman" panose="02020603050405020304" pitchFamily="18" charset="0"/>
                </a:rPr>
                <a:t>COOC</a:t>
              </a:r>
              <a:r>
                <a:rPr lang="en-US" sz="2000" i="0" baseline="-25000">
                  <a:solidFill>
                    <a:srgbClr val="212529"/>
                  </a:solidFill>
                  <a:effectLst/>
                  <a:latin typeface="Times New Roman" panose="02020603050405020304" pitchFamily="18" charset="0"/>
                  <a:cs typeface="Times New Roman" panose="02020603050405020304" pitchFamily="18" charset="0"/>
                </a:rPr>
                <a:t>5</a:t>
              </a:r>
              <a:r>
                <a:rPr lang="en-US" sz="2000" i="0">
                  <a:solidFill>
                    <a:srgbClr val="212529"/>
                  </a:solidFill>
                  <a:effectLst/>
                  <a:latin typeface="Times New Roman" panose="02020603050405020304" pitchFamily="18" charset="0"/>
                  <a:cs typeface="Times New Roman" panose="02020603050405020304" pitchFamily="18" charset="0"/>
                </a:rPr>
                <a:t>H</a:t>
              </a:r>
              <a:r>
                <a:rPr lang="en-US" sz="2000" i="0" baseline="-25000">
                  <a:solidFill>
                    <a:srgbClr val="212529"/>
                  </a:solidFill>
                  <a:effectLst/>
                  <a:latin typeface="Times New Roman" panose="02020603050405020304" pitchFamily="18" charset="0"/>
                  <a:cs typeface="Times New Roman" panose="02020603050405020304" pitchFamily="18" charset="0"/>
                </a:rPr>
                <a:t>11</a:t>
              </a:r>
              <a:r>
                <a:rPr lang="en-US" sz="2000" i="0">
                  <a:solidFill>
                    <a:srgbClr val="212529"/>
                  </a:solidFill>
                  <a:effectLst/>
                  <a:latin typeface="Times New Roman" panose="02020603050405020304" pitchFamily="18" charset="0"/>
                  <a:cs typeface="Times New Roman" panose="02020603050405020304" pitchFamily="18" charset="0"/>
                </a:rPr>
                <a:t>-iso</a:t>
              </a:r>
              <a:endParaRPr lang="en-US" sz="200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4ECEC80F-0A2B-7F65-FB43-1FF4F795B2BD}"/>
                </a:ext>
              </a:extLst>
            </p:cNvPr>
            <p:cNvSpPr/>
            <p:nvPr/>
          </p:nvSpPr>
          <p:spPr>
            <a:xfrm>
              <a:off x="4086092" y="4693881"/>
              <a:ext cx="1970465" cy="411519"/>
            </a:xfrm>
            <a:prstGeom prst="roundRect">
              <a:avLst>
                <a:gd name="adj" fmla="val 50000"/>
              </a:avLst>
            </a:prstGeom>
            <a:solidFill>
              <a:srgbClr val="00B0F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Mùi chuối chín</a:t>
              </a:r>
            </a:p>
          </p:txBody>
        </p:sp>
      </p:grpSp>
      <p:grpSp>
        <p:nvGrpSpPr>
          <p:cNvPr id="18" name="Group 17">
            <a:extLst>
              <a:ext uri="{FF2B5EF4-FFF2-40B4-BE49-F238E27FC236}">
                <a16:creationId xmlns:a16="http://schemas.microsoft.com/office/drawing/2014/main" id="{F9436EA8-253E-F4C8-E693-F35FA73758C0}"/>
              </a:ext>
            </a:extLst>
          </p:cNvPr>
          <p:cNvGrpSpPr/>
          <p:nvPr/>
        </p:nvGrpSpPr>
        <p:grpSpPr>
          <a:xfrm>
            <a:off x="6029662" y="2419102"/>
            <a:ext cx="2438401" cy="2989168"/>
            <a:chOff x="6400799" y="2116232"/>
            <a:chExt cx="2438401" cy="2989168"/>
          </a:xfrm>
        </p:grpSpPr>
        <p:sp>
          <p:nvSpPr>
            <p:cNvPr id="19" name="Rectangle: Rounded Corners 18">
              <a:extLst>
                <a:ext uri="{FF2B5EF4-FFF2-40B4-BE49-F238E27FC236}">
                  <a16:creationId xmlns:a16="http://schemas.microsoft.com/office/drawing/2014/main" id="{DD316B22-2796-D6C7-0620-2AFF0A8C0F50}"/>
                </a:ext>
              </a:extLst>
            </p:cNvPr>
            <p:cNvSpPr/>
            <p:nvPr/>
          </p:nvSpPr>
          <p:spPr>
            <a:xfrm>
              <a:off x="6400800" y="2116232"/>
              <a:ext cx="2438400" cy="2514600"/>
            </a:xfrm>
            <a:prstGeom prst="roundRect">
              <a:avLst>
                <a:gd name="adj" fmla="val 5311"/>
              </a:avLst>
            </a:prstGeom>
            <a:solidFill>
              <a:schemeClr val="bg1"/>
            </a:solid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659770F-4A47-CE99-692E-B96A80B65EA3}"/>
                </a:ext>
              </a:extLst>
            </p:cNvPr>
            <p:cNvSpPr txBox="1"/>
            <p:nvPr/>
          </p:nvSpPr>
          <p:spPr>
            <a:xfrm>
              <a:off x="6400799" y="3691071"/>
              <a:ext cx="2438399" cy="830997"/>
            </a:xfrm>
            <a:prstGeom prst="rect">
              <a:avLst/>
            </a:prstGeom>
            <a:noFill/>
          </p:spPr>
          <p:txBody>
            <a:bodyPr wrap="square">
              <a:spAutoFit/>
            </a:bodyPr>
            <a:lstStyle/>
            <a:p>
              <a:pPr algn="ctr">
                <a:lnSpc>
                  <a:spcPct val="120000"/>
                </a:lnSpc>
              </a:pPr>
              <a:r>
                <a:rPr lang="en-US" sz="2000" b="1" i="0">
                  <a:solidFill>
                    <a:srgbClr val="212529"/>
                  </a:solidFill>
                  <a:effectLst/>
                  <a:latin typeface="Times New Roman" panose="02020603050405020304" pitchFamily="18" charset="0"/>
                  <a:cs typeface="Times New Roman" panose="02020603050405020304" pitchFamily="18" charset="0"/>
                </a:rPr>
                <a:t>Ethyl butyrate</a:t>
              </a:r>
            </a:p>
            <a:p>
              <a:pPr algn="ctr">
                <a:lnSpc>
                  <a:spcPct val="120000"/>
                </a:lnSpc>
              </a:pPr>
              <a:r>
                <a:rPr lang="en-US" sz="2000" i="0">
                  <a:solidFill>
                    <a:srgbClr val="212529"/>
                  </a:solidFill>
                  <a:effectLst/>
                  <a:latin typeface="Times New Roman" panose="02020603050405020304" pitchFamily="18" charset="0"/>
                  <a:cs typeface="Times New Roman" panose="02020603050405020304" pitchFamily="18" charset="0"/>
                </a:rPr>
                <a:t>n-C</a:t>
              </a:r>
              <a:r>
                <a:rPr lang="en-US" sz="2000" i="0" baseline="-25000">
                  <a:solidFill>
                    <a:srgbClr val="212529"/>
                  </a:solidFill>
                  <a:effectLst/>
                  <a:latin typeface="Times New Roman" panose="02020603050405020304" pitchFamily="18" charset="0"/>
                  <a:cs typeface="Times New Roman" panose="02020603050405020304" pitchFamily="18" charset="0"/>
                </a:rPr>
                <a:t>3</a:t>
              </a:r>
              <a:r>
                <a:rPr lang="en-US" sz="2000" i="0">
                  <a:solidFill>
                    <a:srgbClr val="212529"/>
                  </a:solidFill>
                  <a:effectLst/>
                  <a:latin typeface="Times New Roman" panose="02020603050405020304" pitchFamily="18" charset="0"/>
                  <a:cs typeface="Times New Roman" panose="02020603050405020304" pitchFamily="18" charset="0"/>
                </a:rPr>
                <a:t>H</a:t>
              </a:r>
              <a:r>
                <a:rPr lang="en-US" sz="2000" i="0" baseline="-25000">
                  <a:solidFill>
                    <a:srgbClr val="212529"/>
                  </a:solidFill>
                  <a:effectLst/>
                  <a:latin typeface="Times New Roman" panose="02020603050405020304" pitchFamily="18" charset="0"/>
                  <a:cs typeface="Times New Roman" panose="02020603050405020304" pitchFamily="18" charset="0"/>
                </a:rPr>
                <a:t>7</a:t>
              </a:r>
              <a:r>
                <a:rPr lang="en-US" sz="2000" i="0">
                  <a:solidFill>
                    <a:srgbClr val="212529"/>
                  </a:solidFill>
                  <a:effectLst/>
                  <a:latin typeface="Times New Roman" panose="02020603050405020304" pitchFamily="18" charset="0"/>
                  <a:cs typeface="Times New Roman" panose="02020603050405020304" pitchFamily="18" charset="0"/>
                </a:rPr>
                <a:t>COOC</a:t>
              </a:r>
              <a:r>
                <a:rPr lang="en-US" sz="2000" i="0" baseline="-25000">
                  <a:solidFill>
                    <a:srgbClr val="212529"/>
                  </a:solidFill>
                  <a:effectLst/>
                  <a:latin typeface="Times New Roman" panose="02020603050405020304" pitchFamily="18" charset="0"/>
                  <a:cs typeface="Times New Roman" panose="02020603050405020304" pitchFamily="18" charset="0"/>
                </a:rPr>
                <a:t>2</a:t>
              </a:r>
              <a:r>
                <a:rPr lang="en-US" sz="2000" i="0">
                  <a:solidFill>
                    <a:srgbClr val="212529"/>
                  </a:solidFill>
                  <a:effectLst/>
                  <a:latin typeface="Times New Roman" panose="02020603050405020304" pitchFamily="18" charset="0"/>
                  <a:cs typeface="Times New Roman" panose="02020603050405020304" pitchFamily="18" charset="0"/>
                </a:rPr>
                <a:t>H</a:t>
              </a:r>
              <a:r>
                <a:rPr lang="en-US" sz="2000" i="0" baseline="-25000">
                  <a:solidFill>
                    <a:srgbClr val="212529"/>
                  </a:solidFill>
                  <a:effectLst/>
                  <a:latin typeface="Times New Roman" panose="02020603050405020304" pitchFamily="18" charset="0"/>
                  <a:cs typeface="Times New Roman" panose="02020603050405020304" pitchFamily="18" charset="0"/>
                </a:rPr>
                <a:t>5</a:t>
              </a:r>
              <a:endParaRPr lang="en-US" sz="2000" baseline="-2500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ADFFA5BC-98CD-9053-60AE-CA9FBC74969A}"/>
                </a:ext>
              </a:extLst>
            </p:cNvPr>
            <p:cNvSpPr/>
            <p:nvPr/>
          </p:nvSpPr>
          <p:spPr>
            <a:xfrm>
              <a:off x="6634765" y="4693881"/>
              <a:ext cx="1970465" cy="411519"/>
            </a:xfrm>
            <a:prstGeom prst="roundRect">
              <a:avLst>
                <a:gd name="adj" fmla="val 50000"/>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Mùi dứa chín</a:t>
              </a:r>
            </a:p>
          </p:txBody>
        </p:sp>
        <p:pic>
          <p:nvPicPr>
            <p:cNvPr id="2054" name="Picture 6" descr="Thơm (Dứa) Hữu Cơ - 1kg – Cửa hàng thực phẩm hữu cơ Organicfood.vn">
              <a:extLst>
                <a:ext uri="{FF2B5EF4-FFF2-40B4-BE49-F238E27FC236}">
                  <a16:creationId xmlns:a16="http://schemas.microsoft.com/office/drawing/2014/main" id="{BD15ADC9-B3D2-6D1F-DEB2-318F18CDBEA9}"/>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20811" r="7359" b="12222"/>
            <a:stretch/>
          </p:blipFill>
          <p:spPr bwMode="auto">
            <a:xfrm>
              <a:off x="6552932" y="2199933"/>
              <a:ext cx="2099795" cy="15178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A334567C-1EB4-4C8A-1DAC-0862F0E702BA}"/>
              </a:ext>
            </a:extLst>
          </p:cNvPr>
          <p:cNvGrpSpPr/>
          <p:nvPr/>
        </p:nvGrpSpPr>
        <p:grpSpPr>
          <a:xfrm>
            <a:off x="8604194" y="3017750"/>
            <a:ext cx="2438403" cy="2989168"/>
            <a:chOff x="8937617" y="2121291"/>
            <a:chExt cx="2438403" cy="2989168"/>
          </a:xfrm>
        </p:grpSpPr>
        <p:sp>
          <p:nvSpPr>
            <p:cNvPr id="24" name="Rectangle: Rounded Corners 23">
              <a:extLst>
                <a:ext uri="{FF2B5EF4-FFF2-40B4-BE49-F238E27FC236}">
                  <a16:creationId xmlns:a16="http://schemas.microsoft.com/office/drawing/2014/main" id="{238F0EB6-F7AE-192F-B0D9-9F811FE301C4}"/>
                </a:ext>
              </a:extLst>
            </p:cNvPr>
            <p:cNvSpPr/>
            <p:nvPr/>
          </p:nvSpPr>
          <p:spPr>
            <a:xfrm>
              <a:off x="8937620" y="2121291"/>
              <a:ext cx="2438400" cy="2514600"/>
            </a:xfrm>
            <a:prstGeom prst="roundRect">
              <a:avLst>
                <a:gd name="adj" fmla="val 5311"/>
              </a:avLst>
            </a:prstGeom>
            <a:solidFill>
              <a:schemeClr val="bg1"/>
            </a:solid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DCD3C1BB-D86F-D30B-6C13-3AC3B1946368}"/>
                </a:ext>
              </a:extLst>
            </p:cNvPr>
            <p:cNvSpPr/>
            <p:nvPr/>
          </p:nvSpPr>
          <p:spPr>
            <a:xfrm>
              <a:off x="9171585" y="4698940"/>
              <a:ext cx="1970465" cy="411519"/>
            </a:xfrm>
            <a:prstGeom prst="roundRect">
              <a:avLst>
                <a:gd name="adj" fmla="val 50000"/>
              </a:avLst>
            </a:prstGeom>
            <a:solidFill>
              <a:srgbClr val="B513B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Mùi hoa nhài</a:t>
              </a:r>
            </a:p>
          </p:txBody>
        </p:sp>
        <p:sp>
          <p:nvSpPr>
            <p:cNvPr id="26" name="TextBox 25">
              <a:extLst>
                <a:ext uri="{FF2B5EF4-FFF2-40B4-BE49-F238E27FC236}">
                  <a16:creationId xmlns:a16="http://schemas.microsoft.com/office/drawing/2014/main" id="{334C807F-2BE8-B6F2-E48E-79D5D01ACA17}"/>
                </a:ext>
              </a:extLst>
            </p:cNvPr>
            <p:cNvSpPr txBox="1"/>
            <p:nvPr/>
          </p:nvSpPr>
          <p:spPr>
            <a:xfrm>
              <a:off x="8937617" y="3661746"/>
              <a:ext cx="2438399" cy="830997"/>
            </a:xfrm>
            <a:prstGeom prst="rect">
              <a:avLst/>
            </a:prstGeom>
            <a:noFill/>
          </p:spPr>
          <p:txBody>
            <a:bodyPr wrap="square">
              <a:spAutoFit/>
            </a:bodyPr>
            <a:lstStyle/>
            <a:p>
              <a:pPr algn="ctr">
                <a:lnSpc>
                  <a:spcPct val="120000"/>
                </a:lnSpc>
              </a:pPr>
              <a:r>
                <a:rPr lang="en-US" sz="2000" b="1" i="0">
                  <a:solidFill>
                    <a:srgbClr val="212529"/>
                  </a:solidFill>
                  <a:effectLst/>
                  <a:latin typeface="Times New Roman" panose="02020603050405020304" pitchFamily="18" charset="0"/>
                  <a:cs typeface="Times New Roman" panose="02020603050405020304" pitchFamily="18" charset="0"/>
                </a:rPr>
                <a:t>Benzyl acetate</a:t>
              </a:r>
            </a:p>
            <a:p>
              <a:pPr algn="ctr">
                <a:lnSpc>
                  <a:spcPct val="120000"/>
                </a:lnSpc>
              </a:pPr>
              <a:r>
                <a:rPr lang="en-US" sz="2000" i="0">
                  <a:solidFill>
                    <a:srgbClr val="212529"/>
                  </a:solidFill>
                  <a:effectLst/>
                  <a:latin typeface="Times New Roman" panose="02020603050405020304" pitchFamily="18" charset="0"/>
                  <a:cs typeface="Times New Roman" panose="02020603050405020304" pitchFamily="18" charset="0"/>
                </a:rPr>
                <a:t>CH</a:t>
              </a:r>
              <a:r>
                <a:rPr lang="en-US" sz="2000" i="0" baseline="-25000">
                  <a:solidFill>
                    <a:srgbClr val="212529"/>
                  </a:solidFill>
                  <a:effectLst/>
                  <a:latin typeface="Times New Roman" panose="02020603050405020304" pitchFamily="18" charset="0"/>
                  <a:cs typeface="Times New Roman" panose="02020603050405020304" pitchFamily="18" charset="0"/>
                </a:rPr>
                <a:t>3</a:t>
              </a:r>
              <a:r>
                <a:rPr lang="en-US" sz="2000" i="0">
                  <a:solidFill>
                    <a:srgbClr val="212529"/>
                  </a:solidFill>
                  <a:effectLst/>
                  <a:latin typeface="Times New Roman" panose="02020603050405020304" pitchFamily="18" charset="0"/>
                  <a:cs typeface="Times New Roman" panose="02020603050405020304" pitchFamily="18" charset="0"/>
                </a:rPr>
                <a:t>COOCH</a:t>
              </a:r>
              <a:r>
                <a:rPr lang="en-US" sz="2000" i="0" baseline="-25000">
                  <a:solidFill>
                    <a:srgbClr val="212529"/>
                  </a:solidFill>
                  <a:effectLst/>
                  <a:latin typeface="Times New Roman" panose="02020603050405020304" pitchFamily="18" charset="0"/>
                  <a:cs typeface="Times New Roman" panose="02020603050405020304" pitchFamily="18" charset="0"/>
                </a:rPr>
                <a:t>2</a:t>
              </a:r>
              <a:r>
                <a:rPr lang="en-US" sz="2000" i="0">
                  <a:solidFill>
                    <a:srgbClr val="212529"/>
                  </a:solidFill>
                  <a:effectLst/>
                  <a:latin typeface="Times New Roman" panose="02020603050405020304" pitchFamily="18" charset="0"/>
                  <a:cs typeface="Times New Roman" panose="02020603050405020304" pitchFamily="18" charset="0"/>
                </a:rPr>
                <a:t>C</a:t>
              </a:r>
              <a:r>
                <a:rPr lang="en-US" sz="2000" i="0" baseline="-25000">
                  <a:solidFill>
                    <a:srgbClr val="212529"/>
                  </a:solidFill>
                  <a:effectLst/>
                  <a:latin typeface="Times New Roman" panose="02020603050405020304" pitchFamily="18" charset="0"/>
                  <a:cs typeface="Times New Roman" panose="02020603050405020304" pitchFamily="18" charset="0"/>
                </a:rPr>
                <a:t>6</a:t>
              </a:r>
              <a:r>
                <a:rPr lang="en-US" sz="2000" i="0">
                  <a:solidFill>
                    <a:srgbClr val="212529"/>
                  </a:solidFill>
                  <a:effectLst/>
                  <a:latin typeface="Times New Roman" panose="02020603050405020304" pitchFamily="18" charset="0"/>
                  <a:cs typeface="Times New Roman" panose="02020603050405020304" pitchFamily="18" charset="0"/>
                </a:rPr>
                <a:t>H</a:t>
              </a:r>
              <a:r>
                <a:rPr lang="en-US" sz="2000" i="0" baseline="-25000">
                  <a:solidFill>
                    <a:srgbClr val="212529"/>
                  </a:solidFill>
                  <a:effectLst/>
                  <a:latin typeface="Times New Roman" panose="02020603050405020304" pitchFamily="18" charset="0"/>
                  <a:cs typeface="Times New Roman" panose="02020603050405020304" pitchFamily="18" charset="0"/>
                </a:rPr>
                <a:t>5</a:t>
              </a:r>
              <a:endParaRPr lang="en-US" sz="2000" baseline="-25000">
                <a:latin typeface="Times New Roman" panose="02020603050405020304" pitchFamily="18" charset="0"/>
                <a:cs typeface="Times New Roman" panose="02020603050405020304" pitchFamily="18" charset="0"/>
              </a:endParaRPr>
            </a:p>
          </p:txBody>
        </p:sp>
        <p:pic>
          <p:nvPicPr>
            <p:cNvPr id="2056" name="Picture 8" descr="Hoa Nhài - Loài Hoa Đẹp Thuần Khiết - Review Chuẩn">
              <a:extLst>
                <a:ext uri="{FF2B5EF4-FFF2-40B4-BE49-F238E27FC236}">
                  <a16:creationId xmlns:a16="http://schemas.microsoft.com/office/drawing/2014/main" id="{3C559E7F-AD96-42B2-3B63-6DA99296BE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2333" y="2198038"/>
              <a:ext cx="2224063" cy="1519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44E8073C-242E-46C2-AC0B-7DDAF7BA5775}"/>
              </a:ext>
            </a:extLst>
          </p:cNvPr>
          <p:cNvGrpSpPr/>
          <p:nvPr/>
        </p:nvGrpSpPr>
        <p:grpSpPr>
          <a:xfrm>
            <a:off x="2242452" y="-280143"/>
            <a:ext cx="7823200" cy="1138893"/>
            <a:chOff x="2184400" y="-190501"/>
            <a:chExt cx="7823200" cy="980515"/>
          </a:xfrm>
        </p:grpSpPr>
        <p:sp>
          <p:nvSpPr>
            <p:cNvPr id="34" name="Rectangle: Rounded Corners 33">
              <a:extLst>
                <a:ext uri="{FF2B5EF4-FFF2-40B4-BE49-F238E27FC236}">
                  <a16:creationId xmlns:a16="http://schemas.microsoft.com/office/drawing/2014/main" id="{77BCAA92-5AF4-4E43-AD23-B13F7C491CE3}"/>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Channel Name">
              <a:extLst>
                <a:ext uri="{FF2B5EF4-FFF2-40B4-BE49-F238E27FC236}">
                  <a16:creationId xmlns:a16="http://schemas.microsoft.com/office/drawing/2014/main" id="{DF6DCFF0-C7F4-43B6-94E1-3A3255C3C438}"/>
                </a:ext>
              </a:extLst>
            </p:cNvPr>
            <p:cNvSpPr txBox="1"/>
            <p:nvPr/>
          </p:nvSpPr>
          <p:spPr>
            <a:xfrm>
              <a:off x="2324100" y="136763"/>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 TÍNH CHẤT VẬT LÍ</a:t>
              </a:r>
            </a:p>
          </p:txBody>
        </p:sp>
      </p:grpSp>
    </p:spTree>
    <p:extLst>
      <p:ext uri="{BB962C8B-B14F-4D97-AF65-F5344CB8AC3E}">
        <p14:creationId xmlns:p14="http://schemas.microsoft.com/office/powerpoint/2010/main" val="2650772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968956" y="685800"/>
            <a:ext cx="10384844" cy="1905732"/>
            <a:chOff x="1050985" y="914400"/>
            <a:chExt cx="10455215" cy="2187225"/>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2187224"/>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584720" y="353682"/>
            <a:ext cx="914400" cy="9144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1322033" y="1008449"/>
            <a:ext cx="9775300" cy="1384995"/>
          </a:xfrm>
          <a:prstGeom prst="rect">
            <a:avLst/>
          </a:prstGeom>
          <a:noFill/>
        </p:spPr>
        <p:txBody>
          <a:bodyPr wrap="square" rtlCol="0">
            <a:spAutoFit/>
          </a:bodyPr>
          <a:lstStyle/>
          <a:p>
            <a:pPr lvl="0" algn="ju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Cho ba hợp chất butan-1-ol, propanoic acid, methyl acetate và các giá trị nhiệt độ sôi (không theo thứ tự) là: 57°C; 118°C; 141°C, Em hãy gán cho mỗi chất một giá trị nhiệt độ sôi thích hợp.</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E092177E-3C2D-413C-A954-61A82330E1EF}"/>
              </a:ext>
            </a:extLst>
          </p:cNvPr>
          <p:cNvSpPr/>
          <p:nvPr/>
        </p:nvSpPr>
        <p:spPr>
          <a:xfrm>
            <a:off x="4409834" y="2816385"/>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Lời giải</a:t>
            </a:r>
          </a:p>
        </p:txBody>
      </p:sp>
      <p:sp>
        <p:nvSpPr>
          <p:cNvPr id="27" name="TextBox 26">
            <a:extLst>
              <a:ext uri="{FF2B5EF4-FFF2-40B4-BE49-F238E27FC236}">
                <a16:creationId xmlns:a16="http://schemas.microsoft.com/office/drawing/2014/main" id="{F8803FA7-7A61-41D8-83D6-684C3B682DFB}"/>
              </a:ext>
            </a:extLst>
          </p:cNvPr>
          <p:cNvSpPr txBox="1"/>
          <p:nvPr/>
        </p:nvSpPr>
        <p:spPr>
          <a:xfrm>
            <a:off x="777137" y="3429000"/>
            <a:ext cx="10729063" cy="3046988"/>
          </a:xfrm>
          <a:prstGeom prst="rect">
            <a:avLst/>
          </a:prstGeom>
          <a:noFill/>
        </p:spPr>
        <p:txBody>
          <a:bodyPr wrap="square">
            <a:spAutoFit/>
          </a:bodyPr>
          <a:lstStyle/>
          <a:p>
            <a:pPr algn="just" latinLnBrk="0"/>
            <a:r>
              <a:rPr lang="vi-VN" sz="2400" b="0" i="0" dirty="0">
                <a:effectLst/>
                <a:latin typeface="Times New Roman" panose="02020603050405020304" pitchFamily="18" charset="0"/>
                <a:cs typeface="Times New Roman" panose="02020603050405020304" pitchFamily="18" charset="0"/>
              </a:rPr>
              <a:t>- Do không có liên kết hydrogen giữa các phân tử, ester có nhiệt độ sôi thấp hơn nhiệt độ sôi của carboxylic acid và alcohol có cùng số nguyên tử carbon hoặc có khối lượng phân tử tương đương. Do cấu tạo của nhóm carboxyl nên carboxylic acid có khả năng tạo thành liên kết hydrogen bền vững hơn liên kết hydrogen giữa các phân tử alcohol nên nhiệt độ sôi của carboxylic acid cao hơn nhiệt độ sôi của alcohol.</a:t>
            </a:r>
          </a:p>
          <a:p>
            <a:pPr algn="just" latinLnBrk="0"/>
            <a:r>
              <a:rPr lang="vi-VN" sz="2400" b="0" i="0" dirty="0">
                <a:effectLst/>
                <a:latin typeface="Times New Roman" panose="02020603050405020304" pitchFamily="18" charset="0"/>
                <a:cs typeface="Times New Roman" panose="02020603050405020304" pitchFamily="18" charset="0"/>
              </a:rPr>
              <a:t>- Các chất trên có khối lượng phân tử tương đương, nhiệt độ sôi được sắp xếp theo thứ tự tăng dần như sau:</a:t>
            </a:r>
            <a:r>
              <a:rPr lang="en-US" sz="2400" b="0" i="0" dirty="0">
                <a:effectLst/>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Methyl acetate (57</a:t>
            </a:r>
            <a:r>
              <a:rPr lang="vi-VN" sz="2400" b="0" i="0" baseline="30000" dirty="0">
                <a:effectLst/>
                <a:latin typeface="Times New Roman" panose="02020603050405020304" pitchFamily="18" charset="0"/>
                <a:cs typeface="Times New Roman" panose="02020603050405020304" pitchFamily="18" charset="0"/>
              </a:rPr>
              <a:t>o</a:t>
            </a:r>
            <a:r>
              <a:rPr lang="vi-VN" sz="2400" b="0" i="0" dirty="0">
                <a:effectLst/>
                <a:latin typeface="Times New Roman" panose="02020603050405020304" pitchFamily="18" charset="0"/>
                <a:cs typeface="Times New Roman" panose="02020603050405020304" pitchFamily="18" charset="0"/>
              </a:rPr>
              <a:t>C); butan-1-ol (118</a:t>
            </a:r>
            <a:r>
              <a:rPr lang="vi-VN" sz="2400" b="0" i="0" baseline="30000" dirty="0">
                <a:effectLst/>
                <a:latin typeface="Times New Roman" panose="02020603050405020304" pitchFamily="18" charset="0"/>
                <a:cs typeface="Times New Roman" panose="02020603050405020304" pitchFamily="18" charset="0"/>
              </a:rPr>
              <a:t>o</a:t>
            </a:r>
            <a:r>
              <a:rPr lang="vi-VN" sz="2400" b="0" i="0" dirty="0">
                <a:effectLst/>
                <a:latin typeface="Times New Roman" panose="02020603050405020304" pitchFamily="18" charset="0"/>
                <a:cs typeface="Times New Roman" panose="02020603050405020304" pitchFamily="18" charset="0"/>
              </a:rPr>
              <a:t>C); propanoic acid (141°C).</a:t>
            </a:r>
          </a:p>
        </p:txBody>
      </p:sp>
    </p:spTree>
    <p:extLst>
      <p:ext uri="{BB962C8B-B14F-4D97-AF65-F5344CB8AC3E}">
        <p14:creationId xmlns:p14="http://schemas.microsoft.com/office/powerpoint/2010/main" val="40146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34022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AutoShape 4">
            <a:extLst>
              <a:ext uri="{FF2B5EF4-FFF2-40B4-BE49-F238E27FC236}">
                <a16:creationId xmlns:a16="http://schemas.microsoft.com/office/drawing/2014/main" id="{EFD62F78-64A0-9B56-0D75-CE1F0C0DC938}"/>
              </a:ext>
            </a:extLst>
          </p:cNvPr>
          <p:cNvSpPr>
            <a:spLocks noChangeAspect="1" noChangeArrowheads="1"/>
          </p:cNvSpPr>
          <p:nvPr/>
        </p:nvSpPr>
        <p:spPr bwMode="auto">
          <a:xfrm>
            <a:off x="5867326" y="31870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AutoShape 2" descr="Lesson Explainer: Properties of Esters | Nagwa">
            <a:extLst>
              <a:ext uri="{FF2B5EF4-FFF2-40B4-BE49-F238E27FC236}">
                <a16:creationId xmlns:a16="http://schemas.microsoft.com/office/drawing/2014/main" id="{8BE91CEA-C540-6C1A-6361-18140AB7B2FD}"/>
              </a:ext>
            </a:extLst>
          </p:cNvPr>
          <p:cNvSpPr>
            <a:spLocks noChangeAspect="1" noChangeArrowheads="1"/>
          </p:cNvSpPr>
          <p:nvPr/>
        </p:nvSpPr>
        <p:spPr bwMode="auto">
          <a:xfrm>
            <a:off x="6019726" y="33394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AutoShape 4" descr="Lesson Explainer: Properties of Esters | Nagwa">
            <a:extLst>
              <a:ext uri="{FF2B5EF4-FFF2-40B4-BE49-F238E27FC236}">
                <a16:creationId xmlns:a16="http://schemas.microsoft.com/office/drawing/2014/main" id="{FF775CD6-E7C5-B65A-966C-6F6A4B42FB69}"/>
              </a:ext>
            </a:extLst>
          </p:cNvPr>
          <p:cNvSpPr>
            <a:spLocks noChangeAspect="1" noChangeArrowheads="1"/>
          </p:cNvSpPr>
          <p:nvPr/>
        </p:nvSpPr>
        <p:spPr bwMode="auto">
          <a:xfrm>
            <a:off x="6172126" y="34918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0AD565F6-B146-2F50-B0BA-61EC6E50CAE3}"/>
              </a:ext>
            </a:extLst>
          </p:cNvPr>
          <p:cNvSpPr/>
          <p:nvPr/>
        </p:nvSpPr>
        <p:spPr>
          <a:xfrm>
            <a:off x="623180" y="4038599"/>
            <a:ext cx="5548946" cy="1768552"/>
          </a:xfrm>
          <a:prstGeom prst="roundRect">
            <a:avLst>
              <a:gd name="adj" fmla="val 1043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1"/>
                </a:solidFill>
                <a:latin typeface="Times New Roman" panose="02020603050405020304" pitchFamily="18" charset="0"/>
                <a:cs typeface="Times New Roman" panose="02020603050405020304" pitchFamily="18" charset="0"/>
              </a:rPr>
              <a:t>Phản ứng </a:t>
            </a:r>
            <a:r>
              <a:rPr lang="en-US" sz="2800" b="1" dirty="0">
                <a:solidFill>
                  <a:schemeClr val="tx1"/>
                </a:solidFill>
                <a:latin typeface="Times New Roman" panose="02020603050405020304" pitchFamily="18" charset="0"/>
                <a:cs typeface="Times New Roman" panose="02020603050405020304" pitchFamily="18" charset="0"/>
              </a:rPr>
              <a:t>thuận nghịch </a:t>
            </a:r>
            <a:r>
              <a:rPr lang="en-US" sz="2800" dirty="0">
                <a:solidFill>
                  <a:schemeClr val="tx1"/>
                </a:solidFill>
                <a:latin typeface="Times New Roman" panose="02020603050405020304" pitchFamily="18" charset="0"/>
                <a:cs typeface="Times New Roman" panose="02020603050405020304" pitchFamily="18" charset="0"/>
              </a:rPr>
              <a:t>(2 chiều)</a:t>
            </a:r>
          </a:p>
          <a:p>
            <a:pPr algn="just">
              <a:lnSpc>
                <a:spcPct val="130000"/>
              </a:lnSpc>
            </a:pP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1"/>
                </a:solidFill>
                <a:latin typeface="Times New Roman" panose="02020603050405020304" pitchFamily="18" charset="0"/>
                <a:cs typeface="Times New Roman" panose="02020603050405020304" pitchFamily="18" charset="0"/>
              </a:rPr>
              <a:t>Xúc tác </a:t>
            </a:r>
            <a:r>
              <a:rPr lang="en-US" sz="2800" b="1" dirty="0">
                <a:solidFill>
                  <a:schemeClr val="tx1"/>
                </a:solidFill>
                <a:latin typeface="Times New Roman" panose="02020603050405020304" pitchFamily="18" charset="0"/>
                <a:cs typeface="Times New Roman" panose="02020603050405020304" pitchFamily="18" charset="0"/>
              </a:rPr>
              <a:t>H</a:t>
            </a:r>
            <a:r>
              <a:rPr lang="en-US" sz="2800" b="1" baseline="30000" dirty="0">
                <a:solidFill>
                  <a:schemeClr val="tx1"/>
                </a:solidFill>
                <a:latin typeface="Times New Roman" panose="02020603050405020304" pitchFamily="18" charset="0"/>
                <a:cs typeface="Times New Roman" panose="02020603050405020304" pitchFamily="18" charset="0"/>
              </a:rPr>
              <a:t>+</a:t>
            </a:r>
            <a:r>
              <a:rPr lang="en-US" sz="2800" b="1" dirty="0">
                <a:solidFill>
                  <a:schemeClr val="tx1"/>
                </a:solidFill>
                <a:latin typeface="Times New Roman" panose="02020603050405020304" pitchFamily="18" charset="0"/>
                <a:cs typeface="Times New Roman" panose="02020603050405020304" pitchFamily="18" charset="0"/>
              </a:rPr>
              <a:t>, t</a:t>
            </a:r>
            <a:r>
              <a:rPr lang="en-US" sz="2800" b="1" baseline="30000" dirty="0">
                <a:solidFill>
                  <a:schemeClr val="tx1"/>
                </a:solidFill>
                <a:latin typeface="Times New Roman" panose="02020603050405020304" pitchFamily="18" charset="0"/>
                <a:cs typeface="Times New Roman" panose="02020603050405020304" pitchFamily="18" charset="0"/>
              </a:rPr>
              <a:t>0</a:t>
            </a:r>
            <a:endParaRPr lang="en-US" sz="2800" b="1" dirty="0">
              <a:solidFill>
                <a:schemeClr val="tx1"/>
              </a:solidFill>
              <a:latin typeface="Times New Roman" panose="02020603050405020304" pitchFamily="18" charset="0"/>
              <a:cs typeface="Times New Roman" panose="02020603050405020304" pitchFamily="18" charset="0"/>
            </a:endParaRPr>
          </a:p>
          <a:p>
            <a:pPr algn="just">
              <a:lnSpc>
                <a:spcPct val="130000"/>
              </a:lnSpc>
            </a:pP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1"/>
                </a:solidFill>
                <a:latin typeface="Times New Roman" panose="02020603050405020304" pitchFamily="18" charset="0"/>
                <a:cs typeface="Times New Roman" panose="02020603050405020304" pitchFamily="18" charset="0"/>
              </a:rPr>
              <a:t>Tạo </a:t>
            </a:r>
            <a:r>
              <a:rPr lang="en-US" sz="2800" b="1" dirty="0">
                <a:solidFill>
                  <a:schemeClr val="tx1"/>
                </a:solidFill>
                <a:latin typeface="Times New Roman" panose="02020603050405020304" pitchFamily="18" charset="0"/>
                <a:cs typeface="Times New Roman" panose="02020603050405020304" pitchFamily="18" charset="0"/>
              </a:rPr>
              <a:t>acid và alcohol </a:t>
            </a:r>
            <a:r>
              <a:rPr lang="en-US" sz="2800" dirty="0">
                <a:solidFill>
                  <a:schemeClr val="tx1"/>
                </a:solidFill>
                <a:latin typeface="Times New Roman" panose="02020603050405020304" pitchFamily="18" charset="0"/>
                <a:cs typeface="Times New Roman" panose="02020603050405020304" pitchFamily="18" charset="0"/>
              </a:rPr>
              <a:t>ban đầu </a:t>
            </a:r>
          </a:p>
        </p:txBody>
      </p:sp>
      <p:sp>
        <p:nvSpPr>
          <p:cNvPr id="32" name="Rectangle: Rounded Corners 31">
            <a:extLst>
              <a:ext uri="{FF2B5EF4-FFF2-40B4-BE49-F238E27FC236}">
                <a16:creationId xmlns:a16="http://schemas.microsoft.com/office/drawing/2014/main" id="{81583C19-B9AD-4D25-4247-ACCF8429007F}"/>
              </a:ext>
            </a:extLst>
          </p:cNvPr>
          <p:cNvSpPr/>
          <p:nvPr/>
        </p:nvSpPr>
        <p:spPr>
          <a:xfrm>
            <a:off x="6172126" y="4018871"/>
            <a:ext cx="5496331" cy="1768552"/>
          </a:xfrm>
          <a:prstGeom prst="roundRect">
            <a:avLst>
              <a:gd name="adj" fmla="val 1043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1"/>
                </a:solidFill>
                <a:latin typeface="Times New Roman" panose="02020603050405020304" pitchFamily="18" charset="0"/>
                <a:cs typeface="Times New Roman" panose="02020603050405020304" pitchFamily="18" charset="0"/>
              </a:rPr>
              <a:t>Phản ứng </a:t>
            </a:r>
            <a:r>
              <a:rPr lang="en-US" sz="2800" b="1" dirty="0">
                <a:solidFill>
                  <a:schemeClr val="tx1"/>
                </a:solidFill>
                <a:latin typeface="Times New Roman" panose="02020603050405020304" pitchFamily="18" charset="0"/>
                <a:cs typeface="Times New Roman" panose="02020603050405020304" pitchFamily="18" charset="0"/>
              </a:rPr>
              <a:t>1 chiều </a:t>
            </a:r>
            <a:r>
              <a:rPr lang="en-US" sz="2800" dirty="0">
                <a:solidFill>
                  <a:schemeClr val="tx1"/>
                </a:solidFill>
                <a:latin typeface="Times New Roman" panose="02020603050405020304" pitchFamily="18" charset="0"/>
                <a:cs typeface="Times New Roman" panose="02020603050405020304" pitchFamily="18" charset="0"/>
              </a:rPr>
              <a:t>(xà phòng hóa)</a:t>
            </a:r>
          </a:p>
          <a:p>
            <a:pPr algn="just">
              <a:lnSpc>
                <a:spcPct val="130000"/>
              </a:lnSpc>
            </a:pP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1"/>
                </a:solidFill>
                <a:latin typeface="Times New Roman" panose="02020603050405020304" pitchFamily="18" charset="0"/>
                <a:cs typeface="Times New Roman" panose="02020603050405020304" pitchFamily="18" charset="0"/>
              </a:rPr>
              <a:t>Xúc tác </a:t>
            </a:r>
            <a:r>
              <a:rPr lang="en-US" sz="2800" b="1" dirty="0">
                <a:solidFill>
                  <a:schemeClr val="tx1"/>
                </a:solidFill>
                <a:latin typeface="Times New Roman" panose="02020603050405020304" pitchFamily="18" charset="0"/>
                <a:cs typeface="Times New Roman" panose="02020603050405020304" pitchFamily="18" charset="0"/>
              </a:rPr>
              <a:t>t</a:t>
            </a:r>
            <a:r>
              <a:rPr lang="en-US" sz="2800" b="1" baseline="30000" dirty="0">
                <a:solidFill>
                  <a:schemeClr val="tx1"/>
                </a:solidFill>
                <a:latin typeface="Times New Roman" panose="02020603050405020304" pitchFamily="18" charset="0"/>
                <a:cs typeface="Times New Roman" panose="02020603050405020304" pitchFamily="18" charset="0"/>
              </a:rPr>
              <a:t>0</a:t>
            </a:r>
            <a:endParaRPr lang="en-US" sz="2800" b="1" dirty="0">
              <a:solidFill>
                <a:schemeClr val="tx1"/>
              </a:solidFill>
              <a:latin typeface="Times New Roman" panose="02020603050405020304" pitchFamily="18" charset="0"/>
              <a:cs typeface="Times New Roman" panose="02020603050405020304" pitchFamily="18" charset="0"/>
            </a:endParaRPr>
          </a:p>
          <a:p>
            <a:pPr algn="just">
              <a:lnSpc>
                <a:spcPct val="130000"/>
              </a:lnSpc>
            </a:pP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1"/>
                </a:solidFill>
                <a:latin typeface="Times New Roman" panose="02020603050405020304" pitchFamily="18" charset="0"/>
                <a:cs typeface="Times New Roman" panose="02020603050405020304" pitchFamily="18" charset="0"/>
              </a:rPr>
              <a:t>Tạo </a:t>
            </a:r>
            <a:r>
              <a:rPr lang="en-US" sz="2800" b="1" dirty="0">
                <a:solidFill>
                  <a:schemeClr val="tx1"/>
                </a:solidFill>
                <a:latin typeface="Times New Roman" panose="02020603050405020304" pitchFamily="18" charset="0"/>
                <a:cs typeface="Times New Roman" panose="02020603050405020304" pitchFamily="18" charset="0"/>
              </a:rPr>
              <a:t>muối và alcohol </a:t>
            </a:r>
            <a:r>
              <a:rPr lang="en-US" sz="2800" dirty="0">
                <a:solidFill>
                  <a:schemeClr val="tx1"/>
                </a:solidFill>
                <a:latin typeface="Times New Roman" panose="02020603050405020304" pitchFamily="18" charset="0"/>
                <a:cs typeface="Times New Roman" panose="02020603050405020304" pitchFamily="18" charset="0"/>
              </a:rPr>
              <a:t>ban đầu </a:t>
            </a:r>
          </a:p>
        </p:txBody>
      </p:sp>
      <p:grpSp>
        <p:nvGrpSpPr>
          <p:cNvPr id="5" name="Group 4">
            <a:extLst>
              <a:ext uri="{FF2B5EF4-FFF2-40B4-BE49-F238E27FC236}">
                <a16:creationId xmlns:a16="http://schemas.microsoft.com/office/drawing/2014/main" id="{CD1CBB0F-65D0-16FC-F418-759298369BCA}"/>
              </a:ext>
            </a:extLst>
          </p:cNvPr>
          <p:cNvGrpSpPr/>
          <p:nvPr/>
        </p:nvGrpSpPr>
        <p:grpSpPr>
          <a:xfrm>
            <a:off x="1752600" y="1752600"/>
            <a:ext cx="8363417" cy="1830062"/>
            <a:chOff x="1828874" y="1752600"/>
            <a:chExt cx="8363417" cy="1830062"/>
          </a:xfrm>
        </p:grpSpPr>
        <p:sp>
          <p:nvSpPr>
            <p:cNvPr id="28" name="Rectangle: Rounded Corners 27">
              <a:extLst>
                <a:ext uri="{FF2B5EF4-FFF2-40B4-BE49-F238E27FC236}">
                  <a16:creationId xmlns:a16="http://schemas.microsoft.com/office/drawing/2014/main" id="{7B1F1A84-2B0A-DC76-FA9A-EC9141C8490F}"/>
                </a:ext>
              </a:extLst>
            </p:cNvPr>
            <p:cNvSpPr/>
            <p:nvPr/>
          </p:nvSpPr>
          <p:spPr>
            <a:xfrm>
              <a:off x="3962400" y="1752600"/>
              <a:ext cx="4038600" cy="533400"/>
            </a:xfrm>
            <a:prstGeom prst="roundRect">
              <a:avLst>
                <a:gd name="adj" fmla="val 50000"/>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Phản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thủy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phân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8D419A7C-AFB1-DCBB-42CE-C27CD7D77E97}"/>
                </a:ext>
              </a:extLst>
            </p:cNvPr>
            <p:cNvSpPr/>
            <p:nvPr/>
          </p:nvSpPr>
          <p:spPr>
            <a:xfrm>
              <a:off x="1828874" y="3049262"/>
              <a:ext cx="3034420" cy="533400"/>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Môi trường acid</a:t>
              </a:r>
            </a:p>
          </p:txBody>
        </p:sp>
        <p:sp>
          <p:nvSpPr>
            <p:cNvPr id="30" name="Rectangle: Rounded Corners 29">
              <a:extLst>
                <a:ext uri="{FF2B5EF4-FFF2-40B4-BE49-F238E27FC236}">
                  <a16:creationId xmlns:a16="http://schemas.microsoft.com/office/drawing/2014/main" id="{6A512D91-D6DA-4E0E-58DD-A799AB99653A}"/>
                </a:ext>
              </a:extLst>
            </p:cNvPr>
            <p:cNvSpPr/>
            <p:nvPr/>
          </p:nvSpPr>
          <p:spPr>
            <a:xfrm>
              <a:off x="7157871" y="3048000"/>
              <a:ext cx="3034420" cy="533400"/>
            </a:xfrm>
            <a:prstGeom prst="roundRect">
              <a:avLst>
                <a:gd name="adj" fmla="val 5000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Môi trường kiềm</a:t>
              </a:r>
            </a:p>
          </p:txBody>
        </p:sp>
        <p:cxnSp>
          <p:nvCxnSpPr>
            <p:cNvPr id="34" name="Straight Connector 33">
              <a:extLst>
                <a:ext uri="{FF2B5EF4-FFF2-40B4-BE49-F238E27FC236}">
                  <a16:creationId xmlns:a16="http://schemas.microsoft.com/office/drawing/2014/main" id="{828462BC-D169-05B3-4598-D0575F093A9C}"/>
                </a:ext>
              </a:extLst>
            </p:cNvPr>
            <p:cNvCxnSpPr/>
            <p:nvPr/>
          </p:nvCxnSpPr>
          <p:spPr>
            <a:xfrm>
              <a:off x="5943600" y="2286000"/>
              <a:ext cx="0" cy="5066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9E37425-A760-3061-8B81-B038BE69A9BA}"/>
                </a:ext>
              </a:extLst>
            </p:cNvPr>
            <p:cNvCxnSpPr/>
            <p:nvPr/>
          </p:nvCxnSpPr>
          <p:spPr>
            <a:xfrm>
              <a:off x="3282459" y="2792612"/>
              <a:ext cx="53984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611CC4B-BC3B-7C96-D02B-0F6A90FB60FF}"/>
                </a:ext>
              </a:extLst>
            </p:cNvPr>
            <p:cNvCxnSpPr>
              <a:cxnSpLocks/>
            </p:cNvCxnSpPr>
            <p:nvPr/>
          </p:nvCxnSpPr>
          <p:spPr>
            <a:xfrm>
              <a:off x="3290874" y="2799624"/>
              <a:ext cx="0" cy="24837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B764C23-3AD1-10B8-622F-536D45CB3580}"/>
                </a:ext>
              </a:extLst>
            </p:cNvPr>
            <p:cNvCxnSpPr>
              <a:cxnSpLocks/>
            </p:cNvCxnSpPr>
            <p:nvPr/>
          </p:nvCxnSpPr>
          <p:spPr>
            <a:xfrm>
              <a:off x="8675081" y="2792612"/>
              <a:ext cx="0" cy="24837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5D4E3446-3430-D53C-418C-993DD672ABF1}"/>
              </a:ext>
            </a:extLst>
          </p:cNvPr>
          <p:cNvCxnSpPr>
            <a:cxnSpLocks/>
          </p:cNvCxnSpPr>
          <p:nvPr/>
        </p:nvCxnSpPr>
        <p:spPr>
          <a:xfrm>
            <a:off x="3206185" y="3644206"/>
            <a:ext cx="0" cy="248376"/>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ADFDD8F-AD35-A981-8C95-1C443AFCECDB}"/>
              </a:ext>
            </a:extLst>
          </p:cNvPr>
          <p:cNvCxnSpPr>
            <a:cxnSpLocks/>
          </p:cNvCxnSpPr>
          <p:nvPr/>
        </p:nvCxnSpPr>
        <p:spPr>
          <a:xfrm>
            <a:off x="8598807" y="3644206"/>
            <a:ext cx="0" cy="248376"/>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09C74A9-1E3E-451D-8084-9B73DF6B7A59}"/>
              </a:ext>
            </a:extLst>
          </p:cNvPr>
          <p:cNvGrpSpPr/>
          <p:nvPr/>
        </p:nvGrpSpPr>
        <p:grpSpPr>
          <a:xfrm>
            <a:off x="2184400" y="-190502"/>
            <a:ext cx="7823200" cy="1138893"/>
            <a:chOff x="2184400" y="-190501"/>
            <a:chExt cx="7823200" cy="980515"/>
          </a:xfrm>
        </p:grpSpPr>
        <p:sp>
          <p:nvSpPr>
            <p:cNvPr id="27" name="Rectangle: Rounded Corners 9">
              <a:extLst>
                <a:ext uri="{FF2B5EF4-FFF2-40B4-BE49-F238E27FC236}">
                  <a16:creationId xmlns:a16="http://schemas.microsoft.com/office/drawing/2014/main" id="{C139E68E-5F88-455B-B8E8-BD90F1B71CDE}"/>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Channel Name">
              <a:extLst>
                <a:ext uri="{FF2B5EF4-FFF2-40B4-BE49-F238E27FC236}">
                  <a16:creationId xmlns:a16="http://schemas.microsoft.com/office/drawing/2014/main" id="{8CBA401F-80FF-443F-8EF5-FB3BBADFD76B}"/>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4. TÍNH CHẤT HÓA HỌC</a:t>
              </a:r>
            </a:p>
          </p:txBody>
        </p:sp>
      </p:grpSp>
    </p:spTree>
    <p:extLst>
      <p:ext uri="{BB962C8B-B14F-4D97-AF65-F5344CB8AC3E}">
        <p14:creationId xmlns:p14="http://schemas.microsoft.com/office/powerpoint/2010/main" val="20885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BAB39A15-74E1-1289-0FB7-6339568642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3" name="Rectangle: Rounded Corners 2">
            <a:extLst>
              <a:ext uri="{FF2B5EF4-FFF2-40B4-BE49-F238E27FC236}">
                <a16:creationId xmlns:a16="http://schemas.microsoft.com/office/drawing/2014/main" id="{E1622381-D4E0-0EC6-14D0-C0BDC2E9ECBC}"/>
              </a:ext>
            </a:extLst>
          </p:cNvPr>
          <p:cNvSpPr/>
          <p:nvPr/>
        </p:nvSpPr>
        <p:spPr>
          <a:xfrm>
            <a:off x="584625" y="576943"/>
            <a:ext cx="11250440" cy="6015264"/>
          </a:xfrm>
          <a:prstGeom prst="roundRect">
            <a:avLst>
              <a:gd name="adj" fmla="val 559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2F1AAB7-D646-096D-EA68-DCB473E75B8A}"/>
              </a:ext>
            </a:extLst>
          </p:cNvPr>
          <p:cNvSpPr/>
          <p:nvPr/>
        </p:nvSpPr>
        <p:spPr>
          <a:xfrm>
            <a:off x="914401" y="265793"/>
            <a:ext cx="2774950" cy="622300"/>
          </a:xfrm>
          <a:prstGeom prst="round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Name">
            <a:extLst>
              <a:ext uri="{FF2B5EF4-FFF2-40B4-BE49-F238E27FC236}">
                <a16:creationId xmlns:a16="http://schemas.microsoft.com/office/drawing/2014/main" id="{9EE18354-03A9-1276-1D22-0F9013F7CE7F}"/>
              </a:ext>
            </a:extLst>
          </p:cNvPr>
          <p:cNvSpPr txBox="1"/>
          <p:nvPr/>
        </p:nvSpPr>
        <p:spPr>
          <a:xfrm>
            <a:off x="1533979" y="279554"/>
            <a:ext cx="2054665" cy="594778"/>
          </a:xfrm>
          <a:prstGeom prst="rect">
            <a:avLst/>
          </a:prstGeom>
          <a:noFill/>
          <a:ln>
            <a:noFill/>
          </a:ln>
        </p:spPr>
        <p:txBody>
          <a:bodyPr wrap="square"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normalizeH="0" baseline="0" noProof="0" dirty="0" err="1">
                <a:ln w="0">
                  <a:noFill/>
                  <a:prstDash val="solid"/>
                </a:ln>
                <a:solidFill>
                  <a:srgbClr val="FF0000"/>
                </a:solidFill>
                <a:uLnTx/>
                <a:uFillTx/>
                <a:latin typeface="Times New Roman" panose="02020603050405020304" pitchFamily="18" charset="0"/>
                <a:ea typeface="Tahoma" panose="020B0604030504040204" pitchFamily="34" charset="0"/>
                <a:cs typeface="Times New Roman" panose="02020603050405020304" pitchFamily="18" charset="0"/>
              </a:rPr>
              <a:t>Khởi</a:t>
            </a:r>
            <a:r>
              <a:rPr kumimoji="0" lang="en-US" sz="3200" b="1" i="0" u="none" strike="noStrike" kern="1200" normalizeH="0" baseline="0" noProof="0" dirty="0">
                <a:ln w="0">
                  <a:noFill/>
                  <a:prstDash val="solid"/>
                </a:ln>
                <a:solidFill>
                  <a:srgbClr val="FF0000"/>
                </a:solidFill>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normalizeH="0" baseline="0" noProof="0" dirty="0" err="1">
                <a:ln w="0">
                  <a:noFill/>
                  <a:prstDash val="solid"/>
                </a:ln>
                <a:solidFill>
                  <a:srgbClr val="FF0000"/>
                </a:solidFill>
                <a:uLnTx/>
                <a:uFillTx/>
                <a:latin typeface="Times New Roman" panose="02020603050405020304" pitchFamily="18" charset="0"/>
                <a:ea typeface="Tahoma" panose="020B0604030504040204" pitchFamily="34" charset="0"/>
                <a:cs typeface="Times New Roman" panose="02020603050405020304" pitchFamily="18" charset="0"/>
              </a:rPr>
              <a:t>động</a:t>
            </a:r>
            <a:endParaRPr kumimoji="0" lang="vi-VN" sz="3200" b="1" i="0" u="none" strike="noStrike" kern="1200" normalizeH="0" baseline="0" noProof="0" dirty="0">
              <a:ln w="0">
                <a:noFill/>
                <a:prstDash val="solid"/>
              </a:ln>
              <a:solidFill>
                <a:srgbClr val="FF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32E863A-25B2-2FFC-6CBA-65B1FD0F5222}"/>
              </a:ext>
            </a:extLst>
          </p:cNvPr>
          <p:cNvSpPr txBox="1"/>
          <p:nvPr/>
        </p:nvSpPr>
        <p:spPr>
          <a:xfrm>
            <a:off x="0" y="-850900"/>
            <a:ext cx="635000" cy="635000"/>
          </a:xfrm>
          <a:prstGeom prst="rect">
            <a:avLst/>
          </a:prstGeom>
          <a:noFill/>
        </p:spPr>
        <p:txBody>
          <a:bodyPr vert="horz" rtlCol="0">
            <a:spAutoFit/>
          </a:bodyPr>
          <a:lstStyle/>
          <a:p>
            <a:endParaRPr lang="en-US"/>
          </a:p>
        </p:txBody>
      </p:sp>
      <p:grpSp>
        <p:nvGrpSpPr>
          <p:cNvPr id="21" name="Group 20">
            <a:extLst>
              <a:ext uri="{FF2B5EF4-FFF2-40B4-BE49-F238E27FC236}">
                <a16:creationId xmlns:a16="http://schemas.microsoft.com/office/drawing/2014/main" id="{BA698AEE-8302-ED64-CFE3-406566E7BA61}"/>
              </a:ext>
            </a:extLst>
          </p:cNvPr>
          <p:cNvGrpSpPr/>
          <p:nvPr/>
        </p:nvGrpSpPr>
        <p:grpSpPr>
          <a:xfrm>
            <a:off x="613654" y="186418"/>
            <a:ext cx="891296" cy="891296"/>
            <a:chOff x="470779" y="304800"/>
            <a:chExt cx="1177045" cy="1177045"/>
          </a:xfrm>
        </p:grpSpPr>
        <p:sp>
          <p:nvSpPr>
            <p:cNvPr id="4" name="Oval 3">
              <a:extLst>
                <a:ext uri="{FF2B5EF4-FFF2-40B4-BE49-F238E27FC236}">
                  <a16:creationId xmlns:a16="http://schemas.microsoft.com/office/drawing/2014/main" id="{8E82D6F7-1ABF-196D-CFB8-D1F7CD6AEAEE}"/>
                </a:ext>
              </a:extLst>
            </p:cNvPr>
            <p:cNvSpPr/>
            <p:nvPr/>
          </p:nvSpPr>
          <p:spPr>
            <a:xfrm>
              <a:off x="470779" y="304800"/>
              <a:ext cx="1177045" cy="117704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CDFEDB4-6B5C-21F0-AE2B-FBD58BC81E07}"/>
                </a:ext>
              </a:extLst>
            </p:cNvPr>
            <p:cNvGrpSpPr/>
            <p:nvPr/>
          </p:nvGrpSpPr>
          <p:grpSpPr>
            <a:xfrm>
              <a:off x="727952" y="483365"/>
              <a:ext cx="662698" cy="819914"/>
              <a:chOff x="665601" y="308500"/>
              <a:chExt cx="787400" cy="974200"/>
            </a:xfrm>
          </p:grpSpPr>
          <p:grpSp>
            <p:nvGrpSpPr>
              <p:cNvPr id="8" name="Google Shape;30510;p89">
                <a:extLst>
                  <a:ext uri="{FF2B5EF4-FFF2-40B4-BE49-F238E27FC236}">
                    <a16:creationId xmlns:a16="http://schemas.microsoft.com/office/drawing/2014/main" id="{4B7375CC-BC37-EB10-2BD4-DE72B83B277D}"/>
                  </a:ext>
                </a:extLst>
              </p:cNvPr>
              <p:cNvGrpSpPr/>
              <p:nvPr/>
            </p:nvGrpSpPr>
            <p:grpSpPr>
              <a:xfrm>
                <a:off x="896971" y="308500"/>
                <a:ext cx="324660" cy="679110"/>
                <a:chOff x="-39205336" y="3220175"/>
                <a:chExt cx="185100" cy="318225"/>
              </a:xfrm>
              <a:solidFill>
                <a:srgbClr val="00B0F0"/>
              </a:solidFill>
            </p:grpSpPr>
            <p:sp>
              <p:nvSpPr>
                <p:cNvPr id="9" name="Google Shape;30511;p89">
                  <a:extLst>
                    <a:ext uri="{FF2B5EF4-FFF2-40B4-BE49-F238E27FC236}">
                      <a16:creationId xmlns:a16="http://schemas.microsoft.com/office/drawing/2014/main" id="{3FAD643F-7C0D-E07C-311B-6E0A52082AD8}"/>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512;p89">
                  <a:extLst>
                    <a:ext uri="{FF2B5EF4-FFF2-40B4-BE49-F238E27FC236}">
                      <a16:creationId xmlns:a16="http://schemas.microsoft.com/office/drawing/2014/main" id="{437D6FCF-1B1B-B366-698D-5B81E3F854DF}"/>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8">
                <a:extLst>
                  <a:ext uri="{FF2B5EF4-FFF2-40B4-BE49-F238E27FC236}">
                    <a16:creationId xmlns:a16="http://schemas.microsoft.com/office/drawing/2014/main" id="{6B06EB9F-91A2-9A9F-CF8F-DF7E0AE27190}"/>
                  </a:ext>
                </a:extLst>
              </p:cNvPr>
              <p:cNvPicPr>
                <a:picLocks noChangeAspect="1"/>
              </p:cNvPicPr>
              <p:nvPr/>
            </p:nvPicPr>
            <p:blipFill>
              <a:blip r:embed="rId3"/>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grpSp>
      <p:sp>
        <p:nvSpPr>
          <p:cNvPr id="7" name="TextBox 6">
            <a:extLst>
              <a:ext uri="{FF2B5EF4-FFF2-40B4-BE49-F238E27FC236}">
                <a16:creationId xmlns:a16="http://schemas.microsoft.com/office/drawing/2014/main" id="{B74F3D27-3D27-B414-78C9-362C28149BE1}"/>
              </a:ext>
            </a:extLst>
          </p:cNvPr>
          <p:cNvSpPr txBox="1"/>
          <p:nvPr/>
        </p:nvSpPr>
        <p:spPr>
          <a:xfrm>
            <a:off x="808394" y="1097139"/>
            <a:ext cx="10850206" cy="2554545"/>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Một số ester như ethyl butyrate, benzyl acetate, linalyl acetate, geranyl acetate,... có mùi thơm nên được dùng làm hương liệu. Chất béo (thành phần chính của mỡ động vật và dầu thực vật) là thức ăn quan trọng của con người. Vậy, ester và chất béo là gì? Chúng có tính chất vật lí và tính chất hoá học cơ bản nào?</a:t>
            </a:r>
            <a:endParaRPr lang="en-US" sz="3200" dirty="0">
              <a:latin typeface="Times New Roman" panose="02020603050405020304" pitchFamily="18" charset="0"/>
              <a:cs typeface="Times New Roman" panose="02020603050405020304" pitchFamily="18" charset="0"/>
            </a:endParaRPr>
          </a:p>
        </p:txBody>
      </p:sp>
      <p:pic>
        <p:nvPicPr>
          <p:cNvPr id="16" name="Picture 2" descr="PCAPL provides a vast array of chemicals required for aromatic oils, perfume  chemicals, perfumery compounds, and more.">
            <a:extLst>
              <a:ext uri="{FF2B5EF4-FFF2-40B4-BE49-F238E27FC236}">
                <a16:creationId xmlns:a16="http://schemas.microsoft.com/office/drawing/2014/main" id="{35F9B977-5F4F-497F-9A8D-45B6B7C1C9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37492"/>
          <a:stretch/>
        </p:blipFill>
        <p:spPr bwMode="auto">
          <a:xfrm>
            <a:off x="808394" y="3689959"/>
            <a:ext cx="6648404" cy="2846408"/>
          </a:xfrm>
          <a:prstGeom prst="roundRect">
            <a:avLst>
              <a:gd name="adj" fmla="val 8770"/>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B8279F1-0326-470B-8E6C-C017655466B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49077" y="3730003"/>
            <a:ext cx="4653844" cy="2846408"/>
          </a:xfrm>
          <a:prstGeom prst="rect">
            <a:avLst/>
          </a:prstGeom>
        </p:spPr>
      </p:pic>
    </p:spTree>
    <p:extLst>
      <p:ext uri="{BB962C8B-B14F-4D97-AF65-F5344CB8AC3E}">
        <p14:creationId xmlns:p14="http://schemas.microsoft.com/office/powerpoint/2010/main" val="2603058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4600AE8-95CD-350C-5641-32208AB157B3}"/>
              </a:ext>
            </a:extLst>
          </p:cNvPr>
          <p:cNvSpPr/>
          <p:nvPr/>
        </p:nvSpPr>
        <p:spPr>
          <a:xfrm>
            <a:off x="7970488" y="1063055"/>
            <a:ext cx="3726114" cy="533400"/>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Môi trường acid</a:t>
            </a:r>
          </a:p>
        </p:txBody>
      </p:sp>
      <p:grpSp>
        <p:nvGrpSpPr>
          <p:cNvPr id="40" name="Group 39">
            <a:extLst>
              <a:ext uri="{FF2B5EF4-FFF2-40B4-BE49-F238E27FC236}">
                <a16:creationId xmlns:a16="http://schemas.microsoft.com/office/drawing/2014/main" id="{7979FC45-48D5-4526-9896-6098CA4E69A4}"/>
              </a:ext>
            </a:extLst>
          </p:cNvPr>
          <p:cNvGrpSpPr/>
          <p:nvPr/>
        </p:nvGrpSpPr>
        <p:grpSpPr>
          <a:xfrm>
            <a:off x="2184400" y="-190502"/>
            <a:ext cx="7823200" cy="1138893"/>
            <a:chOff x="2184400" y="-190501"/>
            <a:chExt cx="7823200" cy="980515"/>
          </a:xfrm>
        </p:grpSpPr>
        <p:sp>
          <p:nvSpPr>
            <p:cNvPr id="41" name="Rectangle: Rounded Corners 9">
              <a:extLst>
                <a:ext uri="{FF2B5EF4-FFF2-40B4-BE49-F238E27FC236}">
                  <a16:creationId xmlns:a16="http://schemas.microsoft.com/office/drawing/2014/main" id="{B421311F-69C0-44C5-9319-898F02F3A02D}"/>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Channel Name">
              <a:extLst>
                <a:ext uri="{FF2B5EF4-FFF2-40B4-BE49-F238E27FC236}">
                  <a16:creationId xmlns:a16="http://schemas.microsoft.com/office/drawing/2014/main" id="{C378D036-772B-46B1-A069-225CC0C33C5B}"/>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4. TÍNH CHẤT HÓA HỌC</a:t>
              </a:r>
            </a:p>
          </p:txBody>
        </p:sp>
      </p:grpSp>
      <p:sp>
        <p:nvSpPr>
          <p:cNvPr id="47" name="TextBox 46">
            <a:extLst>
              <a:ext uri="{FF2B5EF4-FFF2-40B4-BE49-F238E27FC236}">
                <a16:creationId xmlns:a16="http://schemas.microsoft.com/office/drawing/2014/main" id="{07CB6084-B6F9-4091-9EC2-3E0839EFE93A}"/>
              </a:ext>
            </a:extLst>
          </p:cNvPr>
          <p:cNvSpPr txBox="1"/>
          <p:nvPr/>
        </p:nvSpPr>
        <p:spPr>
          <a:xfrm>
            <a:off x="1205620" y="1872408"/>
            <a:ext cx="10148180" cy="4401205"/>
          </a:xfrm>
          <a:prstGeom prst="rect">
            <a:avLst/>
          </a:prstGeom>
          <a:noFill/>
          <a:ln w="57150">
            <a:solidFill>
              <a:srgbClr val="FFE4B9"/>
            </a:solidFill>
          </a:ln>
        </p:spPr>
        <p:txBody>
          <a:bodyPr wrap="square">
            <a:spAutoFit/>
          </a:bodyPr>
          <a:lstStyle/>
          <a:p>
            <a:pPr algn="just" latinLnBrk="0"/>
            <a:r>
              <a:rPr lang="vi-VN" sz="2800" b="1" i="0" dirty="0">
                <a:effectLst/>
                <a:latin typeface="Times New Roman" panose="02020603050405020304" pitchFamily="18" charset="0"/>
                <a:cs typeface="Times New Roman" panose="02020603050405020304" pitchFamily="18" charset="0"/>
              </a:rPr>
              <a:t>Phản ứng thuỷ phân ester đã được tiến hành như sau:</a:t>
            </a:r>
          </a:p>
          <a:p>
            <a:pPr algn="just" latinLnBrk="0"/>
            <a:r>
              <a:rPr lang="vi-VN" sz="2800" b="0" i="0" dirty="0">
                <a:effectLst/>
                <a:latin typeface="Times New Roman" panose="02020603050405020304" pitchFamily="18" charset="0"/>
                <a:cs typeface="Times New Roman" panose="02020603050405020304" pitchFamily="18" charset="0"/>
              </a:rPr>
              <a:t>- Cho vào hai ống nghiệm (1) và (2) mỗi ống khoảng 1,0 mL ethyl acetate.</a:t>
            </a:r>
          </a:p>
          <a:p>
            <a:pPr algn="just" latinLnBrk="0"/>
            <a:r>
              <a:rPr lang="vi-VN" sz="2800" b="0" i="0" dirty="0">
                <a:effectLst/>
                <a:latin typeface="Times New Roman" panose="02020603050405020304" pitchFamily="18" charset="0"/>
                <a:cs typeface="Times New Roman" panose="02020603050405020304" pitchFamily="18" charset="0"/>
              </a:rPr>
              <a:t>- Thêm khoảng 2 mL dung dịch H</a:t>
            </a:r>
            <a:r>
              <a:rPr lang="vi-VN" sz="2800" b="0" i="0" baseline="-25000" dirty="0">
                <a:effectLst/>
                <a:latin typeface="Times New Roman" panose="02020603050405020304" pitchFamily="18" charset="0"/>
                <a:cs typeface="Times New Roman" panose="02020603050405020304" pitchFamily="18" charset="0"/>
              </a:rPr>
              <a:t>2</a:t>
            </a:r>
            <a:r>
              <a:rPr lang="vi-VN" sz="2800" b="0" i="0" dirty="0">
                <a:effectLst/>
                <a:latin typeface="Times New Roman" panose="02020603050405020304" pitchFamily="18" charset="0"/>
                <a:cs typeface="Times New Roman" panose="02020603050405020304" pitchFamily="18" charset="0"/>
              </a:rPr>
              <a:t>SO</a:t>
            </a:r>
            <a:r>
              <a:rPr lang="vi-VN" sz="2800" b="0" i="0" baseline="-25000" dirty="0">
                <a:effectLst/>
                <a:latin typeface="Times New Roman" panose="02020603050405020304" pitchFamily="18" charset="0"/>
                <a:cs typeface="Times New Roman" panose="02020603050405020304" pitchFamily="18" charset="0"/>
              </a:rPr>
              <a:t>4</a:t>
            </a:r>
            <a:r>
              <a:rPr lang="vi-VN" sz="2800" b="0" i="0" dirty="0">
                <a:effectLst/>
                <a:latin typeface="Times New Roman" panose="02020603050405020304" pitchFamily="18" charset="0"/>
                <a:cs typeface="Times New Roman" panose="02020603050405020304" pitchFamily="18" charset="0"/>
              </a:rPr>
              <a:t> 20% vào ống nghiệm (1) và khoảng 2 mL dung dịch NaOH 30% vào ống nghiệm (2). Quan sát thấy chất lỏng trong cả hai ống nghiệm tách thành hai lớp.</a:t>
            </a:r>
          </a:p>
          <a:p>
            <a:pPr algn="just" latinLnBrk="0"/>
            <a:r>
              <a:rPr lang="vi-VN" sz="2800" b="0" i="0" dirty="0">
                <a:effectLst/>
                <a:latin typeface="Times New Roman" panose="02020603050405020304" pitchFamily="18" charset="0"/>
                <a:cs typeface="Times New Roman" panose="02020603050405020304" pitchFamily="18" charset="0"/>
              </a:rPr>
              <a:t>- Đun cách thuỷ ống nghiệm (1) và (2) trong cốc thuỷ tinh ở nhiệt độ 60 – 70 °C. Sau một thời gian, quan sát thấy:</a:t>
            </a:r>
          </a:p>
          <a:p>
            <a:pPr algn="just" latinLnBrk="0"/>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Ống nghiệm (1): thể tích lớp chất lỏng phía trên giảm.</a:t>
            </a:r>
          </a:p>
          <a:p>
            <a:pPr algn="just" latinLnBrk="0"/>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Ống nghiệm (2): tạo thành hỗn hợp đồng nhất.</a:t>
            </a:r>
          </a:p>
        </p:txBody>
      </p:sp>
      <p:pic>
        <p:nvPicPr>
          <p:cNvPr id="46" name="Picture 45">
            <a:extLst>
              <a:ext uri="{FF2B5EF4-FFF2-40B4-BE49-F238E27FC236}">
                <a16:creationId xmlns:a16="http://schemas.microsoft.com/office/drawing/2014/main" id="{8555673E-E12F-42F4-AC58-609F03E95B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0780" y="1345385"/>
            <a:ext cx="973156" cy="973156"/>
          </a:xfrm>
          <a:prstGeom prst="rect">
            <a:avLst/>
          </a:prstGeom>
        </p:spPr>
      </p:pic>
    </p:spTree>
    <p:extLst>
      <p:ext uri="{BB962C8B-B14F-4D97-AF65-F5344CB8AC3E}">
        <p14:creationId xmlns:p14="http://schemas.microsoft.com/office/powerpoint/2010/main" val="90873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heel(1)">
                                      <p:cBhvr>
                                        <p:cTn id="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4600AE8-95CD-350C-5641-32208AB157B3}"/>
              </a:ext>
            </a:extLst>
          </p:cNvPr>
          <p:cNvSpPr/>
          <p:nvPr/>
        </p:nvSpPr>
        <p:spPr>
          <a:xfrm>
            <a:off x="7970488" y="1063055"/>
            <a:ext cx="3726114" cy="533400"/>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Môi trường acid</a:t>
            </a:r>
          </a:p>
        </p:txBody>
      </p:sp>
      <p:grpSp>
        <p:nvGrpSpPr>
          <p:cNvPr id="40" name="Group 39">
            <a:extLst>
              <a:ext uri="{FF2B5EF4-FFF2-40B4-BE49-F238E27FC236}">
                <a16:creationId xmlns:a16="http://schemas.microsoft.com/office/drawing/2014/main" id="{7979FC45-48D5-4526-9896-6098CA4E69A4}"/>
              </a:ext>
            </a:extLst>
          </p:cNvPr>
          <p:cNvGrpSpPr/>
          <p:nvPr/>
        </p:nvGrpSpPr>
        <p:grpSpPr>
          <a:xfrm>
            <a:off x="2184400" y="-190502"/>
            <a:ext cx="7823200" cy="1138893"/>
            <a:chOff x="2184400" y="-190501"/>
            <a:chExt cx="7823200" cy="980515"/>
          </a:xfrm>
        </p:grpSpPr>
        <p:sp>
          <p:nvSpPr>
            <p:cNvPr id="41" name="Rectangle: Rounded Corners 9">
              <a:extLst>
                <a:ext uri="{FF2B5EF4-FFF2-40B4-BE49-F238E27FC236}">
                  <a16:creationId xmlns:a16="http://schemas.microsoft.com/office/drawing/2014/main" id="{B421311F-69C0-44C5-9319-898F02F3A02D}"/>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Channel Name">
              <a:extLst>
                <a:ext uri="{FF2B5EF4-FFF2-40B4-BE49-F238E27FC236}">
                  <a16:creationId xmlns:a16="http://schemas.microsoft.com/office/drawing/2014/main" id="{C378D036-772B-46B1-A069-225CC0C33C5B}"/>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4. TÍNH CHẤT HÓA HỌC</a:t>
              </a:r>
            </a:p>
          </p:txBody>
        </p:sp>
      </p:grpSp>
      <p:sp>
        <p:nvSpPr>
          <p:cNvPr id="45" name="Rectangle: Diagonal Corners Rounded 44">
            <a:extLst>
              <a:ext uri="{FF2B5EF4-FFF2-40B4-BE49-F238E27FC236}">
                <a16:creationId xmlns:a16="http://schemas.microsoft.com/office/drawing/2014/main" id="{95745C9B-CD2D-42E8-8589-36FD6201DB28}"/>
              </a:ext>
            </a:extLst>
          </p:cNvPr>
          <p:cNvSpPr/>
          <p:nvPr/>
        </p:nvSpPr>
        <p:spPr>
          <a:xfrm>
            <a:off x="990600" y="2167419"/>
            <a:ext cx="10210800" cy="2633182"/>
          </a:xfrm>
          <a:prstGeom prst="round2DiagRect">
            <a:avLst/>
          </a:prstGeom>
          <a:solidFill>
            <a:srgbClr val="FCDFCD"/>
          </a:solidFill>
          <a:ln>
            <a:solidFill>
              <a:srgbClr val="FCD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555673E-E12F-42F4-AC58-609F03E95B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7383" y="1680841"/>
            <a:ext cx="973156" cy="973156"/>
          </a:xfrm>
          <a:prstGeom prst="rect">
            <a:avLst/>
          </a:prstGeom>
        </p:spPr>
      </p:pic>
      <p:sp>
        <p:nvSpPr>
          <p:cNvPr id="47" name="TextBox 46">
            <a:extLst>
              <a:ext uri="{FF2B5EF4-FFF2-40B4-BE49-F238E27FC236}">
                <a16:creationId xmlns:a16="http://schemas.microsoft.com/office/drawing/2014/main" id="{07CB6084-B6F9-4091-9EC2-3E0839EFE93A}"/>
              </a:ext>
            </a:extLst>
          </p:cNvPr>
          <p:cNvSpPr txBox="1"/>
          <p:nvPr/>
        </p:nvSpPr>
        <p:spPr>
          <a:xfrm>
            <a:off x="1447800" y="2238142"/>
            <a:ext cx="9584103" cy="2554545"/>
          </a:xfrm>
          <a:prstGeom prst="rect">
            <a:avLst/>
          </a:prstGeom>
          <a:noFill/>
        </p:spPr>
        <p:txBody>
          <a:bodyPr wrap="square">
            <a:spAutoFit/>
          </a:bodyPr>
          <a:lstStyle/>
          <a:p>
            <a:pPr algn="just" latinLnBrk="0"/>
            <a:r>
              <a:rPr lang="vi-VN" sz="3200" b="1" i="0" dirty="0">
                <a:effectLst/>
                <a:latin typeface="Times New Roman" panose="02020603050405020304" pitchFamily="18" charset="0"/>
                <a:cs typeface="Times New Roman" panose="02020603050405020304" pitchFamily="18" charset="0"/>
              </a:rPr>
              <a:t>Thực hiện các yêu cầu sau:</a:t>
            </a:r>
          </a:p>
          <a:p>
            <a:pPr algn="just" latinLnBrk="0"/>
            <a:r>
              <a:rPr lang="vi-VN" sz="3200" b="1" i="0" dirty="0">
                <a:effectLst/>
                <a:latin typeface="Times New Roman" panose="02020603050405020304" pitchFamily="18" charset="0"/>
                <a:cs typeface="Times New Roman" panose="02020603050405020304" pitchFamily="18" charset="0"/>
              </a:rPr>
              <a:t>1. </a:t>
            </a:r>
            <a:r>
              <a:rPr lang="vi-VN" sz="3200" b="0" i="0" dirty="0">
                <a:effectLst/>
                <a:latin typeface="Times New Roman" panose="02020603050405020304" pitchFamily="18" charset="0"/>
                <a:cs typeface="Times New Roman" panose="02020603050405020304" pitchFamily="18" charset="0"/>
              </a:rPr>
              <a:t>Tại sao ban đầu chất lỏng trong cả hai ống nghiệm lại tách thành hai lớp? Ester thuộc lớp nào?</a:t>
            </a:r>
          </a:p>
          <a:p>
            <a:pPr algn="just" latinLnBrk="0"/>
            <a:r>
              <a:rPr lang="vi-VN" sz="3200" b="1" i="0" dirty="0">
                <a:effectLst/>
                <a:latin typeface="Times New Roman" panose="02020603050405020304" pitchFamily="18" charset="0"/>
                <a:cs typeface="Times New Roman" panose="02020603050405020304" pitchFamily="18" charset="0"/>
              </a:rPr>
              <a:t>2. </a:t>
            </a:r>
            <a:r>
              <a:rPr lang="vi-VN" sz="3200" b="0" i="0" dirty="0">
                <a:effectLst/>
                <a:latin typeface="Times New Roman" panose="02020603050405020304" pitchFamily="18" charset="0"/>
                <a:cs typeface="Times New Roman" panose="02020603050405020304" pitchFamily="18" charset="0"/>
              </a:rPr>
              <a:t>Phản ứng thuỷ phân ester trong môi trường acid hay môi trường kiềm xảy ra tốt hơn?</a:t>
            </a:r>
          </a:p>
        </p:txBody>
      </p:sp>
    </p:spTree>
    <p:extLst>
      <p:ext uri="{BB962C8B-B14F-4D97-AF65-F5344CB8AC3E}">
        <p14:creationId xmlns:p14="http://schemas.microsoft.com/office/powerpoint/2010/main" val="196641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heel(1)">
                                      <p:cBhvr>
                                        <p:cTn id="7" dur="2000"/>
                                        <p:tgtEl>
                                          <p:spTgt spid="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51918317-BE19-3222-E20E-D40B2BB6397B}"/>
              </a:ext>
            </a:extLst>
          </p:cNvPr>
          <p:cNvSpPr/>
          <p:nvPr/>
        </p:nvSpPr>
        <p:spPr>
          <a:xfrm>
            <a:off x="4531898" y="1006770"/>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p:sp>
        <p:nvSpPr>
          <p:cNvPr id="27" name="TextBox 26">
            <a:extLst>
              <a:ext uri="{FF2B5EF4-FFF2-40B4-BE49-F238E27FC236}">
                <a16:creationId xmlns:a16="http://schemas.microsoft.com/office/drawing/2014/main" id="{63CB7D15-74AB-475B-A028-258957F61D56}"/>
              </a:ext>
            </a:extLst>
          </p:cNvPr>
          <p:cNvSpPr txBox="1"/>
          <p:nvPr/>
        </p:nvSpPr>
        <p:spPr>
          <a:xfrm>
            <a:off x="1447124" y="1793636"/>
            <a:ext cx="9433759" cy="3539430"/>
          </a:xfrm>
          <a:prstGeom prst="rect">
            <a:avLst/>
          </a:prstGeom>
          <a:noFill/>
        </p:spPr>
        <p:txBody>
          <a:bodyPr wrap="square">
            <a:spAutoFit/>
          </a:bodyPr>
          <a:lstStyle/>
          <a:p>
            <a:pPr algn="just" latinLnBrk="0"/>
            <a:r>
              <a:rPr lang="vi-VN" sz="3200" b="1" i="0" dirty="0">
                <a:effectLst/>
                <a:latin typeface="Times New Roman" panose="02020603050405020304" pitchFamily="18" charset="0"/>
                <a:cs typeface="Times New Roman" panose="02020603050405020304" pitchFamily="18" charset="0"/>
              </a:rPr>
              <a:t>1. </a:t>
            </a:r>
            <a:endParaRPr lang="en-US" sz="3200" b="1" i="0" dirty="0">
              <a:effectLst/>
              <a:latin typeface="Times New Roman" panose="02020603050405020304" pitchFamily="18" charset="0"/>
              <a:cs typeface="Times New Roman" panose="02020603050405020304" pitchFamily="18" charset="0"/>
            </a:endParaRPr>
          </a:p>
          <a:p>
            <a:pPr algn="just" latinLnBrk="0"/>
            <a:r>
              <a:rPr lang="en-US" sz="3200" b="1" dirty="0">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Vì ester ít tan trong nước và dung dịch của H</a:t>
            </a:r>
            <a:r>
              <a:rPr lang="vi-VN" sz="3200" b="0" i="0" baseline="-25000" dirty="0">
                <a:effectLst/>
                <a:latin typeface="Times New Roman" panose="02020603050405020304" pitchFamily="18" charset="0"/>
                <a:cs typeface="Times New Roman" panose="02020603050405020304" pitchFamily="18" charset="0"/>
              </a:rPr>
              <a:t>2</a:t>
            </a:r>
            <a:r>
              <a:rPr lang="vi-VN" sz="3200" b="0" i="0" dirty="0">
                <a:effectLst/>
                <a:latin typeface="Times New Roman" panose="02020603050405020304" pitchFamily="18" charset="0"/>
                <a:cs typeface="Times New Roman" panose="02020603050405020304" pitchFamily="18" charset="0"/>
              </a:rPr>
              <a:t>SO</a:t>
            </a:r>
            <a:r>
              <a:rPr lang="vi-VN" sz="3200" b="0" i="0" baseline="-25000" dirty="0">
                <a:effectLst/>
                <a:latin typeface="Times New Roman" panose="02020603050405020304" pitchFamily="18" charset="0"/>
                <a:cs typeface="Times New Roman" panose="02020603050405020304" pitchFamily="18" charset="0"/>
              </a:rPr>
              <a:t>4</a:t>
            </a:r>
            <a:r>
              <a:rPr lang="vi-VN" sz="3200" b="0" i="0" dirty="0">
                <a:effectLst/>
                <a:latin typeface="Times New Roman" panose="02020603050405020304" pitchFamily="18" charset="0"/>
                <a:cs typeface="Times New Roman" panose="02020603050405020304" pitchFamily="18" charset="0"/>
              </a:rPr>
              <a:t> hoặc dung dịch NaOH, nên khi nhỏ ester vào hai ống nghiệm trên, tạo thành hỗn hợp không đồng nhất, chất lỏng trong cả hai ống nghiệm tách thành hai lớp.</a:t>
            </a:r>
          </a:p>
          <a:p>
            <a:pPr algn="just" latinLnBrk="0"/>
            <a:r>
              <a:rPr lang="en-US" sz="3200" b="0" i="0" dirty="0">
                <a:effectLst/>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Ester nhẹ hơn nước nên trong hỗn hợp trên, ester thuộc lớp chất lỏng phía trên.</a:t>
            </a:r>
          </a:p>
        </p:txBody>
      </p:sp>
    </p:spTree>
    <p:extLst>
      <p:ext uri="{BB962C8B-B14F-4D97-AF65-F5344CB8AC3E}">
        <p14:creationId xmlns:p14="http://schemas.microsoft.com/office/powerpoint/2010/main" val="108214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51918317-BE19-3222-E20E-D40B2BB6397B}"/>
              </a:ext>
            </a:extLst>
          </p:cNvPr>
          <p:cNvSpPr/>
          <p:nvPr/>
        </p:nvSpPr>
        <p:spPr>
          <a:xfrm>
            <a:off x="4586379" y="799506"/>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p:sp>
        <p:nvSpPr>
          <p:cNvPr id="27" name="TextBox 26">
            <a:extLst>
              <a:ext uri="{FF2B5EF4-FFF2-40B4-BE49-F238E27FC236}">
                <a16:creationId xmlns:a16="http://schemas.microsoft.com/office/drawing/2014/main" id="{63CB7D15-74AB-475B-A028-258957F61D56}"/>
              </a:ext>
            </a:extLst>
          </p:cNvPr>
          <p:cNvSpPr txBox="1"/>
          <p:nvPr/>
        </p:nvSpPr>
        <p:spPr>
          <a:xfrm>
            <a:off x="1295400" y="1464638"/>
            <a:ext cx="9830476" cy="3539430"/>
          </a:xfrm>
          <a:prstGeom prst="rect">
            <a:avLst/>
          </a:prstGeom>
          <a:noFill/>
        </p:spPr>
        <p:txBody>
          <a:bodyPr wrap="square">
            <a:spAutoFit/>
          </a:bodyPr>
          <a:lstStyle/>
          <a:p>
            <a:pPr algn="just" latinLnBrk="0"/>
            <a:r>
              <a:rPr lang="vi-VN" sz="3200" b="1" i="0" dirty="0">
                <a:effectLst/>
                <a:latin typeface="Times New Roman" panose="02020603050405020304" pitchFamily="18" charset="0"/>
                <a:cs typeface="Times New Roman" panose="02020603050405020304" pitchFamily="18" charset="0"/>
              </a:rPr>
              <a:t>2. </a:t>
            </a:r>
            <a:endParaRPr lang="en-US" sz="3200" b="1" i="0" dirty="0">
              <a:effectLst/>
              <a:latin typeface="Times New Roman" panose="02020603050405020304" pitchFamily="18" charset="0"/>
              <a:cs typeface="Times New Roman" panose="02020603050405020304" pitchFamily="18" charset="0"/>
            </a:endParaRPr>
          </a:p>
          <a:p>
            <a:pPr algn="just" latinLnBrk="0"/>
            <a:r>
              <a:rPr lang="en-US" sz="3200" b="1" dirty="0">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Ở ống nghiệm (1): thể tích lớp chất lỏng phía trên giảm, chứng tỏ ester phản ứng chưa hết; </a:t>
            </a:r>
            <a:endParaRPr lang="en-US" sz="3200" b="0" i="0" dirty="0">
              <a:effectLst/>
              <a:latin typeface="Times New Roman" panose="02020603050405020304" pitchFamily="18" charset="0"/>
              <a:cs typeface="Times New Roman" panose="02020603050405020304" pitchFamily="18" charset="0"/>
            </a:endParaRPr>
          </a:p>
          <a:p>
            <a:pPr algn="just" latinLnBrk="0"/>
            <a:r>
              <a:rPr lang="en-US" sz="3200" dirty="0">
                <a:latin typeface="Times New Roman" panose="02020603050405020304" pitchFamily="18" charset="0"/>
                <a:cs typeface="Times New Roman" panose="02020603050405020304" pitchFamily="18" charset="0"/>
              </a:rPr>
              <a:t>- Ố</a:t>
            </a:r>
            <a:r>
              <a:rPr lang="vi-VN" sz="3200" b="0" i="0" dirty="0">
                <a:effectLst/>
                <a:latin typeface="Times New Roman" panose="02020603050405020304" pitchFamily="18" charset="0"/>
                <a:cs typeface="Times New Roman" panose="02020603050405020304" pitchFamily="18" charset="0"/>
              </a:rPr>
              <a:t>ng nghiệm (2): tạo thành hỗn hợp đồng nhất, chứng tỏ ester phản ứng hết với dung dịch NaOH.</a:t>
            </a:r>
          </a:p>
          <a:p>
            <a:pPr algn="just"/>
            <a:r>
              <a:rPr lang="en-US" sz="3200" dirty="0"/>
              <a:t>⇒</a:t>
            </a:r>
            <a:r>
              <a:rPr lang="vi-VN" sz="3200" b="0" i="0" dirty="0">
                <a:effectLst/>
                <a:latin typeface="Times New Roman" panose="02020603050405020304" pitchFamily="18" charset="0"/>
                <a:cs typeface="Times New Roman" panose="02020603050405020304" pitchFamily="18" charset="0"/>
              </a:rPr>
              <a:t> Phản ứng thủy phân ester diễn ra trong môi trường kiềm tốt hơn.</a:t>
            </a:r>
          </a:p>
        </p:txBody>
      </p:sp>
    </p:spTree>
    <p:extLst>
      <p:ext uri="{BB962C8B-B14F-4D97-AF65-F5344CB8AC3E}">
        <p14:creationId xmlns:p14="http://schemas.microsoft.com/office/powerpoint/2010/main" val="6771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4600AE8-95CD-350C-5641-32208AB157B3}"/>
              </a:ext>
            </a:extLst>
          </p:cNvPr>
          <p:cNvSpPr/>
          <p:nvPr/>
        </p:nvSpPr>
        <p:spPr>
          <a:xfrm>
            <a:off x="7995106" y="1166126"/>
            <a:ext cx="3726114" cy="533400"/>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Môi trường acid</a:t>
            </a:r>
          </a:p>
        </p:txBody>
      </p:sp>
      <p:sp>
        <p:nvSpPr>
          <p:cNvPr id="11" name="TextBox 10">
            <a:extLst>
              <a:ext uri="{FF2B5EF4-FFF2-40B4-BE49-F238E27FC236}">
                <a16:creationId xmlns:a16="http://schemas.microsoft.com/office/drawing/2014/main" id="{A13CBE9A-353E-6FF2-9347-8B268B1AA5F6}"/>
              </a:ext>
            </a:extLst>
          </p:cNvPr>
          <p:cNvSpPr txBox="1"/>
          <p:nvPr/>
        </p:nvSpPr>
        <p:spPr>
          <a:xfrm>
            <a:off x="1257366" y="1169659"/>
            <a:ext cx="10058400" cy="1308820"/>
          </a:xfrm>
          <a:prstGeom prst="rect">
            <a:avLst/>
          </a:prstGeom>
          <a:noFill/>
        </p:spPr>
        <p:txBody>
          <a:bodyPr wrap="square">
            <a:spAutoFit/>
          </a:bodyPr>
          <a:lstStyle/>
          <a:p>
            <a:pPr>
              <a:lnSpc>
                <a:spcPct val="130000"/>
              </a:lnSpc>
            </a:pPr>
            <a:r>
              <a:rPr lang="vi-VN" sz="3200" b="1" dirty="0">
                <a:solidFill>
                  <a:srgbClr val="C00000"/>
                </a:solidFill>
                <a:latin typeface="Times New Roman" panose="02020603050405020304" pitchFamily="18" charset="0"/>
                <a:cs typeface="Times New Roman" panose="02020603050405020304" pitchFamily="18" charset="0"/>
              </a:rPr>
              <a:t>Phương trình tổng quát:</a:t>
            </a:r>
          </a:p>
          <a:p>
            <a:pPr algn="ctr">
              <a:lnSpc>
                <a:spcPct val="130000"/>
              </a:lnSpc>
            </a:pPr>
            <a:r>
              <a:rPr lang="vi-VN" sz="3200" dirty="0">
                <a:latin typeface="Times New Roman" panose="02020603050405020304" pitchFamily="18" charset="0"/>
                <a:cs typeface="Times New Roman" panose="02020603050405020304" pitchFamily="18" charset="0"/>
              </a:rPr>
              <a:t>RCOOR'   +   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O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RCOOH    +    R'OH</a:t>
            </a:r>
            <a:endParaRPr lang="en-US" sz="3200"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2BE19503-B325-1AD6-CB10-9B5D9CA32DCD}"/>
              </a:ext>
            </a:extLst>
          </p:cNvPr>
          <p:cNvGrpSpPr/>
          <p:nvPr/>
        </p:nvGrpSpPr>
        <p:grpSpPr>
          <a:xfrm>
            <a:off x="5578752" y="1600117"/>
            <a:ext cx="1066800" cy="631691"/>
            <a:chOff x="3924300" y="2949709"/>
            <a:chExt cx="1066800" cy="631691"/>
          </a:xfrm>
        </p:grpSpPr>
        <p:cxnSp>
          <p:nvCxnSpPr>
            <p:cNvPr id="14" name="Straight Arrow Connector 13">
              <a:extLst>
                <a:ext uri="{FF2B5EF4-FFF2-40B4-BE49-F238E27FC236}">
                  <a16:creationId xmlns:a16="http://schemas.microsoft.com/office/drawing/2014/main" id="{F53583C2-9F38-5FF1-B4DA-9AB0D68809BD}"/>
                </a:ext>
              </a:extLst>
            </p:cNvPr>
            <p:cNvCxnSpPr/>
            <p:nvPr/>
          </p:nvCxnSpPr>
          <p:spPr>
            <a:xfrm>
              <a:off x="3962400" y="34290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6ECDF12-598E-0C91-8ABC-0A6A72CB7E81}"/>
                </a:ext>
              </a:extLst>
            </p:cNvPr>
            <p:cNvCxnSpPr/>
            <p:nvPr/>
          </p:nvCxnSpPr>
          <p:spPr>
            <a:xfrm>
              <a:off x="3962400" y="3581400"/>
              <a:ext cx="99060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A9FFE58-96D5-91D8-48DD-1A9E2BC493CA}"/>
                </a:ext>
              </a:extLst>
            </p:cNvPr>
            <p:cNvSpPr txBox="1"/>
            <p:nvPr/>
          </p:nvSpPr>
          <p:spPr>
            <a:xfrm>
              <a:off x="3924300" y="2949709"/>
              <a:ext cx="1066800" cy="572464"/>
            </a:xfrm>
            <a:prstGeom prst="rect">
              <a:avLst/>
            </a:prstGeom>
            <a:noFill/>
          </p:spPr>
          <p:txBody>
            <a:bodyPr wrap="square">
              <a:spAutoFit/>
            </a:bodyPr>
            <a:lstStyle/>
            <a:p>
              <a:pPr algn="ctr">
                <a:lnSpc>
                  <a:spcPct val="130000"/>
                </a:lnSpc>
              </a:pPr>
              <a:r>
                <a:rPr lang="en-US" sz="2400" dirty="0">
                  <a:latin typeface="Times New Roman" panose="02020603050405020304" pitchFamily="18" charset="0"/>
                  <a:cs typeface="Times New Roman" panose="02020603050405020304" pitchFamily="18" charset="0"/>
                </a:rPr>
                <a:t>H</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a:t>
              </a:r>
              <a:r>
                <a:rPr lang="en-US" sz="2400" baseline="30000" dirty="0">
                  <a:latin typeface="Times New Roman" panose="02020603050405020304" pitchFamily="18" charset="0"/>
                  <a:cs typeface="Times New Roman" panose="02020603050405020304" pitchFamily="18" charset="0"/>
                </a:rPr>
                <a:t>0</a:t>
              </a:r>
              <a:endParaRPr lang="en-US" sz="2400" dirty="0">
                <a:latin typeface="Times New Roman" panose="02020603050405020304" pitchFamily="18" charset="0"/>
                <a:cs typeface="Times New Roman" panose="02020603050405020304" pitchFamily="18" charset="0"/>
              </a:endParaRPr>
            </a:p>
          </p:txBody>
        </p:sp>
      </p:grpSp>
      <p:sp>
        <p:nvSpPr>
          <p:cNvPr id="24" name="TextBox 23">
            <a:extLst>
              <a:ext uri="{FF2B5EF4-FFF2-40B4-BE49-F238E27FC236}">
                <a16:creationId xmlns:a16="http://schemas.microsoft.com/office/drawing/2014/main" id="{083F1E10-6745-658A-1C51-99DB98CCD91B}"/>
              </a:ext>
            </a:extLst>
          </p:cNvPr>
          <p:cNvSpPr txBox="1"/>
          <p:nvPr/>
        </p:nvSpPr>
        <p:spPr>
          <a:xfrm>
            <a:off x="1226886" y="3394739"/>
            <a:ext cx="10058400" cy="596574"/>
          </a:xfrm>
          <a:prstGeom prst="rect">
            <a:avLst/>
          </a:prstGeom>
          <a:noFill/>
        </p:spPr>
        <p:txBody>
          <a:bodyPr wrap="square">
            <a:spAutoFit/>
          </a:bodyPr>
          <a:lstStyle/>
          <a:p>
            <a:pPr algn="ctr">
              <a:lnSpc>
                <a:spcPct val="130000"/>
              </a:lnSpc>
            </a:pP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CO</a:t>
            </a:r>
            <a:r>
              <a:rPr lang="en-US" sz="2800" dirty="0">
                <a:solidFill>
                  <a:srgbClr val="FF0066"/>
                </a:solidFill>
                <a:latin typeface="Times New Roman" panose="02020603050405020304" pitchFamily="18" charset="0"/>
                <a:cs typeface="Times New Roman" panose="02020603050405020304" pitchFamily="18" charset="0"/>
              </a:rPr>
              <a:t>OCH</a:t>
            </a:r>
            <a:r>
              <a:rPr lang="en-US" sz="2800" baseline="-25000" dirty="0">
                <a:solidFill>
                  <a:srgbClr val="FF0066"/>
                </a:solidFill>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   HO</a:t>
            </a:r>
            <a:r>
              <a:rPr lang="en-US" sz="2800" dirty="0">
                <a:latin typeface="Times New Roman" panose="02020603050405020304" pitchFamily="18" charset="0"/>
                <a:cs typeface="Times New Roman" panose="02020603050405020304" pitchFamily="18" charset="0"/>
              </a:rPr>
              <a:t>H</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COOH    +    </a:t>
            </a:r>
            <a:r>
              <a:rPr lang="en-US" sz="2800" dirty="0">
                <a:solidFill>
                  <a:srgbClr val="FF0066"/>
                </a:solidFill>
                <a:latin typeface="Times New Roman" panose="02020603050405020304" pitchFamily="18" charset="0"/>
                <a:cs typeface="Times New Roman" panose="02020603050405020304" pitchFamily="18" charset="0"/>
              </a:rPr>
              <a:t>CH</a:t>
            </a:r>
            <a:r>
              <a:rPr lang="en-US" sz="2800" baseline="-25000" dirty="0">
                <a:solidFill>
                  <a:srgbClr val="FF0066"/>
                </a:solidFill>
                <a:latin typeface="Times New Roman" panose="02020603050405020304" pitchFamily="18" charset="0"/>
                <a:cs typeface="Times New Roman" panose="02020603050405020304" pitchFamily="18" charset="0"/>
              </a:rPr>
              <a:t>3</a:t>
            </a:r>
            <a:r>
              <a:rPr lang="vi-VN" sz="2800" dirty="0">
                <a:solidFill>
                  <a:srgbClr val="FF0066"/>
                </a:solidFill>
                <a:latin typeface="Times New Roman" panose="02020603050405020304" pitchFamily="18" charset="0"/>
                <a:cs typeface="Times New Roman" panose="02020603050405020304" pitchFamily="18" charset="0"/>
              </a:rPr>
              <a:t>O</a:t>
            </a:r>
            <a:r>
              <a:rPr lang="vi-VN" sz="2800" dirty="0">
                <a:latin typeface="Times New Roman" panose="02020603050405020304" pitchFamily="18" charset="0"/>
                <a:cs typeface="Times New Roman" panose="02020603050405020304" pitchFamily="18" charset="0"/>
              </a:rPr>
              <a:t>H</a:t>
            </a:r>
            <a:endParaRPr lang="en-US" sz="28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25A02C7C-113F-4803-54FD-54F1AE172573}"/>
              </a:ext>
            </a:extLst>
          </p:cNvPr>
          <p:cNvGrpSpPr/>
          <p:nvPr/>
        </p:nvGrpSpPr>
        <p:grpSpPr>
          <a:xfrm>
            <a:off x="5578752" y="3135178"/>
            <a:ext cx="1066800" cy="631691"/>
            <a:chOff x="3924300" y="2949709"/>
            <a:chExt cx="1066800" cy="631691"/>
          </a:xfrm>
        </p:grpSpPr>
        <p:cxnSp>
          <p:nvCxnSpPr>
            <p:cNvPr id="26" name="Straight Arrow Connector 25">
              <a:extLst>
                <a:ext uri="{FF2B5EF4-FFF2-40B4-BE49-F238E27FC236}">
                  <a16:creationId xmlns:a16="http://schemas.microsoft.com/office/drawing/2014/main" id="{96E9CD98-5EDD-B094-45D7-8175DBF000A5}"/>
                </a:ext>
              </a:extLst>
            </p:cNvPr>
            <p:cNvCxnSpPr/>
            <p:nvPr/>
          </p:nvCxnSpPr>
          <p:spPr>
            <a:xfrm>
              <a:off x="3962400" y="34290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2F101C2-5DC8-50FB-FCBB-9842482E5F9E}"/>
                </a:ext>
              </a:extLst>
            </p:cNvPr>
            <p:cNvCxnSpPr/>
            <p:nvPr/>
          </p:nvCxnSpPr>
          <p:spPr>
            <a:xfrm>
              <a:off x="3962400" y="3581400"/>
              <a:ext cx="99060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D774BBE-6180-AF99-5AD0-018ACD93E5D1}"/>
                </a:ext>
              </a:extLst>
            </p:cNvPr>
            <p:cNvSpPr txBox="1"/>
            <p:nvPr/>
          </p:nvSpPr>
          <p:spPr>
            <a:xfrm>
              <a:off x="3924300" y="2949709"/>
              <a:ext cx="1066800" cy="572464"/>
            </a:xfrm>
            <a:prstGeom prst="rect">
              <a:avLst/>
            </a:prstGeom>
            <a:noFill/>
          </p:spPr>
          <p:txBody>
            <a:bodyPr wrap="square">
              <a:spAutoFit/>
            </a:bodyPr>
            <a:lstStyle/>
            <a:p>
              <a:pPr algn="ctr">
                <a:lnSpc>
                  <a:spcPct val="130000"/>
                </a:lnSpc>
              </a:pPr>
              <a:r>
                <a:rPr lang="en-US" sz="2400" dirty="0">
                  <a:latin typeface="Times New Roman" panose="02020603050405020304" pitchFamily="18" charset="0"/>
                  <a:cs typeface="Times New Roman" panose="02020603050405020304" pitchFamily="18" charset="0"/>
                </a:rPr>
                <a:t>H</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a:t>
              </a:r>
              <a:r>
                <a:rPr lang="en-US" sz="2400" baseline="30000" dirty="0">
                  <a:latin typeface="Times New Roman" panose="02020603050405020304" pitchFamily="18" charset="0"/>
                  <a:cs typeface="Times New Roman" panose="02020603050405020304" pitchFamily="18" charset="0"/>
                </a:rPr>
                <a:t>0</a:t>
              </a:r>
              <a:endParaRPr lang="en-US" sz="2400" dirty="0">
                <a:latin typeface="Times New Roman" panose="02020603050405020304" pitchFamily="18" charset="0"/>
                <a:cs typeface="Times New Roman" panose="02020603050405020304" pitchFamily="18" charset="0"/>
              </a:endParaRPr>
            </a:p>
          </p:txBody>
        </p:sp>
      </p:grpSp>
      <p:sp>
        <p:nvSpPr>
          <p:cNvPr id="35" name="TextBox 34">
            <a:extLst>
              <a:ext uri="{FF2B5EF4-FFF2-40B4-BE49-F238E27FC236}">
                <a16:creationId xmlns:a16="http://schemas.microsoft.com/office/drawing/2014/main" id="{3594A378-E54D-BD71-4AD1-ABCC860AB1A1}"/>
              </a:ext>
            </a:extLst>
          </p:cNvPr>
          <p:cNvSpPr txBox="1"/>
          <p:nvPr/>
        </p:nvSpPr>
        <p:spPr>
          <a:xfrm>
            <a:off x="1767532" y="4035131"/>
            <a:ext cx="2175417"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Ethyl acetate</a:t>
            </a:r>
          </a:p>
        </p:txBody>
      </p:sp>
      <p:sp>
        <p:nvSpPr>
          <p:cNvPr id="38" name="TextBox 37">
            <a:extLst>
              <a:ext uri="{FF2B5EF4-FFF2-40B4-BE49-F238E27FC236}">
                <a16:creationId xmlns:a16="http://schemas.microsoft.com/office/drawing/2014/main" id="{F29493A5-FBCB-A76D-8EDD-942A8DEACEA6}"/>
              </a:ext>
            </a:extLst>
          </p:cNvPr>
          <p:cNvSpPr txBox="1"/>
          <p:nvPr/>
        </p:nvSpPr>
        <p:spPr>
          <a:xfrm>
            <a:off x="6607452" y="4035131"/>
            <a:ext cx="2175417"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Acetic acid</a:t>
            </a:r>
          </a:p>
        </p:txBody>
      </p:sp>
      <p:sp>
        <p:nvSpPr>
          <p:cNvPr id="42" name="TextBox 41">
            <a:extLst>
              <a:ext uri="{FF2B5EF4-FFF2-40B4-BE49-F238E27FC236}">
                <a16:creationId xmlns:a16="http://schemas.microsoft.com/office/drawing/2014/main" id="{436F1E00-699E-9733-7D48-C8BB2BDE97A6}"/>
              </a:ext>
            </a:extLst>
          </p:cNvPr>
          <p:cNvSpPr txBox="1"/>
          <p:nvPr/>
        </p:nvSpPr>
        <p:spPr>
          <a:xfrm>
            <a:off x="8848255" y="4035131"/>
            <a:ext cx="2696941"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Ethylic alcohol</a:t>
            </a:r>
          </a:p>
        </p:txBody>
      </p:sp>
      <p:sp>
        <p:nvSpPr>
          <p:cNvPr id="44" name="TextBox 43">
            <a:extLst>
              <a:ext uri="{FF2B5EF4-FFF2-40B4-BE49-F238E27FC236}">
                <a16:creationId xmlns:a16="http://schemas.microsoft.com/office/drawing/2014/main" id="{C8D3D603-BADB-BF4F-7883-AAE936363699}"/>
              </a:ext>
            </a:extLst>
          </p:cNvPr>
          <p:cNvSpPr txBox="1"/>
          <p:nvPr/>
        </p:nvSpPr>
        <p:spPr>
          <a:xfrm>
            <a:off x="652798" y="4603394"/>
            <a:ext cx="10883020" cy="1643527"/>
          </a:xfrm>
          <a:prstGeom prst="rect">
            <a:avLst/>
          </a:prstGeom>
          <a:noFill/>
        </p:spPr>
        <p:txBody>
          <a:bodyPr wrap="square">
            <a:spAutoFit/>
          </a:bodyPr>
          <a:lstStyle/>
          <a:p>
            <a:pPr algn="just">
              <a:lnSpc>
                <a:spcPct val="120000"/>
              </a:lnSpc>
            </a:pPr>
            <a:r>
              <a:rPr lang="vi-VN" sz="2800" b="1" i="1" dirty="0">
                <a:solidFill>
                  <a:srgbClr val="FF0000"/>
                </a:solidFill>
                <a:effectLst/>
                <a:latin typeface="Times New Roman" panose="02020603050405020304" pitchFamily="18" charset="0"/>
                <a:cs typeface="Times New Roman" panose="02020603050405020304" pitchFamily="18" charset="0"/>
              </a:rPr>
              <a:t>Chú ý:</a:t>
            </a:r>
            <a:r>
              <a:rPr lang="vi-VN" sz="2800" b="0" i="1" dirty="0">
                <a:solidFill>
                  <a:srgbClr val="212529"/>
                </a:solidFill>
                <a:effectLst/>
                <a:latin typeface="Times New Roman" panose="02020603050405020304" pitchFamily="18" charset="0"/>
                <a:cs typeface="Times New Roman" panose="02020603050405020304" pitchFamily="18" charset="0"/>
              </a:rPr>
              <a:t> Các este</a:t>
            </a:r>
            <a:r>
              <a:rPr lang="en-US" sz="2800" b="0" i="1" dirty="0">
                <a:solidFill>
                  <a:srgbClr val="212529"/>
                </a:solidFill>
                <a:effectLst/>
                <a:latin typeface="Times New Roman" panose="02020603050405020304" pitchFamily="18" charset="0"/>
                <a:cs typeface="Times New Roman" panose="02020603050405020304" pitchFamily="18" charset="0"/>
              </a:rPr>
              <a:t>r</a:t>
            </a:r>
            <a:r>
              <a:rPr lang="vi-VN" sz="2800" b="0" i="1" dirty="0">
                <a:solidFill>
                  <a:srgbClr val="212529"/>
                </a:solidFill>
                <a:effectLst/>
                <a:latin typeface="Times New Roman" panose="02020603050405020304" pitchFamily="18" charset="0"/>
                <a:cs typeface="Times New Roman" panose="02020603050405020304" pitchFamily="18" charset="0"/>
              </a:rPr>
              <a:t> không no có dạng RCOO-CH=CH-R</a:t>
            </a:r>
            <a:r>
              <a:rPr lang="vi-VN" sz="2800" b="0" i="1" baseline="30000" dirty="0">
                <a:solidFill>
                  <a:srgbClr val="212529"/>
                </a:solidFill>
                <a:effectLst/>
                <a:latin typeface="Times New Roman" panose="02020603050405020304" pitchFamily="18" charset="0"/>
                <a:cs typeface="Times New Roman" panose="02020603050405020304" pitchFamily="18" charset="0"/>
              </a:rPr>
              <a:t>'</a:t>
            </a:r>
            <a:r>
              <a:rPr lang="vi-VN" sz="2800" b="0" i="1" dirty="0">
                <a:solidFill>
                  <a:srgbClr val="212529"/>
                </a:solidFill>
                <a:effectLst/>
                <a:latin typeface="Times New Roman" panose="02020603050405020304" pitchFamily="18" charset="0"/>
                <a:cs typeface="Times New Roman" panose="02020603050405020304" pitchFamily="18" charset="0"/>
              </a:rPr>
              <a:t> hoặc RCOO-C(R</a:t>
            </a:r>
            <a:r>
              <a:rPr lang="vi-VN" sz="2800" b="0" i="1" baseline="30000" dirty="0">
                <a:solidFill>
                  <a:srgbClr val="212529"/>
                </a:solidFill>
                <a:effectLst/>
                <a:latin typeface="Times New Roman" panose="02020603050405020304" pitchFamily="18" charset="0"/>
                <a:cs typeface="Times New Roman" panose="02020603050405020304" pitchFamily="18" charset="0"/>
              </a:rPr>
              <a:t>'</a:t>
            </a:r>
            <a:r>
              <a:rPr lang="vi-VN" sz="2800" b="0" i="1" dirty="0">
                <a:solidFill>
                  <a:srgbClr val="212529"/>
                </a:solidFill>
                <a:effectLst/>
                <a:latin typeface="Times New Roman" panose="02020603050405020304" pitchFamily="18" charset="0"/>
                <a:cs typeface="Times New Roman" panose="02020603050405020304" pitchFamily="18" charset="0"/>
              </a:rPr>
              <a:t>)=CH-R</a:t>
            </a:r>
            <a:r>
              <a:rPr lang="vi-VN" sz="2800" b="0" i="1" baseline="30000" dirty="0">
                <a:solidFill>
                  <a:srgbClr val="212529"/>
                </a:solidFill>
                <a:effectLst/>
                <a:latin typeface="Times New Roman" panose="02020603050405020304" pitchFamily="18" charset="0"/>
                <a:cs typeface="Times New Roman" panose="02020603050405020304" pitchFamily="18" charset="0"/>
              </a:rPr>
              <a:t>''</a:t>
            </a:r>
            <a:r>
              <a:rPr lang="vi-VN" sz="2800" b="0" i="1" dirty="0">
                <a:solidFill>
                  <a:srgbClr val="212529"/>
                </a:solidFill>
                <a:effectLst/>
                <a:latin typeface="Times New Roman" panose="02020603050405020304" pitchFamily="18" charset="0"/>
                <a:cs typeface="Times New Roman" panose="02020603050405020304" pitchFamily="18" charset="0"/>
              </a:rPr>
              <a:t> khi bị thủy phân trong môi trường a</a:t>
            </a:r>
            <a:r>
              <a:rPr lang="en-US" sz="2800" i="1" dirty="0">
                <a:solidFill>
                  <a:srgbClr val="212529"/>
                </a:solidFill>
                <a:latin typeface="Times New Roman" panose="02020603050405020304" pitchFamily="18" charset="0"/>
                <a:cs typeface="Times New Roman" panose="02020603050405020304" pitchFamily="18" charset="0"/>
              </a:rPr>
              <a:t>cid</a:t>
            </a:r>
            <a:r>
              <a:rPr lang="vi-VN" sz="2800" b="0" i="1" dirty="0">
                <a:solidFill>
                  <a:srgbClr val="212529"/>
                </a:solidFill>
                <a:effectLst/>
                <a:latin typeface="Times New Roman" panose="02020603050405020304" pitchFamily="18" charset="0"/>
                <a:cs typeface="Times New Roman" panose="02020603050405020304" pitchFamily="18" charset="0"/>
              </a:rPr>
              <a:t> tạo thành </a:t>
            </a:r>
            <a:r>
              <a:rPr lang="en-US" sz="2800" b="0" i="1" dirty="0">
                <a:solidFill>
                  <a:srgbClr val="B12FC7"/>
                </a:solidFill>
                <a:effectLst/>
                <a:latin typeface="Times New Roman" panose="02020603050405020304" pitchFamily="18" charset="0"/>
                <a:cs typeface="Times New Roman" panose="02020603050405020304" pitchFamily="18" charset="0"/>
              </a:rPr>
              <a:t>carboxylic acid </a:t>
            </a:r>
            <a:r>
              <a:rPr lang="vi-VN" sz="2800" b="0" i="1" dirty="0">
                <a:solidFill>
                  <a:srgbClr val="212529"/>
                </a:solidFill>
                <a:effectLst/>
                <a:latin typeface="Times New Roman" panose="02020603050405020304" pitchFamily="18" charset="0"/>
                <a:cs typeface="Times New Roman" panose="02020603050405020304" pitchFamily="18" charset="0"/>
              </a:rPr>
              <a:t>và </a:t>
            </a:r>
            <a:r>
              <a:rPr lang="vi-VN" sz="2800" b="0" i="1" dirty="0">
                <a:solidFill>
                  <a:srgbClr val="B12FC7"/>
                </a:solidFill>
                <a:effectLst/>
                <a:latin typeface="Times New Roman" panose="02020603050405020304" pitchFamily="18" charset="0"/>
                <a:cs typeface="Times New Roman" panose="02020603050405020304" pitchFamily="18" charset="0"/>
              </a:rPr>
              <a:t>aldehyde</a:t>
            </a:r>
            <a:r>
              <a:rPr lang="vi-VN" sz="2800" b="0" i="1" dirty="0">
                <a:solidFill>
                  <a:srgbClr val="212529"/>
                </a:solidFill>
                <a:effectLst/>
                <a:latin typeface="Times New Roman" panose="02020603050405020304" pitchFamily="18" charset="0"/>
                <a:cs typeface="Times New Roman" panose="02020603050405020304" pitchFamily="18" charset="0"/>
              </a:rPr>
              <a:t> hoặc </a:t>
            </a:r>
            <a:r>
              <a:rPr lang="en-US" sz="2800" b="0" i="1" dirty="0">
                <a:solidFill>
                  <a:srgbClr val="B12FC7"/>
                </a:solidFill>
                <a:effectLst/>
                <a:latin typeface="Times New Roman" panose="02020603050405020304" pitchFamily="18" charset="0"/>
                <a:cs typeface="Times New Roman" panose="02020603050405020304" pitchFamily="18" charset="0"/>
              </a:rPr>
              <a:t>k</a:t>
            </a:r>
            <a:r>
              <a:rPr lang="vi-VN" sz="2800" b="0" i="1" dirty="0">
                <a:solidFill>
                  <a:srgbClr val="B12FC7"/>
                </a:solidFill>
                <a:effectLst/>
                <a:latin typeface="Times New Roman" panose="02020603050405020304" pitchFamily="18" charset="0"/>
                <a:cs typeface="Times New Roman" panose="02020603050405020304" pitchFamily="18" charset="0"/>
              </a:rPr>
              <a:t>eton</a:t>
            </a:r>
            <a:r>
              <a:rPr lang="en-US" sz="2800" b="0" i="1" dirty="0">
                <a:solidFill>
                  <a:srgbClr val="B12FC7"/>
                </a:solidFill>
                <a:effectLst/>
                <a:latin typeface="Times New Roman" panose="02020603050405020304" pitchFamily="18" charset="0"/>
                <a:cs typeface="Times New Roman" panose="02020603050405020304" pitchFamily="18" charset="0"/>
              </a:rPr>
              <a:t>e</a:t>
            </a:r>
            <a:r>
              <a:rPr lang="vi-VN" sz="2800" b="0" i="1" dirty="0">
                <a:solidFill>
                  <a:srgbClr val="212529"/>
                </a:solidFill>
                <a:effectLst/>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F2DD6095-6663-5F99-D784-1DF4F3503A76}"/>
              </a:ext>
            </a:extLst>
          </p:cNvPr>
          <p:cNvGrpSpPr/>
          <p:nvPr/>
        </p:nvGrpSpPr>
        <p:grpSpPr>
          <a:xfrm>
            <a:off x="1060197" y="2532465"/>
            <a:ext cx="2866065" cy="844142"/>
            <a:chOff x="728741" y="657225"/>
            <a:chExt cx="2866065" cy="844142"/>
          </a:xfrm>
        </p:grpSpPr>
        <p:sp>
          <p:nvSpPr>
            <p:cNvPr id="29" name="Rectangle: Rounded Corners 7">
              <a:extLst>
                <a:ext uri="{FF2B5EF4-FFF2-40B4-BE49-F238E27FC236}">
                  <a16:creationId xmlns:a16="http://schemas.microsoft.com/office/drawing/2014/main" id="{A91AF14E-0F44-E7D6-26BE-45A607E50801}"/>
                </a:ext>
              </a:extLst>
            </p:cNvPr>
            <p:cNvSpPr/>
            <p:nvPr/>
          </p:nvSpPr>
          <p:spPr>
            <a:xfrm>
              <a:off x="1163315" y="800100"/>
              <a:ext cx="2310199"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CEAA7D8D-4DCE-DA9D-4D0F-A488A21601FA}"/>
                </a:ext>
              </a:extLst>
            </p:cNvPr>
            <p:cNvGrpSpPr/>
            <p:nvPr/>
          </p:nvGrpSpPr>
          <p:grpSpPr>
            <a:xfrm>
              <a:off x="728741" y="657225"/>
              <a:ext cx="844142" cy="844142"/>
              <a:chOff x="728741" y="657225"/>
              <a:chExt cx="844142" cy="844142"/>
            </a:xfrm>
          </p:grpSpPr>
          <p:sp>
            <p:nvSpPr>
              <p:cNvPr id="32" name="Oval 31">
                <a:extLst>
                  <a:ext uri="{FF2B5EF4-FFF2-40B4-BE49-F238E27FC236}">
                    <a16:creationId xmlns:a16="http://schemas.microsoft.com/office/drawing/2014/main"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29EDAE42-CCF0-A474-E292-8F2ABB6D0EF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31" name="TextBox 30">
              <a:extLst>
                <a:ext uri="{FF2B5EF4-FFF2-40B4-BE49-F238E27FC236}">
                  <a16:creationId xmlns:a16="http://schemas.microsoft.com/office/drawing/2014/main" id="{FC93900F-0BB7-C01E-4AD0-A77A51F60C1F}"/>
                </a:ext>
              </a:extLst>
            </p:cNvPr>
            <p:cNvSpPr txBox="1"/>
            <p:nvPr/>
          </p:nvSpPr>
          <p:spPr>
            <a:xfrm>
              <a:off x="1814392" y="758098"/>
              <a:ext cx="1780414"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Ví </a:t>
              </a:r>
              <a:r>
                <a:rPr lang="en-US" sz="3200" b="1" dirty="0" err="1">
                  <a:solidFill>
                    <a:schemeClr val="bg1"/>
                  </a:solidFill>
                  <a:latin typeface="Times New Roman" panose="02020603050405020304" pitchFamily="18" charset="0"/>
                  <a:cs typeface="Times New Roman" panose="02020603050405020304" pitchFamily="18" charset="0"/>
                </a:rPr>
                <a:t>dụ</a:t>
              </a:r>
              <a:r>
                <a:rPr lang="en-US" sz="3200" b="1" dirty="0">
                  <a:solidFill>
                    <a:schemeClr val="bg1"/>
                  </a:solidFill>
                  <a:latin typeface="Times New Roman" panose="02020603050405020304" pitchFamily="18" charset="0"/>
                  <a:cs typeface="Times New Roman" panose="02020603050405020304" pitchFamily="18" charset="0"/>
                </a:rPr>
                <a:t> </a:t>
              </a:r>
            </a:p>
          </p:txBody>
        </p:sp>
      </p:grpSp>
      <p:grpSp>
        <p:nvGrpSpPr>
          <p:cNvPr id="40" name="Group 39">
            <a:extLst>
              <a:ext uri="{FF2B5EF4-FFF2-40B4-BE49-F238E27FC236}">
                <a16:creationId xmlns:a16="http://schemas.microsoft.com/office/drawing/2014/main" id="{7979FC45-48D5-4526-9896-6098CA4E69A4}"/>
              </a:ext>
            </a:extLst>
          </p:cNvPr>
          <p:cNvGrpSpPr/>
          <p:nvPr/>
        </p:nvGrpSpPr>
        <p:grpSpPr>
          <a:xfrm>
            <a:off x="2184400" y="-190502"/>
            <a:ext cx="7823200" cy="1138893"/>
            <a:chOff x="2184400" y="-190501"/>
            <a:chExt cx="7823200" cy="980515"/>
          </a:xfrm>
        </p:grpSpPr>
        <p:sp>
          <p:nvSpPr>
            <p:cNvPr id="41" name="Rectangle: Rounded Corners 9">
              <a:extLst>
                <a:ext uri="{FF2B5EF4-FFF2-40B4-BE49-F238E27FC236}">
                  <a16:creationId xmlns:a16="http://schemas.microsoft.com/office/drawing/2014/main" id="{B421311F-69C0-44C5-9319-898F02F3A02D}"/>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Channel Name">
              <a:extLst>
                <a:ext uri="{FF2B5EF4-FFF2-40B4-BE49-F238E27FC236}">
                  <a16:creationId xmlns:a16="http://schemas.microsoft.com/office/drawing/2014/main" id="{C378D036-772B-46B1-A069-225CC0C33C5B}"/>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4. TÍNH CHẤT HÓA HỌC</a:t>
              </a:r>
            </a:p>
          </p:txBody>
        </p:sp>
      </p:grpSp>
    </p:spTree>
    <p:extLst>
      <p:ext uri="{BB962C8B-B14F-4D97-AF65-F5344CB8AC3E}">
        <p14:creationId xmlns:p14="http://schemas.microsoft.com/office/powerpoint/2010/main" val="41471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35" grpId="0"/>
      <p:bldP spid="38" grpId="0"/>
      <p:bldP spid="42"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A13CBE9A-353E-6FF2-9347-8B268B1AA5F6}"/>
              </a:ext>
            </a:extLst>
          </p:cNvPr>
          <p:cNvSpPr txBox="1"/>
          <p:nvPr/>
        </p:nvSpPr>
        <p:spPr>
          <a:xfrm>
            <a:off x="1158655" y="1234486"/>
            <a:ext cx="10058400" cy="1372683"/>
          </a:xfrm>
          <a:prstGeom prst="rect">
            <a:avLst/>
          </a:prstGeom>
          <a:noFill/>
        </p:spPr>
        <p:txBody>
          <a:bodyPr wrap="square">
            <a:spAutoFit/>
          </a:bodyPr>
          <a:lstStyle/>
          <a:p>
            <a:pPr>
              <a:lnSpc>
                <a:spcPct val="130000"/>
              </a:lnSpc>
            </a:pPr>
            <a:r>
              <a:rPr lang="vi-VN" sz="3200" b="1" dirty="0">
                <a:solidFill>
                  <a:srgbClr val="C00000"/>
                </a:solidFill>
                <a:latin typeface="Times New Roman" panose="02020603050405020304" pitchFamily="18" charset="0"/>
                <a:cs typeface="Times New Roman" panose="02020603050405020304" pitchFamily="18" charset="0"/>
              </a:rPr>
              <a:t>Phương trình tổng quát:</a:t>
            </a:r>
          </a:p>
          <a:p>
            <a:pPr algn="ctr">
              <a:lnSpc>
                <a:spcPct val="130000"/>
              </a:lnSpc>
            </a:pPr>
            <a:r>
              <a:rPr lang="vi-VN" sz="3200" dirty="0">
                <a:latin typeface="Times New Roman" panose="02020603050405020304" pitchFamily="18" charset="0"/>
                <a:cs typeface="Times New Roman" panose="02020603050405020304" pitchFamily="18" charset="0"/>
              </a:rPr>
              <a:t>RCOOR'   +   </a:t>
            </a:r>
            <a:r>
              <a:rPr lang="en-US" sz="3200" dirty="0">
                <a:latin typeface="Times New Roman" panose="02020603050405020304" pitchFamily="18" charset="0"/>
                <a:cs typeface="Times New Roman" panose="02020603050405020304" pitchFamily="18" charset="0"/>
              </a:rPr>
              <a:t>NaOH</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RCOO</a:t>
            </a:r>
            <a:r>
              <a:rPr lang="en-US" sz="3200" dirty="0">
                <a:latin typeface="Times New Roman" panose="02020603050405020304" pitchFamily="18" charset="0"/>
                <a:cs typeface="Times New Roman" panose="02020603050405020304" pitchFamily="18" charset="0"/>
              </a:rPr>
              <a:t>Na</a:t>
            </a:r>
            <a:r>
              <a:rPr lang="vi-VN" sz="3200" dirty="0">
                <a:latin typeface="Times New Roman" panose="02020603050405020304" pitchFamily="18" charset="0"/>
                <a:cs typeface="Times New Roman" panose="02020603050405020304" pitchFamily="18" charset="0"/>
              </a:rPr>
              <a:t>    +    R'OH</a:t>
            </a:r>
            <a:endParaRPr lang="en-US" sz="3200"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2BE19503-B325-1AD6-CB10-9B5D9CA32DCD}"/>
              </a:ext>
            </a:extLst>
          </p:cNvPr>
          <p:cNvGrpSpPr/>
          <p:nvPr/>
        </p:nvGrpSpPr>
        <p:grpSpPr>
          <a:xfrm>
            <a:off x="5638800" y="1671584"/>
            <a:ext cx="1066800" cy="625847"/>
            <a:chOff x="3924300" y="2803153"/>
            <a:chExt cx="1066800" cy="625847"/>
          </a:xfrm>
        </p:grpSpPr>
        <p:cxnSp>
          <p:nvCxnSpPr>
            <p:cNvPr id="14" name="Straight Arrow Connector 13">
              <a:extLst>
                <a:ext uri="{FF2B5EF4-FFF2-40B4-BE49-F238E27FC236}">
                  <a16:creationId xmlns:a16="http://schemas.microsoft.com/office/drawing/2014/main" id="{F53583C2-9F38-5FF1-B4DA-9AB0D68809BD}"/>
                </a:ext>
              </a:extLst>
            </p:cNvPr>
            <p:cNvCxnSpPr/>
            <p:nvPr/>
          </p:nvCxnSpPr>
          <p:spPr>
            <a:xfrm>
              <a:off x="3962400" y="34290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A9FFE58-96D5-91D8-48DD-1A9E2BC493CA}"/>
                </a:ext>
              </a:extLst>
            </p:cNvPr>
            <p:cNvSpPr txBox="1"/>
            <p:nvPr/>
          </p:nvSpPr>
          <p:spPr>
            <a:xfrm>
              <a:off x="3924300" y="2803153"/>
              <a:ext cx="1066800" cy="572464"/>
            </a:xfrm>
            <a:prstGeom prst="rect">
              <a:avLst/>
            </a:prstGeom>
            <a:noFill/>
          </p:spPr>
          <p:txBody>
            <a:bodyPr wrap="square">
              <a:spAutoFit/>
            </a:bodyPr>
            <a:lstStyle/>
            <a:p>
              <a:pPr algn="ctr">
                <a:lnSpc>
                  <a:spcPct val="130000"/>
                </a:lnSpc>
              </a:pPr>
              <a:r>
                <a:rPr lang="en-US" sz="2400" dirty="0">
                  <a:latin typeface="Times New Roman" panose="02020603050405020304" pitchFamily="18" charset="0"/>
                  <a:cs typeface="Times New Roman" panose="02020603050405020304" pitchFamily="18" charset="0"/>
                </a:rPr>
                <a:t>t</a:t>
              </a:r>
              <a:r>
                <a:rPr lang="en-US" sz="2400" baseline="30000" dirty="0">
                  <a:latin typeface="Times New Roman" panose="02020603050405020304" pitchFamily="18" charset="0"/>
                  <a:cs typeface="Times New Roman" panose="02020603050405020304" pitchFamily="18" charset="0"/>
                </a:rPr>
                <a:t>0</a:t>
              </a:r>
              <a:endParaRPr lang="en-US" sz="2400"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E30A6D1F-C8F9-FB87-DBD4-264E2DD24EAD}"/>
              </a:ext>
            </a:extLst>
          </p:cNvPr>
          <p:cNvGrpSpPr/>
          <p:nvPr/>
        </p:nvGrpSpPr>
        <p:grpSpPr>
          <a:xfrm>
            <a:off x="990600" y="2463658"/>
            <a:ext cx="2514600" cy="844142"/>
            <a:chOff x="728741" y="657225"/>
            <a:chExt cx="2514600" cy="844142"/>
          </a:xfrm>
        </p:grpSpPr>
        <p:sp>
          <p:nvSpPr>
            <p:cNvPr id="19" name="Rectangle: Rounded Corners 18">
              <a:extLst>
                <a:ext uri="{FF2B5EF4-FFF2-40B4-BE49-F238E27FC236}">
                  <a16:creationId xmlns:a16="http://schemas.microsoft.com/office/drawing/2014/main" id="{9551447D-0360-2C37-F9AC-FD9411EDABDD}"/>
                </a:ext>
              </a:extLst>
            </p:cNvPr>
            <p:cNvSpPr/>
            <p:nvPr/>
          </p:nvSpPr>
          <p:spPr>
            <a:xfrm>
              <a:off x="1163315" y="800100"/>
              <a:ext cx="2080026"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18BC9B60-EE70-ECA4-7912-98E001C115A9}"/>
                </a:ext>
              </a:extLst>
            </p:cNvPr>
            <p:cNvGrpSpPr/>
            <p:nvPr/>
          </p:nvGrpSpPr>
          <p:grpSpPr>
            <a:xfrm>
              <a:off x="728741" y="657225"/>
              <a:ext cx="844142" cy="844142"/>
              <a:chOff x="728741" y="657225"/>
              <a:chExt cx="844142" cy="844142"/>
            </a:xfrm>
          </p:grpSpPr>
          <p:sp>
            <p:nvSpPr>
              <p:cNvPr id="22" name="Oval 21">
                <a:extLst>
                  <a:ext uri="{FF2B5EF4-FFF2-40B4-BE49-F238E27FC236}">
                    <a16:creationId xmlns:a16="http://schemas.microsoft.com/office/drawing/2014/main" id="{BF645DCF-1432-E9BF-37D1-580CAE925A1A}"/>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42CA9D6-1D7A-99A0-A38C-402563D58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21" name="TextBox 20">
              <a:extLst>
                <a:ext uri="{FF2B5EF4-FFF2-40B4-BE49-F238E27FC236}">
                  <a16:creationId xmlns:a16="http://schemas.microsoft.com/office/drawing/2014/main" id="{D1B2805B-E013-6323-E132-C9ED22036D52}"/>
                </a:ext>
              </a:extLst>
            </p:cNvPr>
            <p:cNvSpPr txBox="1"/>
            <p:nvPr/>
          </p:nvSpPr>
          <p:spPr>
            <a:xfrm>
              <a:off x="1696406" y="779896"/>
              <a:ext cx="1255472"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Ví </a:t>
              </a:r>
              <a:r>
                <a:rPr lang="en-US" sz="3200" b="1" dirty="0" err="1">
                  <a:solidFill>
                    <a:schemeClr val="bg1"/>
                  </a:solidFill>
                  <a:latin typeface="Times New Roman" panose="02020603050405020304" pitchFamily="18" charset="0"/>
                  <a:cs typeface="Times New Roman" panose="02020603050405020304" pitchFamily="18" charset="0"/>
                </a:rPr>
                <a:t>dụ</a:t>
              </a:r>
              <a:r>
                <a:rPr lang="en-US" sz="3200" b="1" dirty="0">
                  <a:solidFill>
                    <a:schemeClr val="bg1"/>
                  </a:solidFill>
                  <a:latin typeface="Times New Roman" panose="02020603050405020304" pitchFamily="18" charset="0"/>
                  <a:cs typeface="Times New Roman" panose="02020603050405020304" pitchFamily="18" charset="0"/>
                </a:rPr>
                <a:t> </a:t>
              </a:r>
            </a:p>
          </p:txBody>
        </p:sp>
      </p:grpSp>
      <p:sp>
        <p:nvSpPr>
          <p:cNvPr id="24" name="TextBox 23">
            <a:extLst>
              <a:ext uri="{FF2B5EF4-FFF2-40B4-BE49-F238E27FC236}">
                <a16:creationId xmlns:a16="http://schemas.microsoft.com/office/drawing/2014/main" id="{083F1E10-6745-658A-1C51-99DB98CCD91B}"/>
              </a:ext>
            </a:extLst>
          </p:cNvPr>
          <p:cNvSpPr txBox="1"/>
          <p:nvPr/>
        </p:nvSpPr>
        <p:spPr>
          <a:xfrm>
            <a:off x="654490" y="3307498"/>
            <a:ext cx="11066730" cy="668645"/>
          </a:xfrm>
          <a:prstGeom prst="rect">
            <a:avLst/>
          </a:prstGeom>
          <a:noFill/>
        </p:spPr>
        <p:txBody>
          <a:bodyPr wrap="square">
            <a:spAutoFit/>
          </a:bodyPr>
          <a:lstStyle/>
          <a:p>
            <a:pPr algn="ctr">
              <a:lnSpc>
                <a:spcPct val="130000"/>
              </a:lnSpc>
            </a:pP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baseline="-25000" dirty="0">
                <a:solidFill>
                  <a:srgbClr val="FF0066"/>
                </a:solidFill>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rPr>
              <a:t>NaOH</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COO</a:t>
            </a:r>
            <a:r>
              <a:rPr lang="en-US" sz="3200" dirty="0">
                <a:latin typeface="Times New Roman" panose="02020603050405020304" pitchFamily="18" charset="0"/>
                <a:cs typeface="Times New Roman" panose="02020603050405020304" pitchFamily="18" charset="0"/>
              </a:rPr>
              <a:t>Na</a:t>
            </a:r>
            <a:r>
              <a:rPr lang="vi-VN" sz="3200" dirty="0">
                <a:latin typeface="Times New Roman" panose="02020603050405020304" pitchFamily="18" charset="0"/>
                <a:cs typeface="Times New Roman" panose="02020603050405020304" pitchFamily="18" charset="0"/>
              </a:rPr>
              <a:t>  +  </a:t>
            </a:r>
            <a:r>
              <a:rPr lang="en-US" sz="3200" dirty="0">
                <a:solidFill>
                  <a:srgbClr val="FF0066"/>
                </a:solidFill>
                <a:latin typeface="Times New Roman" panose="02020603050405020304" pitchFamily="18" charset="0"/>
                <a:cs typeface="Times New Roman" panose="02020603050405020304" pitchFamily="18" charset="0"/>
              </a:rPr>
              <a:t>CH</a:t>
            </a:r>
            <a:r>
              <a:rPr lang="en-US" sz="3200" baseline="-25000" dirty="0">
                <a:solidFill>
                  <a:srgbClr val="FF0066"/>
                </a:solidFill>
                <a:latin typeface="Times New Roman" panose="02020603050405020304" pitchFamily="18" charset="0"/>
                <a:cs typeface="Times New Roman" panose="02020603050405020304" pitchFamily="18" charset="0"/>
              </a:rPr>
              <a:t>3</a:t>
            </a:r>
            <a:r>
              <a:rPr lang="vi-VN" sz="3200" dirty="0">
                <a:solidFill>
                  <a:srgbClr val="FF0066"/>
                </a:solidFill>
                <a:latin typeface="Times New Roman" panose="02020603050405020304" pitchFamily="18" charset="0"/>
                <a:cs typeface="Times New Roman" panose="02020603050405020304" pitchFamily="18" charset="0"/>
              </a:rPr>
              <a:t>O</a:t>
            </a:r>
            <a:r>
              <a:rPr lang="vi-VN" sz="3200" dirty="0">
                <a:latin typeface="Times New Roman" panose="02020603050405020304" pitchFamily="18" charset="0"/>
                <a:cs typeface="Times New Roman" panose="02020603050405020304" pitchFamily="18" charset="0"/>
              </a:rPr>
              <a:t>H</a:t>
            </a:r>
            <a:endParaRPr lang="en-US" sz="32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3594A378-E54D-BD71-4AD1-ABCC860AB1A1}"/>
              </a:ext>
            </a:extLst>
          </p:cNvPr>
          <p:cNvSpPr txBox="1"/>
          <p:nvPr/>
        </p:nvSpPr>
        <p:spPr>
          <a:xfrm>
            <a:off x="1425174" y="4047642"/>
            <a:ext cx="251008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Ethyl acetate</a:t>
            </a:r>
          </a:p>
        </p:txBody>
      </p:sp>
      <p:sp>
        <p:nvSpPr>
          <p:cNvPr id="38" name="TextBox 37">
            <a:extLst>
              <a:ext uri="{FF2B5EF4-FFF2-40B4-BE49-F238E27FC236}">
                <a16:creationId xmlns:a16="http://schemas.microsoft.com/office/drawing/2014/main" id="{F29493A5-FBCB-A76D-8EDD-942A8DEACEA6}"/>
              </a:ext>
            </a:extLst>
          </p:cNvPr>
          <p:cNvSpPr txBox="1"/>
          <p:nvPr/>
        </p:nvSpPr>
        <p:spPr>
          <a:xfrm>
            <a:off x="5571066" y="4040006"/>
            <a:ext cx="349673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Potassium acetate</a:t>
            </a:r>
          </a:p>
        </p:txBody>
      </p:sp>
      <p:sp>
        <p:nvSpPr>
          <p:cNvPr id="42" name="TextBox 41">
            <a:extLst>
              <a:ext uri="{FF2B5EF4-FFF2-40B4-BE49-F238E27FC236}">
                <a16:creationId xmlns:a16="http://schemas.microsoft.com/office/drawing/2014/main" id="{436F1E00-699E-9733-7D48-C8BB2BDE97A6}"/>
              </a:ext>
            </a:extLst>
          </p:cNvPr>
          <p:cNvSpPr txBox="1"/>
          <p:nvPr/>
        </p:nvSpPr>
        <p:spPr>
          <a:xfrm>
            <a:off x="8827046" y="4050227"/>
            <a:ext cx="2894174"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Ethylic alcohol</a:t>
            </a:r>
          </a:p>
        </p:txBody>
      </p:sp>
      <p:sp>
        <p:nvSpPr>
          <p:cNvPr id="44" name="TextBox 43">
            <a:extLst>
              <a:ext uri="{FF2B5EF4-FFF2-40B4-BE49-F238E27FC236}">
                <a16:creationId xmlns:a16="http://schemas.microsoft.com/office/drawing/2014/main" id="{C8D3D603-BADB-BF4F-7883-AAE936363699}"/>
              </a:ext>
            </a:extLst>
          </p:cNvPr>
          <p:cNvSpPr txBox="1"/>
          <p:nvPr/>
        </p:nvSpPr>
        <p:spPr>
          <a:xfrm>
            <a:off x="739156" y="4583100"/>
            <a:ext cx="10699310" cy="1865126"/>
          </a:xfrm>
          <a:prstGeom prst="rect">
            <a:avLst/>
          </a:prstGeom>
          <a:noFill/>
        </p:spPr>
        <p:txBody>
          <a:bodyPr wrap="square">
            <a:spAutoFit/>
          </a:bodyPr>
          <a:lstStyle/>
          <a:p>
            <a:pPr algn="just">
              <a:lnSpc>
                <a:spcPct val="120000"/>
              </a:lnSpc>
            </a:pPr>
            <a:r>
              <a:rPr lang="vi-VN" sz="3200" b="1" i="1" dirty="0">
                <a:solidFill>
                  <a:srgbClr val="FF0000"/>
                </a:solidFill>
                <a:effectLst/>
                <a:latin typeface="Times New Roman" panose="02020603050405020304" pitchFamily="18" charset="0"/>
                <a:cs typeface="Times New Roman" panose="02020603050405020304" pitchFamily="18" charset="0"/>
              </a:rPr>
              <a:t>Chú ý:</a:t>
            </a:r>
            <a:r>
              <a:rPr lang="vi-VN" sz="3200" b="0" i="1" dirty="0">
                <a:solidFill>
                  <a:srgbClr val="212529"/>
                </a:solidFill>
                <a:effectLst/>
                <a:latin typeface="Times New Roman" panose="02020603050405020304" pitchFamily="18" charset="0"/>
                <a:cs typeface="Times New Roman" panose="02020603050405020304" pitchFamily="18" charset="0"/>
              </a:rPr>
              <a:t> Các este</a:t>
            </a:r>
            <a:r>
              <a:rPr lang="en-US" sz="3200" b="0" i="1" dirty="0">
                <a:solidFill>
                  <a:srgbClr val="212529"/>
                </a:solidFill>
                <a:effectLst/>
                <a:latin typeface="Times New Roman" panose="02020603050405020304" pitchFamily="18" charset="0"/>
                <a:cs typeface="Times New Roman" panose="02020603050405020304" pitchFamily="18" charset="0"/>
              </a:rPr>
              <a:t>r</a:t>
            </a:r>
            <a:r>
              <a:rPr lang="vi-VN" sz="3200" b="0" i="1" dirty="0">
                <a:solidFill>
                  <a:srgbClr val="212529"/>
                </a:solidFill>
                <a:effectLst/>
                <a:latin typeface="Times New Roman" panose="02020603050405020304" pitchFamily="18" charset="0"/>
                <a:cs typeface="Times New Roman" panose="02020603050405020304" pitchFamily="18" charset="0"/>
              </a:rPr>
              <a:t> không no có dạng RCOO-CH=CH-R</a:t>
            </a:r>
            <a:r>
              <a:rPr lang="vi-VN" sz="3200" b="0" i="1" baseline="30000" dirty="0">
                <a:solidFill>
                  <a:srgbClr val="212529"/>
                </a:solidFill>
                <a:effectLst/>
                <a:latin typeface="Times New Roman" panose="02020603050405020304" pitchFamily="18" charset="0"/>
                <a:cs typeface="Times New Roman" panose="02020603050405020304" pitchFamily="18" charset="0"/>
              </a:rPr>
              <a:t>'</a:t>
            </a:r>
            <a:r>
              <a:rPr lang="vi-VN" sz="3200" b="0" i="1" dirty="0">
                <a:solidFill>
                  <a:srgbClr val="212529"/>
                </a:solidFill>
                <a:effectLst/>
                <a:latin typeface="Times New Roman" panose="02020603050405020304" pitchFamily="18" charset="0"/>
                <a:cs typeface="Times New Roman" panose="02020603050405020304" pitchFamily="18" charset="0"/>
              </a:rPr>
              <a:t> hoặc RCOO-C(R</a:t>
            </a:r>
            <a:r>
              <a:rPr lang="vi-VN" sz="3200" b="0" i="1" baseline="30000" dirty="0">
                <a:solidFill>
                  <a:srgbClr val="212529"/>
                </a:solidFill>
                <a:effectLst/>
                <a:latin typeface="Times New Roman" panose="02020603050405020304" pitchFamily="18" charset="0"/>
                <a:cs typeface="Times New Roman" panose="02020603050405020304" pitchFamily="18" charset="0"/>
              </a:rPr>
              <a:t>'</a:t>
            </a:r>
            <a:r>
              <a:rPr lang="vi-VN" sz="3200" b="0" i="1" dirty="0">
                <a:solidFill>
                  <a:srgbClr val="212529"/>
                </a:solidFill>
                <a:effectLst/>
                <a:latin typeface="Times New Roman" panose="02020603050405020304" pitchFamily="18" charset="0"/>
                <a:cs typeface="Times New Roman" panose="02020603050405020304" pitchFamily="18" charset="0"/>
              </a:rPr>
              <a:t>)=CH-R</a:t>
            </a:r>
            <a:r>
              <a:rPr lang="vi-VN" sz="3200" b="0" i="1" baseline="30000" dirty="0">
                <a:solidFill>
                  <a:srgbClr val="212529"/>
                </a:solidFill>
                <a:effectLst/>
                <a:latin typeface="Times New Roman" panose="02020603050405020304" pitchFamily="18" charset="0"/>
                <a:cs typeface="Times New Roman" panose="02020603050405020304" pitchFamily="18" charset="0"/>
              </a:rPr>
              <a:t>''</a:t>
            </a:r>
            <a:r>
              <a:rPr lang="vi-VN" sz="3200" b="0" i="1" dirty="0">
                <a:solidFill>
                  <a:srgbClr val="212529"/>
                </a:solidFill>
                <a:effectLst/>
                <a:latin typeface="Times New Roman" panose="02020603050405020304" pitchFamily="18" charset="0"/>
                <a:cs typeface="Times New Roman" panose="02020603050405020304" pitchFamily="18" charset="0"/>
              </a:rPr>
              <a:t> khi bị thủy phân trong môi trường </a:t>
            </a:r>
            <a:r>
              <a:rPr lang="en-US" sz="3200" b="0" i="1" dirty="0">
                <a:solidFill>
                  <a:srgbClr val="212529"/>
                </a:solidFill>
                <a:effectLst/>
                <a:latin typeface="Times New Roman" panose="02020603050405020304" pitchFamily="18" charset="0"/>
                <a:cs typeface="Times New Roman" panose="02020603050405020304" pitchFamily="18" charset="0"/>
              </a:rPr>
              <a:t>kiềm </a:t>
            </a:r>
            <a:r>
              <a:rPr lang="vi-VN" sz="3200" b="0" i="1" dirty="0">
                <a:solidFill>
                  <a:srgbClr val="212529"/>
                </a:solidFill>
                <a:effectLst/>
                <a:latin typeface="Times New Roman" panose="02020603050405020304" pitchFamily="18" charset="0"/>
                <a:cs typeface="Times New Roman" panose="02020603050405020304" pitchFamily="18" charset="0"/>
              </a:rPr>
              <a:t>tạo thành </a:t>
            </a:r>
            <a:r>
              <a:rPr lang="en-US" sz="3200" b="0" i="1" dirty="0">
                <a:solidFill>
                  <a:srgbClr val="B12FC7"/>
                </a:solidFill>
                <a:effectLst/>
                <a:latin typeface="Times New Roman" panose="02020603050405020304" pitchFamily="18" charset="0"/>
                <a:cs typeface="Times New Roman" panose="02020603050405020304" pitchFamily="18" charset="0"/>
              </a:rPr>
              <a:t>muối của carboxylic acid </a:t>
            </a:r>
            <a:r>
              <a:rPr lang="vi-VN" sz="3200" b="0" i="1" dirty="0">
                <a:solidFill>
                  <a:srgbClr val="212529"/>
                </a:solidFill>
                <a:effectLst/>
                <a:latin typeface="Times New Roman" panose="02020603050405020304" pitchFamily="18" charset="0"/>
                <a:cs typeface="Times New Roman" panose="02020603050405020304" pitchFamily="18" charset="0"/>
              </a:rPr>
              <a:t>và </a:t>
            </a:r>
            <a:r>
              <a:rPr lang="vi-VN" sz="3200" b="0" i="1" dirty="0">
                <a:solidFill>
                  <a:srgbClr val="B12FC7"/>
                </a:solidFill>
                <a:effectLst/>
                <a:latin typeface="Times New Roman" panose="02020603050405020304" pitchFamily="18" charset="0"/>
                <a:cs typeface="Times New Roman" panose="02020603050405020304" pitchFamily="18" charset="0"/>
              </a:rPr>
              <a:t>aldehyde</a:t>
            </a:r>
            <a:r>
              <a:rPr lang="vi-VN" sz="3200" b="0" i="1" dirty="0">
                <a:solidFill>
                  <a:srgbClr val="212529"/>
                </a:solidFill>
                <a:effectLst/>
                <a:latin typeface="Times New Roman" panose="02020603050405020304" pitchFamily="18" charset="0"/>
                <a:cs typeface="Times New Roman" panose="02020603050405020304" pitchFamily="18" charset="0"/>
              </a:rPr>
              <a:t> hoặc </a:t>
            </a:r>
            <a:r>
              <a:rPr lang="en-US" sz="3200" b="0" i="1" dirty="0">
                <a:solidFill>
                  <a:srgbClr val="B12FC7"/>
                </a:solidFill>
                <a:effectLst/>
                <a:latin typeface="Times New Roman" panose="02020603050405020304" pitchFamily="18" charset="0"/>
                <a:cs typeface="Times New Roman" panose="02020603050405020304" pitchFamily="18" charset="0"/>
              </a:rPr>
              <a:t>k</a:t>
            </a:r>
            <a:r>
              <a:rPr lang="vi-VN" sz="3200" b="0" i="1" dirty="0">
                <a:solidFill>
                  <a:srgbClr val="B12FC7"/>
                </a:solidFill>
                <a:effectLst/>
                <a:latin typeface="Times New Roman" panose="02020603050405020304" pitchFamily="18" charset="0"/>
                <a:cs typeface="Times New Roman" panose="02020603050405020304" pitchFamily="18" charset="0"/>
              </a:rPr>
              <a:t>eton</a:t>
            </a:r>
            <a:r>
              <a:rPr lang="en-US" sz="3200" b="0" i="1" dirty="0">
                <a:solidFill>
                  <a:srgbClr val="B12FC7"/>
                </a:solidFill>
                <a:effectLst/>
                <a:latin typeface="Times New Roman" panose="02020603050405020304" pitchFamily="18" charset="0"/>
                <a:cs typeface="Times New Roman" panose="02020603050405020304" pitchFamily="18" charset="0"/>
              </a:rPr>
              <a:t>e</a:t>
            </a:r>
            <a:r>
              <a:rPr lang="vi-VN" sz="3200" b="0" i="1" dirty="0">
                <a:solidFill>
                  <a:srgbClr val="212529"/>
                </a:solidFill>
                <a:effectLst/>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6054546-451B-035D-14AA-912068E20815}"/>
              </a:ext>
            </a:extLst>
          </p:cNvPr>
          <p:cNvSpPr/>
          <p:nvPr/>
        </p:nvSpPr>
        <p:spPr>
          <a:xfrm>
            <a:off x="8139820" y="1044141"/>
            <a:ext cx="3581400" cy="533400"/>
          </a:xfrm>
          <a:prstGeom prst="roundRect">
            <a:avLst>
              <a:gd name="adj" fmla="val 5000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Môi trường kiềm</a:t>
            </a:r>
          </a:p>
        </p:txBody>
      </p:sp>
      <p:grpSp>
        <p:nvGrpSpPr>
          <p:cNvPr id="6" name="Group 5">
            <a:extLst>
              <a:ext uri="{FF2B5EF4-FFF2-40B4-BE49-F238E27FC236}">
                <a16:creationId xmlns:a16="http://schemas.microsoft.com/office/drawing/2014/main" id="{0FBFEB21-E0B9-6296-EDB6-9A2A82C302F9}"/>
              </a:ext>
            </a:extLst>
          </p:cNvPr>
          <p:cNvGrpSpPr/>
          <p:nvPr/>
        </p:nvGrpSpPr>
        <p:grpSpPr>
          <a:xfrm>
            <a:off x="5571066" y="3125632"/>
            <a:ext cx="1066800" cy="595652"/>
            <a:chOff x="3939955" y="2833348"/>
            <a:chExt cx="1066800" cy="595652"/>
          </a:xfrm>
        </p:grpSpPr>
        <p:cxnSp>
          <p:nvCxnSpPr>
            <p:cNvPr id="7" name="Straight Arrow Connector 6">
              <a:extLst>
                <a:ext uri="{FF2B5EF4-FFF2-40B4-BE49-F238E27FC236}">
                  <a16:creationId xmlns:a16="http://schemas.microsoft.com/office/drawing/2014/main" id="{519B1D92-85D5-E5A5-9EAA-3C8162BDD8AE}"/>
                </a:ext>
              </a:extLst>
            </p:cNvPr>
            <p:cNvCxnSpPr/>
            <p:nvPr/>
          </p:nvCxnSpPr>
          <p:spPr>
            <a:xfrm>
              <a:off x="3962400" y="34290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F6C4E30-9538-83A9-8A77-31FC47EC4A8C}"/>
                </a:ext>
              </a:extLst>
            </p:cNvPr>
            <p:cNvSpPr txBox="1"/>
            <p:nvPr/>
          </p:nvSpPr>
          <p:spPr>
            <a:xfrm>
              <a:off x="3939955" y="2833348"/>
              <a:ext cx="1066800" cy="572464"/>
            </a:xfrm>
            <a:prstGeom prst="rect">
              <a:avLst/>
            </a:prstGeom>
            <a:noFill/>
          </p:spPr>
          <p:txBody>
            <a:bodyPr wrap="square">
              <a:spAutoFit/>
            </a:bodyPr>
            <a:lstStyle/>
            <a:p>
              <a:pPr algn="ctr">
                <a:lnSpc>
                  <a:spcPct val="130000"/>
                </a:lnSpc>
              </a:pPr>
              <a:r>
                <a:rPr lang="en-US" sz="2400" dirty="0">
                  <a:latin typeface="Times New Roman" panose="02020603050405020304" pitchFamily="18" charset="0"/>
                  <a:cs typeface="Times New Roman" panose="02020603050405020304" pitchFamily="18" charset="0"/>
                </a:rPr>
                <a:t>t</a:t>
              </a:r>
              <a:r>
                <a:rPr lang="en-US" sz="2400" baseline="30000" dirty="0">
                  <a:latin typeface="Times New Roman" panose="02020603050405020304" pitchFamily="18" charset="0"/>
                  <a:cs typeface="Times New Roman" panose="02020603050405020304" pitchFamily="18" charset="0"/>
                </a:rPr>
                <a:t>0</a:t>
              </a:r>
              <a:endParaRPr lang="en-US" sz="240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187A5307-3A5F-4BB0-9E46-8B9216E94F85}"/>
              </a:ext>
            </a:extLst>
          </p:cNvPr>
          <p:cNvGrpSpPr/>
          <p:nvPr/>
        </p:nvGrpSpPr>
        <p:grpSpPr>
          <a:xfrm>
            <a:off x="2184400" y="-190502"/>
            <a:ext cx="7823200" cy="1138893"/>
            <a:chOff x="2184400" y="-190501"/>
            <a:chExt cx="7823200" cy="980515"/>
          </a:xfrm>
        </p:grpSpPr>
        <p:sp>
          <p:nvSpPr>
            <p:cNvPr id="29" name="Rectangle: Rounded Corners 9">
              <a:extLst>
                <a:ext uri="{FF2B5EF4-FFF2-40B4-BE49-F238E27FC236}">
                  <a16:creationId xmlns:a16="http://schemas.microsoft.com/office/drawing/2014/main" id="{86C4A43C-B72B-4E72-8176-8880F21B6A5F}"/>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 name="Channel Name">
              <a:extLst>
                <a:ext uri="{FF2B5EF4-FFF2-40B4-BE49-F238E27FC236}">
                  <a16:creationId xmlns:a16="http://schemas.microsoft.com/office/drawing/2014/main" id="{D4CBA959-3461-454E-8FCA-0B3189EFCA1E}"/>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4. TÍNH CHẤT HÓA HỌC</a:t>
              </a:r>
            </a:p>
          </p:txBody>
        </p:sp>
      </p:grpSp>
    </p:spTree>
    <p:extLst>
      <p:ext uri="{BB962C8B-B14F-4D97-AF65-F5344CB8AC3E}">
        <p14:creationId xmlns:p14="http://schemas.microsoft.com/office/powerpoint/2010/main" val="206233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arn(inVertical)">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35" grpId="0"/>
      <p:bldP spid="38" grpId="0"/>
      <p:bldP spid="42" grpId="0"/>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968956" y="685800"/>
            <a:ext cx="10384844" cy="1905732"/>
            <a:chOff x="1050985" y="914400"/>
            <a:chExt cx="10455215" cy="2187225"/>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2187224"/>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584720" y="353682"/>
            <a:ext cx="914400" cy="9144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1322033" y="1008449"/>
            <a:ext cx="9775300" cy="1569660"/>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Em hãy so sánh điểm giống nhau và khác nhau của phản ứng thuỷ phân ester CH</a:t>
            </a:r>
            <a:r>
              <a:rPr lang="vi-VN" sz="3200" baseline="-25000" dirty="0">
                <a:solidFill>
                  <a:prstClr val="black"/>
                </a:solidFill>
                <a:latin typeface="Times New Roman" panose="02020603050405020304" pitchFamily="18" charset="0"/>
                <a:cs typeface="Times New Roman" panose="02020603050405020304" pitchFamily="18" charset="0"/>
              </a:rPr>
              <a:t>3</a:t>
            </a:r>
            <a:r>
              <a:rPr lang="vi-VN" sz="3200" dirty="0">
                <a:solidFill>
                  <a:prstClr val="black"/>
                </a:solidFill>
                <a:latin typeface="Times New Roman" panose="02020603050405020304" pitchFamily="18" charset="0"/>
                <a:cs typeface="Times New Roman" panose="02020603050405020304" pitchFamily="18" charset="0"/>
              </a:rPr>
              <a:t>COOCH</a:t>
            </a:r>
            <a:r>
              <a:rPr lang="vi-VN" sz="3200" baseline="-25000" dirty="0">
                <a:solidFill>
                  <a:prstClr val="black"/>
                </a:solidFill>
                <a:latin typeface="Times New Roman" panose="02020603050405020304" pitchFamily="18" charset="0"/>
                <a:cs typeface="Times New Roman" panose="02020603050405020304" pitchFamily="18" charset="0"/>
              </a:rPr>
              <a:t>3</a:t>
            </a:r>
            <a:r>
              <a:rPr lang="vi-VN" sz="3200" dirty="0">
                <a:solidFill>
                  <a:prstClr val="black"/>
                </a:solidFill>
                <a:latin typeface="Times New Roman" panose="02020603050405020304" pitchFamily="18" charset="0"/>
                <a:cs typeface="Times New Roman" panose="02020603050405020304" pitchFamily="18" charset="0"/>
              </a:rPr>
              <a:t> trong môi trường acid và môi trường base.</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E092177E-3C2D-413C-A954-61A82330E1EF}"/>
              </a:ext>
            </a:extLst>
          </p:cNvPr>
          <p:cNvSpPr/>
          <p:nvPr/>
        </p:nvSpPr>
        <p:spPr>
          <a:xfrm>
            <a:off x="4409834" y="2816385"/>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Lời giải</a:t>
            </a:r>
          </a:p>
        </p:txBody>
      </p:sp>
      <p:graphicFrame>
        <p:nvGraphicFramePr>
          <p:cNvPr id="12" name="Table 15">
            <a:extLst>
              <a:ext uri="{FF2B5EF4-FFF2-40B4-BE49-F238E27FC236}">
                <a16:creationId xmlns:a16="http://schemas.microsoft.com/office/drawing/2014/main" id="{E4F91911-B2DE-4C5D-B641-4647F7D96D38}"/>
              </a:ext>
            </a:extLst>
          </p:cNvPr>
          <p:cNvGraphicFramePr>
            <a:graphicFrameLocks noGrp="1"/>
          </p:cNvGraphicFramePr>
          <p:nvPr>
            <p:extLst>
              <p:ext uri="{D42A27DB-BD31-4B8C-83A1-F6EECF244321}">
                <p14:modId xmlns:p14="http://schemas.microsoft.com/office/powerpoint/2010/main" val="895557755"/>
              </p:ext>
            </p:extLst>
          </p:nvPr>
        </p:nvGraphicFramePr>
        <p:xfrm>
          <a:off x="932524" y="3693339"/>
          <a:ext cx="10649876" cy="2225040"/>
        </p:xfrm>
        <a:graphic>
          <a:graphicData uri="http://schemas.openxmlformats.org/drawingml/2006/table">
            <a:tbl>
              <a:tblPr firstRow="1" bandRow="1">
                <a:tableStyleId>{21E4AEA4-8DFA-4A89-87EB-49C32662AFE0}</a:tableStyleId>
              </a:tblPr>
              <a:tblGrid>
                <a:gridCol w="820076">
                  <a:extLst>
                    <a:ext uri="{9D8B030D-6E8A-4147-A177-3AD203B41FA5}">
                      <a16:colId xmlns:a16="http://schemas.microsoft.com/office/drawing/2014/main" val="455724496"/>
                    </a:ext>
                  </a:extLst>
                </a:gridCol>
                <a:gridCol w="1219200">
                  <a:extLst>
                    <a:ext uri="{9D8B030D-6E8A-4147-A177-3AD203B41FA5}">
                      <a16:colId xmlns:a16="http://schemas.microsoft.com/office/drawing/2014/main" val="1131129454"/>
                    </a:ext>
                  </a:extLst>
                </a:gridCol>
                <a:gridCol w="4154568">
                  <a:extLst>
                    <a:ext uri="{9D8B030D-6E8A-4147-A177-3AD203B41FA5}">
                      <a16:colId xmlns:a16="http://schemas.microsoft.com/office/drawing/2014/main" val="641563233"/>
                    </a:ext>
                  </a:extLst>
                </a:gridCol>
                <a:gridCol w="4456032">
                  <a:extLst>
                    <a:ext uri="{9D8B030D-6E8A-4147-A177-3AD203B41FA5}">
                      <a16:colId xmlns:a16="http://schemas.microsoft.com/office/drawing/2014/main" val="385229760"/>
                    </a:ext>
                  </a:extLst>
                </a:gridCol>
              </a:tblGrid>
              <a:tr h="370840">
                <a:tc gridSpan="2">
                  <a:txBody>
                    <a:bodyPr/>
                    <a:lstStyle/>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trường</a:t>
                      </a:r>
                      <a:r>
                        <a:rPr lang="en-US" sz="2400" b="1" dirty="0">
                          <a:solidFill>
                            <a:schemeClr val="tx1"/>
                          </a:solidFill>
                          <a:latin typeface="Times New Roman" panose="02020603050405020304" pitchFamily="18" charset="0"/>
                          <a:cs typeface="Times New Roman" panose="02020603050405020304" pitchFamily="18" charset="0"/>
                        </a:rPr>
                        <a:t>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trường</a:t>
                      </a:r>
                      <a:r>
                        <a:rPr lang="en-US" sz="2400" b="1" dirty="0">
                          <a:solidFill>
                            <a:schemeClr val="tx1"/>
                          </a:solidFill>
                          <a:latin typeface="Times New Roman" panose="02020603050405020304" pitchFamily="18" charset="0"/>
                          <a:cs typeface="Times New Roman" panose="02020603050405020304" pitchFamily="18" charset="0"/>
                        </a:rPr>
                        <a:t> base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6023451"/>
                  </a:ext>
                </a:extLst>
              </a:tr>
              <a:tr h="370840">
                <a:tc gridSpan="2">
                  <a:txBody>
                    <a:bodyPr/>
                    <a:lstStyle/>
                    <a:p>
                      <a:pPr algn="ctr"/>
                      <a:r>
                        <a:rPr lang="en-US" sz="2000" dirty="0">
                          <a:latin typeface="Times New Roman" panose="02020603050405020304" pitchFamily="18" charset="0"/>
                          <a:cs typeface="Times New Roman" panose="02020603050405020304" pitchFamily="18" charset="0"/>
                        </a:rPr>
                        <a:t>PTPƯ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973028"/>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latin typeface="Times New Roman" panose="02020603050405020304" pitchFamily="18" charset="0"/>
                          <a:cs typeface="Times New Roman" panose="02020603050405020304" pitchFamily="18" charset="0"/>
                        </a:rPr>
                        <a:t>Giống</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2000" dirty="0" err="1">
                          <a:latin typeface="Times New Roman" panose="02020603050405020304" pitchFamily="18" charset="0"/>
                          <a:cs typeface="Times New Roman" panose="02020603050405020304" pitchFamily="18" charset="0"/>
                        </a:rPr>
                        <a:t>Phản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xảy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đun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1 alcohol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CH</a:t>
                      </a:r>
                      <a:r>
                        <a:rPr lang="en-US" sz="2000" baseline="-25000" dirty="0">
                          <a:latin typeface="Times New Roman" panose="02020603050405020304" pitchFamily="18" charset="0"/>
                          <a:cs typeface="Times New Roman" panose="02020603050405020304" pitchFamily="18" charset="0"/>
                        </a:rPr>
                        <a:t>3</a:t>
                      </a:r>
                      <a:r>
                        <a:rPr lang="en-US" sz="2000" baseline="0" dirty="0">
                          <a:latin typeface="Times New Roman" panose="02020603050405020304" pitchFamily="18" charset="0"/>
                          <a:cs typeface="Times New Roman" panose="02020603050405020304" pitchFamily="18" charset="0"/>
                        </a:rPr>
                        <a:t>OH</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2556051"/>
                  </a:ext>
                </a:extLst>
              </a:tr>
              <a:tr h="370840">
                <a:tc rowSpan="2">
                  <a:txBody>
                    <a:bodyPr/>
                    <a:lstStyle/>
                    <a:p>
                      <a:pPr algn="ct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COOH</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COO</a:t>
                      </a:r>
                      <a:r>
                        <a:rPr lang="en-US" sz="2400" dirty="0">
                          <a:latin typeface="Times New Roman" panose="02020603050405020304" pitchFamily="18" charset="0"/>
                          <a:cs typeface="Times New Roman" panose="02020603050405020304" pitchFamily="18" charset="0"/>
                        </a:rPr>
                        <a:t>Na</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063584"/>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latin typeface="Times New Roman" panose="02020603050405020304" pitchFamily="18" charset="0"/>
                          <a:cs typeface="Times New Roman" panose="02020603050405020304" pitchFamily="18" charset="0"/>
                        </a:rPr>
                        <a:t>Chiều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pư</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599531"/>
                  </a:ext>
                </a:extLst>
              </a:tr>
            </a:tbl>
          </a:graphicData>
        </a:graphic>
      </p:graphicFrame>
      <p:sp>
        <p:nvSpPr>
          <p:cNvPr id="23" name="TextBox 22">
            <a:extLst>
              <a:ext uri="{FF2B5EF4-FFF2-40B4-BE49-F238E27FC236}">
                <a16:creationId xmlns:a16="http://schemas.microsoft.com/office/drawing/2014/main" id="{7EA7DF64-8E0E-436A-9851-A3A7948005DE}"/>
              </a:ext>
            </a:extLst>
          </p:cNvPr>
          <p:cNvSpPr txBox="1"/>
          <p:nvPr/>
        </p:nvSpPr>
        <p:spPr>
          <a:xfrm>
            <a:off x="2662027" y="4229297"/>
            <a:ext cx="4891587" cy="380489"/>
          </a:xfrm>
          <a:prstGeom prst="rect">
            <a:avLst/>
          </a:prstGeom>
          <a:noFill/>
        </p:spPr>
        <p:txBody>
          <a:bodyPr wrap="square">
            <a:spAutoFit/>
          </a:bodyPr>
          <a:lstStyle/>
          <a:p>
            <a:pPr algn="ctr">
              <a:lnSpc>
                <a:spcPct val="130000"/>
              </a:lnSpc>
            </a:pPr>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CO</a:t>
            </a:r>
            <a:r>
              <a:rPr lang="en-US" sz="1600" dirty="0">
                <a:solidFill>
                  <a:srgbClr val="FF0066"/>
                </a:solidFill>
                <a:latin typeface="Times New Roman" panose="02020603050405020304" pitchFamily="18" charset="0"/>
                <a:cs typeface="Times New Roman" panose="02020603050405020304" pitchFamily="18" charset="0"/>
              </a:rPr>
              <a:t>OCH</a:t>
            </a:r>
            <a:r>
              <a:rPr lang="en-US" sz="1600" baseline="-25000" dirty="0">
                <a:solidFill>
                  <a:srgbClr val="FF0066"/>
                </a:solidFill>
                <a:latin typeface="Times New Roman" panose="02020603050405020304" pitchFamily="18" charset="0"/>
                <a:cs typeface="Times New Roman" panose="02020603050405020304" pitchFamily="18" charset="0"/>
              </a:rPr>
              <a:t>3</a:t>
            </a:r>
            <a:r>
              <a:rPr lang="vi-VN" sz="1600" dirty="0">
                <a:latin typeface="Times New Roman" panose="02020603050405020304" pitchFamily="18" charset="0"/>
                <a:cs typeface="Times New Roman" panose="02020603050405020304" pitchFamily="18" charset="0"/>
              </a:rPr>
              <a:t>+H</a:t>
            </a:r>
            <a:r>
              <a:rPr lang="en-US" sz="1600" baseline="-25000" dirty="0">
                <a:latin typeface="Times New Roman" panose="02020603050405020304" pitchFamily="18" charset="0"/>
                <a:cs typeface="Times New Roman" panose="02020603050405020304" pitchFamily="18" charset="0"/>
              </a:rPr>
              <a:t>2</a:t>
            </a:r>
            <a:r>
              <a:rPr lang="vi-VN" sz="1600" dirty="0">
                <a:latin typeface="Times New Roman" panose="02020603050405020304" pitchFamily="18" charset="0"/>
                <a:cs typeface="Times New Roman" panose="02020603050405020304" pitchFamily="18" charset="0"/>
              </a:rPr>
              <a:t>O     </a:t>
            </a:r>
            <a:r>
              <a:rPr lang="en-US" sz="1600" dirty="0">
                <a:latin typeface="Times New Roman" panose="02020603050405020304" pitchFamily="18" charset="0"/>
                <a:cs typeface="Times New Roman" panose="02020603050405020304" pitchFamily="18" charset="0"/>
              </a:rPr>
              <a:t>         CH</a:t>
            </a:r>
            <a:r>
              <a:rPr lang="en-US" sz="1600" baseline="-25000" dirty="0">
                <a:latin typeface="Times New Roman" panose="02020603050405020304" pitchFamily="18" charset="0"/>
                <a:cs typeface="Times New Roman" panose="02020603050405020304" pitchFamily="18" charset="0"/>
              </a:rPr>
              <a:t>3</a:t>
            </a:r>
            <a:r>
              <a:rPr lang="vi-VN" sz="1600" dirty="0">
                <a:latin typeface="Times New Roman" panose="02020603050405020304" pitchFamily="18" charset="0"/>
                <a:cs typeface="Times New Roman" panose="02020603050405020304" pitchFamily="18" charset="0"/>
              </a:rPr>
              <a:t>COOH+</a:t>
            </a:r>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vi-VN" sz="1600" dirty="0">
                <a:latin typeface="Times New Roman" panose="02020603050405020304" pitchFamily="18" charset="0"/>
                <a:cs typeface="Times New Roman" panose="02020603050405020304" pitchFamily="18" charset="0"/>
              </a:rPr>
              <a:t>OH</a:t>
            </a:r>
            <a:endParaRPr lang="en-US" sz="16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45287ADD-FD98-49D5-8A86-023B3915E19D}"/>
              </a:ext>
            </a:extLst>
          </p:cNvPr>
          <p:cNvGrpSpPr/>
          <p:nvPr/>
        </p:nvGrpSpPr>
        <p:grpSpPr>
          <a:xfrm>
            <a:off x="4543942" y="4038442"/>
            <a:ext cx="1066800" cy="476390"/>
            <a:chOff x="3668574" y="3105010"/>
            <a:chExt cx="1066800" cy="476390"/>
          </a:xfrm>
        </p:grpSpPr>
        <p:cxnSp>
          <p:nvCxnSpPr>
            <p:cNvPr id="28" name="Straight Arrow Connector 27">
              <a:extLst>
                <a:ext uri="{FF2B5EF4-FFF2-40B4-BE49-F238E27FC236}">
                  <a16:creationId xmlns:a16="http://schemas.microsoft.com/office/drawing/2014/main" id="{34AF5B5A-DE4C-415B-B718-B8C5CA7024DF}"/>
                </a:ext>
              </a:extLst>
            </p:cNvPr>
            <p:cNvCxnSpPr>
              <a:cxnSpLocks/>
            </p:cNvCxnSpPr>
            <p:nvPr/>
          </p:nvCxnSpPr>
          <p:spPr>
            <a:xfrm>
              <a:off x="3962400" y="3480910"/>
              <a:ext cx="479148"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075D110-0490-4259-AECF-EA3336FDD2DB}"/>
                </a:ext>
              </a:extLst>
            </p:cNvPr>
            <p:cNvCxnSpPr>
              <a:cxnSpLocks/>
            </p:cNvCxnSpPr>
            <p:nvPr/>
          </p:nvCxnSpPr>
          <p:spPr>
            <a:xfrm>
              <a:off x="3962400" y="3581400"/>
              <a:ext cx="479148"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B23FCEA-0973-4253-BD87-8442B5DEF602}"/>
                </a:ext>
              </a:extLst>
            </p:cNvPr>
            <p:cNvSpPr txBox="1"/>
            <p:nvPr/>
          </p:nvSpPr>
          <p:spPr>
            <a:xfrm>
              <a:off x="3668574" y="3105010"/>
              <a:ext cx="1066800" cy="344518"/>
            </a:xfrm>
            <a:prstGeom prst="rect">
              <a:avLst/>
            </a:prstGeom>
            <a:noFill/>
          </p:spPr>
          <p:txBody>
            <a:bodyPr wrap="square">
              <a:spAutoFit/>
            </a:bodyPr>
            <a:lstStyle/>
            <a:p>
              <a:pPr algn="ctr">
                <a:lnSpc>
                  <a:spcPct val="130000"/>
                </a:lnSpc>
              </a:pPr>
              <a:r>
                <a:rPr lang="en-US" sz="1400" dirty="0">
                  <a:latin typeface="Times New Roman" panose="02020603050405020304" pitchFamily="18" charset="0"/>
                  <a:cs typeface="Times New Roman" panose="02020603050405020304" pitchFamily="18" charset="0"/>
                </a:rPr>
                <a:t>H</a:t>
              </a:r>
              <a:r>
                <a:rPr lang="en-US" sz="1400" baseline="30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t</a:t>
              </a:r>
              <a:r>
                <a:rPr lang="en-US" sz="1400" baseline="30000" dirty="0">
                  <a:latin typeface="Times New Roman" panose="02020603050405020304" pitchFamily="18" charset="0"/>
                  <a:cs typeface="Times New Roman" panose="02020603050405020304" pitchFamily="18" charset="0"/>
                </a:rPr>
                <a:t>0</a:t>
              </a:r>
              <a:endParaRPr lang="en-US" sz="1400" dirty="0">
                <a:latin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id="{3C530CEA-B433-48FF-B9E4-FCDDB8EEB8B8}"/>
              </a:ext>
            </a:extLst>
          </p:cNvPr>
          <p:cNvSpPr txBox="1"/>
          <p:nvPr/>
        </p:nvSpPr>
        <p:spPr>
          <a:xfrm>
            <a:off x="6926704" y="4192715"/>
            <a:ext cx="4891587" cy="380489"/>
          </a:xfrm>
          <a:prstGeom prst="rect">
            <a:avLst/>
          </a:prstGeom>
          <a:noFill/>
        </p:spPr>
        <p:txBody>
          <a:bodyPr wrap="square">
            <a:spAutoFit/>
          </a:bodyPr>
          <a:lstStyle/>
          <a:p>
            <a:pPr algn="ctr">
              <a:lnSpc>
                <a:spcPct val="130000"/>
              </a:lnSpc>
            </a:pPr>
            <a:r>
              <a:rPr lang="en-US" sz="1600" dirty="0">
                <a:latin typeface="Times New Roman" panose="02020603050405020304" pitchFamily="18" charset="0"/>
                <a:cs typeface="Times New Roman" panose="02020603050405020304" pitchFamily="18" charset="0"/>
              </a:rPr>
              <a:t>CH</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CO</a:t>
            </a:r>
            <a:r>
              <a:rPr lang="en-US" sz="1600" dirty="0">
                <a:solidFill>
                  <a:srgbClr val="FF0066"/>
                </a:solidFill>
                <a:latin typeface="Times New Roman" panose="02020603050405020304" pitchFamily="18" charset="0"/>
                <a:cs typeface="Times New Roman" panose="02020603050405020304" pitchFamily="18" charset="0"/>
              </a:rPr>
              <a:t>OCH</a:t>
            </a:r>
            <a:r>
              <a:rPr lang="en-US" sz="1600" baseline="-25000" dirty="0">
                <a:solidFill>
                  <a:srgbClr val="FF0066"/>
                </a:solidFill>
                <a:latin typeface="Times New Roman" panose="02020603050405020304" pitchFamily="18" charset="0"/>
                <a:cs typeface="Times New Roman" panose="02020603050405020304" pitchFamily="18" charset="0"/>
              </a:rPr>
              <a:t>3</a:t>
            </a:r>
            <a:r>
              <a:rPr lang="vi-VN" sz="1600" dirty="0">
                <a:latin typeface="Times New Roman" panose="02020603050405020304" pitchFamily="18" charset="0"/>
                <a:cs typeface="Times New Roman" panose="02020603050405020304" pitchFamily="18" charset="0"/>
              </a:rPr>
              <a:t> + </a:t>
            </a:r>
            <a:r>
              <a:rPr lang="en-US" sz="1600" dirty="0">
                <a:latin typeface="Times New Roman" panose="02020603050405020304" pitchFamily="18" charset="0"/>
                <a:cs typeface="Times New Roman" panose="02020603050405020304" pitchFamily="18" charset="0"/>
              </a:rPr>
              <a:t>NaOH</a:t>
            </a:r>
            <a:r>
              <a:rPr lang="vi-VN"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CH</a:t>
            </a:r>
            <a:r>
              <a:rPr lang="en-US" sz="1600" baseline="-25000" dirty="0">
                <a:latin typeface="Times New Roman" panose="02020603050405020304" pitchFamily="18" charset="0"/>
                <a:cs typeface="Times New Roman" panose="02020603050405020304" pitchFamily="18" charset="0"/>
              </a:rPr>
              <a:t>3</a:t>
            </a:r>
            <a:r>
              <a:rPr lang="vi-VN" sz="1600" dirty="0">
                <a:latin typeface="Times New Roman" panose="02020603050405020304" pitchFamily="18" charset="0"/>
                <a:cs typeface="Times New Roman" panose="02020603050405020304" pitchFamily="18" charset="0"/>
              </a:rPr>
              <a:t>COO</a:t>
            </a:r>
            <a:r>
              <a:rPr lang="en-US" sz="1600" dirty="0">
                <a:latin typeface="Times New Roman" panose="02020603050405020304" pitchFamily="18" charset="0"/>
                <a:cs typeface="Times New Roman" panose="02020603050405020304" pitchFamily="18" charset="0"/>
              </a:rPr>
              <a:t>Na</a:t>
            </a:r>
            <a:r>
              <a:rPr lang="vi-VN" sz="1600" dirty="0">
                <a:latin typeface="Times New Roman" panose="02020603050405020304" pitchFamily="18" charset="0"/>
                <a:cs typeface="Times New Roman" panose="02020603050405020304" pitchFamily="18" charset="0"/>
              </a:rPr>
              <a:t> +</a:t>
            </a:r>
            <a:r>
              <a:rPr lang="en-US" sz="1600" dirty="0">
                <a:solidFill>
                  <a:srgbClr val="FF0066"/>
                </a:solidFill>
                <a:latin typeface="Times New Roman" panose="02020603050405020304" pitchFamily="18" charset="0"/>
                <a:cs typeface="Times New Roman" panose="02020603050405020304" pitchFamily="18" charset="0"/>
              </a:rPr>
              <a:t>CH</a:t>
            </a:r>
            <a:r>
              <a:rPr lang="en-US" sz="1600" baseline="-25000" dirty="0">
                <a:solidFill>
                  <a:srgbClr val="FF0066"/>
                </a:solidFill>
                <a:latin typeface="Times New Roman" panose="02020603050405020304" pitchFamily="18" charset="0"/>
                <a:cs typeface="Times New Roman" panose="02020603050405020304" pitchFamily="18" charset="0"/>
              </a:rPr>
              <a:t>3</a:t>
            </a:r>
            <a:r>
              <a:rPr lang="vi-VN" sz="1600" dirty="0">
                <a:solidFill>
                  <a:srgbClr val="FF0066"/>
                </a:solidFill>
                <a:latin typeface="Times New Roman" panose="02020603050405020304" pitchFamily="18" charset="0"/>
                <a:cs typeface="Times New Roman" panose="02020603050405020304" pitchFamily="18" charset="0"/>
              </a:rPr>
              <a:t>O</a:t>
            </a:r>
            <a:r>
              <a:rPr lang="vi-VN" sz="1600" dirty="0">
                <a:latin typeface="Times New Roman" panose="02020603050405020304" pitchFamily="18" charset="0"/>
                <a:cs typeface="Times New Roman" panose="02020603050405020304" pitchFamily="18" charset="0"/>
              </a:rPr>
              <a:t>H</a:t>
            </a:r>
            <a:endParaRPr lang="en-US" sz="1600" dirty="0">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2834841A-B7AC-4545-912D-17D61D12BBF2}"/>
              </a:ext>
            </a:extLst>
          </p:cNvPr>
          <p:cNvGrpSpPr/>
          <p:nvPr/>
        </p:nvGrpSpPr>
        <p:grpSpPr>
          <a:xfrm>
            <a:off x="8796526" y="4120920"/>
            <a:ext cx="1066800" cy="380489"/>
            <a:chOff x="4207053" y="3102281"/>
            <a:chExt cx="1066800" cy="380489"/>
          </a:xfrm>
        </p:grpSpPr>
        <p:cxnSp>
          <p:nvCxnSpPr>
            <p:cNvPr id="33" name="Straight Arrow Connector 32">
              <a:extLst>
                <a:ext uri="{FF2B5EF4-FFF2-40B4-BE49-F238E27FC236}">
                  <a16:creationId xmlns:a16="http://schemas.microsoft.com/office/drawing/2014/main" id="{BDFAFD15-55D5-4719-81BD-49FD06A61A13}"/>
                </a:ext>
              </a:extLst>
            </p:cNvPr>
            <p:cNvCxnSpPr>
              <a:cxnSpLocks/>
            </p:cNvCxnSpPr>
            <p:nvPr/>
          </p:nvCxnSpPr>
          <p:spPr>
            <a:xfrm>
              <a:off x="4578779" y="3429000"/>
              <a:ext cx="374221"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F8C2C61-AB73-4D64-84D6-0A26F0A8C15F}"/>
                </a:ext>
              </a:extLst>
            </p:cNvPr>
            <p:cNvSpPr txBox="1"/>
            <p:nvPr/>
          </p:nvSpPr>
          <p:spPr>
            <a:xfrm>
              <a:off x="4207053" y="3102281"/>
              <a:ext cx="1066800" cy="380489"/>
            </a:xfrm>
            <a:prstGeom prst="rect">
              <a:avLst/>
            </a:prstGeom>
            <a:noFill/>
          </p:spPr>
          <p:txBody>
            <a:bodyPr wrap="square">
              <a:spAutoFit/>
            </a:bodyPr>
            <a:lstStyle/>
            <a:p>
              <a:pPr algn="ctr">
                <a:lnSpc>
                  <a:spcPct val="130000"/>
                </a:lnSpc>
              </a:pPr>
              <a:r>
                <a:rPr lang="en-US" sz="1600" dirty="0">
                  <a:latin typeface="Times New Roman" panose="02020603050405020304" pitchFamily="18" charset="0"/>
                  <a:cs typeface="Times New Roman" panose="02020603050405020304" pitchFamily="18" charset="0"/>
                </a:rPr>
                <a:t>t</a:t>
              </a:r>
              <a:r>
                <a:rPr lang="en-US" sz="1600" baseline="300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0417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968956" y="685800"/>
            <a:ext cx="10384844" cy="1905732"/>
            <a:chOff x="1050985" y="914400"/>
            <a:chExt cx="10455215" cy="2187225"/>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2187224"/>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584720" y="353682"/>
            <a:ext cx="914400" cy="9144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1322032" y="1008449"/>
            <a:ext cx="9858711" cy="1477328"/>
          </a:xfrm>
          <a:prstGeom prst="rect">
            <a:avLst/>
          </a:prstGeom>
          <a:noFill/>
        </p:spPr>
        <p:txBody>
          <a:bodyPr wrap="square" rtlCol="0">
            <a:spAutoFit/>
          </a:bodyPr>
          <a:lstStyle/>
          <a:p>
            <a:pPr algn="just" latinLnBrk="0"/>
            <a:r>
              <a:rPr kumimoji="0" lang="en-US" sz="3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5</a:t>
            </a:r>
            <a:r>
              <a:rPr kumimoji="0" lang="vi-VN" sz="3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vi-VN" sz="3000" b="0" i="0" dirty="0">
                <a:effectLst/>
                <a:latin typeface="Times New Roman" panose="02020603050405020304" pitchFamily="18" charset="0"/>
                <a:cs typeface="Times New Roman" panose="02020603050405020304" pitchFamily="18" charset="0"/>
              </a:rPr>
              <a:t>Hoàn thành phương trình hóa học của các phản ứng sau</a:t>
            </a:r>
          </a:p>
          <a:p>
            <a:pPr algn="just" latinLnBrk="0"/>
            <a:r>
              <a:rPr lang="vi-VN" sz="3000" b="0" i="0" dirty="0">
                <a:effectLst/>
                <a:latin typeface="Times New Roman" panose="02020603050405020304" pitchFamily="18" charset="0"/>
                <a:cs typeface="Times New Roman" panose="02020603050405020304" pitchFamily="18" charset="0"/>
              </a:rPr>
              <a:t>a) CH</a:t>
            </a:r>
            <a:r>
              <a:rPr lang="vi-VN" sz="3000" b="0" i="0" baseline="-25000" dirty="0">
                <a:effectLst/>
                <a:latin typeface="Times New Roman" panose="02020603050405020304" pitchFamily="18" charset="0"/>
                <a:cs typeface="Times New Roman" panose="02020603050405020304" pitchFamily="18" charset="0"/>
              </a:rPr>
              <a:t>3</a:t>
            </a:r>
            <a:r>
              <a:rPr lang="vi-VN" sz="3000" b="0" i="0" dirty="0">
                <a:effectLst/>
                <a:latin typeface="Times New Roman" panose="02020603050405020304" pitchFamily="18" charset="0"/>
                <a:cs typeface="Times New Roman" panose="02020603050405020304" pitchFamily="18" charset="0"/>
              </a:rPr>
              <a:t>COOC</a:t>
            </a:r>
            <a:r>
              <a:rPr lang="vi-VN" sz="3000" b="0" i="0" baseline="-25000" dirty="0">
                <a:effectLst/>
                <a:latin typeface="Times New Roman" panose="02020603050405020304" pitchFamily="18" charset="0"/>
                <a:cs typeface="Times New Roman" panose="02020603050405020304" pitchFamily="18" charset="0"/>
              </a:rPr>
              <a:t>2</a:t>
            </a:r>
            <a:r>
              <a:rPr lang="vi-VN" sz="3000" b="0" i="0" dirty="0">
                <a:effectLst/>
                <a:latin typeface="Times New Roman" panose="02020603050405020304" pitchFamily="18" charset="0"/>
                <a:cs typeface="Times New Roman" panose="02020603050405020304" pitchFamily="18" charset="0"/>
              </a:rPr>
              <a:t>H</a:t>
            </a:r>
            <a:r>
              <a:rPr lang="vi-VN" sz="3000" b="0" i="0" baseline="-25000" dirty="0">
                <a:effectLst/>
                <a:latin typeface="Times New Roman" panose="02020603050405020304" pitchFamily="18" charset="0"/>
                <a:cs typeface="Times New Roman" panose="02020603050405020304" pitchFamily="18" charset="0"/>
              </a:rPr>
              <a:t>5</a:t>
            </a:r>
            <a:r>
              <a:rPr lang="vi-VN" sz="3000" b="0" i="0" dirty="0">
                <a:effectLst/>
                <a:latin typeface="Times New Roman" panose="02020603050405020304" pitchFamily="18" charset="0"/>
                <a:cs typeface="Times New Roman" panose="02020603050405020304" pitchFamily="18" charset="0"/>
              </a:rPr>
              <a:t> + H</a:t>
            </a:r>
            <a:r>
              <a:rPr lang="vi-VN" sz="3000" b="0" i="0" baseline="-25000" dirty="0">
                <a:effectLst/>
                <a:latin typeface="Times New Roman" panose="02020603050405020304" pitchFamily="18" charset="0"/>
                <a:cs typeface="Times New Roman" panose="02020603050405020304" pitchFamily="18" charset="0"/>
              </a:rPr>
              <a:t>2</a:t>
            </a:r>
            <a:r>
              <a:rPr lang="vi-VN" sz="3000" b="0" i="0" dirty="0">
                <a:effectLst/>
                <a:latin typeface="Times New Roman" panose="02020603050405020304" pitchFamily="18" charset="0"/>
                <a:cs typeface="Times New Roman" panose="02020603050405020304" pitchFamily="18" charset="0"/>
              </a:rPr>
              <a:t>O (trong dung dịch H</a:t>
            </a:r>
            <a:r>
              <a:rPr lang="vi-VN" sz="3000" b="0" i="0" baseline="-25000" dirty="0">
                <a:effectLst/>
                <a:latin typeface="Times New Roman" panose="02020603050405020304" pitchFamily="18" charset="0"/>
                <a:cs typeface="Times New Roman" panose="02020603050405020304" pitchFamily="18" charset="0"/>
              </a:rPr>
              <a:t>2</a:t>
            </a:r>
            <a:r>
              <a:rPr lang="vi-VN" sz="3000" b="0" i="0" dirty="0">
                <a:effectLst/>
                <a:latin typeface="Times New Roman" panose="02020603050405020304" pitchFamily="18" charset="0"/>
                <a:cs typeface="Times New Roman" panose="02020603050405020304" pitchFamily="18" charset="0"/>
              </a:rPr>
              <a:t>SO</a:t>
            </a:r>
            <a:r>
              <a:rPr lang="vi-VN" sz="3000" b="0" i="0" baseline="-25000" dirty="0">
                <a:effectLst/>
                <a:latin typeface="Times New Roman" panose="02020603050405020304" pitchFamily="18" charset="0"/>
                <a:cs typeface="Times New Roman" panose="02020603050405020304" pitchFamily="18" charset="0"/>
              </a:rPr>
              <a:t>4</a:t>
            </a:r>
            <a:r>
              <a:rPr lang="vi-VN" sz="3000" b="0" i="0" dirty="0">
                <a:effectLst/>
                <a:latin typeface="Times New Roman" panose="02020603050405020304" pitchFamily="18" charset="0"/>
                <a:cs typeface="Times New Roman" panose="02020603050405020304" pitchFamily="18" charset="0"/>
              </a:rPr>
              <a:t>, đun nóng).</a:t>
            </a:r>
          </a:p>
          <a:p>
            <a:pPr algn="just" latinLnBrk="0"/>
            <a:r>
              <a:rPr lang="vi-VN" sz="3000" b="0" i="0" dirty="0">
                <a:effectLst/>
                <a:latin typeface="Times New Roman" panose="02020603050405020304" pitchFamily="18" charset="0"/>
                <a:cs typeface="Times New Roman" panose="02020603050405020304" pitchFamily="18" charset="0"/>
              </a:rPr>
              <a:t>b) HCOOCH</a:t>
            </a:r>
            <a:r>
              <a:rPr lang="vi-VN" sz="3000" b="0" i="0" baseline="-25000" dirty="0">
                <a:effectLst/>
                <a:latin typeface="Times New Roman" panose="02020603050405020304" pitchFamily="18" charset="0"/>
                <a:cs typeface="Times New Roman" panose="02020603050405020304" pitchFamily="18" charset="0"/>
              </a:rPr>
              <a:t>3</a:t>
            </a:r>
            <a:r>
              <a:rPr lang="vi-VN" sz="3000" b="0" i="0" dirty="0">
                <a:effectLst/>
                <a:latin typeface="Times New Roman" panose="02020603050405020304" pitchFamily="18" charset="0"/>
                <a:cs typeface="Times New Roman" panose="02020603050405020304" pitchFamily="18" charset="0"/>
              </a:rPr>
              <a:t> + NaOH (dung dịch, đun nóng).</a:t>
            </a:r>
          </a:p>
        </p:txBody>
      </p:sp>
      <p:sp>
        <p:nvSpPr>
          <p:cNvPr id="21" name="Rectangle: Rounded Corners 20">
            <a:extLst>
              <a:ext uri="{FF2B5EF4-FFF2-40B4-BE49-F238E27FC236}">
                <a16:creationId xmlns:a16="http://schemas.microsoft.com/office/drawing/2014/main" id="{E092177E-3C2D-413C-A954-61A82330E1EF}"/>
              </a:ext>
            </a:extLst>
          </p:cNvPr>
          <p:cNvSpPr/>
          <p:nvPr/>
        </p:nvSpPr>
        <p:spPr>
          <a:xfrm>
            <a:off x="4409834" y="2816385"/>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Lời giải</a:t>
            </a:r>
          </a:p>
        </p:txBody>
      </p:sp>
      <p:sp>
        <p:nvSpPr>
          <p:cNvPr id="35" name="TextBox 34">
            <a:extLst>
              <a:ext uri="{FF2B5EF4-FFF2-40B4-BE49-F238E27FC236}">
                <a16:creationId xmlns:a16="http://schemas.microsoft.com/office/drawing/2014/main" id="{7ED3CB30-CA7D-4FC6-A7BE-17CFFC8BCD55}"/>
              </a:ext>
            </a:extLst>
          </p:cNvPr>
          <p:cNvSpPr txBox="1"/>
          <p:nvPr/>
        </p:nvSpPr>
        <p:spPr>
          <a:xfrm>
            <a:off x="486703" y="3779615"/>
            <a:ext cx="10676745" cy="668645"/>
          </a:xfrm>
          <a:prstGeom prst="rect">
            <a:avLst/>
          </a:prstGeom>
          <a:noFill/>
        </p:spPr>
        <p:txBody>
          <a:bodyPr wrap="square">
            <a:spAutoFit/>
          </a:bodyPr>
          <a:lstStyle/>
          <a:p>
            <a:pPr algn="ctr">
              <a:lnSpc>
                <a:spcPct val="130000"/>
              </a:lnSpc>
            </a:pPr>
            <a:r>
              <a:rPr lang="en-US" sz="3200" dirty="0">
                <a:latin typeface="Times New Roman" panose="02020603050405020304" pitchFamily="18" charset="0"/>
                <a:cs typeface="Times New Roman" panose="02020603050405020304" pitchFamily="18" charset="0"/>
              </a:rPr>
              <a:t>a. CH</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COO</a:t>
            </a:r>
            <a:r>
              <a:rPr lang="vi-VN" sz="3200" dirty="0">
                <a:latin typeface="Times New Roman" panose="02020603050405020304" pitchFamily="18" charset="0"/>
                <a:cs typeface="Times New Roman" panose="02020603050405020304" pitchFamily="18" charset="0"/>
              </a:rPr>
              <a:t>C</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 + H</a:t>
            </a:r>
            <a:r>
              <a:rPr lang="en-US"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O     </a:t>
            </a:r>
            <a:r>
              <a:rPr lang="en-US" sz="3200" dirty="0">
                <a:latin typeface="Times New Roman" panose="02020603050405020304" pitchFamily="18" charset="0"/>
                <a:cs typeface="Times New Roman" panose="02020603050405020304" pitchFamily="18" charset="0"/>
              </a:rPr>
              <a:t>        CH</a:t>
            </a:r>
            <a:r>
              <a:rPr lang="en-US"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COOH + C</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OH</a:t>
            </a:r>
            <a:endParaRPr lang="en-US" sz="3200" dirty="0">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2873CD82-AC7F-408C-9E35-2FEC9DFAE114}"/>
              </a:ext>
            </a:extLst>
          </p:cNvPr>
          <p:cNvGrpSpPr/>
          <p:nvPr/>
        </p:nvGrpSpPr>
        <p:grpSpPr>
          <a:xfrm>
            <a:off x="5384003" y="3643809"/>
            <a:ext cx="1066800" cy="631691"/>
            <a:chOff x="3924300" y="2949709"/>
            <a:chExt cx="1066800" cy="631691"/>
          </a:xfrm>
        </p:grpSpPr>
        <p:cxnSp>
          <p:nvCxnSpPr>
            <p:cNvPr id="37" name="Straight Arrow Connector 36">
              <a:extLst>
                <a:ext uri="{FF2B5EF4-FFF2-40B4-BE49-F238E27FC236}">
                  <a16:creationId xmlns:a16="http://schemas.microsoft.com/office/drawing/2014/main" id="{CDA93397-40BA-4155-84C9-E45B2F7878DD}"/>
                </a:ext>
              </a:extLst>
            </p:cNvPr>
            <p:cNvCxnSpPr/>
            <p:nvPr/>
          </p:nvCxnSpPr>
          <p:spPr>
            <a:xfrm>
              <a:off x="3962400" y="34290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3D7D039-539A-4AF7-B2E8-BF8D1D8A11B8}"/>
                </a:ext>
              </a:extLst>
            </p:cNvPr>
            <p:cNvCxnSpPr/>
            <p:nvPr/>
          </p:nvCxnSpPr>
          <p:spPr>
            <a:xfrm>
              <a:off x="3962400" y="3581400"/>
              <a:ext cx="99060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6AA7EE1-6375-4021-8AAE-C278BAD80938}"/>
                </a:ext>
              </a:extLst>
            </p:cNvPr>
            <p:cNvSpPr txBox="1"/>
            <p:nvPr/>
          </p:nvSpPr>
          <p:spPr>
            <a:xfrm>
              <a:off x="3924300" y="2949709"/>
              <a:ext cx="1066800" cy="572464"/>
            </a:xfrm>
            <a:prstGeom prst="rect">
              <a:avLst/>
            </a:prstGeom>
            <a:noFill/>
          </p:spPr>
          <p:txBody>
            <a:bodyPr wrap="square">
              <a:spAutoFit/>
            </a:bodyPr>
            <a:lstStyle/>
            <a:p>
              <a:pPr algn="ctr">
                <a:lnSpc>
                  <a:spcPct val="130000"/>
                </a:lnSpc>
              </a:pPr>
              <a:r>
                <a:rPr lang="en-US" sz="2400" dirty="0">
                  <a:latin typeface="Times New Roman" panose="02020603050405020304" pitchFamily="18" charset="0"/>
                  <a:cs typeface="Times New Roman" panose="02020603050405020304" pitchFamily="18" charset="0"/>
                </a:rPr>
                <a:t>H</a:t>
              </a:r>
              <a:r>
                <a:rPr lang="en-US" sz="2400" baseline="300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a:t>
              </a:r>
              <a:r>
                <a:rPr lang="en-US" sz="2400" baseline="30000" dirty="0">
                  <a:latin typeface="Times New Roman" panose="02020603050405020304" pitchFamily="18" charset="0"/>
                  <a:cs typeface="Times New Roman" panose="02020603050405020304" pitchFamily="18" charset="0"/>
                </a:rPr>
                <a:t>0</a:t>
              </a:r>
              <a:endParaRPr lang="en-US" sz="2400" dirty="0">
                <a:latin typeface="Times New Roman" panose="02020603050405020304" pitchFamily="18" charset="0"/>
                <a:cs typeface="Times New Roman" panose="02020603050405020304" pitchFamily="18" charset="0"/>
              </a:endParaRPr>
            </a:p>
          </p:txBody>
        </p:sp>
      </p:grpSp>
      <p:sp>
        <p:nvSpPr>
          <p:cNvPr id="40" name="TextBox 39">
            <a:extLst>
              <a:ext uri="{FF2B5EF4-FFF2-40B4-BE49-F238E27FC236}">
                <a16:creationId xmlns:a16="http://schemas.microsoft.com/office/drawing/2014/main" id="{DDD9197A-9C83-44D5-9381-1ABD7A68B2C7}"/>
              </a:ext>
            </a:extLst>
          </p:cNvPr>
          <p:cNvSpPr txBox="1"/>
          <p:nvPr/>
        </p:nvSpPr>
        <p:spPr>
          <a:xfrm>
            <a:off x="146808" y="4714266"/>
            <a:ext cx="11066730" cy="668645"/>
          </a:xfrm>
          <a:prstGeom prst="rect">
            <a:avLst/>
          </a:prstGeom>
          <a:noFill/>
        </p:spPr>
        <p:txBody>
          <a:bodyPr wrap="square">
            <a:spAutoFit/>
          </a:bodyPr>
          <a:lstStyle/>
          <a:p>
            <a:pPr algn="ctr">
              <a:lnSpc>
                <a:spcPct val="130000"/>
              </a:lnSpc>
            </a:pPr>
            <a:r>
              <a:rPr lang="en-US" sz="3200" dirty="0">
                <a:latin typeface="Times New Roman" panose="02020603050405020304" pitchFamily="18" charset="0"/>
                <a:cs typeface="Times New Roman" panose="02020603050405020304" pitchFamily="18" charset="0"/>
              </a:rPr>
              <a:t>b. HCOOCH</a:t>
            </a:r>
            <a:r>
              <a:rPr lang="en-US"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rPr>
              <a:t>NaOH</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H</a:t>
            </a:r>
            <a:r>
              <a:rPr lang="vi-VN" sz="3200" dirty="0">
                <a:latin typeface="Times New Roman" panose="02020603050405020304" pitchFamily="18" charset="0"/>
                <a:cs typeface="Times New Roman" panose="02020603050405020304" pitchFamily="18" charset="0"/>
              </a:rPr>
              <a:t>COO</a:t>
            </a:r>
            <a:r>
              <a:rPr lang="en-US" sz="3200" dirty="0">
                <a:latin typeface="Times New Roman" panose="02020603050405020304" pitchFamily="18" charset="0"/>
                <a:cs typeface="Times New Roman" panose="02020603050405020304" pitchFamily="18" charset="0"/>
              </a:rPr>
              <a:t>Na</a:t>
            </a:r>
            <a:r>
              <a:rPr lang="vi-VN" sz="3200" dirty="0">
                <a:latin typeface="Times New Roman" panose="02020603050405020304" pitchFamily="18" charset="0"/>
                <a:cs typeface="Times New Roman" panose="02020603050405020304" pitchFamily="18" charset="0"/>
              </a:rPr>
              <a:t>  +  </a:t>
            </a: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OH</a:t>
            </a:r>
            <a:endParaRPr lang="en-US" sz="3200" dirty="0">
              <a:latin typeface="Times New Roman" panose="02020603050405020304" pitchFamily="18" charset="0"/>
              <a:cs typeface="Times New Roman" panose="02020603050405020304" pitchFamily="18" charset="0"/>
            </a:endParaRPr>
          </a:p>
        </p:txBody>
      </p:sp>
      <p:grpSp>
        <p:nvGrpSpPr>
          <p:cNvPr id="41" name="Group 40">
            <a:extLst>
              <a:ext uri="{FF2B5EF4-FFF2-40B4-BE49-F238E27FC236}">
                <a16:creationId xmlns:a16="http://schemas.microsoft.com/office/drawing/2014/main" id="{F1A53984-4E76-4244-BCAB-22F11F7B28F5}"/>
              </a:ext>
            </a:extLst>
          </p:cNvPr>
          <p:cNvGrpSpPr/>
          <p:nvPr/>
        </p:nvGrpSpPr>
        <p:grpSpPr>
          <a:xfrm>
            <a:off x="5291675" y="4541507"/>
            <a:ext cx="1066800" cy="595652"/>
            <a:chOff x="3939955" y="2833348"/>
            <a:chExt cx="1066800" cy="595652"/>
          </a:xfrm>
        </p:grpSpPr>
        <p:cxnSp>
          <p:nvCxnSpPr>
            <p:cNvPr id="42" name="Straight Arrow Connector 41">
              <a:extLst>
                <a:ext uri="{FF2B5EF4-FFF2-40B4-BE49-F238E27FC236}">
                  <a16:creationId xmlns:a16="http://schemas.microsoft.com/office/drawing/2014/main" id="{E989EF41-EA5E-46DF-8BF8-9E43347376F2}"/>
                </a:ext>
              </a:extLst>
            </p:cNvPr>
            <p:cNvCxnSpPr/>
            <p:nvPr/>
          </p:nvCxnSpPr>
          <p:spPr>
            <a:xfrm>
              <a:off x="3962400" y="34290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52EB317-961D-4EEE-81C8-278405688954}"/>
                </a:ext>
              </a:extLst>
            </p:cNvPr>
            <p:cNvSpPr txBox="1"/>
            <p:nvPr/>
          </p:nvSpPr>
          <p:spPr>
            <a:xfrm>
              <a:off x="3939955" y="2833348"/>
              <a:ext cx="1066800" cy="572464"/>
            </a:xfrm>
            <a:prstGeom prst="rect">
              <a:avLst/>
            </a:prstGeom>
            <a:noFill/>
          </p:spPr>
          <p:txBody>
            <a:bodyPr wrap="square">
              <a:spAutoFit/>
            </a:bodyPr>
            <a:lstStyle/>
            <a:p>
              <a:pPr algn="ctr">
                <a:lnSpc>
                  <a:spcPct val="130000"/>
                </a:lnSpc>
              </a:pPr>
              <a:r>
                <a:rPr lang="en-US" sz="2400" dirty="0">
                  <a:latin typeface="Times New Roman" panose="02020603050405020304" pitchFamily="18" charset="0"/>
                  <a:cs typeface="Times New Roman" panose="02020603050405020304" pitchFamily="18" charset="0"/>
                </a:rPr>
                <a:t>t</a:t>
              </a:r>
              <a:r>
                <a:rPr lang="en-US" sz="2400" baseline="30000" dirty="0">
                  <a:latin typeface="Times New Roman" panose="02020603050405020304" pitchFamily="18" charset="0"/>
                  <a:cs typeface="Times New Roman" panose="02020603050405020304" pitchFamily="18" charset="0"/>
                </a:rPr>
                <a:t>0</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7549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par>
                                <p:cTn id="17" presetID="16" presetClass="entr" presetSubtype="21"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5"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968956" y="685800"/>
            <a:ext cx="10384844" cy="4028466"/>
            <a:chOff x="1050985" y="914400"/>
            <a:chExt cx="10455215" cy="2187225"/>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2187224"/>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584720" y="353682"/>
            <a:ext cx="914400" cy="9144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1183447" y="1193874"/>
            <a:ext cx="9997296" cy="3539430"/>
          </a:xfrm>
          <a:prstGeom prst="rect">
            <a:avLst/>
          </a:prstGeom>
          <a:noFill/>
        </p:spPr>
        <p:txBody>
          <a:bodyPr wrap="square" rtlCol="0">
            <a:spAutoFit/>
          </a:bodyPr>
          <a:lstStyle/>
          <a:p>
            <a:pPr algn="just"/>
            <a:r>
              <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6</a:t>
            </a:r>
            <a:r>
              <a:rPr kumimoji="0" lang="vi-VN"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Propyl ethanoate là ester có mùi đặc trưng của quả lê, còn methyl butanoate là ester có mùi đặc trưng của quả táo.</a:t>
            </a:r>
          </a:p>
          <a:p>
            <a:pPr algn="just"/>
            <a:r>
              <a:rPr lang="vi-VN" sz="3200" dirty="0">
                <a:latin typeface="Times New Roman" panose="02020603050405020304" pitchFamily="18" charset="0"/>
                <a:cs typeface="Times New Roman" panose="02020603050405020304" pitchFamily="18" charset="0"/>
              </a:rPr>
              <a:t>a) Viết công thức cấu tạo của propyl ethanoate và methyl butanoate.</a:t>
            </a:r>
          </a:p>
          <a:p>
            <a:pPr algn="just"/>
            <a:r>
              <a:rPr lang="vi-VN" sz="3200" dirty="0">
                <a:latin typeface="Times New Roman" panose="02020603050405020304" pitchFamily="18" charset="0"/>
                <a:cs typeface="Times New Roman" panose="02020603050405020304" pitchFamily="18" charset="0"/>
              </a:rPr>
              <a:t>b) Viết phương trình hoá học của phản ứng thuỷ phân propyl ethanoate và methyl butanoate trong môi trường acid và môi trường base.</a:t>
            </a:r>
          </a:p>
        </p:txBody>
      </p:sp>
    </p:spTree>
    <p:extLst>
      <p:ext uri="{BB962C8B-B14F-4D97-AF65-F5344CB8AC3E}">
        <p14:creationId xmlns:p14="http://schemas.microsoft.com/office/powerpoint/2010/main" val="4049249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51918317-BE19-3222-E20E-D40B2BB6397B}"/>
              </a:ext>
            </a:extLst>
          </p:cNvPr>
          <p:cNvSpPr/>
          <p:nvPr/>
        </p:nvSpPr>
        <p:spPr>
          <a:xfrm>
            <a:off x="4531898" y="1006770"/>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p:graphicFrame>
        <p:nvGraphicFramePr>
          <p:cNvPr id="2" name="Table 1">
            <a:extLst>
              <a:ext uri="{FF2B5EF4-FFF2-40B4-BE49-F238E27FC236}">
                <a16:creationId xmlns:a16="http://schemas.microsoft.com/office/drawing/2014/main" id="{45C37FFF-4574-4DCB-94CF-974EC607639E}"/>
              </a:ext>
            </a:extLst>
          </p:cNvPr>
          <p:cNvGraphicFramePr>
            <a:graphicFrameLocks noGrp="1"/>
          </p:cNvGraphicFramePr>
          <p:nvPr>
            <p:extLst>
              <p:ext uri="{D42A27DB-BD31-4B8C-83A1-F6EECF244321}">
                <p14:modId xmlns:p14="http://schemas.microsoft.com/office/powerpoint/2010/main" val="2866449439"/>
              </p:ext>
            </p:extLst>
          </p:nvPr>
        </p:nvGraphicFramePr>
        <p:xfrm>
          <a:off x="2476500" y="1941846"/>
          <a:ext cx="7239000" cy="1463040"/>
        </p:xfrm>
        <a:graphic>
          <a:graphicData uri="http://schemas.openxmlformats.org/drawingml/2006/table">
            <a:tbl>
              <a:tblPr/>
              <a:tblGrid>
                <a:gridCol w="3130826">
                  <a:extLst>
                    <a:ext uri="{9D8B030D-6E8A-4147-A177-3AD203B41FA5}">
                      <a16:colId xmlns:a16="http://schemas.microsoft.com/office/drawing/2014/main" val="4001863868"/>
                    </a:ext>
                  </a:extLst>
                </a:gridCol>
                <a:gridCol w="4108174">
                  <a:extLst>
                    <a:ext uri="{9D8B030D-6E8A-4147-A177-3AD203B41FA5}">
                      <a16:colId xmlns:a16="http://schemas.microsoft.com/office/drawing/2014/main" val="3025984762"/>
                    </a:ext>
                  </a:extLst>
                </a:gridCol>
              </a:tblGrid>
              <a:tr h="0">
                <a:tc>
                  <a:txBody>
                    <a:bodyPr/>
                    <a:lstStyle/>
                    <a:p>
                      <a:pPr algn="ctr" fontAlgn="t" latinLnBrk="0"/>
                      <a:r>
                        <a:rPr lang="en-US" sz="3200" b="1" dirty="0" err="1">
                          <a:solidFill>
                            <a:schemeClr val="tx1"/>
                          </a:solidFill>
                          <a:effectLst/>
                          <a:latin typeface="Times New Roman" panose="02020603050405020304" pitchFamily="18" charset="0"/>
                          <a:cs typeface="Times New Roman" panose="02020603050405020304" pitchFamily="18" charset="0"/>
                        </a:rPr>
                        <a:t>Tên</a:t>
                      </a:r>
                      <a:endParaRPr lang="en-US" sz="3200" b="0" dirty="0">
                        <a:solidFill>
                          <a:schemeClr val="tx1"/>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latinLnBrk="0"/>
                      <a:r>
                        <a:rPr lang="en-US" sz="3200" b="1" dirty="0" err="1">
                          <a:solidFill>
                            <a:schemeClr val="tx1"/>
                          </a:solidFill>
                          <a:effectLst/>
                          <a:latin typeface="Times New Roman" panose="02020603050405020304" pitchFamily="18" charset="0"/>
                          <a:cs typeface="Times New Roman" panose="02020603050405020304" pitchFamily="18" charset="0"/>
                        </a:rPr>
                        <a:t>Công</a:t>
                      </a:r>
                      <a:r>
                        <a:rPr lang="en-US" sz="3200" b="1" dirty="0">
                          <a:solidFill>
                            <a:schemeClr val="tx1"/>
                          </a:solidFill>
                          <a:effectLst/>
                          <a:latin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cs typeface="Times New Roman" panose="02020603050405020304" pitchFamily="18" charset="0"/>
                        </a:rPr>
                        <a:t>thức</a:t>
                      </a:r>
                      <a:r>
                        <a:rPr lang="en-US" sz="3200" b="1" dirty="0">
                          <a:solidFill>
                            <a:schemeClr val="tx1"/>
                          </a:solidFill>
                          <a:effectLst/>
                          <a:latin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cs typeface="Times New Roman" panose="02020603050405020304" pitchFamily="18" charset="0"/>
                        </a:rPr>
                        <a:t>cấu</a:t>
                      </a:r>
                      <a:r>
                        <a:rPr lang="en-US" sz="3200" b="1" dirty="0">
                          <a:solidFill>
                            <a:schemeClr val="tx1"/>
                          </a:solidFill>
                          <a:effectLst/>
                          <a:latin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cs typeface="Times New Roman" panose="02020603050405020304" pitchFamily="18" charset="0"/>
                        </a:rPr>
                        <a:t>tạo</a:t>
                      </a:r>
                      <a:endParaRPr lang="en-US" sz="3200" b="0" dirty="0">
                        <a:solidFill>
                          <a:schemeClr val="tx1"/>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879094782"/>
                  </a:ext>
                </a:extLst>
              </a:tr>
              <a:tr h="0">
                <a:tc>
                  <a:txBody>
                    <a:bodyPr/>
                    <a:lstStyle/>
                    <a:p>
                      <a:pPr algn="ctr" fontAlgn="t" latinLnBrk="0"/>
                      <a:r>
                        <a:rPr lang="en-US" sz="3200" b="0" dirty="0">
                          <a:solidFill>
                            <a:schemeClr val="tx1"/>
                          </a:solidFill>
                          <a:effectLst/>
                          <a:latin typeface="Times New Roman" panose="02020603050405020304" pitchFamily="18" charset="0"/>
                          <a:cs typeface="Times New Roman" panose="02020603050405020304" pitchFamily="18" charset="0"/>
                        </a:rPr>
                        <a:t>propyl ethanoate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latinLnBrk="0"/>
                      <a:endParaRPr lang="en-US" sz="3200" b="0" dirty="0">
                        <a:solidFill>
                          <a:schemeClr val="tx1"/>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25773874"/>
                  </a:ext>
                </a:extLst>
              </a:tr>
              <a:tr h="0">
                <a:tc>
                  <a:txBody>
                    <a:bodyPr/>
                    <a:lstStyle/>
                    <a:p>
                      <a:pPr algn="ctr" fontAlgn="t" latinLnBrk="0"/>
                      <a:r>
                        <a:rPr lang="en-US" sz="3200" b="0" dirty="0">
                          <a:solidFill>
                            <a:schemeClr val="tx1"/>
                          </a:solidFill>
                          <a:effectLst/>
                          <a:latin typeface="Times New Roman" panose="02020603050405020304" pitchFamily="18" charset="0"/>
                          <a:cs typeface="Times New Roman" panose="02020603050405020304" pitchFamily="18" charset="0"/>
                        </a:rPr>
                        <a:t>methyl butanoate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latinLnBrk="0"/>
                      <a:endParaRPr lang="en-US" sz="3200" b="0" dirty="0">
                        <a:solidFill>
                          <a:schemeClr val="tx1"/>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77535403"/>
                  </a:ext>
                </a:extLst>
              </a:tr>
            </a:tbl>
          </a:graphicData>
        </a:graphic>
      </p:graphicFrame>
      <p:sp>
        <p:nvSpPr>
          <p:cNvPr id="12" name="TextBox 11">
            <a:extLst>
              <a:ext uri="{FF2B5EF4-FFF2-40B4-BE49-F238E27FC236}">
                <a16:creationId xmlns:a16="http://schemas.microsoft.com/office/drawing/2014/main" id="{6E7E4874-BB3D-46F7-9171-FD74AE8B21A3}"/>
              </a:ext>
            </a:extLst>
          </p:cNvPr>
          <p:cNvSpPr txBox="1"/>
          <p:nvPr/>
        </p:nvSpPr>
        <p:spPr>
          <a:xfrm>
            <a:off x="5961046" y="2411756"/>
            <a:ext cx="341155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COOCH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endParaRPr lang="en-US" sz="2800" dirty="0"/>
          </a:p>
        </p:txBody>
      </p:sp>
      <p:sp>
        <p:nvSpPr>
          <p:cNvPr id="13" name="TextBox 12">
            <a:extLst>
              <a:ext uri="{FF2B5EF4-FFF2-40B4-BE49-F238E27FC236}">
                <a16:creationId xmlns:a16="http://schemas.microsoft.com/office/drawing/2014/main" id="{F4B660C6-00BC-4EF5-B8AC-A640EF1DD1AF}"/>
              </a:ext>
            </a:extLst>
          </p:cNvPr>
          <p:cNvSpPr txBox="1"/>
          <p:nvPr/>
        </p:nvSpPr>
        <p:spPr>
          <a:xfrm>
            <a:off x="5951400" y="2881666"/>
            <a:ext cx="341155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COOCH</a:t>
            </a:r>
            <a:r>
              <a:rPr lang="en-US" sz="2800" baseline="-25000" dirty="0">
                <a:latin typeface="Times New Roman" panose="02020603050405020304" pitchFamily="18" charset="0"/>
                <a:cs typeface="Times New Roman" panose="02020603050405020304" pitchFamily="18" charset="0"/>
              </a:rPr>
              <a:t>3</a:t>
            </a:r>
            <a:endParaRPr lang="en-US" sz="2800" dirty="0"/>
          </a:p>
        </p:txBody>
      </p:sp>
      <p:sp>
        <p:nvSpPr>
          <p:cNvPr id="4" name="TextBox 3">
            <a:extLst>
              <a:ext uri="{FF2B5EF4-FFF2-40B4-BE49-F238E27FC236}">
                <a16:creationId xmlns:a16="http://schemas.microsoft.com/office/drawing/2014/main" id="{EDDE472B-844B-4A57-BFD4-29ADF3E926CF}"/>
              </a:ext>
            </a:extLst>
          </p:cNvPr>
          <p:cNvSpPr txBox="1"/>
          <p:nvPr/>
        </p:nvSpPr>
        <p:spPr>
          <a:xfrm>
            <a:off x="1770527" y="1826981"/>
            <a:ext cx="68061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a:t>
            </a:r>
          </a:p>
        </p:txBody>
      </p:sp>
      <p:sp>
        <p:nvSpPr>
          <p:cNvPr id="17" name="TextBox 16">
            <a:extLst>
              <a:ext uri="{FF2B5EF4-FFF2-40B4-BE49-F238E27FC236}">
                <a16:creationId xmlns:a16="http://schemas.microsoft.com/office/drawing/2014/main" id="{FA55C16A-F965-4BE6-A98B-E14CA58D3DD6}"/>
              </a:ext>
            </a:extLst>
          </p:cNvPr>
          <p:cNvSpPr txBox="1"/>
          <p:nvPr/>
        </p:nvSpPr>
        <p:spPr>
          <a:xfrm>
            <a:off x="795727" y="3799633"/>
            <a:ext cx="10676745" cy="596574"/>
          </a:xfrm>
          <a:prstGeom prst="rect">
            <a:avLst/>
          </a:prstGeom>
          <a:noFill/>
        </p:spPr>
        <p:txBody>
          <a:bodyPr wrap="square">
            <a:spAutoFit/>
          </a:bodyPr>
          <a:lstStyle/>
          <a:p>
            <a:pPr algn="ctr">
              <a:lnSpc>
                <a:spcPct val="130000"/>
              </a:lnSpc>
            </a:pPr>
            <a:r>
              <a:rPr lang="en-US" sz="2800" dirty="0">
                <a:latin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COOCH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H</a:t>
            </a:r>
            <a:r>
              <a:rPr lang="en-US"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O     </a:t>
            </a:r>
            <a:r>
              <a:rPr lang="en-US" sz="2400" dirty="0">
                <a:latin typeface="Times New Roman" panose="02020603050405020304" pitchFamily="18" charset="0"/>
                <a:cs typeface="Times New Roman" panose="02020603050405020304" pitchFamily="18" charset="0"/>
              </a:rPr>
              <a:t>      CH</a:t>
            </a:r>
            <a:r>
              <a:rPr lang="en-US"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COOH + </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OH</a:t>
            </a:r>
            <a:endParaRPr lang="en-US" sz="2400"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8112D10-563E-49FE-A78E-74DC6E9349D7}"/>
              </a:ext>
            </a:extLst>
          </p:cNvPr>
          <p:cNvGrpSpPr/>
          <p:nvPr/>
        </p:nvGrpSpPr>
        <p:grpSpPr>
          <a:xfrm>
            <a:off x="5638799" y="3664497"/>
            <a:ext cx="1066800" cy="597919"/>
            <a:chOff x="4171949" y="2983481"/>
            <a:chExt cx="1066800" cy="597919"/>
          </a:xfrm>
        </p:grpSpPr>
        <p:cxnSp>
          <p:nvCxnSpPr>
            <p:cNvPr id="19" name="Straight Arrow Connector 18">
              <a:extLst>
                <a:ext uri="{FF2B5EF4-FFF2-40B4-BE49-F238E27FC236}">
                  <a16:creationId xmlns:a16="http://schemas.microsoft.com/office/drawing/2014/main" id="{7B7E7227-3F0E-4829-ADF4-6D03737CF6A8}"/>
                </a:ext>
              </a:extLst>
            </p:cNvPr>
            <p:cNvCxnSpPr>
              <a:cxnSpLocks/>
            </p:cNvCxnSpPr>
            <p:nvPr/>
          </p:nvCxnSpPr>
          <p:spPr>
            <a:xfrm>
              <a:off x="4457699" y="3429000"/>
              <a:ext cx="495301"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55B07FC-CFBB-47BA-AD15-4BE4085D4CD4}"/>
                </a:ext>
              </a:extLst>
            </p:cNvPr>
            <p:cNvCxnSpPr>
              <a:cxnSpLocks/>
            </p:cNvCxnSpPr>
            <p:nvPr/>
          </p:nvCxnSpPr>
          <p:spPr>
            <a:xfrm>
              <a:off x="4381500" y="3581400"/>
              <a:ext cx="57150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EDE8751-E39B-4144-8372-39515A05862C}"/>
                </a:ext>
              </a:extLst>
            </p:cNvPr>
            <p:cNvSpPr txBox="1"/>
            <p:nvPr/>
          </p:nvSpPr>
          <p:spPr>
            <a:xfrm>
              <a:off x="4171949" y="2983481"/>
              <a:ext cx="1066800" cy="416524"/>
            </a:xfrm>
            <a:prstGeom prst="rect">
              <a:avLst/>
            </a:prstGeom>
            <a:noFill/>
          </p:spPr>
          <p:txBody>
            <a:bodyPr wrap="square">
              <a:spAutoFit/>
            </a:bodyPr>
            <a:lstStyle/>
            <a:p>
              <a:pPr algn="ctr">
                <a:lnSpc>
                  <a:spcPct val="130000"/>
                </a:lnSpc>
              </a:pPr>
              <a:r>
                <a:rPr lang="en-US" dirty="0">
                  <a:latin typeface="Times New Roman" panose="02020603050405020304" pitchFamily="18" charset="0"/>
                  <a:cs typeface="Times New Roman" panose="02020603050405020304" pitchFamily="18" charset="0"/>
                </a:rPr>
                <a:t>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4931BC62-E1D1-4426-8A77-0C33EE220068}"/>
              </a:ext>
            </a:extLst>
          </p:cNvPr>
          <p:cNvSpPr txBox="1"/>
          <p:nvPr/>
        </p:nvSpPr>
        <p:spPr>
          <a:xfrm>
            <a:off x="833827" y="4490376"/>
            <a:ext cx="11066730" cy="524567"/>
          </a:xfrm>
          <a:prstGeom prst="rect">
            <a:avLst/>
          </a:prstGeom>
          <a:noFill/>
        </p:spPr>
        <p:txBody>
          <a:bodyPr wrap="square">
            <a:spAutoFit/>
          </a:bodyPr>
          <a:lstStyle/>
          <a:p>
            <a:pPr algn="ctr">
              <a:lnSpc>
                <a:spcPct val="13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COOCH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NaOH</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CH</a:t>
            </a:r>
            <a:r>
              <a:rPr lang="en-US"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COO</a:t>
            </a:r>
            <a:r>
              <a:rPr lang="en-US" sz="2400" dirty="0">
                <a:latin typeface="Times New Roman" panose="02020603050405020304" pitchFamily="18" charset="0"/>
                <a:cs typeface="Times New Roman" panose="02020603050405020304" pitchFamily="18" charset="0"/>
              </a:rPr>
              <a:t>Na</a:t>
            </a:r>
            <a:r>
              <a:rPr lang="vi-VN" sz="2400" dirty="0">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OH</a:t>
            </a:r>
            <a:endParaRPr lang="en-US" sz="2400" dirty="0">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4DD9656E-F1A1-4C02-A6CF-8BF3FC0921EC}"/>
              </a:ext>
            </a:extLst>
          </p:cNvPr>
          <p:cNvGrpSpPr/>
          <p:nvPr/>
        </p:nvGrpSpPr>
        <p:grpSpPr>
          <a:xfrm>
            <a:off x="5833792" y="4413028"/>
            <a:ext cx="1066800" cy="431404"/>
            <a:chOff x="4179777" y="2997596"/>
            <a:chExt cx="1066800" cy="431404"/>
          </a:xfrm>
        </p:grpSpPr>
        <p:cxnSp>
          <p:nvCxnSpPr>
            <p:cNvPr id="30" name="Straight Arrow Connector 29">
              <a:extLst>
                <a:ext uri="{FF2B5EF4-FFF2-40B4-BE49-F238E27FC236}">
                  <a16:creationId xmlns:a16="http://schemas.microsoft.com/office/drawing/2014/main" id="{FDBADF46-8F66-4637-8665-72868BC1E795}"/>
                </a:ext>
              </a:extLst>
            </p:cNvPr>
            <p:cNvCxnSpPr>
              <a:cxnSpLocks/>
            </p:cNvCxnSpPr>
            <p:nvPr/>
          </p:nvCxnSpPr>
          <p:spPr>
            <a:xfrm>
              <a:off x="4473355" y="3429000"/>
              <a:ext cx="479645"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6DABBE9-79E7-4CB2-8536-CC117B232732}"/>
                </a:ext>
              </a:extLst>
            </p:cNvPr>
            <p:cNvSpPr txBox="1"/>
            <p:nvPr/>
          </p:nvSpPr>
          <p:spPr>
            <a:xfrm>
              <a:off x="4179777" y="2997596"/>
              <a:ext cx="1066800" cy="416524"/>
            </a:xfrm>
            <a:prstGeom prst="rect">
              <a:avLst/>
            </a:prstGeom>
            <a:noFill/>
          </p:spPr>
          <p:txBody>
            <a:bodyPr wrap="square">
              <a:spAutoFit/>
            </a:bodyPr>
            <a:lstStyle/>
            <a:p>
              <a:pPr algn="ctr">
                <a:lnSpc>
                  <a:spcPct val="130000"/>
                </a:lnSpc>
              </a:pPr>
              <a:r>
                <a:rPr lang="en-US" dirty="0">
                  <a:latin typeface="Times New Roman" panose="02020603050405020304" pitchFamily="18" charset="0"/>
                  <a:cs typeface="Times New Roman" panose="02020603050405020304" pitchFamily="18" charset="0"/>
                </a:rPr>
                <a:t>t</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grpSp>
      <p:sp>
        <p:nvSpPr>
          <p:cNvPr id="33" name="TextBox 32">
            <a:extLst>
              <a:ext uri="{FF2B5EF4-FFF2-40B4-BE49-F238E27FC236}">
                <a16:creationId xmlns:a16="http://schemas.microsoft.com/office/drawing/2014/main" id="{816CB771-836B-4CC0-82DC-489313695FCD}"/>
              </a:ext>
            </a:extLst>
          </p:cNvPr>
          <p:cNvSpPr txBox="1"/>
          <p:nvPr/>
        </p:nvSpPr>
        <p:spPr>
          <a:xfrm>
            <a:off x="757627" y="5150148"/>
            <a:ext cx="10676745" cy="524567"/>
          </a:xfrm>
          <a:prstGeom prst="rect">
            <a:avLst/>
          </a:prstGeom>
          <a:noFill/>
        </p:spPr>
        <p:txBody>
          <a:bodyPr wrap="square">
            <a:spAutoFit/>
          </a:bodyPr>
          <a:lstStyle/>
          <a:p>
            <a:pPr algn="ctr">
              <a:lnSpc>
                <a:spcPct val="13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COOCH</a:t>
            </a:r>
            <a:r>
              <a:rPr lang="en-US"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H</a:t>
            </a:r>
            <a:r>
              <a:rPr lang="en-US"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O     </a:t>
            </a:r>
            <a:r>
              <a:rPr lang="en-US" sz="2400" dirty="0">
                <a:latin typeface="Times New Roman" panose="02020603050405020304" pitchFamily="18" charset="0"/>
                <a:cs typeface="Times New Roman" panose="02020603050405020304" pitchFamily="18" charset="0"/>
              </a:rPr>
              <a:t>      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COOH + </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OH</a:t>
            </a:r>
            <a:endParaRPr lang="en-US" sz="2400" dirty="0">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8A4FBBC0-5DE9-48E5-9C0B-CCF6611B26BB}"/>
              </a:ext>
            </a:extLst>
          </p:cNvPr>
          <p:cNvGrpSpPr/>
          <p:nvPr/>
        </p:nvGrpSpPr>
        <p:grpSpPr>
          <a:xfrm>
            <a:off x="5427645" y="4964757"/>
            <a:ext cx="1066800" cy="597919"/>
            <a:chOff x="4171949" y="2983481"/>
            <a:chExt cx="1066800" cy="597919"/>
          </a:xfrm>
        </p:grpSpPr>
        <p:cxnSp>
          <p:nvCxnSpPr>
            <p:cNvPr id="35" name="Straight Arrow Connector 34">
              <a:extLst>
                <a:ext uri="{FF2B5EF4-FFF2-40B4-BE49-F238E27FC236}">
                  <a16:creationId xmlns:a16="http://schemas.microsoft.com/office/drawing/2014/main" id="{844E81E8-404E-4CD9-A1E0-1FAF7A44387A}"/>
                </a:ext>
              </a:extLst>
            </p:cNvPr>
            <p:cNvCxnSpPr>
              <a:cxnSpLocks/>
            </p:cNvCxnSpPr>
            <p:nvPr/>
          </p:nvCxnSpPr>
          <p:spPr>
            <a:xfrm>
              <a:off x="4457699" y="3429000"/>
              <a:ext cx="495301"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1032219-37CF-4433-B6C7-E1248A77CD13}"/>
                </a:ext>
              </a:extLst>
            </p:cNvPr>
            <p:cNvCxnSpPr>
              <a:cxnSpLocks/>
            </p:cNvCxnSpPr>
            <p:nvPr/>
          </p:nvCxnSpPr>
          <p:spPr>
            <a:xfrm>
              <a:off x="4381500" y="3581400"/>
              <a:ext cx="57150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48D29E6-D6AF-4EA3-B49D-A19E1971D04C}"/>
                </a:ext>
              </a:extLst>
            </p:cNvPr>
            <p:cNvSpPr txBox="1"/>
            <p:nvPr/>
          </p:nvSpPr>
          <p:spPr>
            <a:xfrm>
              <a:off x="4171949" y="2983481"/>
              <a:ext cx="1066800" cy="416524"/>
            </a:xfrm>
            <a:prstGeom prst="rect">
              <a:avLst/>
            </a:prstGeom>
            <a:noFill/>
          </p:spPr>
          <p:txBody>
            <a:bodyPr wrap="square">
              <a:spAutoFit/>
            </a:bodyPr>
            <a:lstStyle/>
            <a:p>
              <a:pPr algn="ctr">
                <a:lnSpc>
                  <a:spcPct val="130000"/>
                </a:lnSpc>
              </a:pPr>
              <a:r>
                <a:rPr lang="en-US" dirty="0">
                  <a:latin typeface="Times New Roman" panose="02020603050405020304" pitchFamily="18" charset="0"/>
                  <a:cs typeface="Times New Roman" panose="02020603050405020304" pitchFamily="18" charset="0"/>
                </a:rPr>
                <a:t>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grpSp>
      <p:sp>
        <p:nvSpPr>
          <p:cNvPr id="38" name="TextBox 37">
            <a:extLst>
              <a:ext uri="{FF2B5EF4-FFF2-40B4-BE49-F238E27FC236}">
                <a16:creationId xmlns:a16="http://schemas.microsoft.com/office/drawing/2014/main" id="{B4DB9DFD-59F9-4E08-BAB1-DA5F3D238AFF}"/>
              </a:ext>
            </a:extLst>
          </p:cNvPr>
          <p:cNvSpPr txBox="1"/>
          <p:nvPr/>
        </p:nvSpPr>
        <p:spPr>
          <a:xfrm>
            <a:off x="638834" y="5814855"/>
            <a:ext cx="11066730" cy="524567"/>
          </a:xfrm>
          <a:prstGeom prst="rect">
            <a:avLst/>
          </a:prstGeom>
          <a:noFill/>
        </p:spPr>
        <p:txBody>
          <a:bodyPr wrap="square">
            <a:spAutoFit/>
          </a:bodyPr>
          <a:lstStyle/>
          <a:p>
            <a:pPr algn="ctr">
              <a:lnSpc>
                <a:spcPct val="13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COOCH</a:t>
            </a:r>
            <a:r>
              <a:rPr lang="en-US" sz="2400" baseline="-25000" dirty="0">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NaOH</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COO</a:t>
            </a:r>
            <a:r>
              <a:rPr lang="en-US" sz="2400" dirty="0">
                <a:latin typeface="Times New Roman" panose="02020603050405020304" pitchFamily="18" charset="0"/>
                <a:cs typeface="Times New Roman" panose="02020603050405020304" pitchFamily="18" charset="0"/>
              </a:rPr>
              <a:t>Na</a:t>
            </a:r>
            <a:r>
              <a:rPr lang="vi-VN" sz="2400" dirty="0">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OH</a:t>
            </a:r>
            <a:endParaRPr lang="en-US" sz="2400" dirty="0">
              <a:latin typeface="Times New Roman" panose="020206030504050203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9B790122-EED7-4BE4-9D7E-5D79DC34B513}"/>
              </a:ext>
            </a:extLst>
          </p:cNvPr>
          <p:cNvGrpSpPr/>
          <p:nvPr/>
        </p:nvGrpSpPr>
        <p:grpSpPr>
          <a:xfrm>
            <a:off x="5622638" y="5713288"/>
            <a:ext cx="1066800" cy="431404"/>
            <a:chOff x="4179777" y="2997596"/>
            <a:chExt cx="1066800" cy="431404"/>
          </a:xfrm>
        </p:grpSpPr>
        <p:cxnSp>
          <p:nvCxnSpPr>
            <p:cNvPr id="40" name="Straight Arrow Connector 39">
              <a:extLst>
                <a:ext uri="{FF2B5EF4-FFF2-40B4-BE49-F238E27FC236}">
                  <a16:creationId xmlns:a16="http://schemas.microsoft.com/office/drawing/2014/main" id="{06ED56EB-CEA4-4110-9A10-0D006BEFF490}"/>
                </a:ext>
              </a:extLst>
            </p:cNvPr>
            <p:cNvCxnSpPr>
              <a:cxnSpLocks/>
            </p:cNvCxnSpPr>
            <p:nvPr/>
          </p:nvCxnSpPr>
          <p:spPr>
            <a:xfrm>
              <a:off x="4473355" y="3429000"/>
              <a:ext cx="479645"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C0D9929-528C-4DAC-9282-2386076E9CC0}"/>
                </a:ext>
              </a:extLst>
            </p:cNvPr>
            <p:cNvSpPr txBox="1"/>
            <p:nvPr/>
          </p:nvSpPr>
          <p:spPr>
            <a:xfrm>
              <a:off x="4179777" y="2997596"/>
              <a:ext cx="1066800" cy="416524"/>
            </a:xfrm>
            <a:prstGeom prst="rect">
              <a:avLst/>
            </a:prstGeom>
            <a:noFill/>
          </p:spPr>
          <p:txBody>
            <a:bodyPr wrap="square">
              <a:spAutoFit/>
            </a:bodyPr>
            <a:lstStyle/>
            <a:p>
              <a:pPr algn="ctr">
                <a:lnSpc>
                  <a:spcPct val="130000"/>
                </a:lnSpc>
              </a:pPr>
              <a:r>
                <a:rPr lang="en-US" dirty="0">
                  <a:latin typeface="Times New Roman" panose="02020603050405020304" pitchFamily="18" charset="0"/>
                  <a:cs typeface="Times New Roman" panose="02020603050405020304" pitchFamily="18" charset="0"/>
                </a:rPr>
                <a:t>t</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2168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par>
                                <p:cTn id="37" presetID="16" presetClass="entr" presetSubtype="2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28" grpId="0"/>
      <p:bldP spid="33"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1321" y="1866803"/>
            <a:ext cx="3482107" cy="2877430"/>
          </a:xfrm>
          <a:prstGeom prst="rect">
            <a:avLst/>
          </a:prstGeom>
        </p:spPr>
      </p:pic>
      <p:sp>
        <p:nvSpPr>
          <p:cNvPr id="13" name="Rectangle 12">
            <a:extLst>
              <a:ext uri="{FF2B5EF4-FFF2-40B4-BE49-F238E27FC236}">
                <a16:creationId xmlns:a16="http://schemas.microsoft.com/office/drawing/2014/main" id="{752FF476-2E73-2938-707B-C07D082F0EFF}"/>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C64FED0F-28E7-28AF-E3CA-226F0CBA3AEC}"/>
              </a:ext>
            </a:extLst>
          </p:cNvPr>
          <p:cNvGrpSpPr/>
          <p:nvPr/>
        </p:nvGrpSpPr>
        <p:grpSpPr>
          <a:xfrm>
            <a:off x="-1484284" y="-229711"/>
            <a:ext cx="13464843" cy="6940040"/>
            <a:chOff x="-1156866" y="113602"/>
            <a:chExt cx="10110634" cy="5211215"/>
          </a:xfrm>
        </p:grpSpPr>
        <p:pic>
          <p:nvPicPr>
            <p:cNvPr id="2" name="Picture 2" descr="D:\PNG\PPT\3.16\Cool 3D Chemistry Middle School Student Pack\Cool 3D Chemistry Middle School Student Pack-36.png">
              <a:extLst>
                <a:ext uri="{FF2B5EF4-FFF2-40B4-BE49-F238E27FC236}">
                  <a16:creationId xmlns:a16="http://schemas.microsoft.com/office/drawing/2014/main" id="{41DFC6F0-059F-3A54-11B9-93EDD3673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41" t="71"/>
            <a:stretch/>
          </p:blipFill>
          <p:spPr bwMode="auto">
            <a:xfrm>
              <a:off x="-1156866" y="113602"/>
              <a:ext cx="3563888" cy="32785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PNG\PPT\3.16\Cool 3D Chemistry Middle School Student Pack\Cool 3D Chemistry Middle School Student Pack-33.png">
              <a:extLst>
                <a:ext uri="{FF2B5EF4-FFF2-40B4-BE49-F238E27FC236}">
                  <a16:creationId xmlns:a16="http://schemas.microsoft.com/office/drawing/2014/main" id="{62C8886C-1C9A-5041-2A6E-9F7147E98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188133" y="286090"/>
              <a:ext cx="2583833" cy="14667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id="{49800943-F675-F0FB-E385-782444E628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211" y="3012576"/>
              <a:ext cx="1133385" cy="1223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PNG\PPT\3.16\Cool 3D Chemistry Middle School Student Pack\Cool 3D Chemistry Middle School Student Pack-29.png">
              <a:extLst>
                <a:ext uri="{FF2B5EF4-FFF2-40B4-BE49-F238E27FC236}">
                  <a16:creationId xmlns:a16="http://schemas.microsoft.com/office/drawing/2014/main" id="{84C91889-6EB9-8262-DC21-4EF0FB5E0D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034" y="4155926"/>
              <a:ext cx="432048" cy="430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NG\PPT\3.16\Cool 3D Chemistry Middle School Student Pack\Cool 3D Chemistry Middle School Student Pack-29.png">
              <a:extLst>
                <a:ext uri="{FF2B5EF4-FFF2-40B4-BE49-F238E27FC236}">
                  <a16:creationId xmlns:a16="http://schemas.microsoft.com/office/drawing/2014/main" id="{6DC409FA-1ED7-C457-C79E-CDB9B41B92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3954" y="339502"/>
              <a:ext cx="216024" cy="215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D:\PNG\PPT\3.16\Cool 3D Chemistry Middle School Student Pack\Cool 3D Chemistry Middle School Student Pack-29.png">
              <a:extLst>
                <a:ext uri="{FF2B5EF4-FFF2-40B4-BE49-F238E27FC236}">
                  <a16:creationId xmlns:a16="http://schemas.microsoft.com/office/drawing/2014/main" id="{0AB4C73A-32BA-0DF3-8373-7F72A2CC52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688" y="253746"/>
              <a:ext cx="432048" cy="430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PNG\PPT\3.16\Cool 3D Chemistry Middle School Student Pack\Cool 3D Chemistry Middle School Student Pack-30.png">
              <a:extLst>
                <a:ext uri="{FF2B5EF4-FFF2-40B4-BE49-F238E27FC236}">
                  <a16:creationId xmlns:a16="http://schemas.microsoft.com/office/drawing/2014/main" id="{DE408142-F64E-FCBC-F341-4A04C5807E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7134" y="4098665"/>
              <a:ext cx="225875" cy="225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PNG\PPT\3.16\Cool 3D Chemistry Middle School Student Pack\Cool 3D Chemistry Middle School Student Pack-30.png">
              <a:extLst>
                <a:ext uri="{FF2B5EF4-FFF2-40B4-BE49-F238E27FC236}">
                  <a16:creationId xmlns:a16="http://schemas.microsoft.com/office/drawing/2014/main" id="{9D5A5C98-4FD3-2A0B-4F05-B52335D00C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310" y="3157677"/>
              <a:ext cx="253652" cy="2536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id="{C7CB1D4B-E7AB-B056-DA50-0846AC3DD63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968" r="1"/>
            <a:stretch/>
          </p:blipFill>
          <p:spPr bwMode="auto">
            <a:xfrm rot="10800000">
              <a:off x="7114043" y="3744746"/>
              <a:ext cx="1839725" cy="15800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NG\PPT\3.16\Cool 3D Chemistry Middle School Student Pack\Cool 3D Chemistry Middle School Student Pack-34.png">
              <a:extLst>
                <a:ext uri="{FF2B5EF4-FFF2-40B4-BE49-F238E27FC236}">
                  <a16:creationId xmlns:a16="http://schemas.microsoft.com/office/drawing/2014/main" id="{3DB0686D-56D3-392B-2FF7-A5371A301C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590429">
              <a:off x="2012806" y="3631038"/>
              <a:ext cx="1265382" cy="136547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hannel Name">
            <a:extLst>
              <a:ext uri="{FF2B5EF4-FFF2-40B4-BE49-F238E27FC236}">
                <a16:creationId xmlns:a16="http://schemas.microsoft.com/office/drawing/2014/main" id="{440CCDFC-F4D0-ED26-32B4-30E4C19F9056}"/>
              </a:ext>
            </a:extLst>
          </p:cNvPr>
          <p:cNvSpPr txBox="1"/>
          <p:nvPr/>
        </p:nvSpPr>
        <p:spPr>
          <a:xfrm>
            <a:off x="1619625" y="1316322"/>
            <a:ext cx="1152525" cy="1216615"/>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spc="1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rPr>
              <a:t>I</a:t>
            </a:r>
            <a:endParaRPr kumimoji="0" lang="vi-VN" sz="7200" b="1" i="0" u="none" strike="noStrike" kern="1200" spc="1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Channel Name">
            <a:extLst>
              <a:ext uri="{FF2B5EF4-FFF2-40B4-BE49-F238E27FC236}">
                <a16:creationId xmlns:a16="http://schemas.microsoft.com/office/drawing/2014/main" id="{38FACD5F-1BAC-C12F-4361-9D7B927D11BD}"/>
              </a:ext>
            </a:extLst>
          </p:cNvPr>
          <p:cNvSpPr txBox="1"/>
          <p:nvPr/>
        </p:nvSpPr>
        <p:spPr>
          <a:xfrm>
            <a:off x="3292603" y="1392688"/>
            <a:ext cx="4236073" cy="1154162"/>
          </a:xfrm>
          <a:prstGeom prst="rect">
            <a:avLst/>
          </a:prstGeom>
          <a:noFill/>
          <a:ln>
            <a:noFill/>
          </a:ln>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lang="en-US" sz="6000" b="1" dirty="0">
                <a:ln w="0">
                  <a:noFill/>
                  <a:prstDash val="solid"/>
                </a:ln>
                <a:solidFill>
                  <a:srgbClr val="C00000"/>
                </a:solidFill>
                <a:latin typeface="Times New Roman" panose="02020603050405020304" pitchFamily="18" charset="0"/>
                <a:ea typeface="Tahoma" panose="020B0604030504040204" pitchFamily="34" charset="0"/>
                <a:cs typeface="Times New Roman" panose="02020603050405020304" pitchFamily="18" charset="0"/>
              </a:rPr>
              <a:t>ESTER</a:t>
            </a:r>
            <a:endParaRPr kumimoji="0" lang="vi-VN" sz="6000" b="1" i="0" u="none" strike="noStrike" kern="12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Channel Name">
            <a:extLst>
              <a:ext uri="{FF2B5EF4-FFF2-40B4-BE49-F238E27FC236}">
                <a16:creationId xmlns:a16="http://schemas.microsoft.com/office/drawing/2014/main" id="{94BC3C08-3598-5031-D2FB-49CF1408460B}"/>
              </a:ext>
            </a:extLst>
          </p:cNvPr>
          <p:cNvSpPr txBox="1"/>
          <p:nvPr/>
        </p:nvSpPr>
        <p:spPr>
          <a:xfrm>
            <a:off x="2332846" y="2696968"/>
            <a:ext cx="7635069" cy="1948995"/>
          </a:xfrm>
          <a:prstGeom prst="rect">
            <a:avLst/>
          </a:prstGeom>
          <a:noFill/>
          <a:ln>
            <a:noFill/>
          </a:ln>
        </p:spPr>
        <p:txBody>
          <a:bodyPr wrap="square" rtlCol="0">
            <a:spAutoFit/>
          </a:bodyPr>
          <a:lstStyle/>
          <a:p>
            <a:pPr marR="0" lvl="0" defTabSz="914400" rtl="0" eaLnBrk="1" fontAlgn="auto" latinLnBrk="0" hangingPunct="1">
              <a:lnSpc>
                <a:spcPct val="130000"/>
              </a:lnSpc>
              <a:spcBef>
                <a:spcPts val="0"/>
              </a:spcBef>
              <a:spcAft>
                <a:spcPts val="0"/>
              </a:spcAft>
              <a:buClrTx/>
              <a:buSzTx/>
              <a:tabLst/>
              <a:defRPr/>
            </a:pP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1</a:t>
            </a: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u="none" strike="noStrike" kern="1200" normalizeH="0" baseline="0" noProof="0" dirty="0" err="1">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Khái</a:t>
            </a: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u="none" strike="noStrike" kern="1200" normalizeH="0" baseline="0" noProof="0" dirty="0" err="1">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niệm</a:t>
            </a:r>
            <a:r>
              <a:rPr kumimoji="0" lang="en-US" sz="3200" u="none" strike="noStrike" kern="1200" normalizeH="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2.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Danh</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pháp</a:t>
            </a:r>
            <a:endPar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endParaRPr>
          </a:p>
          <a:p>
            <a:pPr>
              <a:lnSpc>
                <a:spcPct val="130000"/>
              </a:lnSpc>
              <a:defRPr/>
            </a:pP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3. Tính chất vật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lí</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a:t>
            </a: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4. Tính chất hóa </a:t>
            </a:r>
            <a:r>
              <a:rPr kumimoji="0" lang="en-US" sz="3200" u="none" strike="noStrike" kern="1200" normalizeH="0" baseline="0" noProof="0" dirty="0" err="1">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 </a:t>
            </a:r>
          </a:p>
          <a:p>
            <a:pPr>
              <a:lnSpc>
                <a:spcPct val="130000"/>
              </a:lnSpc>
              <a:defRPr/>
            </a:pP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5. Điều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chế</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6.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Ứng</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dụng</a:t>
            </a:r>
            <a:endPar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Hexagon 19">
            <a:extLst>
              <a:ext uri="{FF2B5EF4-FFF2-40B4-BE49-F238E27FC236}">
                <a16:creationId xmlns:a16="http://schemas.microsoft.com/office/drawing/2014/main" id="{BF78C744-C1FE-D53E-E7D6-6956CCA87476}"/>
              </a:ext>
            </a:extLst>
          </p:cNvPr>
          <p:cNvSpPr/>
          <p:nvPr/>
        </p:nvSpPr>
        <p:spPr>
          <a:xfrm>
            <a:off x="3261926" y="45554"/>
            <a:ext cx="7473028" cy="1594859"/>
          </a:xfrm>
          <a:prstGeom prst="hexag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Channel Name">
            <a:extLst>
              <a:ext uri="{FF2B5EF4-FFF2-40B4-BE49-F238E27FC236}">
                <a16:creationId xmlns:a16="http://schemas.microsoft.com/office/drawing/2014/main" id="{7842C951-33B1-B154-CBA1-8AEDE97FAE5F}"/>
              </a:ext>
            </a:extLst>
          </p:cNvPr>
          <p:cNvSpPr txBox="1"/>
          <p:nvPr/>
        </p:nvSpPr>
        <p:spPr>
          <a:xfrm>
            <a:off x="3489163" y="235183"/>
            <a:ext cx="7176382" cy="1311128"/>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spc="1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rPr>
              <a:t>ESTER - LIPID</a:t>
            </a:r>
            <a:endParaRPr kumimoji="0" lang="vi-VN" sz="7200" b="1" i="0" u="none" strike="noStrike" kern="1200" spc="1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Channel Name">
            <a:extLst>
              <a:ext uri="{FF2B5EF4-FFF2-40B4-BE49-F238E27FC236}">
                <a16:creationId xmlns:a16="http://schemas.microsoft.com/office/drawing/2014/main" id="{697C1400-1E6F-E2C9-3A39-7D37E2BB3AB2}"/>
              </a:ext>
            </a:extLst>
          </p:cNvPr>
          <p:cNvSpPr txBox="1"/>
          <p:nvPr/>
        </p:nvSpPr>
        <p:spPr>
          <a:xfrm>
            <a:off x="-1828800" y="264223"/>
            <a:ext cx="7176382" cy="904863"/>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spc="1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BÀI 1</a:t>
            </a:r>
            <a:endParaRPr kumimoji="0" lang="vi-VN" sz="4800" b="1" i="0" u="none" strike="noStrike" kern="1200" spc="1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79440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8699"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F5900A5C-6560-4D47-E57E-05CCB101137C}"/>
              </a:ext>
            </a:extLst>
          </p:cNvPr>
          <p:cNvGrpSpPr/>
          <p:nvPr/>
        </p:nvGrpSpPr>
        <p:grpSpPr>
          <a:xfrm>
            <a:off x="762000" y="736010"/>
            <a:ext cx="10668000" cy="5512390"/>
            <a:chOff x="809625" y="4847241"/>
            <a:chExt cx="10668000" cy="3858896"/>
          </a:xfrm>
        </p:grpSpPr>
        <p:grpSp>
          <p:nvGrpSpPr>
            <p:cNvPr id="23" name="Group 22">
              <a:extLst>
                <a:ext uri="{FF2B5EF4-FFF2-40B4-BE49-F238E27FC236}">
                  <a16:creationId xmlns:a16="http://schemas.microsoft.com/office/drawing/2014/main" id="{75250D0A-2E32-3039-57F7-9EF3CF573ED2}"/>
                </a:ext>
              </a:extLst>
            </p:cNvPr>
            <p:cNvGrpSpPr/>
            <p:nvPr/>
          </p:nvGrpSpPr>
          <p:grpSpPr>
            <a:xfrm>
              <a:off x="1039639" y="4910457"/>
              <a:ext cx="10437986" cy="3795680"/>
              <a:chOff x="1533810" y="896088"/>
              <a:chExt cx="10015117" cy="4176747"/>
            </a:xfrm>
          </p:grpSpPr>
          <p:sp>
            <p:nvSpPr>
              <p:cNvPr id="36" name="Rectangle: Rounded Corners 35">
                <a:extLst>
                  <a:ext uri="{FF2B5EF4-FFF2-40B4-BE49-F238E27FC236}">
                    <a16:creationId xmlns:a16="http://schemas.microsoft.com/office/drawing/2014/main" id="{556626EA-785D-840E-9B3E-37FA31AB02DC}"/>
                  </a:ext>
                </a:extLst>
              </p:cNvPr>
              <p:cNvSpPr/>
              <p:nvPr/>
            </p:nvSpPr>
            <p:spPr>
              <a:xfrm rot="21540000">
                <a:off x="1825558" y="896088"/>
                <a:ext cx="2688337" cy="682306"/>
              </a:xfrm>
              <a:prstGeom prst="roundRect">
                <a:avLst>
                  <a:gd name="adj" fmla="val 14256"/>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76A3D3F-D32C-06EE-C192-D76A1A455BCF}"/>
                  </a:ext>
                </a:extLst>
              </p:cNvPr>
              <p:cNvGrpSpPr/>
              <p:nvPr/>
            </p:nvGrpSpPr>
            <p:grpSpPr>
              <a:xfrm>
                <a:off x="1533810" y="1347394"/>
                <a:ext cx="10015117" cy="3725441"/>
                <a:chOff x="1533810" y="949042"/>
                <a:chExt cx="10015117" cy="3725441"/>
              </a:xfrm>
            </p:grpSpPr>
            <p:sp>
              <p:nvSpPr>
                <p:cNvPr id="39" name="Rectangle: Rounded Corners 38">
                  <a:extLst>
                    <a:ext uri="{FF2B5EF4-FFF2-40B4-BE49-F238E27FC236}">
                      <a16:creationId xmlns:a16="http://schemas.microsoft.com/office/drawing/2014/main" id="{CA16B717-8414-53F0-ECFC-77880839C3E8}"/>
                    </a:ext>
                  </a:extLst>
                </p:cNvPr>
                <p:cNvSpPr/>
                <p:nvPr/>
              </p:nvSpPr>
              <p:spPr>
                <a:xfrm rot="21540000">
                  <a:off x="1621239" y="949042"/>
                  <a:ext cx="9857379" cy="3725441"/>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22AD100-9CE7-C5BD-C568-6B6BD25BEE56}"/>
                    </a:ext>
                  </a:extLst>
                </p:cNvPr>
                <p:cNvSpPr/>
                <p:nvPr/>
              </p:nvSpPr>
              <p:spPr>
                <a:xfrm>
                  <a:off x="1533810" y="1125770"/>
                  <a:ext cx="10015117" cy="3411058"/>
                </a:xfrm>
                <a:prstGeom prst="roundRect">
                  <a:avLst>
                    <a:gd name="adj" fmla="val 9851"/>
                  </a:avLst>
                </a:prstGeom>
                <a:solidFill>
                  <a:schemeClr val="bg1"/>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5C212A3-FE55-0C85-0288-7DB1A1F30BA9}"/>
                    </a:ext>
                  </a:extLst>
                </p:cNvPr>
                <p:cNvSpPr txBox="1"/>
                <p:nvPr/>
              </p:nvSpPr>
              <p:spPr>
                <a:xfrm>
                  <a:off x="1693414" y="1166815"/>
                  <a:ext cx="9713029" cy="1298919"/>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sym typeface="Wingdings" panose="05000000000000000000" pitchFamily="2" charset="2"/>
                    </a:rPr>
                    <a:t>Aspirin được sử dụng làm thuốc giảm đau, ha sốt. Sau khi uống, Aspirin b</a:t>
                  </a:r>
                  <a:r>
                    <a:rPr lang="en-US" sz="2400" dirty="0">
                      <a:latin typeface="Times New Roman" panose="02020603050405020304" pitchFamily="18" charset="0"/>
                      <a:cs typeface="Times New Roman" panose="02020603050405020304" pitchFamily="18" charset="0"/>
                      <a:sym typeface="Wingdings" panose="05000000000000000000" pitchFamily="2" charset="2"/>
                    </a:rPr>
                    <a:t>ị</a:t>
                  </a:r>
                  <a:r>
                    <a:rPr lang="vi-VN" sz="2400" dirty="0">
                      <a:latin typeface="Times New Roman" panose="02020603050405020304" pitchFamily="18" charset="0"/>
                      <a:cs typeface="Times New Roman" panose="02020603050405020304" pitchFamily="18" charset="0"/>
                      <a:sym typeface="Wingdings" panose="05000000000000000000" pitchFamily="2" charset="2"/>
                    </a:rPr>
                    <a:t> thuỷ nhân trong cơ</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cs typeface="Times New Roman" panose="02020603050405020304" pitchFamily="18" charset="0"/>
                      <a:sym typeface="Wingdings" panose="05000000000000000000" pitchFamily="2" charset="2"/>
                    </a:rPr>
                    <a:t>thể tạo thành salicylic acid. Salicylic acid ức chế quá trình sinh tổng hợp prostaglandin (chất gây đau, sốt và viêm khi nóng độ trong máu cao hơn mức bình thường).</a:t>
                  </a:r>
                  <a:endParaRPr lang="vi-VN" sz="2400" dirty="0">
                    <a:latin typeface="Times New Roman" panose="02020603050405020304" pitchFamily="18" charset="0"/>
                    <a:cs typeface="Times New Roman" panose="02020603050405020304" pitchFamily="18" charset="0"/>
                  </a:endParaRPr>
                </a:p>
              </p:txBody>
            </p:sp>
          </p:grpSp>
          <p:sp>
            <p:nvSpPr>
              <p:cNvPr id="38" name="TextBox 37">
                <a:extLst>
                  <a:ext uri="{FF2B5EF4-FFF2-40B4-BE49-F238E27FC236}">
                    <a16:creationId xmlns:a16="http://schemas.microsoft.com/office/drawing/2014/main" id="{87913BC4-E8D5-E8BA-8A8D-83B5D73A4223}"/>
                  </a:ext>
                </a:extLst>
              </p:cNvPr>
              <p:cNvSpPr txBox="1"/>
              <p:nvPr/>
            </p:nvSpPr>
            <p:spPr>
              <a:xfrm rot="21540000">
                <a:off x="2110485" y="952821"/>
                <a:ext cx="2241263" cy="432973"/>
              </a:xfrm>
              <a:prstGeom prst="rect">
                <a:avLst/>
              </a:prstGeom>
              <a:noFill/>
            </p:spPr>
            <p:txBody>
              <a:bodyPr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EM CÓ BIẾT</a:t>
                </a:r>
              </a:p>
            </p:txBody>
          </p:sp>
        </p:grpSp>
        <p:grpSp>
          <p:nvGrpSpPr>
            <p:cNvPr id="25" name="Group 24">
              <a:extLst>
                <a:ext uri="{FF2B5EF4-FFF2-40B4-BE49-F238E27FC236}">
                  <a16:creationId xmlns:a16="http://schemas.microsoft.com/office/drawing/2014/main" id="{F2DC1E53-73DB-6988-B465-858FA3502E84}"/>
                </a:ext>
              </a:extLst>
            </p:cNvPr>
            <p:cNvGrpSpPr/>
            <p:nvPr/>
          </p:nvGrpSpPr>
          <p:grpSpPr>
            <a:xfrm>
              <a:off x="809625" y="4847241"/>
              <a:ext cx="826650" cy="698500"/>
              <a:chOff x="383897" y="299737"/>
              <a:chExt cx="986479" cy="833552"/>
            </a:xfrm>
          </p:grpSpPr>
          <p:sp>
            <p:nvSpPr>
              <p:cNvPr id="26" name="Oval 25">
                <a:extLst>
                  <a:ext uri="{FF2B5EF4-FFF2-40B4-BE49-F238E27FC236}">
                    <a16:creationId xmlns:a16="http://schemas.microsoft.com/office/drawing/2014/main" id="{1D804B8D-3611-8CDA-0512-7B0B5D864120}"/>
                  </a:ext>
                </a:extLst>
              </p:cNvPr>
              <p:cNvSpPr/>
              <p:nvPr/>
            </p:nvSpPr>
            <p:spPr>
              <a:xfrm>
                <a:off x="383897" y="299737"/>
                <a:ext cx="986479"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97446C74-67D2-F4DB-F4BC-3465726B4C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3897" y="401866"/>
                <a:ext cx="868997" cy="603414"/>
              </a:xfrm>
              <a:prstGeom prst="rect">
                <a:avLst/>
              </a:prstGeom>
            </p:spPr>
          </p:pic>
        </p:grpSp>
      </p:grpSp>
      <p:grpSp>
        <p:nvGrpSpPr>
          <p:cNvPr id="22" name="Group 21">
            <a:extLst>
              <a:ext uri="{FF2B5EF4-FFF2-40B4-BE49-F238E27FC236}">
                <a16:creationId xmlns:a16="http://schemas.microsoft.com/office/drawing/2014/main" id="{7D3B4174-54E4-4375-9B09-BF7780102D1C}"/>
              </a:ext>
            </a:extLst>
          </p:cNvPr>
          <p:cNvGrpSpPr/>
          <p:nvPr/>
        </p:nvGrpSpPr>
        <p:grpSpPr>
          <a:xfrm>
            <a:off x="1702224" y="3168041"/>
            <a:ext cx="9815563" cy="2533012"/>
            <a:chOff x="990600" y="3570666"/>
            <a:chExt cx="9815563" cy="2533012"/>
          </a:xfrm>
        </p:grpSpPr>
        <p:grpSp>
          <p:nvGrpSpPr>
            <p:cNvPr id="24" name="Group 23">
              <a:extLst>
                <a:ext uri="{FF2B5EF4-FFF2-40B4-BE49-F238E27FC236}">
                  <a16:creationId xmlns:a16="http://schemas.microsoft.com/office/drawing/2014/main" id="{51297B5C-4842-44ED-8D27-4F1733EA9FEA}"/>
                </a:ext>
              </a:extLst>
            </p:cNvPr>
            <p:cNvGrpSpPr/>
            <p:nvPr/>
          </p:nvGrpSpPr>
          <p:grpSpPr>
            <a:xfrm>
              <a:off x="990600" y="3570666"/>
              <a:ext cx="9815563" cy="2533012"/>
              <a:chOff x="990600" y="3570666"/>
              <a:chExt cx="9815563" cy="2533012"/>
            </a:xfrm>
          </p:grpSpPr>
          <p:grpSp>
            <p:nvGrpSpPr>
              <p:cNvPr id="31" name="Group 30">
                <a:extLst>
                  <a:ext uri="{FF2B5EF4-FFF2-40B4-BE49-F238E27FC236}">
                    <a16:creationId xmlns:a16="http://schemas.microsoft.com/office/drawing/2014/main" id="{0A8B2D8D-72AC-494D-8670-3683B46B73D4}"/>
                  </a:ext>
                </a:extLst>
              </p:cNvPr>
              <p:cNvGrpSpPr/>
              <p:nvPr/>
            </p:nvGrpSpPr>
            <p:grpSpPr>
              <a:xfrm>
                <a:off x="990600" y="3576963"/>
                <a:ext cx="9815563" cy="2526715"/>
                <a:chOff x="8077200" y="4013783"/>
                <a:chExt cx="9815563" cy="2526715"/>
              </a:xfrm>
            </p:grpSpPr>
            <p:pic>
              <p:nvPicPr>
                <p:cNvPr id="50" name="Picture 4">
                  <a:extLst>
                    <a:ext uri="{FF2B5EF4-FFF2-40B4-BE49-F238E27FC236}">
                      <a16:creationId xmlns:a16="http://schemas.microsoft.com/office/drawing/2014/main" id="{8FEC9914-8A2B-48C0-80BE-EF7E1E40753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77200" y="4648200"/>
                  <a:ext cx="1665836" cy="1892298"/>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Connector 50">
                  <a:extLst>
                    <a:ext uri="{FF2B5EF4-FFF2-40B4-BE49-F238E27FC236}">
                      <a16:creationId xmlns:a16="http://schemas.microsoft.com/office/drawing/2014/main" id="{36FD0588-FA8A-44FC-B2B9-EEDF7F4C6BC1}"/>
                    </a:ext>
                  </a:extLst>
                </p:cNvPr>
                <p:cNvCxnSpPr>
                  <a:cxnSpLocks/>
                </p:cNvCxnSpPr>
                <p:nvPr/>
              </p:nvCxnSpPr>
              <p:spPr>
                <a:xfrm flipH="1">
                  <a:off x="8912210" y="4474641"/>
                  <a:ext cx="5282" cy="297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8A9424A-C880-4DC7-B86E-F62A2BECBB65}"/>
                    </a:ext>
                  </a:extLst>
                </p:cNvPr>
                <p:cNvCxnSpPr>
                  <a:cxnSpLocks/>
                </p:cNvCxnSpPr>
                <p:nvPr/>
              </p:nvCxnSpPr>
              <p:spPr>
                <a:xfrm flipH="1">
                  <a:off x="9628736" y="4965702"/>
                  <a:ext cx="228600" cy="2178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D0D3349-0199-4F07-B4EE-81CFBE6F0190}"/>
                    </a:ext>
                  </a:extLst>
                </p:cNvPr>
                <p:cNvSpPr txBox="1"/>
                <p:nvPr/>
              </p:nvSpPr>
              <p:spPr>
                <a:xfrm>
                  <a:off x="8732177" y="4013783"/>
                  <a:ext cx="174770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OOCCH</a:t>
                  </a:r>
                  <a:r>
                    <a:rPr lang="en-US" sz="2800" baseline="-250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223F89C7-1108-495A-849F-9DA5D395ECAE}"/>
                    </a:ext>
                  </a:extLst>
                </p:cNvPr>
                <p:cNvSpPr txBox="1"/>
                <p:nvPr/>
              </p:nvSpPr>
              <p:spPr>
                <a:xfrm>
                  <a:off x="9832454" y="4648430"/>
                  <a:ext cx="13716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COOH</a:t>
                  </a:r>
                </a:p>
              </p:txBody>
            </p:sp>
            <p:sp>
              <p:nvSpPr>
                <p:cNvPr id="55" name="TextBox 54">
                  <a:extLst>
                    <a:ext uri="{FF2B5EF4-FFF2-40B4-BE49-F238E27FC236}">
                      <a16:creationId xmlns:a16="http://schemas.microsoft.com/office/drawing/2014/main" id="{A35BE29B-1A26-4E73-8211-273AF46596D8}"/>
                    </a:ext>
                  </a:extLst>
                </p:cNvPr>
                <p:cNvSpPr txBox="1"/>
                <p:nvPr/>
              </p:nvSpPr>
              <p:spPr>
                <a:xfrm>
                  <a:off x="10103779" y="5466020"/>
                  <a:ext cx="173091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a:t>
                  </a:r>
                </a:p>
              </p:txBody>
            </p:sp>
            <p:sp>
              <p:nvSpPr>
                <p:cNvPr id="56" name="TextBox 55">
                  <a:extLst>
                    <a:ext uri="{FF2B5EF4-FFF2-40B4-BE49-F238E27FC236}">
                      <a16:creationId xmlns:a16="http://schemas.microsoft.com/office/drawing/2014/main" id="{725EE08F-7D58-46C6-B066-143B62267893}"/>
                    </a:ext>
                  </a:extLst>
                </p:cNvPr>
                <p:cNvSpPr txBox="1"/>
                <p:nvPr/>
              </p:nvSpPr>
              <p:spPr>
                <a:xfrm>
                  <a:off x="15671376" y="5466020"/>
                  <a:ext cx="222138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CH</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COOH</a:t>
                  </a:r>
                </a:p>
              </p:txBody>
            </p:sp>
          </p:grpSp>
          <p:grpSp>
            <p:nvGrpSpPr>
              <p:cNvPr id="32" name="Group 31">
                <a:extLst>
                  <a:ext uri="{FF2B5EF4-FFF2-40B4-BE49-F238E27FC236}">
                    <a16:creationId xmlns:a16="http://schemas.microsoft.com/office/drawing/2014/main" id="{323D8F42-71BF-4145-9609-0612D86B3AA4}"/>
                  </a:ext>
                </a:extLst>
              </p:cNvPr>
              <p:cNvGrpSpPr/>
              <p:nvPr/>
            </p:nvGrpSpPr>
            <p:grpSpPr>
              <a:xfrm>
                <a:off x="6209106" y="3570666"/>
                <a:ext cx="3126854" cy="2526715"/>
                <a:chOff x="8077200" y="4013783"/>
                <a:chExt cx="3126854" cy="2526715"/>
              </a:xfrm>
            </p:grpSpPr>
            <p:pic>
              <p:nvPicPr>
                <p:cNvPr id="33" name="Picture 4">
                  <a:extLst>
                    <a:ext uri="{FF2B5EF4-FFF2-40B4-BE49-F238E27FC236}">
                      <a16:creationId xmlns:a16="http://schemas.microsoft.com/office/drawing/2014/main" id="{D225A4F6-7E5B-478A-8853-746596B9297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077200" y="4648200"/>
                  <a:ext cx="1665836" cy="189229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5E8F4687-8C11-4760-A067-F0A14F57AE22}"/>
                    </a:ext>
                  </a:extLst>
                </p:cNvPr>
                <p:cNvCxnSpPr>
                  <a:cxnSpLocks/>
                </p:cNvCxnSpPr>
                <p:nvPr/>
              </p:nvCxnSpPr>
              <p:spPr>
                <a:xfrm flipH="1">
                  <a:off x="8912210" y="4474641"/>
                  <a:ext cx="5282" cy="297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B5231FC-4645-45FC-A4DE-4593A3DEFEA9}"/>
                    </a:ext>
                  </a:extLst>
                </p:cNvPr>
                <p:cNvCxnSpPr>
                  <a:cxnSpLocks/>
                </p:cNvCxnSpPr>
                <p:nvPr/>
              </p:nvCxnSpPr>
              <p:spPr>
                <a:xfrm flipH="1">
                  <a:off x="9628736" y="4965702"/>
                  <a:ext cx="228600" cy="2178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24E088B-9B30-4C47-AA0A-340DB02432A7}"/>
                    </a:ext>
                  </a:extLst>
                </p:cNvPr>
                <p:cNvSpPr txBox="1"/>
                <p:nvPr/>
              </p:nvSpPr>
              <p:spPr>
                <a:xfrm>
                  <a:off x="8732178" y="4013783"/>
                  <a:ext cx="21930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OH</a:t>
                  </a:r>
                </a:p>
              </p:txBody>
            </p:sp>
            <p:sp>
              <p:nvSpPr>
                <p:cNvPr id="44" name="TextBox 43">
                  <a:extLst>
                    <a:ext uri="{FF2B5EF4-FFF2-40B4-BE49-F238E27FC236}">
                      <a16:creationId xmlns:a16="http://schemas.microsoft.com/office/drawing/2014/main" id="{E910C67E-8F40-491B-9429-6FD42FFDC67B}"/>
                    </a:ext>
                  </a:extLst>
                </p:cNvPr>
                <p:cNvSpPr txBox="1"/>
                <p:nvPr/>
              </p:nvSpPr>
              <p:spPr>
                <a:xfrm>
                  <a:off x="9832454" y="4648430"/>
                  <a:ext cx="13716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COOH</a:t>
                  </a:r>
                </a:p>
              </p:txBody>
            </p:sp>
          </p:grpSp>
        </p:grpSp>
        <p:cxnSp>
          <p:nvCxnSpPr>
            <p:cNvPr id="28" name="Straight Arrow Connector 27">
              <a:extLst>
                <a:ext uri="{FF2B5EF4-FFF2-40B4-BE49-F238E27FC236}">
                  <a16:creationId xmlns:a16="http://schemas.microsoft.com/office/drawing/2014/main" id="{A53E5B36-C9EB-40DD-ACFA-DC1B539E592D}"/>
                </a:ext>
              </a:extLst>
            </p:cNvPr>
            <p:cNvCxnSpPr/>
            <p:nvPr/>
          </p:nvCxnSpPr>
          <p:spPr>
            <a:xfrm>
              <a:off x="4983297" y="51907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B333DC2D-98EA-4D0E-8718-5C9C6C16559D}"/>
              </a:ext>
            </a:extLst>
          </p:cNvPr>
          <p:cNvSpPr txBox="1"/>
          <p:nvPr/>
        </p:nvSpPr>
        <p:spPr>
          <a:xfrm>
            <a:off x="1905000" y="5544343"/>
            <a:ext cx="1512761" cy="523220"/>
          </a:xfrm>
          <a:prstGeom prst="rect">
            <a:avLst/>
          </a:prstGeom>
          <a:noFill/>
        </p:spPr>
        <p:txBody>
          <a:bodyPr wrap="square">
            <a:spAutoFit/>
          </a:bodyPr>
          <a:lstStyle/>
          <a:p>
            <a:r>
              <a:rPr lang="vi-VN" sz="2800" i="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Aspirin</a:t>
            </a:r>
            <a:endParaRPr lang="en-US" sz="2800" i="1" dirty="0">
              <a:solidFill>
                <a:srgbClr val="FF0066"/>
              </a:solidFill>
            </a:endParaRPr>
          </a:p>
        </p:txBody>
      </p:sp>
      <p:sp>
        <p:nvSpPr>
          <p:cNvPr id="58" name="TextBox 57">
            <a:extLst>
              <a:ext uri="{FF2B5EF4-FFF2-40B4-BE49-F238E27FC236}">
                <a16:creationId xmlns:a16="http://schemas.microsoft.com/office/drawing/2014/main" id="{564E7E91-18DC-4127-86BB-1F40731AA2E5}"/>
              </a:ext>
            </a:extLst>
          </p:cNvPr>
          <p:cNvSpPr txBox="1"/>
          <p:nvPr/>
        </p:nvSpPr>
        <p:spPr>
          <a:xfrm>
            <a:off x="6920730" y="5593073"/>
            <a:ext cx="2661971" cy="523220"/>
          </a:xfrm>
          <a:prstGeom prst="rect">
            <a:avLst/>
          </a:prstGeom>
          <a:noFill/>
        </p:spPr>
        <p:txBody>
          <a:bodyPr wrap="square">
            <a:spAutoFit/>
          </a:bodyPr>
          <a:lstStyle/>
          <a:p>
            <a:r>
              <a:rPr lang="vi-VN" sz="2800" i="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Salicylic acid </a:t>
            </a:r>
            <a:endParaRPr lang="en-US" sz="2800" i="1" dirty="0">
              <a:solidFill>
                <a:srgbClr val="FF0066"/>
              </a:solidFill>
            </a:endParaRPr>
          </a:p>
        </p:txBody>
      </p:sp>
    </p:spTree>
    <p:extLst>
      <p:ext uri="{BB962C8B-B14F-4D97-AF65-F5344CB8AC3E}">
        <p14:creationId xmlns:p14="http://schemas.microsoft.com/office/powerpoint/2010/main" val="24079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circle(in)">
                                      <p:cBhvr>
                                        <p:cTn id="10" dur="2000"/>
                                        <p:tgtEl>
                                          <p:spTgt spid="5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ircle(in)">
                                      <p:cBhvr>
                                        <p:cTn id="13"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7F949A78-0AE9-511C-53D4-977FA9583A18}"/>
              </a:ext>
            </a:extLst>
          </p:cNvPr>
          <p:cNvGrpSpPr/>
          <p:nvPr/>
        </p:nvGrpSpPr>
        <p:grpSpPr>
          <a:xfrm>
            <a:off x="914400" y="2823549"/>
            <a:ext cx="10165910" cy="1141062"/>
            <a:chOff x="1438918" y="4557094"/>
            <a:chExt cx="9362430" cy="1141062"/>
          </a:xfrm>
        </p:grpSpPr>
        <p:sp>
          <p:nvSpPr>
            <p:cNvPr id="9" name="Rectangle 8">
              <a:extLst>
                <a:ext uri="{FF2B5EF4-FFF2-40B4-BE49-F238E27FC236}">
                  <a16:creationId xmlns:a16="http://schemas.microsoft.com/office/drawing/2014/main" id="{EFC543A2-DFFA-5EBF-2624-B0B32BC3DFAE}"/>
                </a:ext>
              </a:extLst>
            </p:cNvPr>
            <p:cNvSpPr/>
            <p:nvPr/>
          </p:nvSpPr>
          <p:spPr>
            <a:xfrm>
              <a:off x="1438919" y="4557094"/>
              <a:ext cx="9362429" cy="1141062"/>
            </a:xfrm>
            <a:prstGeom prst="rect">
              <a:avLst/>
            </a:prstGeom>
            <a:solidFill>
              <a:srgbClr val="E6FE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B9B219CB-01ED-8B97-E05C-78828B68DDB7}"/>
                </a:ext>
              </a:extLst>
            </p:cNvPr>
            <p:cNvGrpSpPr/>
            <p:nvPr/>
          </p:nvGrpSpPr>
          <p:grpSpPr>
            <a:xfrm>
              <a:off x="1438918" y="4715380"/>
              <a:ext cx="9362430" cy="856810"/>
              <a:chOff x="172670" y="5024533"/>
              <a:chExt cx="9362430" cy="856810"/>
            </a:xfrm>
          </p:grpSpPr>
          <p:sp>
            <p:nvSpPr>
              <p:cNvPr id="11" name="TextBox 10">
                <a:extLst>
                  <a:ext uri="{FF2B5EF4-FFF2-40B4-BE49-F238E27FC236}">
                    <a16:creationId xmlns:a16="http://schemas.microsoft.com/office/drawing/2014/main" id="{9EA48AB4-0062-9EC3-8FB0-AF5456DB098B}"/>
                  </a:ext>
                </a:extLst>
              </p:cNvPr>
              <p:cNvSpPr txBox="1"/>
              <p:nvPr/>
            </p:nvSpPr>
            <p:spPr>
              <a:xfrm>
                <a:off x="172670" y="5173457"/>
                <a:ext cx="3852348" cy="707886"/>
              </a:xfrm>
              <a:prstGeom prst="rect">
                <a:avLst/>
              </a:prstGeom>
              <a:noFill/>
            </p:spPr>
            <p:txBody>
              <a:bodyPr wrap="square" rtlCol="0">
                <a:spAutoFit/>
              </a:bodyPr>
              <a:lstStyle/>
              <a:p>
                <a:pPr algn="r">
                  <a:lnSpc>
                    <a:spcPct val="125000"/>
                  </a:lnSpc>
                </a:pPr>
                <a:r>
                  <a:rPr lang="en-US" sz="3200" b="1"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RCO</a:t>
                </a:r>
                <a:r>
                  <a:rPr lang="en-US" sz="3200" b="1"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OH</a:t>
                </a:r>
                <a:r>
                  <a:rPr lang="en-US" sz="3200" b="1"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  +  </a:t>
                </a:r>
                <a:r>
                  <a:rPr lang="en-US" sz="3200" b="1"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H</a:t>
                </a:r>
                <a:r>
                  <a:rPr lang="en-US" sz="3200" b="1" dirty="0">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a:t>−O−R</a:t>
                </a:r>
                <a:r>
                  <a:rPr lang="en-US" sz="3200" b="1" baseline="30000" dirty="0">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a:t>’</a:t>
                </a:r>
                <a:endParaRPr lang="en-US" sz="3200" b="1" baseline="30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1177795-09A1-C0DD-60CB-ECCEB89FF279}"/>
                  </a:ext>
                </a:extLst>
              </p:cNvPr>
              <p:cNvSpPr txBox="1"/>
              <p:nvPr/>
            </p:nvSpPr>
            <p:spPr>
              <a:xfrm>
                <a:off x="6396635" y="5173457"/>
                <a:ext cx="3138465" cy="707886"/>
              </a:xfrm>
              <a:prstGeom prst="rect">
                <a:avLst/>
              </a:prstGeom>
              <a:noFill/>
            </p:spPr>
            <p:txBody>
              <a:bodyPr wrap="square" rtlCol="0">
                <a:spAutoFit/>
              </a:bodyPr>
              <a:lstStyle/>
              <a:p>
                <a:pPr>
                  <a:lnSpc>
                    <a:spcPct val="125000"/>
                  </a:lnSpc>
                </a:pPr>
                <a:r>
                  <a:rPr lang="en-US" sz="3200" b="1"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RCOOR</a:t>
                </a:r>
                <a:r>
                  <a:rPr lang="en-US" sz="3200" b="1" baseline="30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a:t>
                </a:r>
                <a:r>
                  <a:rPr lang="en-US" sz="3200" b="1"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  +  </a:t>
                </a:r>
                <a:r>
                  <a:rPr lang="en-US" sz="3200" b="1"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H</a:t>
                </a:r>
                <a:r>
                  <a:rPr lang="en-US" sz="3200" b="1" baseline="-25000"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2</a:t>
                </a:r>
                <a:r>
                  <a:rPr lang="en-US" sz="3200" b="1"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O</a:t>
                </a:r>
                <a:endParaRPr 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9628FDDB-FE59-2DF4-E616-FB3A3A7ED33C}"/>
                  </a:ext>
                </a:extLst>
              </p:cNvPr>
              <p:cNvGrpSpPr/>
              <p:nvPr/>
            </p:nvGrpSpPr>
            <p:grpSpPr>
              <a:xfrm>
                <a:off x="4234008" y="5024533"/>
                <a:ext cx="1888980" cy="640700"/>
                <a:chOff x="4068908" y="5024533"/>
                <a:chExt cx="1888980" cy="640700"/>
              </a:xfrm>
            </p:grpSpPr>
            <p:cxnSp>
              <p:nvCxnSpPr>
                <p:cNvPr id="17" name="Straight Arrow Connector 16">
                  <a:extLst>
                    <a:ext uri="{FF2B5EF4-FFF2-40B4-BE49-F238E27FC236}">
                      <a16:creationId xmlns:a16="http://schemas.microsoft.com/office/drawing/2014/main" id="{63740C47-5ECB-4DD2-1756-AFA9DADAE5D3}"/>
                    </a:ext>
                  </a:extLst>
                </p:cNvPr>
                <p:cNvCxnSpPr>
                  <a:cxnSpLocks/>
                </p:cNvCxnSpPr>
                <p:nvPr/>
              </p:nvCxnSpPr>
              <p:spPr>
                <a:xfrm>
                  <a:off x="4092805" y="5498546"/>
                  <a:ext cx="186508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BAA93E6-3DF3-30AF-91C3-6BA6FC68AE3F}"/>
                    </a:ext>
                  </a:extLst>
                </p:cNvPr>
                <p:cNvSpPr txBox="1"/>
                <p:nvPr/>
              </p:nvSpPr>
              <p:spPr>
                <a:xfrm>
                  <a:off x="4068908" y="5024533"/>
                  <a:ext cx="1816120" cy="510717"/>
                </a:xfrm>
                <a:prstGeom prst="rect">
                  <a:avLst/>
                </a:prstGeom>
                <a:noFill/>
              </p:spPr>
              <p:txBody>
                <a:bodyPr wrap="square" rtlCol="0">
                  <a:spAutoFit/>
                </a:bodyPr>
                <a:lstStyle/>
                <a:p>
                  <a:pPr algn="ctr">
                    <a:lnSpc>
                      <a:spcPct val="125000"/>
                    </a:lnSpc>
                  </a:pP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H</a:t>
                  </a:r>
                  <a:r>
                    <a:rPr lang="en-US" sz="2400" baseline="-25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2</a:t>
                  </a: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SO</a:t>
                  </a:r>
                  <a:r>
                    <a:rPr lang="en-US" sz="2400" baseline="-25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4 đặc</a:t>
                  </a: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 t</a:t>
                  </a:r>
                  <a:r>
                    <a:rPr lang="en-US" sz="2400" baseline="30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o</a:t>
                  </a:r>
                  <a:endParaRPr lang="en-US" sz="2400"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63BB8B05-39F6-5E8B-5E57-2E0720C7307A}"/>
                    </a:ext>
                  </a:extLst>
                </p:cNvPr>
                <p:cNvCxnSpPr>
                  <a:cxnSpLocks/>
                </p:cNvCxnSpPr>
                <p:nvPr/>
              </p:nvCxnSpPr>
              <p:spPr>
                <a:xfrm flipH="1">
                  <a:off x="4092805" y="5665233"/>
                  <a:ext cx="186508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1" name="TextBox 20">
            <a:extLst>
              <a:ext uri="{FF2B5EF4-FFF2-40B4-BE49-F238E27FC236}">
                <a16:creationId xmlns:a16="http://schemas.microsoft.com/office/drawing/2014/main" id="{91CE1942-B5B1-F51B-6BC3-9820A7D91EEE}"/>
              </a:ext>
            </a:extLst>
          </p:cNvPr>
          <p:cNvSpPr txBox="1"/>
          <p:nvPr/>
        </p:nvSpPr>
        <p:spPr>
          <a:xfrm>
            <a:off x="609600" y="1342005"/>
            <a:ext cx="11111620" cy="1222642"/>
          </a:xfrm>
          <a:prstGeom prst="rect">
            <a:avLst/>
          </a:prstGeom>
          <a:noFill/>
        </p:spPr>
        <p:txBody>
          <a:bodyPr wrap="square" rtlCol="0">
            <a:spAutoFit/>
          </a:bodyPr>
          <a:lstStyle>
            <a:defPPr>
              <a:defRPr lang="en-US"/>
            </a:defPPr>
            <a:lvl1pPr marR="0" lvl="0" indent="0" algn="just" fontAlgn="auto">
              <a:lnSpc>
                <a:spcPct val="120000"/>
              </a:lnSpc>
              <a:spcBef>
                <a:spcPts val="0"/>
              </a:spcBef>
              <a:spcAft>
                <a:spcPts val="0"/>
              </a:spcAft>
              <a:buClrTx/>
              <a:buSzTx/>
              <a:buFontTx/>
              <a:buNone/>
              <a:tabLst/>
              <a:defRPr sz="2600" b="1">
                <a:solidFill>
                  <a:prstClr val="black"/>
                </a:solidFill>
                <a:latin typeface="Arial"/>
              </a:defRPr>
            </a:lvl1pPr>
          </a:lstStyle>
          <a:p>
            <a:r>
              <a:rPr lang="vi-VN" sz="3200" b="0" dirty="0">
                <a:latin typeface="Times New Roman" panose="02020603050405020304" pitchFamily="18" charset="0"/>
                <a:cs typeface="Times New Roman" panose="02020603050405020304" pitchFamily="18" charset="0"/>
              </a:rPr>
              <a:t>Các ester thường được điều chế bằng </a:t>
            </a:r>
            <a:r>
              <a:rPr lang="en-US" sz="3200" b="0" dirty="0" err="1">
                <a:latin typeface="Times New Roman" panose="02020603050405020304" pitchFamily="18" charset="0"/>
                <a:cs typeface="Times New Roman" panose="02020603050405020304" pitchFamily="18" charset="0"/>
              </a:rPr>
              <a:t>phản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ứng</a:t>
            </a:r>
            <a:r>
              <a:rPr lang="en-US" sz="3200" b="0" dirty="0">
                <a:latin typeface="Times New Roman" panose="02020603050405020304" pitchFamily="18" charset="0"/>
                <a:cs typeface="Times New Roman" panose="02020603050405020304" pitchFamily="18" charset="0"/>
              </a:rPr>
              <a:t> ester </a:t>
            </a:r>
            <a:r>
              <a:rPr lang="en-US" sz="3200" b="0" dirty="0" err="1">
                <a:latin typeface="Times New Roman" panose="02020603050405020304" pitchFamily="18" charset="0"/>
                <a:cs typeface="Times New Roman" panose="02020603050405020304" pitchFamily="18" charset="0"/>
              </a:rPr>
              <a:t>hoá</a:t>
            </a:r>
            <a:r>
              <a:rPr lang="en-US" sz="3200" b="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carboxylic acid và alcohol</a:t>
            </a:r>
            <a:r>
              <a:rPr lang="vi-VN" sz="3200" b="0" dirty="0">
                <a:latin typeface="Times New Roman" panose="02020603050405020304" pitchFamily="18" charset="0"/>
                <a:cs typeface="Times New Roman" panose="02020603050405020304" pitchFamily="18" charset="0"/>
              </a:rPr>
              <a:t>, sử dụng sulfuric acid đặc làm xúc tác.</a:t>
            </a:r>
            <a:endParaRPr lang="en-US" sz="3200" b="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FB67F48-CFEA-CCC5-D019-D1C5B188AB80}"/>
              </a:ext>
            </a:extLst>
          </p:cNvPr>
          <p:cNvSpPr txBox="1"/>
          <p:nvPr/>
        </p:nvSpPr>
        <p:spPr>
          <a:xfrm>
            <a:off x="1021910" y="4438411"/>
            <a:ext cx="10287000" cy="1274195"/>
          </a:xfrm>
          <a:prstGeom prst="rect">
            <a:avLst/>
          </a:prstGeom>
          <a:noFill/>
        </p:spPr>
        <p:txBody>
          <a:bodyPr wrap="square" rtlCol="0">
            <a:spAutoFit/>
          </a:bodyPr>
          <a:lstStyle>
            <a:defPPr>
              <a:defRPr lang="en-US"/>
            </a:defPPr>
            <a:lvl1pPr marR="0" lvl="0" indent="0" algn="just" fontAlgn="auto">
              <a:lnSpc>
                <a:spcPct val="120000"/>
              </a:lnSpc>
              <a:spcBef>
                <a:spcPts val="0"/>
              </a:spcBef>
              <a:spcAft>
                <a:spcPts val="0"/>
              </a:spcAft>
              <a:buClrTx/>
              <a:buSzTx/>
              <a:buFontTx/>
              <a:buNone/>
              <a:tabLst/>
              <a:defRPr sz="2400" b="1" i="1">
                <a:solidFill>
                  <a:prstClr val="black"/>
                </a:solidFill>
                <a:latin typeface="Times New Roman" panose="02020603050405020304" pitchFamily="18" charset="0"/>
                <a:cs typeface="Times New Roman" panose="02020603050405020304" pitchFamily="18" charset="0"/>
              </a:defRPr>
            </a:lvl1pPr>
          </a:lstStyle>
          <a:p>
            <a:r>
              <a:rPr lang="en-US" sz="3200" dirty="0"/>
              <a:t>Nhận xét: </a:t>
            </a:r>
            <a:r>
              <a:rPr lang="en-US" sz="3200" b="0" dirty="0"/>
              <a:t>Ester sinh ra </a:t>
            </a:r>
            <a:r>
              <a:rPr lang="en-US" sz="3200" dirty="0">
                <a:solidFill>
                  <a:srgbClr val="FF0000"/>
                </a:solidFill>
              </a:rPr>
              <a:t>thường ít tan </a:t>
            </a:r>
            <a:r>
              <a:rPr lang="en-US" sz="3200" b="0" dirty="0"/>
              <a:t>trong nước, </a:t>
            </a:r>
            <a:r>
              <a:rPr lang="en-US" sz="3200" dirty="0">
                <a:solidFill>
                  <a:srgbClr val="FF0000"/>
                </a:solidFill>
              </a:rPr>
              <a:t>nhẹ hơn nước</a:t>
            </a:r>
            <a:r>
              <a:rPr lang="en-US" sz="3200" b="0" dirty="0"/>
              <a:t>, nổi lên trên và thường có </a:t>
            </a:r>
            <a:r>
              <a:rPr lang="en-US" sz="3200" dirty="0">
                <a:solidFill>
                  <a:srgbClr val="FF0000"/>
                </a:solidFill>
              </a:rPr>
              <a:t>mùi thơm </a:t>
            </a:r>
            <a:r>
              <a:rPr lang="en-US" sz="3200" b="0" dirty="0"/>
              <a:t>đặc trưng.</a:t>
            </a:r>
          </a:p>
        </p:txBody>
      </p:sp>
      <p:grpSp>
        <p:nvGrpSpPr>
          <p:cNvPr id="24" name="Group 23">
            <a:extLst>
              <a:ext uri="{FF2B5EF4-FFF2-40B4-BE49-F238E27FC236}">
                <a16:creationId xmlns:a16="http://schemas.microsoft.com/office/drawing/2014/main" id="{2EA069B0-F33F-4993-9E44-255520A752CA}"/>
              </a:ext>
            </a:extLst>
          </p:cNvPr>
          <p:cNvGrpSpPr/>
          <p:nvPr/>
        </p:nvGrpSpPr>
        <p:grpSpPr>
          <a:xfrm>
            <a:off x="2184400" y="-190502"/>
            <a:ext cx="7823200" cy="1138893"/>
            <a:chOff x="2184400" y="-190501"/>
            <a:chExt cx="7823200" cy="980515"/>
          </a:xfrm>
        </p:grpSpPr>
        <p:sp>
          <p:nvSpPr>
            <p:cNvPr id="26" name="Rectangle: Rounded Corners 9">
              <a:extLst>
                <a:ext uri="{FF2B5EF4-FFF2-40B4-BE49-F238E27FC236}">
                  <a16:creationId xmlns:a16="http://schemas.microsoft.com/office/drawing/2014/main" id="{4DE71BF4-C4A1-4F2A-BB56-35AEE840E351}"/>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Channel Name">
              <a:extLst>
                <a:ext uri="{FF2B5EF4-FFF2-40B4-BE49-F238E27FC236}">
                  <a16:creationId xmlns:a16="http://schemas.microsoft.com/office/drawing/2014/main" id="{1B3F687F-297B-4547-B414-E76B5D1F2F53}"/>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5. ĐIỀU CHẾ</a:t>
              </a:r>
            </a:p>
          </p:txBody>
        </p:sp>
      </p:grpSp>
    </p:spTree>
    <p:extLst>
      <p:ext uri="{BB962C8B-B14F-4D97-AF65-F5344CB8AC3E}">
        <p14:creationId xmlns:p14="http://schemas.microsoft.com/office/powerpoint/2010/main" val="3096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FF3E2AFD-D371-2F3D-5620-9AC261158CD6}"/>
              </a:ext>
            </a:extLst>
          </p:cNvPr>
          <p:cNvGrpSpPr/>
          <p:nvPr/>
        </p:nvGrpSpPr>
        <p:grpSpPr>
          <a:xfrm>
            <a:off x="850821" y="3120270"/>
            <a:ext cx="2109709" cy="844142"/>
            <a:chOff x="728741" y="657225"/>
            <a:chExt cx="2109709" cy="844142"/>
          </a:xfrm>
        </p:grpSpPr>
        <p:sp>
          <p:nvSpPr>
            <p:cNvPr id="14" name="Rectangle: Rounded Corners 13">
              <a:extLst>
                <a:ext uri="{FF2B5EF4-FFF2-40B4-BE49-F238E27FC236}">
                  <a16:creationId xmlns:a16="http://schemas.microsoft.com/office/drawing/2014/main" id="{1BF2AEB8-8ACC-7F48-B26E-44FB77AF4F74}"/>
                </a:ext>
              </a:extLst>
            </p:cNvPr>
            <p:cNvSpPr/>
            <p:nvPr/>
          </p:nvSpPr>
          <p:spPr>
            <a:xfrm>
              <a:off x="1163315" y="800100"/>
              <a:ext cx="1675135"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ED3EB6C-983F-9374-AE65-49DD996E890F}"/>
                </a:ext>
              </a:extLst>
            </p:cNvPr>
            <p:cNvGrpSpPr/>
            <p:nvPr/>
          </p:nvGrpSpPr>
          <p:grpSpPr>
            <a:xfrm>
              <a:off x="728741" y="657225"/>
              <a:ext cx="844142" cy="844142"/>
              <a:chOff x="728741" y="657225"/>
              <a:chExt cx="844142" cy="844142"/>
            </a:xfrm>
          </p:grpSpPr>
          <p:sp>
            <p:nvSpPr>
              <p:cNvPr id="22" name="Oval 21">
                <a:extLst>
                  <a:ext uri="{FF2B5EF4-FFF2-40B4-BE49-F238E27FC236}">
                    <a16:creationId xmlns:a16="http://schemas.microsoft.com/office/drawing/2014/main" id="{6CCAA388-FFB2-ED7F-84BB-DCE5090619AA}"/>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909E9B7-DACF-3482-4A45-FD33BD189C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20" name="TextBox 19">
              <a:extLst>
                <a:ext uri="{FF2B5EF4-FFF2-40B4-BE49-F238E27FC236}">
                  <a16:creationId xmlns:a16="http://schemas.microsoft.com/office/drawing/2014/main" id="{BFFB2F4C-40DB-0BEB-3897-E2BAFD497C5B}"/>
                </a:ext>
              </a:extLst>
            </p:cNvPr>
            <p:cNvSpPr txBox="1"/>
            <p:nvPr/>
          </p:nvSpPr>
          <p:spPr>
            <a:xfrm>
              <a:off x="1588023" y="848463"/>
              <a:ext cx="1124026" cy="523220"/>
            </a:xfrm>
            <a:prstGeom prst="rect">
              <a:avLst/>
            </a:prstGeom>
            <a:noFill/>
          </p:spPr>
          <p:txBody>
            <a:bodyPr wrap="non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Ví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dụ</a:t>
              </a:r>
              <a:r>
                <a:rPr lang="en-US" sz="2800" b="1" dirty="0">
                  <a:solidFill>
                    <a:schemeClr val="bg1"/>
                  </a:solidFill>
                  <a:latin typeface="Times New Roman" panose="02020603050405020304" pitchFamily="18" charset="0"/>
                  <a:cs typeface="Times New Roman" panose="02020603050405020304" pitchFamily="18" charset="0"/>
                </a:rPr>
                <a:t> </a:t>
              </a:r>
            </a:p>
          </p:txBody>
        </p:sp>
      </p:grpSp>
      <p:sp>
        <p:nvSpPr>
          <p:cNvPr id="27" name="TextBox 26">
            <a:extLst>
              <a:ext uri="{FF2B5EF4-FFF2-40B4-BE49-F238E27FC236}">
                <a16:creationId xmlns:a16="http://schemas.microsoft.com/office/drawing/2014/main" id="{7DE9CD5D-7BDB-D35B-3276-B341D5FDAE5B}"/>
              </a:ext>
            </a:extLst>
          </p:cNvPr>
          <p:cNvSpPr txBox="1"/>
          <p:nvPr/>
        </p:nvSpPr>
        <p:spPr>
          <a:xfrm>
            <a:off x="505949" y="3889253"/>
            <a:ext cx="10945285" cy="668645"/>
          </a:xfrm>
          <a:prstGeom prst="rect">
            <a:avLst/>
          </a:prstGeom>
          <a:noFill/>
        </p:spPr>
        <p:txBody>
          <a:bodyPr wrap="square">
            <a:spAutoFit/>
          </a:bodyPr>
          <a:lstStyle/>
          <a:p>
            <a:pPr algn="ctr">
              <a:lnSpc>
                <a:spcPct val="130000"/>
              </a:lnSpc>
            </a:pP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CO</a:t>
            </a:r>
            <a:r>
              <a:rPr lang="en-US" sz="3200" b="1" dirty="0">
                <a:solidFill>
                  <a:srgbClr val="FF0000"/>
                </a:solidFill>
                <a:latin typeface="Times New Roman" panose="02020603050405020304" pitchFamily="18" charset="0"/>
                <a:cs typeface="Times New Roman" panose="02020603050405020304" pitchFamily="18" charset="0"/>
              </a:rPr>
              <a:t>OH</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OC</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CH</a:t>
            </a:r>
            <a:r>
              <a:rPr lang="en-US"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COO</a:t>
            </a:r>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  + </a:t>
            </a:r>
            <a:r>
              <a:rPr lang="en-US" sz="3200" b="1" dirty="0">
                <a:solidFill>
                  <a:srgbClr val="FF0000"/>
                </a:solidFill>
                <a:latin typeface="Times New Roman" panose="02020603050405020304" pitchFamily="18" charset="0"/>
                <a:cs typeface="Times New Roman" panose="02020603050405020304" pitchFamily="18" charset="0"/>
              </a:rPr>
              <a:t>H</a:t>
            </a:r>
            <a:r>
              <a:rPr lang="en-US" sz="3200" b="1" baseline="-25000" dirty="0">
                <a:solidFill>
                  <a:srgbClr val="FF0000"/>
                </a:solidFill>
                <a:latin typeface="Times New Roman" panose="02020603050405020304" pitchFamily="18" charset="0"/>
                <a:cs typeface="Times New Roman" panose="02020603050405020304" pitchFamily="18" charset="0"/>
              </a:rPr>
              <a:t>2</a:t>
            </a:r>
            <a:r>
              <a:rPr lang="en-US" sz="3200" b="1" dirty="0">
                <a:solidFill>
                  <a:srgbClr val="FF0000"/>
                </a:solidFill>
                <a:latin typeface="Times New Roman" panose="02020603050405020304" pitchFamily="18" charset="0"/>
                <a:cs typeface="Times New Roman" panose="02020603050405020304" pitchFamily="18" charset="0"/>
              </a:rPr>
              <a:t>O</a:t>
            </a:r>
          </a:p>
        </p:txBody>
      </p:sp>
      <p:grpSp>
        <p:nvGrpSpPr>
          <p:cNvPr id="28" name="Group 27">
            <a:extLst>
              <a:ext uri="{FF2B5EF4-FFF2-40B4-BE49-F238E27FC236}">
                <a16:creationId xmlns:a16="http://schemas.microsoft.com/office/drawing/2014/main" id="{03C80479-1571-7937-2650-52DFB40C197A}"/>
              </a:ext>
            </a:extLst>
          </p:cNvPr>
          <p:cNvGrpSpPr/>
          <p:nvPr/>
        </p:nvGrpSpPr>
        <p:grpSpPr>
          <a:xfrm>
            <a:off x="5322478" y="3743546"/>
            <a:ext cx="1485899" cy="643272"/>
            <a:chOff x="3714750" y="2938128"/>
            <a:chExt cx="1485899" cy="643272"/>
          </a:xfrm>
        </p:grpSpPr>
        <p:cxnSp>
          <p:nvCxnSpPr>
            <p:cNvPr id="29" name="Straight Arrow Connector 28">
              <a:extLst>
                <a:ext uri="{FF2B5EF4-FFF2-40B4-BE49-F238E27FC236}">
                  <a16:creationId xmlns:a16="http://schemas.microsoft.com/office/drawing/2014/main" id="{00669E4D-952D-82B1-B7FF-DECF883B8BC0}"/>
                </a:ext>
              </a:extLst>
            </p:cNvPr>
            <p:cNvCxnSpPr/>
            <p:nvPr/>
          </p:nvCxnSpPr>
          <p:spPr>
            <a:xfrm>
              <a:off x="3962400" y="34290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38BCE88-7B6D-320D-DF5E-055C4CF97AE2}"/>
                </a:ext>
              </a:extLst>
            </p:cNvPr>
            <p:cNvCxnSpPr/>
            <p:nvPr/>
          </p:nvCxnSpPr>
          <p:spPr>
            <a:xfrm>
              <a:off x="3962400" y="3581400"/>
              <a:ext cx="99060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0B9AF8E-57C7-51B0-977F-8482F18D5C25}"/>
                </a:ext>
              </a:extLst>
            </p:cNvPr>
            <p:cNvSpPr txBox="1"/>
            <p:nvPr/>
          </p:nvSpPr>
          <p:spPr>
            <a:xfrm>
              <a:off x="3714750" y="2938128"/>
              <a:ext cx="1485899" cy="412421"/>
            </a:xfrm>
            <a:prstGeom prst="rect">
              <a:avLst/>
            </a:prstGeom>
            <a:noFill/>
          </p:spPr>
          <p:txBody>
            <a:bodyPr wrap="square">
              <a:spAutoFit/>
            </a:bodyPr>
            <a:lstStyle/>
            <a:p>
              <a:pPr algn="ctr">
                <a:lnSpc>
                  <a:spcPct val="130000"/>
                </a:lnSpc>
              </a:pPr>
              <a:r>
                <a:rPr lang="en-US" sz="1600" dirty="0">
                  <a:latin typeface="Times New Roman" panose="02020603050405020304" pitchFamily="18" charset="0"/>
                  <a:cs typeface="Times New Roman" panose="02020603050405020304" pitchFamily="18" charset="0"/>
                </a:rPr>
                <a:t>H</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SO</a:t>
              </a:r>
              <a:r>
                <a:rPr lang="en-US" sz="1600" baseline="-25000" dirty="0">
                  <a:latin typeface="Times New Roman" panose="02020603050405020304" pitchFamily="18" charset="0"/>
                  <a:cs typeface="Times New Roman" panose="02020603050405020304" pitchFamily="18" charset="0"/>
                </a:rPr>
                <a:t>4đặc</a:t>
              </a:r>
              <a:r>
                <a:rPr lang="en-US" sz="1600" dirty="0">
                  <a:latin typeface="Times New Roman" panose="02020603050405020304" pitchFamily="18" charset="0"/>
                  <a:cs typeface="Times New Roman" panose="02020603050405020304" pitchFamily="18" charset="0"/>
                </a:rPr>
                <a:t>, t</a:t>
              </a:r>
              <a:r>
                <a:rPr lang="en-US" sz="1600" baseline="300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grpSp>
      <p:sp>
        <p:nvSpPr>
          <p:cNvPr id="32" name="TextBox 31">
            <a:extLst>
              <a:ext uri="{FF2B5EF4-FFF2-40B4-BE49-F238E27FC236}">
                <a16:creationId xmlns:a16="http://schemas.microsoft.com/office/drawing/2014/main" id="{23C48C66-D3F3-DC4C-F77F-BF19D66CC9B6}"/>
              </a:ext>
            </a:extLst>
          </p:cNvPr>
          <p:cNvSpPr txBox="1"/>
          <p:nvPr/>
        </p:nvSpPr>
        <p:spPr>
          <a:xfrm>
            <a:off x="3099505" y="3227733"/>
            <a:ext cx="6166323" cy="683264"/>
          </a:xfrm>
          <a:prstGeom prst="rect">
            <a:avLst/>
          </a:prstGeom>
          <a:noFill/>
        </p:spPr>
        <p:txBody>
          <a:bodyPr wrap="square" rtlCol="0">
            <a:spAutoFit/>
          </a:bodyPr>
          <a:lstStyle>
            <a:defPPr>
              <a:defRPr lang="en-US"/>
            </a:defPPr>
            <a:lvl1pPr marR="0" lvl="0" indent="0" algn="just" fontAlgn="auto">
              <a:lnSpc>
                <a:spcPct val="120000"/>
              </a:lnSpc>
              <a:spcBef>
                <a:spcPts val="0"/>
              </a:spcBef>
              <a:spcAft>
                <a:spcPts val="0"/>
              </a:spcAft>
              <a:buClrTx/>
              <a:buSzTx/>
              <a:buFontTx/>
              <a:buNone/>
              <a:tabLst/>
              <a:defRPr sz="2600" b="1">
                <a:solidFill>
                  <a:prstClr val="black"/>
                </a:solidFill>
                <a:latin typeface="Arial"/>
              </a:defRPr>
            </a:lvl1pPr>
          </a:lstStyle>
          <a:p>
            <a:r>
              <a:rPr lang="en-US" sz="3200" b="0" dirty="0">
                <a:latin typeface="Times New Roman" panose="02020603050405020304" pitchFamily="18" charset="0"/>
                <a:cs typeface="Times New Roman" panose="02020603050405020304" pitchFamily="18" charset="0"/>
              </a:rPr>
              <a:t>Phản ứng điều chế ethyl acetate</a:t>
            </a:r>
          </a:p>
        </p:txBody>
      </p:sp>
      <p:sp>
        <p:nvSpPr>
          <p:cNvPr id="33" name="TextBox 32">
            <a:extLst>
              <a:ext uri="{FF2B5EF4-FFF2-40B4-BE49-F238E27FC236}">
                <a16:creationId xmlns:a16="http://schemas.microsoft.com/office/drawing/2014/main" id="{61BF1791-6E25-E493-340A-339FC931E4E4}"/>
              </a:ext>
            </a:extLst>
          </p:cNvPr>
          <p:cNvSpPr txBox="1"/>
          <p:nvPr/>
        </p:nvSpPr>
        <p:spPr>
          <a:xfrm>
            <a:off x="6560728" y="4655787"/>
            <a:ext cx="2514600" cy="609398"/>
          </a:xfrm>
          <a:prstGeom prst="rect">
            <a:avLst/>
          </a:prstGeom>
          <a:noFill/>
        </p:spPr>
        <p:txBody>
          <a:bodyPr wrap="square" rtlCol="0">
            <a:spAutoFit/>
          </a:bodyPr>
          <a:lstStyle>
            <a:defPPr>
              <a:defRPr lang="en-US"/>
            </a:defPPr>
            <a:lvl1pPr marR="0" lvl="0" indent="0" algn="just" fontAlgn="auto">
              <a:lnSpc>
                <a:spcPct val="120000"/>
              </a:lnSpc>
              <a:spcBef>
                <a:spcPts val="0"/>
              </a:spcBef>
              <a:spcAft>
                <a:spcPts val="0"/>
              </a:spcAft>
              <a:buClrTx/>
              <a:buSzTx/>
              <a:buFontTx/>
              <a:buNone/>
              <a:tabLst/>
              <a:defRPr sz="2600" b="1">
                <a:solidFill>
                  <a:prstClr val="black"/>
                </a:solidFill>
                <a:latin typeface="Arial"/>
              </a:defRPr>
            </a:lvl1pPr>
          </a:lstStyle>
          <a:p>
            <a:pPr algn="ctr"/>
            <a:r>
              <a:rPr lang="en-US" sz="2800" dirty="0">
                <a:latin typeface="Times New Roman" panose="02020603050405020304" pitchFamily="18" charset="0"/>
                <a:cs typeface="Times New Roman" panose="02020603050405020304" pitchFamily="18" charset="0"/>
              </a:rPr>
              <a:t>ethyl acetate</a:t>
            </a:r>
          </a:p>
        </p:txBody>
      </p:sp>
      <p:sp>
        <p:nvSpPr>
          <p:cNvPr id="34" name="TextBox 33">
            <a:extLst>
              <a:ext uri="{FF2B5EF4-FFF2-40B4-BE49-F238E27FC236}">
                <a16:creationId xmlns:a16="http://schemas.microsoft.com/office/drawing/2014/main" id="{19492E3B-ABC5-65C5-BED4-EC13B696296E}"/>
              </a:ext>
            </a:extLst>
          </p:cNvPr>
          <p:cNvSpPr txBox="1"/>
          <p:nvPr/>
        </p:nvSpPr>
        <p:spPr>
          <a:xfrm>
            <a:off x="3574393" y="4712744"/>
            <a:ext cx="2514600" cy="564257"/>
          </a:xfrm>
          <a:prstGeom prst="rect">
            <a:avLst/>
          </a:prstGeom>
          <a:noFill/>
        </p:spPr>
        <p:txBody>
          <a:bodyPr wrap="square" rtlCol="0">
            <a:spAutoFit/>
          </a:bodyPr>
          <a:lstStyle>
            <a:defPPr>
              <a:defRPr lang="en-US"/>
            </a:defPPr>
            <a:lvl1pPr marR="0" lvl="0" indent="0" algn="just" fontAlgn="auto">
              <a:lnSpc>
                <a:spcPct val="120000"/>
              </a:lnSpc>
              <a:spcBef>
                <a:spcPts val="0"/>
              </a:spcBef>
              <a:spcAft>
                <a:spcPts val="0"/>
              </a:spcAft>
              <a:buClrTx/>
              <a:buSzTx/>
              <a:buFontTx/>
              <a:buNone/>
              <a:tabLst/>
              <a:defRPr sz="2600" b="1">
                <a:solidFill>
                  <a:prstClr val="black"/>
                </a:solidFill>
                <a:latin typeface="Arial"/>
              </a:defRPr>
            </a:lvl1pPr>
          </a:lstStyle>
          <a:p>
            <a:pPr algn="ctr"/>
            <a:r>
              <a:rPr lang="en-US" sz="2800" dirty="0">
                <a:latin typeface="Times New Roman" panose="02020603050405020304" pitchFamily="18" charset="0"/>
                <a:cs typeface="Times New Roman" panose="02020603050405020304" pitchFamily="18" charset="0"/>
              </a:rPr>
              <a:t>Ethyl alcohol</a:t>
            </a:r>
          </a:p>
        </p:txBody>
      </p:sp>
      <p:grpSp>
        <p:nvGrpSpPr>
          <p:cNvPr id="42" name="Group 41">
            <a:extLst>
              <a:ext uri="{FF2B5EF4-FFF2-40B4-BE49-F238E27FC236}">
                <a16:creationId xmlns:a16="http://schemas.microsoft.com/office/drawing/2014/main" id="{7F949A78-0AE9-511C-53D4-977FA9583A18}"/>
              </a:ext>
            </a:extLst>
          </p:cNvPr>
          <p:cNvGrpSpPr/>
          <p:nvPr/>
        </p:nvGrpSpPr>
        <p:grpSpPr>
          <a:xfrm>
            <a:off x="1013045" y="1641566"/>
            <a:ext cx="10165910" cy="1141062"/>
            <a:chOff x="1438918" y="4557094"/>
            <a:chExt cx="9362430" cy="1141062"/>
          </a:xfrm>
        </p:grpSpPr>
        <p:sp>
          <p:nvSpPr>
            <p:cNvPr id="43" name="Rectangle 42">
              <a:extLst>
                <a:ext uri="{FF2B5EF4-FFF2-40B4-BE49-F238E27FC236}">
                  <a16:creationId xmlns:a16="http://schemas.microsoft.com/office/drawing/2014/main" id="{EFC543A2-DFFA-5EBF-2624-B0B32BC3DFAE}"/>
                </a:ext>
              </a:extLst>
            </p:cNvPr>
            <p:cNvSpPr/>
            <p:nvPr/>
          </p:nvSpPr>
          <p:spPr>
            <a:xfrm>
              <a:off x="1438919" y="4557094"/>
              <a:ext cx="9362429" cy="1141062"/>
            </a:xfrm>
            <a:prstGeom prst="rect">
              <a:avLst/>
            </a:prstGeom>
            <a:solidFill>
              <a:srgbClr val="E6FE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grpSp>
          <p:nvGrpSpPr>
            <p:cNvPr id="44" name="Group 43">
              <a:extLst>
                <a:ext uri="{FF2B5EF4-FFF2-40B4-BE49-F238E27FC236}">
                  <a16:creationId xmlns:a16="http://schemas.microsoft.com/office/drawing/2014/main" id="{B9B219CB-01ED-8B97-E05C-78828B68DDB7}"/>
                </a:ext>
              </a:extLst>
            </p:cNvPr>
            <p:cNvGrpSpPr/>
            <p:nvPr/>
          </p:nvGrpSpPr>
          <p:grpSpPr>
            <a:xfrm>
              <a:off x="1438918" y="4715380"/>
              <a:ext cx="9362430" cy="856810"/>
              <a:chOff x="172670" y="5024533"/>
              <a:chExt cx="9362430" cy="856810"/>
            </a:xfrm>
          </p:grpSpPr>
          <p:sp>
            <p:nvSpPr>
              <p:cNvPr id="45" name="TextBox 44">
                <a:extLst>
                  <a:ext uri="{FF2B5EF4-FFF2-40B4-BE49-F238E27FC236}">
                    <a16:creationId xmlns:a16="http://schemas.microsoft.com/office/drawing/2014/main" id="{9EA48AB4-0062-9EC3-8FB0-AF5456DB098B}"/>
                  </a:ext>
                </a:extLst>
              </p:cNvPr>
              <p:cNvSpPr txBox="1"/>
              <p:nvPr/>
            </p:nvSpPr>
            <p:spPr>
              <a:xfrm>
                <a:off x="172670" y="5173457"/>
                <a:ext cx="3852348" cy="707886"/>
              </a:xfrm>
              <a:prstGeom prst="rect">
                <a:avLst/>
              </a:prstGeom>
              <a:noFill/>
            </p:spPr>
            <p:txBody>
              <a:bodyPr wrap="square" rtlCol="0">
                <a:spAutoFit/>
              </a:bodyPr>
              <a:lstStyle/>
              <a:p>
                <a:pPr algn="r">
                  <a:lnSpc>
                    <a:spcPct val="125000"/>
                  </a:lnSpc>
                </a:pPr>
                <a:r>
                  <a:rPr lang="en-US" sz="3200" b="1"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RCO</a:t>
                </a:r>
                <a:r>
                  <a:rPr lang="en-US" sz="3200" b="1"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OH</a:t>
                </a:r>
                <a:r>
                  <a:rPr lang="en-US" sz="3200" b="1"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  +  </a:t>
                </a:r>
                <a:r>
                  <a:rPr lang="en-US" sz="3200" b="1"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H</a:t>
                </a:r>
                <a:r>
                  <a:rPr lang="en-US" sz="3200" b="1" dirty="0">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a:t>−O−R</a:t>
                </a:r>
                <a:r>
                  <a:rPr lang="en-US" sz="3200" b="1" baseline="30000" dirty="0">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a:t>’</a:t>
                </a:r>
                <a:endParaRPr lang="en-US" sz="3200" b="1" baseline="30000"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31177795-09A1-C0DD-60CB-ECCEB89FF279}"/>
                  </a:ext>
                </a:extLst>
              </p:cNvPr>
              <p:cNvSpPr txBox="1"/>
              <p:nvPr/>
            </p:nvSpPr>
            <p:spPr>
              <a:xfrm>
                <a:off x="6396635" y="5173457"/>
                <a:ext cx="3138465" cy="707886"/>
              </a:xfrm>
              <a:prstGeom prst="rect">
                <a:avLst/>
              </a:prstGeom>
              <a:noFill/>
            </p:spPr>
            <p:txBody>
              <a:bodyPr wrap="square" rtlCol="0">
                <a:spAutoFit/>
              </a:bodyPr>
              <a:lstStyle/>
              <a:p>
                <a:pPr>
                  <a:lnSpc>
                    <a:spcPct val="125000"/>
                  </a:lnSpc>
                </a:pPr>
                <a:r>
                  <a:rPr lang="en-US" sz="3200" b="1"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RCOOR</a:t>
                </a:r>
                <a:r>
                  <a:rPr lang="en-US" sz="3200" b="1" baseline="30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a:t>
                </a:r>
                <a:r>
                  <a:rPr lang="en-US" sz="3200" b="1"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  +  </a:t>
                </a:r>
                <a:r>
                  <a:rPr lang="en-US" sz="3200" b="1"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H</a:t>
                </a:r>
                <a:r>
                  <a:rPr lang="en-US" sz="3200" b="1" baseline="-25000"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2</a:t>
                </a:r>
                <a:r>
                  <a:rPr lang="en-US" sz="3200" b="1"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O</a:t>
                </a:r>
                <a:endParaRPr lang="en-US" sz="3200" b="1" dirty="0">
                  <a:solidFill>
                    <a:srgbClr val="FF0000"/>
                  </a:solidFill>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9628FDDB-FE59-2DF4-E616-FB3A3A7ED33C}"/>
                  </a:ext>
                </a:extLst>
              </p:cNvPr>
              <p:cNvGrpSpPr/>
              <p:nvPr/>
            </p:nvGrpSpPr>
            <p:grpSpPr>
              <a:xfrm>
                <a:off x="4234008" y="5024533"/>
                <a:ext cx="1888980" cy="640700"/>
                <a:chOff x="4068908" y="5024533"/>
                <a:chExt cx="1888980" cy="640700"/>
              </a:xfrm>
            </p:grpSpPr>
            <p:cxnSp>
              <p:nvCxnSpPr>
                <p:cNvPr id="48" name="Straight Arrow Connector 47">
                  <a:extLst>
                    <a:ext uri="{FF2B5EF4-FFF2-40B4-BE49-F238E27FC236}">
                      <a16:creationId xmlns:a16="http://schemas.microsoft.com/office/drawing/2014/main" id="{63740C47-5ECB-4DD2-1756-AFA9DADAE5D3}"/>
                    </a:ext>
                  </a:extLst>
                </p:cNvPr>
                <p:cNvCxnSpPr>
                  <a:cxnSpLocks/>
                </p:cNvCxnSpPr>
                <p:nvPr/>
              </p:nvCxnSpPr>
              <p:spPr>
                <a:xfrm>
                  <a:off x="4092805" y="5498546"/>
                  <a:ext cx="186508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BAA93E6-3DF3-30AF-91C3-6BA6FC68AE3F}"/>
                    </a:ext>
                  </a:extLst>
                </p:cNvPr>
                <p:cNvSpPr txBox="1"/>
                <p:nvPr/>
              </p:nvSpPr>
              <p:spPr>
                <a:xfrm>
                  <a:off x="4068908" y="5024533"/>
                  <a:ext cx="1816120" cy="510717"/>
                </a:xfrm>
                <a:prstGeom prst="rect">
                  <a:avLst/>
                </a:prstGeom>
                <a:noFill/>
              </p:spPr>
              <p:txBody>
                <a:bodyPr wrap="square" rtlCol="0">
                  <a:spAutoFit/>
                </a:bodyPr>
                <a:lstStyle/>
                <a:p>
                  <a:pPr algn="ctr">
                    <a:lnSpc>
                      <a:spcPct val="125000"/>
                    </a:lnSpc>
                  </a:pP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H</a:t>
                  </a:r>
                  <a:r>
                    <a:rPr lang="en-US" sz="2400" baseline="-25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2</a:t>
                  </a: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SO</a:t>
                  </a:r>
                  <a:r>
                    <a:rPr lang="en-US" sz="2400" baseline="-25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4 đặc</a:t>
                  </a: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 t</a:t>
                  </a:r>
                  <a:r>
                    <a:rPr lang="en-US" sz="2400" baseline="30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o</a:t>
                  </a:r>
                  <a:endParaRPr lang="en-US" sz="2400" dirty="0">
                    <a:latin typeface="Times New Roman" panose="02020603050405020304" pitchFamily="18" charset="0"/>
                    <a:cs typeface="Times New Roman" panose="02020603050405020304" pitchFamily="18" charset="0"/>
                  </a:endParaRPr>
                </a:p>
              </p:txBody>
            </p:sp>
            <p:cxnSp>
              <p:nvCxnSpPr>
                <p:cNvPr id="50" name="Straight Arrow Connector 49">
                  <a:extLst>
                    <a:ext uri="{FF2B5EF4-FFF2-40B4-BE49-F238E27FC236}">
                      <a16:creationId xmlns:a16="http://schemas.microsoft.com/office/drawing/2014/main" id="{63BB8B05-39F6-5E8B-5E57-2E0720C7307A}"/>
                    </a:ext>
                  </a:extLst>
                </p:cNvPr>
                <p:cNvCxnSpPr>
                  <a:cxnSpLocks/>
                </p:cNvCxnSpPr>
                <p:nvPr/>
              </p:nvCxnSpPr>
              <p:spPr>
                <a:xfrm flipH="1">
                  <a:off x="4092805" y="5665233"/>
                  <a:ext cx="186508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35" name="Group 34">
            <a:extLst>
              <a:ext uri="{FF2B5EF4-FFF2-40B4-BE49-F238E27FC236}">
                <a16:creationId xmlns:a16="http://schemas.microsoft.com/office/drawing/2014/main" id="{3C3A692B-21C8-45A4-A83A-E0FA1768753C}"/>
              </a:ext>
            </a:extLst>
          </p:cNvPr>
          <p:cNvGrpSpPr/>
          <p:nvPr/>
        </p:nvGrpSpPr>
        <p:grpSpPr>
          <a:xfrm>
            <a:off x="2184400" y="-190502"/>
            <a:ext cx="7823200" cy="1138893"/>
            <a:chOff x="2184400" y="-190501"/>
            <a:chExt cx="7823200" cy="980515"/>
          </a:xfrm>
        </p:grpSpPr>
        <p:sp>
          <p:nvSpPr>
            <p:cNvPr id="36" name="Rectangle: Rounded Corners 9">
              <a:extLst>
                <a:ext uri="{FF2B5EF4-FFF2-40B4-BE49-F238E27FC236}">
                  <a16:creationId xmlns:a16="http://schemas.microsoft.com/office/drawing/2014/main" id="{75E8047E-A3E3-4BA1-B85C-8017F0AF77D4}"/>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7" name="Channel Name">
              <a:extLst>
                <a:ext uri="{FF2B5EF4-FFF2-40B4-BE49-F238E27FC236}">
                  <a16:creationId xmlns:a16="http://schemas.microsoft.com/office/drawing/2014/main" id="{80D7BEA5-5B60-4590-AC56-E3D44625F0E7}"/>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5. ĐIỀU CHẾ</a:t>
              </a:r>
            </a:p>
          </p:txBody>
        </p:sp>
      </p:grpSp>
    </p:spTree>
    <p:extLst>
      <p:ext uri="{BB962C8B-B14F-4D97-AF65-F5344CB8AC3E}">
        <p14:creationId xmlns:p14="http://schemas.microsoft.com/office/powerpoint/2010/main" val="245968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strVal val="#ppt_w*0.70"/>
                                          </p:val>
                                        </p:tav>
                                        <p:tav tm="100000">
                                          <p:val>
                                            <p:strVal val="#ppt_w"/>
                                          </p:val>
                                        </p:tav>
                                      </p:tavLst>
                                    </p:anim>
                                    <p:anim calcmode="lin" valueType="num">
                                      <p:cBhvr>
                                        <p:cTn id="16" dur="1000" fill="hold"/>
                                        <p:tgtEl>
                                          <p:spTgt spid="27"/>
                                        </p:tgtEl>
                                        <p:attrNameLst>
                                          <p:attrName>ppt_h</p:attrName>
                                        </p:attrNameLst>
                                      </p:cBhvr>
                                      <p:tavLst>
                                        <p:tav tm="0">
                                          <p:val>
                                            <p:strVal val="#ppt_h"/>
                                          </p:val>
                                        </p:tav>
                                        <p:tav tm="100000">
                                          <p:val>
                                            <p:strVal val="#ppt_h"/>
                                          </p:val>
                                        </p:tav>
                                      </p:tavLst>
                                    </p:anim>
                                    <p:animEffect transition="in" filter="fade">
                                      <p:cBhvr>
                                        <p:cTn id="17" dur="1000"/>
                                        <p:tgtEl>
                                          <p:spTgt spid="27"/>
                                        </p:tgtEl>
                                      </p:cBhvr>
                                    </p:animEffect>
                                  </p:childTnLst>
                                </p:cTn>
                              </p:par>
                              <p:par>
                                <p:cTn id="18" presetID="55"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1000" fill="hold"/>
                                        <p:tgtEl>
                                          <p:spTgt spid="28"/>
                                        </p:tgtEl>
                                        <p:attrNameLst>
                                          <p:attrName>ppt_w</p:attrName>
                                        </p:attrNameLst>
                                      </p:cBhvr>
                                      <p:tavLst>
                                        <p:tav tm="0">
                                          <p:val>
                                            <p:strVal val="#ppt_w*0.70"/>
                                          </p:val>
                                        </p:tav>
                                        <p:tav tm="100000">
                                          <p:val>
                                            <p:strVal val="#ppt_w"/>
                                          </p:val>
                                        </p:tav>
                                      </p:tavLst>
                                    </p:anim>
                                    <p:anim calcmode="lin" valueType="num">
                                      <p:cBhvr>
                                        <p:cTn id="21" dur="1000" fill="hold"/>
                                        <p:tgtEl>
                                          <p:spTgt spid="28"/>
                                        </p:tgtEl>
                                        <p:attrNameLst>
                                          <p:attrName>ppt_h</p:attrName>
                                        </p:attrNameLst>
                                      </p:cBhvr>
                                      <p:tavLst>
                                        <p:tav tm="0">
                                          <p:val>
                                            <p:strVal val="#ppt_h"/>
                                          </p:val>
                                        </p:tav>
                                        <p:tav tm="100000">
                                          <p:val>
                                            <p:strVal val="#ppt_h"/>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3"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968955" y="1336706"/>
            <a:ext cx="10098507" cy="3794724"/>
            <a:chOff x="1050985" y="914400"/>
            <a:chExt cx="10455215" cy="2187225"/>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2187224"/>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584720" y="1004588"/>
            <a:ext cx="914400" cy="9144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1161730" y="1950175"/>
            <a:ext cx="9720375" cy="304698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7</a:t>
            </a:r>
            <a:r>
              <a:rPr kumimoji="0" lang="vi-VN"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Isoamyl acetate có mùi thơm đặc trưng của chuối chín nên còn được gọi là dầu chuối. Khi đun nóng hỗn hợp gồm 16,2g acetic acid và 15,2g isoamyl alcohol ((CH</a:t>
            </a:r>
            <a:r>
              <a:rPr lang="vi-VN" sz="3200" b="0" i="0" baseline="-25000" dirty="0">
                <a:effectLst/>
                <a:latin typeface="Times New Roman" panose="02020603050405020304" pitchFamily="18" charset="0"/>
                <a:cs typeface="Times New Roman" panose="02020603050405020304" pitchFamily="18" charset="0"/>
              </a:rPr>
              <a:t>3</a:t>
            </a:r>
            <a:r>
              <a:rPr lang="vi-VN" sz="3200" b="0" i="0" dirty="0">
                <a:effectLst/>
                <a:latin typeface="Times New Roman" panose="02020603050405020304" pitchFamily="18" charset="0"/>
                <a:cs typeface="Times New Roman" panose="02020603050405020304" pitchFamily="18" charset="0"/>
              </a:rPr>
              <a:t>)</a:t>
            </a:r>
            <a:r>
              <a:rPr lang="vi-VN" sz="3200" b="0" i="0" baseline="-25000" dirty="0">
                <a:effectLst/>
                <a:latin typeface="Times New Roman" panose="02020603050405020304" pitchFamily="18" charset="0"/>
                <a:cs typeface="Times New Roman" panose="02020603050405020304" pitchFamily="18" charset="0"/>
              </a:rPr>
              <a:t>2</a:t>
            </a:r>
            <a:r>
              <a:rPr lang="vi-VN" sz="3200" b="0" i="0" dirty="0">
                <a:effectLst/>
                <a:latin typeface="Times New Roman" panose="02020603050405020304" pitchFamily="18" charset="0"/>
                <a:cs typeface="Times New Roman" panose="02020603050405020304" pitchFamily="18" charset="0"/>
              </a:rPr>
              <a:t>CHCH</a:t>
            </a:r>
            <a:r>
              <a:rPr lang="vi-VN" sz="3200" b="0" i="0" baseline="-25000" dirty="0">
                <a:effectLst/>
                <a:latin typeface="Times New Roman" panose="02020603050405020304" pitchFamily="18" charset="0"/>
                <a:cs typeface="Times New Roman" panose="02020603050405020304" pitchFamily="18" charset="0"/>
              </a:rPr>
              <a:t>2</a:t>
            </a:r>
            <a:r>
              <a:rPr lang="vi-VN" sz="3200" b="0" i="0" dirty="0">
                <a:effectLst/>
                <a:latin typeface="Times New Roman" panose="02020603050405020304" pitchFamily="18" charset="0"/>
                <a:cs typeface="Times New Roman" panose="02020603050405020304" pitchFamily="18" charset="0"/>
              </a:rPr>
              <a:t>CH</a:t>
            </a:r>
            <a:r>
              <a:rPr lang="vi-VN" sz="3200" b="0" i="0" baseline="-25000" dirty="0">
                <a:effectLst/>
                <a:latin typeface="Times New Roman" panose="02020603050405020304" pitchFamily="18" charset="0"/>
                <a:cs typeface="Times New Roman" panose="02020603050405020304" pitchFamily="18" charset="0"/>
              </a:rPr>
              <a:t>2</a:t>
            </a:r>
            <a:r>
              <a:rPr lang="vi-VN" sz="3200" b="0" i="0" dirty="0">
                <a:effectLst/>
                <a:latin typeface="Times New Roman" panose="02020603050405020304" pitchFamily="18" charset="0"/>
                <a:cs typeface="Times New Roman" panose="02020603050405020304" pitchFamily="18" charset="0"/>
              </a:rPr>
              <a:t>OH) với xúc tác là H</a:t>
            </a:r>
            <a:r>
              <a:rPr lang="vi-VN" sz="3200" b="0" i="0" baseline="-25000" dirty="0">
                <a:effectLst/>
                <a:latin typeface="Times New Roman" panose="02020603050405020304" pitchFamily="18" charset="0"/>
                <a:cs typeface="Times New Roman" panose="02020603050405020304" pitchFamily="18" charset="0"/>
              </a:rPr>
              <a:t>2</a:t>
            </a:r>
            <a:r>
              <a:rPr lang="vi-VN" sz="3200" b="0" i="0" dirty="0">
                <a:effectLst/>
                <a:latin typeface="Times New Roman" panose="02020603050405020304" pitchFamily="18" charset="0"/>
                <a:cs typeface="Times New Roman" panose="02020603050405020304" pitchFamily="18" charset="0"/>
              </a:rPr>
              <a:t>SO</a:t>
            </a:r>
            <a:r>
              <a:rPr lang="vi-VN" sz="3200" b="0" i="0" baseline="-25000" dirty="0">
                <a:effectLst/>
                <a:latin typeface="Times New Roman" panose="02020603050405020304" pitchFamily="18" charset="0"/>
                <a:cs typeface="Times New Roman" panose="02020603050405020304" pitchFamily="18" charset="0"/>
              </a:rPr>
              <a:t>4</a:t>
            </a:r>
            <a:r>
              <a:rPr lang="vi-VN" sz="3200" b="0" i="0" dirty="0">
                <a:effectLst/>
                <a:latin typeface="Times New Roman" panose="02020603050405020304" pitchFamily="18" charset="0"/>
                <a:cs typeface="Times New Roman" panose="02020603050405020304" pitchFamily="18" charset="0"/>
              </a:rPr>
              <a:t> đặc. thu được 14,16 g dầu chuối. Tính hiệu suất của phản ứng điều chế dầu chuối trên.</a:t>
            </a:r>
            <a:endParaRPr kumimoji="0" lang="en-US" sz="32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558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51918317-BE19-3222-E20E-D40B2BB6397B}"/>
              </a:ext>
            </a:extLst>
          </p:cNvPr>
          <p:cNvSpPr/>
          <p:nvPr/>
        </p:nvSpPr>
        <p:spPr>
          <a:xfrm>
            <a:off x="4624480" y="745832"/>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F9A923A9-991B-4671-8C87-3A6343FF3DC5}"/>
                  </a:ext>
                </a:extLst>
              </p:cNvPr>
              <p:cNvSpPr>
                <a:spLocks noChangeArrowheads="1"/>
              </p:cNvSpPr>
              <p:nvPr/>
            </p:nvSpPr>
            <p:spPr bwMode="auto">
              <a:xfrm>
                <a:off x="747876" y="1586373"/>
                <a:ext cx="10924850" cy="39650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n</a:t>
                </a:r>
                <a:r>
                  <a:rPr lang="vi-VN" sz="2800" baseline="-25000" dirty="0">
                    <a:latin typeface="Times New Roman" panose="02020603050405020304" pitchFamily="18" charset="0"/>
                    <a:cs typeface="Times New Roman" panose="02020603050405020304" pitchFamily="18" charset="0"/>
                  </a:rPr>
                  <a:t>acetic acid </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2800" b="0" i="1" u="none" strike="noStrike" cap="none" normalizeH="0" baseline="0" dirty="0" smtClean="0">
                            <a:ln>
                              <a:noFill/>
                            </a:ln>
                            <a:effectLst/>
                            <a:latin typeface="Cambria Math" panose="02040503050406030204" pitchFamily="18" charset="0"/>
                            <a:cs typeface="Times New Roman" panose="02020603050405020304" pitchFamily="18" charset="0"/>
                          </a:rPr>
                        </m:ctrlPr>
                      </m:fPr>
                      <m:num>
                        <m:r>
                          <a:rPr kumimoji="0" lang="en-US" altLang="en-US" sz="2800" b="0" i="1" u="none" strike="noStrike" cap="none" normalizeH="0" baseline="0" dirty="0" smtClean="0">
                            <a:ln>
                              <a:noFill/>
                            </a:ln>
                            <a:effectLst/>
                            <a:latin typeface="Cambria Math" panose="02040503050406030204" pitchFamily="18" charset="0"/>
                            <a:cs typeface="Times New Roman" panose="02020603050405020304" pitchFamily="18" charset="0"/>
                          </a:rPr>
                          <m:t>16,2</m:t>
                        </m:r>
                      </m:num>
                      <m:den>
                        <m:r>
                          <a:rPr kumimoji="0" lang="en-US" altLang="en-US" sz="2800" b="0" i="1" u="none" strike="noStrike" cap="none" normalizeH="0" baseline="0" dirty="0" smtClean="0">
                            <a:ln>
                              <a:noFill/>
                            </a:ln>
                            <a:effectLst/>
                            <a:latin typeface="Cambria Math" panose="02040503050406030204" pitchFamily="18" charset="0"/>
                            <a:cs typeface="Times New Roman" panose="02020603050405020304" pitchFamily="18" charset="0"/>
                          </a:rPr>
                          <m:t>60</m:t>
                        </m:r>
                      </m:den>
                    </m:f>
                    <m:r>
                      <a:rPr kumimoji="0" lang="en-US" altLang="en-US" sz="2800" b="0" i="1" u="none" strike="noStrike" cap="none" normalizeH="0" baseline="0" dirty="0" smtClean="0">
                        <a:ln>
                          <a:noFill/>
                        </a:ln>
                        <a:effectLst/>
                        <a:latin typeface="Cambria Math" panose="02040503050406030204" pitchFamily="18" charset="0"/>
                        <a:cs typeface="Times New Roman" panose="02020603050405020304" pitchFamily="18" charset="0"/>
                      </a:rPr>
                      <m:t> </m:t>
                    </m:r>
                  </m:oMath>
                </a14:m>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0,27(mol); n</a:t>
                </a:r>
                <a:r>
                  <a:rPr lang="vi-VN" sz="2800" baseline="-25000" dirty="0">
                    <a:latin typeface="Times New Roman" panose="02020603050405020304" pitchFamily="18" charset="0"/>
                    <a:cs typeface="Times New Roman" panose="02020603050405020304" pitchFamily="18" charset="0"/>
                  </a:rPr>
                  <a:t>isoamyl alcohol </a:t>
                </a:r>
                <a:r>
                  <a:rPr lang="en-US" sz="2800" baseline="-25000" dirty="0">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2800" b="0" i="1" u="none" strike="noStrike" cap="none" normalizeH="0" baseline="0" dirty="0" smtClean="0">
                            <a:ln>
                              <a:noFill/>
                            </a:ln>
                            <a:effectLst/>
                            <a:latin typeface="Cambria Math" panose="02040503050406030204" pitchFamily="18" charset="0"/>
                            <a:cs typeface="Times New Roman" panose="02020603050405020304" pitchFamily="18" charset="0"/>
                          </a:rPr>
                        </m:ctrlPr>
                      </m:fPr>
                      <m:num>
                        <m:r>
                          <a:rPr kumimoji="0" lang="en-US" altLang="en-US" sz="2800" b="0" i="1" u="none" strike="noStrike" cap="none" normalizeH="0" baseline="0" dirty="0" smtClean="0">
                            <a:ln>
                              <a:noFill/>
                            </a:ln>
                            <a:effectLst/>
                            <a:latin typeface="Cambria Math" panose="02040503050406030204" pitchFamily="18" charset="0"/>
                            <a:cs typeface="Times New Roman" panose="02020603050405020304" pitchFamily="18" charset="0"/>
                          </a:rPr>
                          <m:t>15,2</m:t>
                        </m:r>
                      </m:num>
                      <m:den>
                        <m:r>
                          <a:rPr kumimoji="0" lang="en-US" altLang="en-US" sz="2800" b="0" i="1" u="none" strike="noStrike" cap="none" normalizeH="0" baseline="0" dirty="0" smtClean="0">
                            <a:ln>
                              <a:noFill/>
                            </a:ln>
                            <a:effectLst/>
                            <a:latin typeface="Cambria Math" panose="02040503050406030204" pitchFamily="18" charset="0"/>
                            <a:cs typeface="Times New Roman" panose="02020603050405020304" pitchFamily="18" charset="0"/>
                          </a:rPr>
                          <m:t>88</m:t>
                        </m:r>
                      </m:den>
                    </m:f>
                  </m:oMath>
                </a14:m>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 0,173(mol)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Phương</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trình</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hóa</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(CH</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CHCH</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CH</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OH + </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COOH     </a:t>
                </a:r>
                <a:r>
                  <a:rPr lang="en-US" sz="2800" dirty="0">
                    <a:latin typeface="Times New Roman" panose="02020603050405020304" pitchFamily="18" charset="0"/>
                    <a:cs typeface="Times New Roman" panose="02020603050405020304" pitchFamily="18" charset="0"/>
                  </a:rPr>
                  <a:t>      CH</a:t>
                </a:r>
                <a:r>
                  <a:rPr lang="en-US"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COOCH</a:t>
                </a:r>
                <a:r>
                  <a:rPr lang="en-US"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CH(CH</a:t>
                </a:r>
                <a:r>
                  <a:rPr lang="vi-VN" sz="2800" baseline="-25000" dirty="0">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a:t>
                </a:r>
                <a:r>
                  <a:rPr lang="vi-VN" sz="2800" baseline="-25000"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 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 </a:t>
                </a:r>
              </a:p>
              <a:p>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0,173                            0,27</a:t>
                </a:r>
              </a:p>
              <a:p>
                <a:pPr lvl="0"/>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Ta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0,173&lt;0,27  </a:t>
                </a:r>
                <a:r>
                  <a:rPr lang="en-US" sz="2800" dirty="0"/>
                  <a:t> ⇒</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isoamyl alcohol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hết</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ester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theo</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isoamyl alcohol.</a:t>
                </a:r>
              </a:p>
              <a:p>
                <a:pPr lvl="0"/>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n</a:t>
                </a:r>
                <a:r>
                  <a:rPr kumimoji="0" lang="en-US" altLang="en-US" sz="2800" b="0" i="0" u="none" strike="noStrike" cap="none" normalizeH="0" baseline="-25000" dirty="0">
                    <a:ln>
                      <a:noFill/>
                    </a:ln>
                    <a:effectLst/>
                    <a:latin typeface="Times New Roman" panose="02020603050405020304" pitchFamily="18" charset="0"/>
                    <a:cs typeface="Times New Roman" panose="02020603050405020304" pitchFamily="18" charset="0"/>
                  </a:rPr>
                  <a:t>ester</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 </a:t>
                </a:r>
                <a:r>
                  <a:rPr lang="en-US" altLang="en-US" sz="2800" dirty="0">
                    <a:latin typeface="Times New Roman" panose="02020603050405020304" pitchFamily="18" charset="0"/>
                    <a:cs typeface="Times New Roman" panose="02020603050405020304" pitchFamily="18" charset="0"/>
                  </a:rPr>
                  <a:t>n</a:t>
                </a:r>
                <a:r>
                  <a:rPr lang="vi-VN" sz="2800" baseline="-25000" dirty="0">
                    <a:latin typeface="Times New Roman" panose="02020603050405020304" pitchFamily="18" charset="0"/>
                    <a:cs typeface="Times New Roman" panose="02020603050405020304" pitchFamily="18" charset="0"/>
                  </a:rPr>
                  <a:t>isoamyl alcohol</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 0,173(mol)</a:t>
                </a:r>
              </a:p>
              <a:p>
                <a:pPr lvl="0"/>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m</a:t>
                </a:r>
                <a:r>
                  <a:rPr kumimoji="0" lang="en-US" altLang="en-US" sz="2800" b="0" i="0" u="none" strike="noStrike" cap="none" normalizeH="0" baseline="-25000" dirty="0" err="1">
                    <a:ln>
                      <a:noFill/>
                    </a:ln>
                    <a:effectLst/>
                    <a:latin typeface="Times New Roman" panose="02020603050405020304" pitchFamily="18" charset="0"/>
                    <a:cs typeface="Times New Roman" panose="02020603050405020304" pitchFamily="18" charset="0"/>
                  </a:rPr>
                  <a:t>ester</a:t>
                </a:r>
                <a:r>
                  <a:rPr lang="en-US" altLang="en-US" sz="2800" dirty="0">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0,173×116 = 20,068(g)</a:t>
                </a:r>
              </a:p>
              <a:p>
                <a:pPr lvl="0"/>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H= </a:t>
                </a:r>
                <a14:m>
                  <m:oMath xmlns:m="http://schemas.openxmlformats.org/officeDocument/2006/math">
                    <m:f>
                      <m:fPr>
                        <m:ctrlPr>
                          <a:rPr kumimoji="0" lang="en-US" altLang="en-US" sz="2800" b="0" i="1" u="none" strike="noStrike" cap="none" normalizeH="0" baseline="0" dirty="0" smtClean="0">
                            <a:ln>
                              <a:noFill/>
                            </a:ln>
                            <a:effectLst/>
                            <a:latin typeface="Cambria Math" panose="02040503050406030204" pitchFamily="18" charset="0"/>
                            <a:cs typeface="Times New Roman" panose="02020603050405020304" pitchFamily="18" charset="0"/>
                          </a:rPr>
                        </m:ctrlPr>
                      </m:fPr>
                      <m:num>
                        <m:r>
                          <a:rPr kumimoji="0" lang="en-US" altLang="en-US" sz="2800" b="0" i="1" u="none" strike="noStrike" cap="none" normalizeH="0" baseline="0" dirty="0" smtClean="0">
                            <a:ln>
                              <a:noFill/>
                            </a:ln>
                            <a:effectLst/>
                            <a:latin typeface="Cambria Math" panose="02040503050406030204" pitchFamily="18" charset="0"/>
                            <a:cs typeface="Times New Roman" panose="02020603050405020304" pitchFamily="18" charset="0"/>
                          </a:rPr>
                          <m:t>14,16</m:t>
                        </m:r>
                      </m:num>
                      <m:den>
                        <m:r>
                          <m:rPr>
                            <m:nor/>
                          </m:rPr>
                          <a:rPr lang="en-US" altLang="en-US" sz="2800" dirty="0">
                            <a:latin typeface="Times New Roman" panose="02020603050405020304" pitchFamily="18" charset="0"/>
                            <a:cs typeface="Times New Roman" panose="02020603050405020304" pitchFamily="18" charset="0"/>
                          </a:rPr>
                          <m:t>20,068</m:t>
                        </m:r>
                      </m:den>
                    </m:f>
                  </m:oMath>
                </a14:m>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×100% ≈ 71%</a:t>
                </a:r>
              </a:p>
            </p:txBody>
          </p:sp>
        </mc:Choice>
        <mc:Fallback xmlns="">
          <p:sp>
            <p:nvSpPr>
              <p:cNvPr id="3" name="Rectangle 1">
                <a:extLst>
                  <a:ext uri="{FF2B5EF4-FFF2-40B4-BE49-F238E27FC236}">
                    <a16:creationId xmlns:a16="http://schemas.microsoft.com/office/drawing/2014/main" id="{F9A923A9-991B-4671-8C87-3A6343FF3DC5}"/>
                  </a:ext>
                </a:extLst>
              </p:cNvPr>
              <p:cNvSpPr>
                <a:spLocks noRot="1" noChangeAspect="1" noMove="1" noResize="1" noEditPoints="1" noAdjustHandles="1" noChangeArrowheads="1" noChangeShapeType="1" noTextEdit="1"/>
              </p:cNvSpPr>
              <p:nvPr/>
            </p:nvSpPr>
            <p:spPr bwMode="auto">
              <a:xfrm>
                <a:off x="747876" y="1586373"/>
                <a:ext cx="10924850" cy="3965060"/>
              </a:xfrm>
              <a:prstGeom prst="rect">
                <a:avLst/>
              </a:prstGeom>
              <a:blipFill>
                <a:blip r:embed="rId7"/>
                <a:stretch>
                  <a:fillRect l="-1172" r="-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F424272D-AF9B-45E4-A928-46B5E44EEF44}"/>
              </a:ext>
            </a:extLst>
          </p:cNvPr>
          <p:cNvGrpSpPr/>
          <p:nvPr/>
        </p:nvGrpSpPr>
        <p:grpSpPr>
          <a:xfrm>
            <a:off x="6096000" y="2438400"/>
            <a:ext cx="1066800" cy="597919"/>
            <a:chOff x="4171949" y="2983481"/>
            <a:chExt cx="1066800" cy="597919"/>
          </a:xfrm>
        </p:grpSpPr>
        <p:cxnSp>
          <p:nvCxnSpPr>
            <p:cNvPr id="44" name="Straight Arrow Connector 43">
              <a:extLst>
                <a:ext uri="{FF2B5EF4-FFF2-40B4-BE49-F238E27FC236}">
                  <a16:creationId xmlns:a16="http://schemas.microsoft.com/office/drawing/2014/main" id="{62657BB0-5801-457F-8034-4479E9E5FE39}"/>
                </a:ext>
              </a:extLst>
            </p:cNvPr>
            <p:cNvCxnSpPr>
              <a:cxnSpLocks/>
            </p:cNvCxnSpPr>
            <p:nvPr/>
          </p:nvCxnSpPr>
          <p:spPr>
            <a:xfrm>
              <a:off x="4457699" y="3429000"/>
              <a:ext cx="495301"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4742BD1-7367-4E73-90D7-B423BE81FBFD}"/>
                </a:ext>
              </a:extLst>
            </p:cNvPr>
            <p:cNvCxnSpPr>
              <a:cxnSpLocks/>
            </p:cNvCxnSpPr>
            <p:nvPr/>
          </p:nvCxnSpPr>
          <p:spPr>
            <a:xfrm>
              <a:off x="4381500" y="3581400"/>
              <a:ext cx="57150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693432D-A3BD-4A97-9493-C37AA80CE46D}"/>
                </a:ext>
              </a:extLst>
            </p:cNvPr>
            <p:cNvSpPr txBox="1"/>
            <p:nvPr/>
          </p:nvSpPr>
          <p:spPr>
            <a:xfrm>
              <a:off x="4171949" y="2983481"/>
              <a:ext cx="1066800" cy="416524"/>
            </a:xfrm>
            <a:prstGeom prst="rect">
              <a:avLst/>
            </a:prstGeom>
            <a:noFill/>
          </p:spPr>
          <p:txBody>
            <a:bodyPr wrap="square">
              <a:spAutoFit/>
            </a:bodyPr>
            <a:lstStyle/>
            <a:p>
              <a:pPr algn="ctr">
                <a:lnSpc>
                  <a:spcPct val="130000"/>
                </a:lnSpc>
              </a:pPr>
              <a:r>
                <a:rPr lang="en-US" dirty="0">
                  <a:latin typeface="Times New Roman" panose="02020603050405020304" pitchFamily="18" charset="0"/>
                  <a:cs typeface="Times New Roman" panose="02020603050405020304" pitchFamily="18" charset="0"/>
                </a:rPr>
                <a:t>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a:t>
              </a:r>
              <a:r>
                <a:rPr lang="en-US" baseline="30000" dirty="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7908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5" name="Rectangle: Diagonal Corners Rounded 44">
            <a:extLst>
              <a:ext uri="{FF2B5EF4-FFF2-40B4-BE49-F238E27FC236}">
                <a16:creationId xmlns:a16="http://schemas.microsoft.com/office/drawing/2014/main" id="{95745C9B-CD2D-42E8-8589-36FD6201DB28}"/>
              </a:ext>
            </a:extLst>
          </p:cNvPr>
          <p:cNvSpPr/>
          <p:nvPr/>
        </p:nvSpPr>
        <p:spPr>
          <a:xfrm>
            <a:off x="1066800" y="1369760"/>
            <a:ext cx="10210800" cy="627362"/>
          </a:xfrm>
          <a:prstGeom prst="round2DiagRect">
            <a:avLst/>
          </a:prstGeom>
          <a:solidFill>
            <a:srgbClr val="FCDFCD"/>
          </a:solidFill>
          <a:ln>
            <a:solidFill>
              <a:srgbClr val="FCD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555673E-E12F-42F4-AC58-609F03E95B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3583" y="883181"/>
            <a:ext cx="973156" cy="973156"/>
          </a:xfrm>
          <a:prstGeom prst="rect">
            <a:avLst/>
          </a:prstGeom>
        </p:spPr>
      </p:pic>
      <p:sp>
        <p:nvSpPr>
          <p:cNvPr id="47" name="TextBox 46">
            <a:extLst>
              <a:ext uri="{FF2B5EF4-FFF2-40B4-BE49-F238E27FC236}">
                <a16:creationId xmlns:a16="http://schemas.microsoft.com/office/drawing/2014/main" id="{07CB6084-B6F9-4091-9EC2-3E0839EFE93A}"/>
              </a:ext>
            </a:extLst>
          </p:cNvPr>
          <p:cNvSpPr txBox="1"/>
          <p:nvPr/>
        </p:nvSpPr>
        <p:spPr>
          <a:xfrm>
            <a:off x="1524000" y="1434969"/>
            <a:ext cx="9584103" cy="492443"/>
          </a:xfrm>
          <a:prstGeom prst="rect">
            <a:avLst/>
          </a:prstGeom>
          <a:noFill/>
        </p:spPr>
        <p:txBody>
          <a:bodyPr wrap="square">
            <a:spAutoFit/>
          </a:bodyPr>
          <a:lstStyle/>
          <a:p>
            <a:pPr lvl="0" algn="just">
              <a:defRPr/>
            </a:pPr>
            <a:r>
              <a:rPr lang="en-US" sz="2600" dirty="0">
                <a:latin typeface="Times New Roman" panose="02020603050405020304" pitchFamily="18" charset="0"/>
                <a:cs typeface="Times New Roman" panose="02020603050405020304" pitchFamily="18" charset="0"/>
              </a:rPr>
              <a:t>Em hãy tìm hiểu và trình bày về ứng dụng của một ester mà em biết.</a:t>
            </a:r>
          </a:p>
        </p:txBody>
      </p:sp>
      <p:grpSp>
        <p:nvGrpSpPr>
          <p:cNvPr id="11" name="Group 10">
            <a:extLst>
              <a:ext uri="{FF2B5EF4-FFF2-40B4-BE49-F238E27FC236}">
                <a16:creationId xmlns:a16="http://schemas.microsoft.com/office/drawing/2014/main" id="{CCD829B2-44BF-45C2-A242-4A33D74CA74B}"/>
              </a:ext>
            </a:extLst>
          </p:cNvPr>
          <p:cNvGrpSpPr/>
          <p:nvPr/>
        </p:nvGrpSpPr>
        <p:grpSpPr>
          <a:xfrm>
            <a:off x="2184400" y="-190502"/>
            <a:ext cx="7823200" cy="1138893"/>
            <a:chOff x="2184400" y="-190501"/>
            <a:chExt cx="7823200" cy="980515"/>
          </a:xfrm>
        </p:grpSpPr>
        <p:sp>
          <p:nvSpPr>
            <p:cNvPr id="12" name="Rectangle: Rounded Corners 9">
              <a:extLst>
                <a:ext uri="{FF2B5EF4-FFF2-40B4-BE49-F238E27FC236}">
                  <a16:creationId xmlns:a16="http://schemas.microsoft.com/office/drawing/2014/main" id="{995B68B8-B26B-43A5-9E9D-5458580D9FF2}"/>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Channel Name">
              <a:extLst>
                <a:ext uri="{FF2B5EF4-FFF2-40B4-BE49-F238E27FC236}">
                  <a16:creationId xmlns:a16="http://schemas.microsoft.com/office/drawing/2014/main" id="{D72BEE5E-2F01-48EA-AC33-CD88105565E5}"/>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6. ỨNG DỤNG</a:t>
              </a:r>
            </a:p>
          </p:txBody>
        </p:sp>
      </p:grpSp>
      <p:sp>
        <p:nvSpPr>
          <p:cNvPr id="14" name="Rectangle: Rounded Corners 30">
            <a:extLst>
              <a:ext uri="{FF2B5EF4-FFF2-40B4-BE49-F238E27FC236}">
                <a16:creationId xmlns:a16="http://schemas.microsoft.com/office/drawing/2014/main" id="{51918317-BE19-3222-E20E-D40B2BB6397B}"/>
              </a:ext>
            </a:extLst>
          </p:cNvPr>
          <p:cNvSpPr/>
          <p:nvPr/>
        </p:nvSpPr>
        <p:spPr>
          <a:xfrm>
            <a:off x="4648200" y="2117784"/>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atin typeface="Times New Roman" panose="02020603050405020304" pitchFamily="18" charset="0"/>
                <a:cs typeface="Times New Roman" panose="02020603050405020304" pitchFamily="18" charset="0"/>
              </a:rPr>
              <a:t>Lời giải</a:t>
            </a:r>
          </a:p>
        </p:txBody>
      </p:sp>
      <p:sp>
        <p:nvSpPr>
          <p:cNvPr id="3" name="Rectangle 2"/>
          <p:cNvSpPr/>
          <p:nvPr/>
        </p:nvSpPr>
        <p:spPr>
          <a:xfrm>
            <a:off x="760510" y="2652973"/>
            <a:ext cx="10689996" cy="3539430"/>
          </a:xfrm>
          <a:prstGeom prst="rect">
            <a:avLst/>
          </a:prstGeom>
        </p:spPr>
        <p:txBody>
          <a:bodyPr wrap="square">
            <a:spAutoFit/>
          </a:bodyPr>
          <a:lstStyle/>
          <a:p>
            <a:pPr algn="just"/>
            <a:r>
              <a:rPr lang="en-US" sz="2800" dirty="0">
                <a:solidFill>
                  <a:srgbClr val="333333"/>
                </a:solidFill>
                <a:latin typeface="Times New Roman" panose="02020603050405020304" pitchFamily="18" charset="0"/>
                <a:cs typeface="Times New Roman" panose="02020603050405020304" pitchFamily="18" charset="0"/>
              </a:rPr>
              <a:t>- </a:t>
            </a:r>
            <a:r>
              <a:rPr lang="vi-VN" sz="2800" dirty="0">
                <a:solidFill>
                  <a:srgbClr val="333333"/>
                </a:solidFill>
                <a:latin typeface="Times New Roman" panose="02020603050405020304" pitchFamily="18" charset="0"/>
                <a:cs typeface="Times New Roman" panose="02020603050405020304" pitchFamily="18" charset="0"/>
              </a:rPr>
              <a:t>Trong ngành chế biến thực phẩm, isoamyl acetate thường được gọi là dầu chuối. Dầu chuối là chất tạo mùi được sử dụng rất nhiều trong chế biến loại đồ ngọt.</a:t>
            </a:r>
          </a:p>
          <a:p>
            <a:pPr algn="just"/>
            <a:r>
              <a:rPr lang="en-US" sz="2800" dirty="0">
                <a:solidFill>
                  <a:srgbClr val="333333"/>
                </a:solidFill>
                <a:latin typeface="Times New Roman" panose="02020603050405020304" pitchFamily="18" charset="0"/>
                <a:cs typeface="Times New Roman" panose="02020603050405020304" pitchFamily="18" charset="0"/>
              </a:rPr>
              <a:t>- </a:t>
            </a:r>
            <a:r>
              <a:rPr lang="vi-VN" sz="2800" dirty="0">
                <a:solidFill>
                  <a:srgbClr val="333333"/>
                </a:solidFill>
                <a:latin typeface="Times New Roman" panose="02020603050405020304" pitchFamily="18" charset="0"/>
                <a:cs typeface="Times New Roman" panose="02020603050405020304" pitchFamily="18" charset="0"/>
              </a:rPr>
              <a:t>Trong sản xuất, isoamyl acetate được sử dụng làm dung môi vecni và sơn mài nitrocellulose.</a:t>
            </a:r>
          </a:p>
          <a:p>
            <a:pPr algn="just"/>
            <a:r>
              <a:rPr lang="en-US" sz="2800" dirty="0">
                <a:solidFill>
                  <a:srgbClr val="333333"/>
                </a:solidFill>
                <a:latin typeface="Times New Roman" panose="02020603050405020304" pitchFamily="18" charset="0"/>
                <a:cs typeface="Times New Roman" panose="02020603050405020304" pitchFamily="18" charset="0"/>
              </a:rPr>
              <a:t>- </a:t>
            </a:r>
            <a:r>
              <a:rPr lang="vi-VN" sz="2800" dirty="0">
                <a:solidFill>
                  <a:srgbClr val="333333"/>
                </a:solidFill>
                <a:latin typeface="Times New Roman" panose="02020603050405020304" pitchFamily="18" charset="0"/>
                <a:cs typeface="Times New Roman" panose="02020603050405020304" pitchFamily="18" charset="0"/>
              </a:rPr>
              <a:t>Isoamyl acetate còn được dùng làm chất dẫn dụ các đàn ong mật hoặc được dùng để kiểm tra độ hiệu quả của mặt nạ chống độc hoặc mặt nạ khí bởi đặc tính chứa mùi tạo hưng phấn, có cường độ mạnh và ít độc hại.</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heel(1)">
                                      <p:cBhvr>
                                        <p:cTn id="7" dur="2000"/>
                                        <p:tgtEl>
                                          <p:spTgt spid="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4"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33503"/>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D09C37E-4228-F359-A08C-C4A7AE784DED}"/>
              </a:ext>
            </a:extLst>
          </p:cNvPr>
          <p:cNvSpPr/>
          <p:nvPr/>
        </p:nvSpPr>
        <p:spPr>
          <a:xfrm>
            <a:off x="3733800" y="3544284"/>
            <a:ext cx="3572205" cy="505344"/>
          </a:xfrm>
          <a:prstGeom prst="roundRect">
            <a:avLst>
              <a:gd name="adj" fmla="val 50000"/>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Một số ứng dụng</a:t>
            </a:r>
          </a:p>
        </p:txBody>
      </p:sp>
      <p:sp>
        <p:nvSpPr>
          <p:cNvPr id="13" name="Rectangle: Rounded Corners 12">
            <a:extLst>
              <a:ext uri="{FF2B5EF4-FFF2-40B4-BE49-F238E27FC236}">
                <a16:creationId xmlns:a16="http://schemas.microsoft.com/office/drawing/2014/main" id="{8ADDF9F2-0652-E51F-04F0-A7897DFFD366}"/>
              </a:ext>
            </a:extLst>
          </p:cNvPr>
          <p:cNvSpPr/>
          <p:nvPr/>
        </p:nvSpPr>
        <p:spPr>
          <a:xfrm>
            <a:off x="4562805" y="1568392"/>
            <a:ext cx="2743200" cy="647421"/>
          </a:xfrm>
          <a:custGeom>
            <a:avLst/>
            <a:gdLst>
              <a:gd name="connsiteX0" fmla="*/ 0 w 2743200"/>
              <a:gd name="connsiteY0" fmla="*/ 107906 h 647421"/>
              <a:gd name="connsiteX1" fmla="*/ 107906 w 2743200"/>
              <a:gd name="connsiteY1" fmla="*/ 0 h 647421"/>
              <a:gd name="connsiteX2" fmla="*/ 765027 w 2743200"/>
              <a:gd name="connsiteY2" fmla="*/ 0 h 647421"/>
              <a:gd name="connsiteX3" fmla="*/ 1422148 w 2743200"/>
              <a:gd name="connsiteY3" fmla="*/ 0 h 647421"/>
              <a:gd name="connsiteX4" fmla="*/ 2053995 w 2743200"/>
              <a:gd name="connsiteY4" fmla="*/ 0 h 647421"/>
              <a:gd name="connsiteX5" fmla="*/ 2635294 w 2743200"/>
              <a:gd name="connsiteY5" fmla="*/ 0 h 647421"/>
              <a:gd name="connsiteX6" fmla="*/ 2743200 w 2743200"/>
              <a:gd name="connsiteY6" fmla="*/ 107906 h 647421"/>
              <a:gd name="connsiteX7" fmla="*/ 2743200 w 2743200"/>
              <a:gd name="connsiteY7" fmla="*/ 539515 h 647421"/>
              <a:gd name="connsiteX8" fmla="*/ 2635294 w 2743200"/>
              <a:gd name="connsiteY8" fmla="*/ 647421 h 647421"/>
              <a:gd name="connsiteX9" fmla="*/ 2053995 w 2743200"/>
              <a:gd name="connsiteY9" fmla="*/ 647421 h 647421"/>
              <a:gd name="connsiteX10" fmla="*/ 1447422 w 2743200"/>
              <a:gd name="connsiteY10" fmla="*/ 647421 h 647421"/>
              <a:gd name="connsiteX11" fmla="*/ 840849 w 2743200"/>
              <a:gd name="connsiteY11" fmla="*/ 647421 h 647421"/>
              <a:gd name="connsiteX12" fmla="*/ 107906 w 2743200"/>
              <a:gd name="connsiteY12" fmla="*/ 647421 h 647421"/>
              <a:gd name="connsiteX13" fmla="*/ 0 w 2743200"/>
              <a:gd name="connsiteY13" fmla="*/ 539515 h 647421"/>
              <a:gd name="connsiteX14" fmla="*/ 0 w 2743200"/>
              <a:gd name="connsiteY14" fmla="*/ 107906 h 64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200" h="647421" fill="none" extrusionOk="0">
                <a:moveTo>
                  <a:pt x="0" y="107906"/>
                </a:moveTo>
                <a:cubicBezTo>
                  <a:pt x="6759" y="38456"/>
                  <a:pt x="44422" y="1787"/>
                  <a:pt x="107906" y="0"/>
                </a:cubicBezTo>
                <a:cubicBezTo>
                  <a:pt x="274982" y="27596"/>
                  <a:pt x="533484" y="12686"/>
                  <a:pt x="765027" y="0"/>
                </a:cubicBezTo>
                <a:cubicBezTo>
                  <a:pt x="996570" y="-12686"/>
                  <a:pt x="1233704" y="17997"/>
                  <a:pt x="1422148" y="0"/>
                </a:cubicBezTo>
                <a:cubicBezTo>
                  <a:pt x="1610592" y="-17997"/>
                  <a:pt x="1827857" y="-532"/>
                  <a:pt x="2053995" y="0"/>
                </a:cubicBezTo>
                <a:cubicBezTo>
                  <a:pt x="2280133" y="532"/>
                  <a:pt x="2489778" y="-6857"/>
                  <a:pt x="2635294" y="0"/>
                </a:cubicBezTo>
                <a:cubicBezTo>
                  <a:pt x="2700890" y="-6704"/>
                  <a:pt x="2740709" y="58567"/>
                  <a:pt x="2743200" y="107906"/>
                </a:cubicBezTo>
                <a:cubicBezTo>
                  <a:pt x="2726092" y="239133"/>
                  <a:pt x="2749237" y="404710"/>
                  <a:pt x="2743200" y="539515"/>
                </a:cubicBezTo>
                <a:cubicBezTo>
                  <a:pt x="2732169" y="595721"/>
                  <a:pt x="2686342" y="649738"/>
                  <a:pt x="2635294" y="647421"/>
                </a:cubicBezTo>
                <a:cubicBezTo>
                  <a:pt x="2518352" y="643185"/>
                  <a:pt x="2304296" y="666428"/>
                  <a:pt x="2053995" y="647421"/>
                </a:cubicBezTo>
                <a:cubicBezTo>
                  <a:pt x="1803694" y="628414"/>
                  <a:pt x="1631317" y="663016"/>
                  <a:pt x="1447422" y="647421"/>
                </a:cubicBezTo>
                <a:cubicBezTo>
                  <a:pt x="1263527" y="631826"/>
                  <a:pt x="981196" y="648352"/>
                  <a:pt x="840849" y="647421"/>
                </a:cubicBezTo>
                <a:cubicBezTo>
                  <a:pt x="700502" y="646490"/>
                  <a:pt x="351560" y="635874"/>
                  <a:pt x="107906" y="647421"/>
                </a:cubicBezTo>
                <a:cubicBezTo>
                  <a:pt x="60402" y="652876"/>
                  <a:pt x="6878" y="597246"/>
                  <a:pt x="0" y="539515"/>
                </a:cubicBezTo>
                <a:cubicBezTo>
                  <a:pt x="-18650" y="374870"/>
                  <a:pt x="18222" y="237547"/>
                  <a:pt x="0" y="107906"/>
                </a:cubicBezTo>
                <a:close/>
              </a:path>
              <a:path w="2743200" h="647421" stroke="0" extrusionOk="0">
                <a:moveTo>
                  <a:pt x="0" y="107906"/>
                </a:moveTo>
                <a:cubicBezTo>
                  <a:pt x="4167" y="42049"/>
                  <a:pt x="47937" y="5669"/>
                  <a:pt x="107906" y="0"/>
                </a:cubicBezTo>
                <a:cubicBezTo>
                  <a:pt x="416249" y="16337"/>
                  <a:pt x="575112" y="19128"/>
                  <a:pt x="739753" y="0"/>
                </a:cubicBezTo>
                <a:cubicBezTo>
                  <a:pt x="904394" y="-19128"/>
                  <a:pt x="1175112" y="-15452"/>
                  <a:pt x="1396874" y="0"/>
                </a:cubicBezTo>
                <a:cubicBezTo>
                  <a:pt x="1618636" y="15452"/>
                  <a:pt x="1817144" y="-25036"/>
                  <a:pt x="2079269" y="0"/>
                </a:cubicBezTo>
                <a:cubicBezTo>
                  <a:pt x="2341395" y="25036"/>
                  <a:pt x="2510015" y="-17286"/>
                  <a:pt x="2635294" y="0"/>
                </a:cubicBezTo>
                <a:cubicBezTo>
                  <a:pt x="2693685" y="14535"/>
                  <a:pt x="2739148" y="49885"/>
                  <a:pt x="2743200" y="107906"/>
                </a:cubicBezTo>
                <a:cubicBezTo>
                  <a:pt x="2754623" y="280025"/>
                  <a:pt x="2739138" y="442311"/>
                  <a:pt x="2743200" y="539515"/>
                </a:cubicBezTo>
                <a:cubicBezTo>
                  <a:pt x="2729103" y="595569"/>
                  <a:pt x="2697479" y="647731"/>
                  <a:pt x="2635294" y="647421"/>
                </a:cubicBezTo>
                <a:cubicBezTo>
                  <a:pt x="2394696" y="654658"/>
                  <a:pt x="2122118" y="631363"/>
                  <a:pt x="1952899" y="647421"/>
                </a:cubicBezTo>
                <a:cubicBezTo>
                  <a:pt x="1783680" y="663479"/>
                  <a:pt x="1500428" y="673961"/>
                  <a:pt x="1295778" y="647421"/>
                </a:cubicBezTo>
                <a:cubicBezTo>
                  <a:pt x="1091128" y="620881"/>
                  <a:pt x="536737" y="654701"/>
                  <a:pt x="107906" y="647421"/>
                </a:cubicBezTo>
                <a:cubicBezTo>
                  <a:pt x="51155" y="660538"/>
                  <a:pt x="2814" y="590409"/>
                  <a:pt x="0" y="539515"/>
                </a:cubicBezTo>
                <a:cubicBezTo>
                  <a:pt x="-184" y="412714"/>
                  <a:pt x="19537" y="222407"/>
                  <a:pt x="0" y="107906"/>
                </a:cubicBezTo>
                <a:close/>
              </a:path>
            </a:pathLst>
          </a:custGeom>
          <a:solidFill>
            <a:srgbClr val="FFFF00"/>
          </a:solidFill>
          <a:ln w="28575">
            <a:solidFill>
              <a:schemeClr val="tx1"/>
            </a:solidFill>
            <a:extLst>
              <a:ext uri="{C807C97D-BFC1-408E-A445-0C87EB9F89A2}">
                <ask:lineSketchStyleProps xmlns:ask="http://schemas.microsoft.com/office/drawing/2018/sketchyshapes" sd="202389084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Làm dung môi</a:t>
            </a:r>
          </a:p>
        </p:txBody>
      </p:sp>
      <p:sp>
        <p:nvSpPr>
          <p:cNvPr id="24" name="Rectangle: Rounded Corners 23">
            <a:extLst>
              <a:ext uri="{FF2B5EF4-FFF2-40B4-BE49-F238E27FC236}">
                <a16:creationId xmlns:a16="http://schemas.microsoft.com/office/drawing/2014/main" id="{1127641F-7F3E-00B2-6ED2-8D54B2F11EC6}"/>
              </a:ext>
            </a:extLst>
          </p:cNvPr>
          <p:cNvSpPr/>
          <p:nvPr/>
        </p:nvSpPr>
        <p:spPr>
          <a:xfrm>
            <a:off x="8229600" y="4445139"/>
            <a:ext cx="2528503" cy="647421"/>
          </a:xfrm>
          <a:custGeom>
            <a:avLst/>
            <a:gdLst>
              <a:gd name="connsiteX0" fmla="*/ 0 w 2528503"/>
              <a:gd name="connsiteY0" fmla="*/ 41791 h 647421"/>
              <a:gd name="connsiteX1" fmla="*/ 41791 w 2528503"/>
              <a:gd name="connsiteY1" fmla="*/ 0 h 647421"/>
              <a:gd name="connsiteX2" fmla="*/ 653021 w 2528503"/>
              <a:gd name="connsiteY2" fmla="*/ 0 h 647421"/>
              <a:gd name="connsiteX3" fmla="*/ 1215353 w 2528503"/>
              <a:gd name="connsiteY3" fmla="*/ 0 h 647421"/>
              <a:gd name="connsiteX4" fmla="*/ 1753236 w 2528503"/>
              <a:gd name="connsiteY4" fmla="*/ 0 h 647421"/>
              <a:gd name="connsiteX5" fmla="*/ 2486712 w 2528503"/>
              <a:gd name="connsiteY5" fmla="*/ 0 h 647421"/>
              <a:gd name="connsiteX6" fmla="*/ 2528503 w 2528503"/>
              <a:gd name="connsiteY6" fmla="*/ 41791 h 647421"/>
              <a:gd name="connsiteX7" fmla="*/ 2528503 w 2528503"/>
              <a:gd name="connsiteY7" fmla="*/ 605630 h 647421"/>
              <a:gd name="connsiteX8" fmla="*/ 2486712 w 2528503"/>
              <a:gd name="connsiteY8" fmla="*/ 647421 h 647421"/>
              <a:gd name="connsiteX9" fmla="*/ 1948829 w 2528503"/>
              <a:gd name="connsiteY9" fmla="*/ 647421 h 647421"/>
              <a:gd name="connsiteX10" fmla="*/ 1337599 w 2528503"/>
              <a:gd name="connsiteY10" fmla="*/ 647421 h 647421"/>
              <a:gd name="connsiteX11" fmla="*/ 775267 w 2528503"/>
              <a:gd name="connsiteY11" fmla="*/ 647421 h 647421"/>
              <a:gd name="connsiteX12" fmla="*/ 41791 w 2528503"/>
              <a:gd name="connsiteY12" fmla="*/ 647421 h 647421"/>
              <a:gd name="connsiteX13" fmla="*/ 0 w 2528503"/>
              <a:gd name="connsiteY13" fmla="*/ 605630 h 647421"/>
              <a:gd name="connsiteX14" fmla="*/ 0 w 2528503"/>
              <a:gd name="connsiteY14" fmla="*/ 41791 h 64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8503" h="647421" fill="none" extrusionOk="0">
                <a:moveTo>
                  <a:pt x="0" y="41791"/>
                </a:moveTo>
                <a:cubicBezTo>
                  <a:pt x="-919" y="19761"/>
                  <a:pt x="23516" y="587"/>
                  <a:pt x="41791" y="0"/>
                </a:cubicBezTo>
                <a:cubicBezTo>
                  <a:pt x="253050" y="-23964"/>
                  <a:pt x="415424" y="27873"/>
                  <a:pt x="653021" y="0"/>
                </a:cubicBezTo>
                <a:cubicBezTo>
                  <a:pt x="890618" y="-27873"/>
                  <a:pt x="981740" y="26609"/>
                  <a:pt x="1215353" y="0"/>
                </a:cubicBezTo>
                <a:cubicBezTo>
                  <a:pt x="1448966" y="-26609"/>
                  <a:pt x="1505031" y="15916"/>
                  <a:pt x="1753236" y="0"/>
                </a:cubicBezTo>
                <a:cubicBezTo>
                  <a:pt x="2001441" y="-15916"/>
                  <a:pt x="2239978" y="-24062"/>
                  <a:pt x="2486712" y="0"/>
                </a:cubicBezTo>
                <a:cubicBezTo>
                  <a:pt x="2508592" y="-5184"/>
                  <a:pt x="2532714" y="15737"/>
                  <a:pt x="2528503" y="41791"/>
                </a:cubicBezTo>
                <a:cubicBezTo>
                  <a:pt x="2536056" y="264301"/>
                  <a:pt x="2534643" y="462614"/>
                  <a:pt x="2528503" y="605630"/>
                </a:cubicBezTo>
                <a:cubicBezTo>
                  <a:pt x="2532340" y="628808"/>
                  <a:pt x="2508640" y="646751"/>
                  <a:pt x="2486712" y="647421"/>
                </a:cubicBezTo>
                <a:cubicBezTo>
                  <a:pt x="2292681" y="635039"/>
                  <a:pt x="2102266" y="620567"/>
                  <a:pt x="1948829" y="647421"/>
                </a:cubicBezTo>
                <a:cubicBezTo>
                  <a:pt x="1795392" y="674275"/>
                  <a:pt x="1626468" y="674185"/>
                  <a:pt x="1337599" y="647421"/>
                </a:cubicBezTo>
                <a:cubicBezTo>
                  <a:pt x="1048730" y="620658"/>
                  <a:pt x="999716" y="670377"/>
                  <a:pt x="775267" y="647421"/>
                </a:cubicBezTo>
                <a:cubicBezTo>
                  <a:pt x="550818" y="624465"/>
                  <a:pt x="203310" y="664963"/>
                  <a:pt x="41791" y="647421"/>
                </a:cubicBezTo>
                <a:cubicBezTo>
                  <a:pt x="20038" y="647214"/>
                  <a:pt x="-1154" y="629427"/>
                  <a:pt x="0" y="605630"/>
                </a:cubicBezTo>
                <a:cubicBezTo>
                  <a:pt x="-15389" y="370664"/>
                  <a:pt x="-12832" y="313860"/>
                  <a:pt x="0" y="41791"/>
                </a:cubicBezTo>
                <a:close/>
              </a:path>
              <a:path w="2528503" h="647421" stroke="0" extrusionOk="0">
                <a:moveTo>
                  <a:pt x="0" y="41791"/>
                </a:moveTo>
                <a:cubicBezTo>
                  <a:pt x="1749" y="20960"/>
                  <a:pt x="20385" y="1946"/>
                  <a:pt x="41791" y="0"/>
                </a:cubicBezTo>
                <a:cubicBezTo>
                  <a:pt x="264843" y="13294"/>
                  <a:pt x="516270" y="4556"/>
                  <a:pt x="653021" y="0"/>
                </a:cubicBezTo>
                <a:cubicBezTo>
                  <a:pt x="789772" y="-4556"/>
                  <a:pt x="1042411" y="15584"/>
                  <a:pt x="1239802" y="0"/>
                </a:cubicBezTo>
                <a:cubicBezTo>
                  <a:pt x="1437193" y="-15584"/>
                  <a:pt x="1653619" y="24679"/>
                  <a:pt x="1875482" y="0"/>
                </a:cubicBezTo>
                <a:cubicBezTo>
                  <a:pt x="2097345" y="-24679"/>
                  <a:pt x="2190034" y="9539"/>
                  <a:pt x="2486712" y="0"/>
                </a:cubicBezTo>
                <a:cubicBezTo>
                  <a:pt x="2510099" y="-4611"/>
                  <a:pt x="2530904" y="17990"/>
                  <a:pt x="2528503" y="41791"/>
                </a:cubicBezTo>
                <a:cubicBezTo>
                  <a:pt x="2547156" y="212255"/>
                  <a:pt x="2514642" y="445509"/>
                  <a:pt x="2528503" y="605630"/>
                </a:cubicBezTo>
                <a:cubicBezTo>
                  <a:pt x="2529516" y="629959"/>
                  <a:pt x="2508287" y="643201"/>
                  <a:pt x="2486712" y="647421"/>
                </a:cubicBezTo>
                <a:cubicBezTo>
                  <a:pt x="2187129" y="619659"/>
                  <a:pt x="2155658" y="634033"/>
                  <a:pt x="1851033" y="647421"/>
                </a:cubicBezTo>
                <a:cubicBezTo>
                  <a:pt x="1546408" y="660809"/>
                  <a:pt x="1468857" y="625591"/>
                  <a:pt x="1288701" y="647421"/>
                </a:cubicBezTo>
                <a:cubicBezTo>
                  <a:pt x="1108545" y="669251"/>
                  <a:pt x="952232" y="624786"/>
                  <a:pt x="653021" y="647421"/>
                </a:cubicBezTo>
                <a:cubicBezTo>
                  <a:pt x="353810" y="670056"/>
                  <a:pt x="195500" y="624381"/>
                  <a:pt x="41791" y="647421"/>
                </a:cubicBezTo>
                <a:cubicBezTo>
                  <a:pt x="19024" y="646156"/>
                  <a:pt x="4481" y="631664"/>
                  <a:pt x="0" y="605630"/>
                </a:cubicBezTo>
                <a:cubicBezTo>
                  <a:pt x="-10940" y="354023"/>
                  <a:pt x="8966" y="263440"/>
                  <a:pt x="0" y="41791"/>
                </a:cubicBezTo>
                <a:close/>
              </a:path>
            </a:pathLst>
          </a:custGeom>
          <a:solidFill>
            <a:schemeClr val="accent6">
              <a:lumMod val="20000"/>
              <a:lumOff val="80000"/>
            </a:schemeClr>
          </a:solidFill>
          <a:ln w="28575">
            <a:solidFill>
              <a:schemeClr val="tx1"/>
            </a:solidFill>
            <a:extLst>
              <a:ext uri="{C807C97D-BFC1-408E-A445-0C87EB9F89A2}">
                <ask:lineSketchStyleProps xmlns:ask="http://schemas.microsoft.com/office/drawing/2018/sketchyshapes" sd="486250444">
                  <a:prstGeom prst="roundRect">
                    <a:avLst>
                      <a:gd name="adj" fmla="val 6455"/>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Dược phẩm</a:t>
            </a:r>
          </a:p>
        </p:txBody>
      </p:sp>
      <p:cxnSp>
        <p:nvCxnSpPr>
          <p:cNvPr id="25" name="Straight Connector 24">
            <a:extLst>
              <a:ext uri="{FF2B5EF4-FFF2-40B4-BE49-F238E27FC236}">
                <a16:creationId xmlns:a16="http://schemas.microsoft.com/office/drawing/2014/main" id="{18551A63-05FD-58DC-77C8-DFEA8A9C4618}"/>
              </a:ext>
            </a:extLst>
          </p:cNvPr>
          <p:cNvCxnSpPr>
            <a:cxnSpLocks/>
            <a:stCxn id="13" idx="10"/>
            <a:endCxn id="8" idx="0"/>
          </p:cNvCxnSpPr>
          <p:nvPr/>
        </p:nvCxnSpPr>
        <p:spPr>
          <a:xfrm flipH="1">
            <a:off x="5519903" y="2215813"/>
            <a:ext cx="489280" cy="1328471"/>
          </a:xfrm>
          <a:prstGeom prst="line">
            <a:avLst/>
          </a:prstGeom>
          <a:ln w="19050">
            <a:solidFill>
              <a:schemeClr val="tx1"/>
            </a:solidFill>
            <a:prstDash val="dash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FEBB321-7A96-EADB-3E51-BCA59AA4A992}"/>
              </a:ext>
            </a:extLst>
          </p:cNvPr>
          <p:cNvCxnSpPr>
            <a:cxnSpLocks/>
            <a:endCxn id="8" idx="0"/>
          </p:cNvCxnSpPr>
          <p:nvPr/>
        </p:nvCxnSpPr>
        <p:spPr>
          <a:xfrm>
            <a:off x="3997761" y="2711392"/>
            <a:ext cx="1522142" cy="832892"/>
          </a:xfrm>
          <a:prstGeom prst="line">
            <a:avLst/>
          </a:prstGeom>
          <a:ln w="19050">
            <a:solidFill>
              <a:schemeClr val="tx1"/>
            </a:solidFill>
            <a:prstDash val="dash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E262F1-19CD-6B88-E7E7-16CE751359E8}"/>
              </a:ext>
            </a:extLst>
          </p:cNvPr>
          <p:cNvCxnSpPr>
            <a:cxnSpLocks/>
            <a:endCxn id="8" idx="0"/>
          </p:cNvCxnSpPr>
          <p:nvPr/>
        </p:nvCxnSpPr>
        <p:spPr>
          <a:xfrm flipH="1">
            <a:off x="5519903" y="2863234"/>
            <a:ext cx="2051380" cy="681050"/>
          </a:xfrm>
          <a:prstGeom prst="line">
            <a:avLst/>
          </a:prstGeom>
          <a:ln w="19050">
            <a:solidFill>
              <a:schemeClr val="tx1"/>
            </a:solidFill>
            <a:prstDash val="dash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7AEAAE9-DF76-EDC3-5E85-BEC1C8682EBB}"/>
              </a:ext>
            </a:extLst>
          </p:cNvPr>
          <p:cNvCxnSpPr>
            <a:cxnSpLocks/>
            <a:endCxn id="8" idx="2"/>
          </p:cNvCxnSpPr>
          <p:nvPr/>
        </p:nvCxnSpPr>
        <p:spPr>
          <a:xfrm flipV="1">
            <a:off x="4055630" y="4049628"/>
            <a:ext cx="1464273" cy="681050"/>
          </a:xfrm>
          <a:prstGeom prst="line">
            <a:avLst/>
          </a:prstGeom>
          <a:ln w="19050">
            <a:solidFill>
              <a:schemeClr val="tx1"/>
            </a:solidFill>
            <a:prstDash val="dash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A0AF400-A7C9-7AC0-AF68-9809B6188EE4}"/>
              </a:ext>
            </a:extLst>
          </p:cNvPr>
          <p:cNvCxnSpPr>
            <a:cxnSpLocks/>
            <a:endCxn id="8" idx="2"/>
          </p:cNvCxnSpPr>
          <p:nvPr/>
        </p:nvCxnSpPr>
        <p:spPr>
          <a:xfrm flipH="1" flipV="1">
            <a:off x="5519903" y="4049628"/>
            <a:ext cx="2709697" cy="681050"/>
          </a:xfrm>
          <a:prstGeom prst="line">
            <a:avLst/>
          </a:prstGeom>
          <a:ln w="19050">
            <a:solidFill>
              <a:schemeClr val="tx1"/>
            </a:solidFill>
            <a:prstDash val="dash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F2135E5-C326-008A-B828-81AC55C8BE30}"/>
              </a:ext>
            </a:extLst>
          </p:cNvPr>
          <p:cNvSpPr/>
          <p:nvPr/>
        </p:nvSpPr>
        <p:spPr>
          <a:xfrm>
            <a:off x="7571283" y="2436302"/>
            <a:ext cx="3186820" cy="907103"/>
          </a:xfrm>
          <a:custGeom>
            <a:avLst/>
            <a:gdLst>
              <a:gd name="connsiteX0" fmla="*/ 0 w 3186820"/>
              <a:gd name="connsiteY0" fmla="*/ 58553 h 907103"/>
              <a:gd name="connsiteX1" fmla="*/ 58553 w 3186820"/>
              <a:gd name="connsiteY1" fmla="*/ 0 h 907103"/>
              <a:gd name="connsiteX2" fmla="*/ 611102 w 3186820"/>
              <a:gd name="connsiteY2" fmla="*/ 0 h 907103"/>
              <a:gd name="connsiteX3" fmla="*/ 1255741 w 3186820"/>
              <a:gd name="connsiteY3" fmla="*/ 0 h 907103"/>
              <a:gd name="connsiteX4" fmla="*/ 1808290 w 3186820"/>
              <a:gd name="connsiteY4" fmla="*/ 0 h 907103"/>
              <a:gd name="connsiteX5" fmla="*/ 2391536 w 3186820"/>
              <a:gd name="connsiteY5" fmla="*/ 0 h 907103"/>
              <a:gd name="connsiteX6" fmla="*/ 3128267 w 3186820"/>
              <a:gd name="connsiteY6" fmla="*/ 0 h 907103"/>
              <a:gd name="connsiteX7" fmla="*/ 3186820 w 3186820"/>
              <a:gd name="connsiteY7" fmla="*/ 58553 h 907103"/>
              <a:gd name="connsiteX8" fmla="*/ 3186820 w 3186820"/>
              <a:gd name="connsiteY8" fmla="*/ 429852 h 907103"/>
              <a:gd name="connsiteX9" fmla="*/ 3186820 w 3186820"/>
              <a:gd name="connsiteY9" fmla="*/ 848550 h 907103"/>
              <a:gd name="connsiteX10" fmla="*/ 3128267 w 3186820"/>
              <a:gd name="connsiteY10" fmla="*/ 907103 h 907103"/>
              <a:gd name="connsiteX11" fmla="*/ 2606416 w 3186820"/>
              <a:gd name="connsiteY11" fmla="*/ 907103 h 907103"/>
              <a:gd name="connsiteX12" fmla="*/ 1992473 w 3186820"/>
              <a:gd name="connsiteY12" fmla="*/ 907103 h 907103"/>
              <a:gd name="connsiteX13" fmla="*/ 1378530 w 3186820"/>
              <a:gd name="connsiteY13" fmla="*/ 907103 h 907103"/>
              <a:gd name="connsiteX14" fmla="*/ 856679 w 3186820"/>
              <a:gd name="connsiteY14" fmla="*/ 907103 h 907103"/>
              <a:gd name="connsiteX15" fmla="*/ 58553 w 3186820"/>
              <a:gd name="connsiteY15" fmla="*/ 907103 h 907103"/>
              <a:gd name="connsiteX16" fmla="*/ 0 w 3186820"/>
              <a:gd name="connsiteY16" fmla="*/ 848550 h 907103"/>
              <a:gd name="connsiteX17" fmla="*/ 0 w 3186820"/>
              <a:gd name="connsiteY17" fmla="*/ 469351 h 907103"/>
              <a:gd name="connsiteX18" fmla="*/ 0 w 3186820"/>
              <a:gd name="connsiteY18" fmla="*/ 58553 h 90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6820" h="907103" fill="none" extrusionOk="0">
                <a:moveTo>
                  <a:pt x="0" y="58553"/>
                </a:moveTo>
                <a:cubicBezTo>
                  <a:pt x="-2630" y="33348"/>
                  <a:pt x="27223" y="-2312"/>
                  <a:pt x="58553" y="0"/>
                </a:cubicBezTo>
                <a:cubicBezTo>
                  <a:pt x="258274" y="16771"/>
                  <a:pt x="460324" y="-8784"/>
                  <a:pt x="611102" y="0"/>
                </a:cubicBezTo>
                <a:cubicBezTo>
                  <a:pt x="761880" y="8784"/>
                  <a:pt x="1056793" y="24712"/>
                  <a:pt x="1255741" y="0"/>
                </a:cubicBezTo>
                <a:cubicBezTo>
                  <a:pt x="1454689" y="-24712"/>
                  <a:pt x="1697588" y="-4372"/>
                  <a:pt x="1808290" y="0"/>
                </a:cubicBezTo>
                <a:cubicBezTo>
                  <a:pt x="1918992" y="4372"/>
                  <a:pt x="2155783" y="16107"/>
                  <a:pt x="2391536" y="0"/>
                </a:cubicBezTo>
                <a:cubicBezTo>
                  <a:pt x="2627289" y="-16107"/>
                  <a:pt x="2808356" y="-33931"/>
                  <a:pt x="3128267" y="0"/>
                </a:cubicBezTo>
                <a:cubicBezTo>
                  <a:pt x="3156009" y="-4902"/>
                  <a:pt x="3187680" y="32146"/>
                  <a:pt x="3186820" y="58553"/>
                </a:cubicBezTo>
                <a:cubicBezTo>
                  <a:pt x="3176058" y="192687"/>
                  <a:pt x="3188197" y="307457"/>
                  <a:pt x="3186820" y="429852"/>
                </a:cubicBezTo>
                <a:cubicBezTo>
                  <a:pt x="3185443" y="552247"/>
                  <a:pt x="3172377" y="723944"/>
                  <a:pt x="3186820" y="848550"/>
                </a:cubicBezTo>
                <a:cubicBezTo>
                  <a:pt x="3187884" y="880722"/>
                  <a:pt x="3157123" y="909261"/>
                  <a:pt x="3128267" y="907103"/>
                </a:cubicBezTo>
                <a:cubicBezTo>
                  <a:pt x="2885960" y="897070"/>
                  <a:pt x="2754541" y="920860"/>
                  <a:pt x="2606416" y="907103"/>
                </a:cubicBezTo>
                <a:cubicBezTo>
                  <a:pt x="2458291" y="893346"/>
                  <a:pt x="2171565" y="878208"/>
                  <a:pt x="1992473" y="907103"/>
                </a:cubicBezTo>
                <a:cubicBezTo>
                  <a:pt x="1813381" y="935998"/>
                  <a:pt x="1560144" y="919870"/>
                  <a:pt x="1378530" y="907103"/>
                </a:cubicBezTo>
                <a:cubicBezTo>
                  <a:pt x="1196916" y="894336"/>
                  <a:pt x="990206" y="884061"/>
                  <a:pt x="856679" y="907103"/>
                </a:cubicBezTo>
                <a:cubicBezTo>
                  <a:pt x="723152" y="930145"/>
                  <a:pt x="326181" y="941690"/>
                  <a:pt x="58553" y="907103"/>
                </a:cubicBezTo>
                <a:cubicBezTo>
                  <a:pt x="30758" y="900468"/>
                  <a:pt x="1762" y="878623"/>
                  <a:pt x="0" y="848550"/>
                </a:cubicBezTo>
                <a:cubicBezTo>
                  <a:pt x="12064" y="742391"/>
                  <a:pt x="-16716" y="576310"/>
                  <a:pt x="0" y="469351"/>
                </a:cubicBezTo>
                <a:cubicBezTo>
                  <a:pt x="16716" y="362392"/>
                  <a:pt x="-17415" y="240293"/>
                  <a:pt x="0" y="58553"/>
                </a:cubicBezTo>
                <a:close/>
              </a:path>
              <a:path w="3186820" h="907103" stroke="0" extrusionOk="0">
                <a:moveTo>
                  <a:pt x="0" y="58553"/>
                </a:moveTo>
                <a:cubicBezTo>
                  <a:pt x="4411" y="31889"/>
                  <a:pt x="30536" y="5020"/>
                  <a:pt x="58553" y="0"/>
                </a:cubicBezTo>
                <a:cubicBezTo>
                  <a:pt x="266165" y="-27838"/>
                  <a:pt x="438591" y="-29349"/>
                  <a:pt x="672496" y="0"/>
                </a:cubicBezTo>
                <a:cubicBezTo>
                  <a:pt x="906401" y="29349"/>
                  <a:pt x="1048787" y="3243"/>
                  <a:pt x="1255741" y="0"/>
                </a:cubicBezTo>
                <a:cubicBezTo>
                  <a:pt x="1462696" y="-3243"/>
                  <a:pt x="1764657" y="10727"/>
                  <a:pt x="1900381" y="0"/>
                </a:cubicBezTo>
                <a:cubicBezTo>
                  <a:pt x="2036105" y="-10727"/>
                  <a:pt x="2337773" y="-12124"/>
                  <a:pt x="2452930" y="0"/>
                </a:cubicBezTo>
                <a:cubicBezTo>
                  <a:pt x="2568087" y="12124"/>
                  <a:pt x="2894163" y="19874"/>
                  <a:pt x="3128267" y="0"/>
                </a:cubicBezTo>
                <a:cubicBezTo>
                  <a:pt x="3159296" y="-3882"/>
                  <a:pt x="3188584" y="27209"/>
                  <a:pt x="3186820" y="58553"/>
                </a:cubicBezTo>
                <a:cubicBezTo>
                  <a:pt x="3168977" y="170618"/>
                  <a:pt x="3191911" y="273627"/>
                  <a:pt x="3186820" y="453552"/>
                </a:cubicBezTo>
                <a:cubicBezTo>
                  <a:pt x="3181729" y="633477"/>
                  <a:pt x="3194815" y="697213"/>
                  <a:pt x="3186820" y="848550"/>
                </a:cubicBezTo>
                <a:cubicBezTo>
                  <a:pt x="3185099" y="876740"/>
                  <a:pt x="3166820" y="903778"/>
                  <a:pt x="3128267" y="907103"/>
                </a:cubicBezTo>
                <a:cubicBezTo>
                  <a:pt x="2872754" y="882712"/>
                  <a:pt x="2720980" y="904887"/>
                  <a:pt x="2606416" y="907103"/>
                </a:cubicBezTo>
                <a:cubicBezTo>
                  <a:pt x="2491852" y="909319"/>
                  <a:pt x="2258302" y="915353"/>
                  <a:pt x="1961776" y="907103"/>
                </a:cubicBezTo>
                <a:cubicBezTo>
                  <a:pt x="1665250" y="898853"/>
                  <a:pt x="1670148" y="896301"/>
                  <a:pt x="1439924" y="907103"/>
                </a:cubicBezTo>
                <a:cubicBezTo>
                  <a:pt x="1209700" y="917905"/>
                  <a:pt x="1146652" y="880098"/>
                  <a:pt x="856679" y="907103"/>
                </a:cubicBezTo>
                <a:cubicBezTo>
                  <a:pt x="566706" y="934108"/>
                  <a:pt x="350678" y="916588"/>
                  <a:pt x="58553" y="907103"/>
                </a:cubicBezTo>
                <a:cubicBezTo>
                  <a:pt x="25128" y="908348"/>
                  <a:pt x="2538" y="881198"/>
                  <a:pt x="0" y="848550"/>
                </a:cubicBezTo>
                <a:cubicBezTo>
                  <a:pt x="16149" y="724326"/>
                  <a:pt x="-5856" y="583650"/>
                  <a:pt x="0" y="453552"/>
                </a:cubicBezTo>
                <a:cubicBezTo>
                  <a:pt x="5856" y="323454"/>
                  <a:pt x="-2291" y="157513"/>
                  <a:pt x="0" y="58553"/>
                </a:cubicBezTo>
                <a:close/>
              </a:path>
            </a:pathLst>
          </a:custGeom>
          <a:solidFill>
            <a:srgbClr val="FFC1C4"/>
          </a:solidFill>
          <a:ln w="28575">
            <a:solidFill>
              <a:schemeClr val="tx1"/>
            </a:solidFill>
            <a:extLst>
              <a:ext uri="{C807C97D-BFC1-408E-A445-0C87EB9F89A2}">
                <ask:lineSketchStyleProps xmlns:ask="http://schemas.microsoft.com/office/drawing/2018/sketchyshapes" sd="486250444">
                  <a:prstGeom prst="roundRect">
                    <a:avLst>
                      <a:gd name="adj" fmla="val 6455"/>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Hương liệu cho mĩ phẩm</a:t>
            </a:r>
          </a:p>
        </p:txBody>
      </p:sp>
      <p:sp>
        <p:nvSpPr>
          <p:cNvPr id="14" name="Rectangle: Rounded Corners 13">
            <a:extLst>
              <a:ext uri="{FF2B5EF4-FFF2-40B4-BE49-F238E27FC236}">
                <a16:creationId xmlns:a16="http://schemas.microsoft.com/office/drawing/2014/main" id="{043A3945-1382-EE85-707F-1596C1BDD8DF}"/>
              </a:ext>
            </a:extLst>
          </p:cNvPr>
          <p:cNvSpPr/>
          <p:nvPr/>
        </p:nvSpPr>
        <p:spPr>
          <a:xfrm>
            <a:off x="856531" y="4560760"/>
            <a:ext cx="3141230" cy="670025"/>
          </a:xfrm>
          <a:custGeom>
            <a:avLst/>
            <a:gdLst>
              <a:gd name="connsiteX0" fmla="*/ 0 w 3141230"/>
              <a:gd name="connsiteY0" fmla="*/ 43250 h 670025"/>
              <a:gd name="connsiteX1" fmla="*/ 43250 w 3141230"/>
              <a:gd name="connsiteY1" fmla="*/ 0 h 670025"/>
              <a:gd name="connsiteX2" fmla="*/ 593101 w 3141230"/>
              <a:gd name="connsiteY2" fmla="*/ 0 h 670025"/>
              <a:gd name="connsiteX3" fmla="*/ 1204047 w 3141230"/>
              <a:gd name="connsiteY3" fmla="*/ 0 h 670025"/>
              <a:gd name="connsiteX4" fmla="*/ 1876088 w 3141230"/>
              <a:gd name="connsiteY4" fmla="*/ 0 h 670025"/>
              <a:gd name="connsiteX5" fmla="*/ 2517581 w 3141230"/>
              <a:gd name="connsiteY5" fmla="*/ 0 h 670025"/>
              <a:gd name="connsiteX6" fmla="*/ 3097980 w 3141230"/>
              <a:gd name="connsiteY6" fmla="*/ 0 h 670025"/>
              <a:gd name="connsiteX7" fmla="*/ 3141230 w 3141230"/>
              <a:gd name="connsiteY7" fmla="*/ 43250 h 670025"/>
              <a:gd name="connsiteX8" fmla="*/ 3141230 w 3141230"/>
              <a:gd name="connsiteY8" fmla="*/ 626775 h 670025"/>
              <a:gd name="connsiteX9" fmla="*/ 3097980 w 3141230"/>
              <a:gd name="connsiteY9" fmla="*/ 670025 h 670025"/>
              <a:gd name="connsiteX10" fmla="*/ 2517581 w 3141230"/>
              <a:gd name="connsiteY10" fmla="*/ 670025 h 670025"/>
              <a:gd name="connsiteX11" fmla="*/ 1906635 w 3141230"/>
              <a:gd name="connsiteY11" fmla="*/ 670025 h 670025"/>
              <a:gd name="connsiteX12" fmla="*/ 1295689 w 3141230"/>
              <a:gd name="connsiteY12" fmla="*/ 670025 h 670025"/>
              <a:gd name="connsiteX13" fmla="*/ 776385 w 3141230"/>
              <a:gd name="connsiteY13" fmla="*/ 670025 h 670025"/>
              <a:gd name="connsiteX14" fmla="*/ 43250 w 3141230"/>
              <a:gd name="connsiteY14" fmla="*/ 670025 h 670025"/>
              <a:gd name="connsiteX15" fmla="*/ 0 w 3141230"/>
              <a:gd name="connsiteY15" fmla="*/ 626775 h 670025"/>
              <a:gd name="connsiteX16" fmla="*/ 0 w 3141230"/>
              <a:gd name="connsiteY16" fmla="*/ 43250 h 67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1230" h="670025" fill="none" extrusionOk="0">
                <a:moveTo>
                  <a:pt x="0" y="43250"/>
                </a:moveTo>
                <a:cubicBezTo>
                  <a:pt x="-5602" y="19398"/>
                  <a:pt x="18958" y="2383"/>
                  <a:pt x="43250" y="0"/>
                </a:cubicBezTo>
                <a:cubicBezTo>
                  <a:pt x="296341" y="-24309"/>
                  <a:pt x="446033" y="-20553"/>
                  <a:pt x="593101" y="0"/>
                </a:cubicBezTo>
                <a:cubicBezTo>
                  <a:pt x="740169" y="20553"/>
                  <a:pt x="1068012" y="5945"/>
                  <a:pt x="1204047" y="0"/>
                </a:cubicBezTo>
                <a:cubicBezTo>
                  <a:pt x="1340082" y="-5945"/>
                  <a:pt x="1609713" y="20341"/>
                  <a:pt x="1876088" y="0"/>
                </a:cubicBezTo>
                <a:cubicBezTo>
                  <a:pt x="2142463" y="-20341"/>
                  <a:pt x="2304378" y="-14470"/>
                  <a:pt x="2517581" y="0"/>
                </a:cubicBezTo>
                <a:cubicBezTo>
                  <a:pt x="2730784" y="14470"/>
                  <a:pt x="2916963" y="-4090"/>
                  <a:pt x="3097980" y="0"/>
                </a:cubicBezTo>
                <a:cubicBezTo>
                  <a:pt x="3126619" y="120"/>
                  <a:pt x="3138438" y="17742"/>
                  <a:pt x="3141230" y="43250"/>
                </a:cubicBezTo>
                <a:cubicBezTo>
                  <a:pt x="3154669" y="303161"/>
                  <a:pt x="3126775" y="479152"/>
                  <a:pt x="3141230" y="626775"/>
                </a:cubicBezTo>
                <a:cubicBezTo>
                  <a:pt x="3146168" y="648265"/>
                  <a:pt x="3123740" y="669626"/>
                  <a:pt x="3097980" y="670025"/>
                </a:cubicBezTo>
                <a:cubicBezTo>
                  <a:pt x="2945199" y="659935"/>
                  <a:pt x="2662984" y="694790"/>
                  <a:pt x="2517581" y="670025"/>
                </a:cubicBezTo>
                <a:cubicBezTo>
                  <a:pt x="2372178" y="645260"/>
                  <a:pt x="2081067" y="679447"/>
                  <a:pt x="1906635" y="670025"/>
                </a:cubicBezTo>
                <a:cubicBezTo>
                  <a:pt x="1732203" y="660603"/>
                  <a:pt x="1471250" y="665207"/>
                  <a:pt x="1295689" y="670025"/>
                </a:cubicBezTo>
                <a:cubicBezTo>
                  <a:pt x="1120128" y="674843"/>
                  <a:pt x="963033" y="668842"/>
                  <a:pt x="776385" y="670025"/>
                </a:cubicBezTo>
                <a:cubicBezTo>
                  <a:pt x="589737" y="671208"/>
                  <a:pt x="345123" y="706161"/>
                  <a:pt x="43250" y="670025"/>
                </a:cubicBezTo>
                <a:cubicBezTo>
                  <a:pt x="19543" y="670701"/>
                  <a:pt x="4216" y="651418"/>
                  <a:pt x="0" y="626775"/>
                </a:cubicBezTo>
                <a:cubicBezTo>
                  <a:pt x="25041" y="501206"/>
                  <a:pt x="-21123" y="198203"/>
                  <a:pt x="0" y="43250"/>
                </a:cubicBezTo>
                <a:close/>
              </a:path>
              <a:path w="3141230" h="670025" stroke="0" extrusionOk="0">
                <a:moveTo>
                  <a:pt x="0" y="43250"/>
                </a:moveTo>
                <a:cubicBezTo>
                  <a:pt x="2081" y="22041"/>
                  <a:pt x="20148" y="911"/>
                  <a:pt x="43250" y="0"/>
                </a:cubicBezTo>
                <a:cubicBezTo>
                  <a:pt x="248399" y="-24215"/>
                  <a:pt x="363611" y="1201"/>
                  <a:pt x="654196" y="0"/>
                </a:cubicBezTo>
                <a:cubicBezTo>
                  <a:pt x="944781" y="-1201"/>
                  <a:pt x="994076" y="-10866"/>
                  <a:pt x="1234595" y="0"/>
                </a:cubicBezTo>
                <a:cubicBezTo>
                  <a:pt x="1475114" y="10866"/>
                  <a:pt x="1703554" y="11903"/>
                  <a:pt x="1876088" y="0"/>
                </a:cubicBezTo>
                <a:cubicBezTo>
                  <a:pt x="2048622" y="-11903"/>
                  <a:pt x="2253160" y="1941"/>
                  <a:pt x="2425939" y="0"/>
                </a:cubicBezTo>
                <a:cubicBezTo>
                  <a:pt x="2598718" y="-1941"/>
                  <a:pt x="2908620" y="32824"/>
                  <a:pt x="3097980" y="0"/>
                </a:cubicBezTo>
                <a:cubicBezTo>
                  <a:pt x="3121337" y="-1568"/>
                  <a:pt x="3145735" y="21902"/>
                  <a:pt x="3141230" y="43250"/>
                </a:cubicBezTo>
                <a:cubicBezTo>
                  <a:pt x="3125790" y="321492"/>
                  <a:pt x="3151911" y="465561"/>
                  <a:pt x="3141230" y="626775"/>
                </a:cubicBezTo>
                <a:cubicBezTo>
                  <a:pt x="3141090" y="649360"/>
                  <a:pt x="3123543" y="672996"/>
                  <a:pt x="3097980" y="670025"/>
                </a:cubicBezTo>
                <a:cubicBezTo>
                  <a:pt x="2846625" y="675811"/>
                  <a:pt x="2642862" y="651112"/>
                  <a:pt x="2487034" y="670025"/>
                </a:cubicBezTo>
                <a:cubicBezTo>
                  <a:pt x="2331206" y="688938"/>
                  <a:pt x="2012902" y="648966"/>
                  <a:pt x="1845541" y="670025"/>
                </a:cubicBezTo>
                <a:cubicBezTo>
                  <a:pt x="1678180" y="691084"/>
                  <a:pt x="1354063" y="645970"/>
                  <a:pt x="1204047" y="670025"/>
                </a:cubicBezTo>
                <a:cubicBezTo>
                  <a:pt x="1054031" y="694080"/>
                  <a:pt x="862719" y="663079"/>
                  <a:pt x="684743" y="670025"/>
                </a:cubicBezTo>
                <a:cubicBezTo>
                  <a:pt x="506767" y="676971"/>
                  <a:pt x="347402" y="661937"/>
                  <a:pt x="43250" y="670025"/>
                </a:cubicBezTo>
                <a:cubicBezTo>
                  <a:pt x="20293" y="670263"/>
                  <a:pt x="286" y="649995"/>
                  <a:pt x="0" y="626775"/>
                </a:cubicBezTo>
                <a:cubicBezTo>
                  <a:pt x="3539" y="375247"/>
                  <a:pt x="-7768" y="298286"/>
                  <a:pt x="0" y="43250"/>
                </a:cubicBezTo>
                <a:close/>
              </a:path>
            </a:pathLst>
          </a:custGeom>
          <a:solidFill>
            <a:srgbClr val="BDF5F4"/>
          </a:solidFill>
          <a:ln w="28575">
            <a:solidFill>
              <a:schemeClr val="tx1"/>
            </a:solidFill>
            <a:extLst>
              <a:ext uri="{C807C97D-BFC1-408E-A445-0C87EB9F89A2}">
                <ask:lineSketchStyleProps xmlns:ask="http://schemas.microsoft.com/office/drawing/2018/sketchyshapes" sd="486250444">
                  <a:prstGeom prst="roundRect">
                    <a:avLst>
                      <a:gd name="adj" fmla="val 6455"/>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Vật liệu polymer</a:t>
            </a:r>
          </a:p>
        </p:txBody>
      </p:sp>
      <p:sp>
        <p:nvSpPr>
          <p:cNvPr id="17" name="Rectangle: Rounded Corners 16">
            <a:extLst>
              <a:ext uri="{FF2B5EF4-FFF2-40B4-BE49-F238E27FC236}">
                <a16:creationId xmlns:a16="http://schemas.microsoft.com/office/drawing/2014/main" id="{E07DA90B-D75A-EDF6-4016-1BAADC5E68AB}"/>
              </a:ext>
            </a:extLst>
          </p:cNvPr>
          <p:cNvSpPr/>
          <p:nvPr/>
        </p:nvSpPr>
        <p:spPr>
          <a:xfrm>
            <a:off x="1541133" y="2126316"/>
            <a:ext cx="2456628" cy="910509"/>
          </a:xfrm>
          <a:custGeom>
            <a:avLst/>
            <a:gdLst>
              <a:gd name="connsiteX0" fmla="*/ 0 w 2456628"/>
              <a:gd name="connsiteY0" fmla="*/ 58773 h 910509"/>
              <a:gd name="connsiteX1" fmla="*/ 58773 w 2456628"/>
              <a:gd name="connsiteY1" fmla="*/ 0 h 910509"/>
              <a:gd name="connsiteX2" fmla="*/ 596762 w 2456628"/>
              <a:gd name="connsiteY2" fmla="*/ 0 h 910509"/>
              <a:gd name="connsiteX3" fmla="*/ 1181532 w 2456628"/>
              <a:gd name="connsiteY3" fmla="*/ 0 h 910509"/>
              <a:gd name="connsiteX4" fmla="*/ 1813085 w 2456628"/>
              <a:gd name="connsiteY4" fmla="*/ 0 h 910509"/>
              <a:gd name="connsiteX5" fmla="*/ 2397855 w 2456628"/>
              <a:gd name="connsiteY5" fmla="*/ 0 h 910509"/>
              <a:gd name="connsiteX6" fmla="*/ 2456628 w 2456628"/>
              <a:gd name="connsiteY6" fmla="*/ 58773 h 910509"/>
              <a:gd name="connsiteX7" fmla="*/ 2456628 w 2456628"/>
              <a:gd name="connsiteY7" fmla="*/ 447325 h 910509"/>
              <a:gd name="connsiteX8" fmla="*/ 2456628 w 2456628"/>
              <a:gd name="connsiteY8" fmla="*/ 851736 h 910509"/>
              <a:gd name="connsiteX9" fmla="*/ 2397855 w 2456628"/>
              <a:gd name="connsiteY9" fmla="*/ 910509 h 910509"/>
              <a:gd name="connsiteX10" fmla="*/ 1836475 w 2456628"/>
              <a:gd name="connsiteY10" fmla="*/ 910509 h 910509"/>
              <a:gd name="connsiteX11" fmla="*/ 1251705 w 2456628"/>
              <a:gd name="connsiteY11" fmla="*/ 910509 h 910509"/>
              <a:gd name="connsiteX12" fmla="*/ 666934 w 2456628"/>
              <a:gd name="connsiteY12" fmla="*/ 910509 h 910509"/>
              <a:gd name="connsiteX13" fmla="*/ 58773 w 2456628"/>
              <a:gd name="connsiteY13" fmla="*/ 910509 h 910509"/>
              <a:gd name="connsiteX14" fmla="*/ 0 w 2456628"/>
              <a:gd name="connsiteY14" fmla="*/ 851736 h 910509"/>
              <a:gd name="connsiteX15" fmla="*/ 0 w 2456628"/>
              <a:gd name="connsiteY15" fmla="*/ 447325 h 910509"/>
              <a:gd name="connsiteX16" fmla="*/ 0 w 2456628"/>
              <a:gd name="connsiteY16" fmla="*/ 58773 h 91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6628" h="910509" fill="none" extrusionOk="0">
                <a:moveTo>
                  <a:pt x="0" y="58773"/>
                </a:moveTo>
                <a:cubicBezTo>
                  <a:pt x="-4785" y="26343"/>
                  <a:pt x="25150" y="6824"/>
                  <a:pt x="58773" y="0"/>
                </a:cubicBezTo>
                <a:cubicBezTo>
                  <a:pt x="200531" y="14494"/>
                  <a:pt x="445704" y="2902"/>
                  <a:pt x="596762" y="0"/>
                </a:cubicBezTo>
                <a:cubicBezTo>
                  <a:pt x="747820" y="-2902"/>
                  <a:pt x="892366" y="-8190"/>
                  <a:pt x="1181532" y="0"/>
                </a:cubicBezTo>
                <a:cubicBezTo>
                  <a:pt x="1470698" y="8190"/>
                  <a:pt x="1635130" y="-6898"/>
                  <a:pt x="1813085" y="0"/>
                </a:cubicBezTo>
                <a:cubicBezTo>
                  <a:pt x="1991040" y="6898"/>
                  <a:pt x="2252412" y="1131"/>
                  <a:pt x="2397855" y="0"/>
                </a:cubicBezTo>
                <a:cubicBezTo>
                  <a:pt x="2427846" y="-710"/>
                  <a:pt x="2453108" y="24010"/>
                  <a:pt x="2456628" y="58773"/>
                </a:cubicBezTo>
                <a:cubicBezTo>
                  <a:pt x="2449973" y="143128"/>
                  <a:pt x="2462878" y="267839"/>
                  <a:pt x="2456628" y="447325"/>
                </a:cubicBezTo>
                <a:cubicBezTo>
                  <a:pt x="2450378" y="626811"/>
                  <a:pt x="2475914" y="723378"/>
                  <a:pt x="2456628" y="851736"/>
                </a:cubicBezTo>
                <a:cubicBezTo>
                  <a:pt x="2460897" y="882124"/>
                  <a:pt x="2432586" y="910025"/>
                  <a:pt x="2397855" y="910509"/>
                </a:cubicBezTo>
                <a:cubicBezTo>
                  <a:pt x="2201740" y="901847"/>
                  <a:pt x="2068957" y="938422"/>
                  <a:pt x="1836475" y="910509"/>
                </a:cubicBezTo>
                <a:cubicBezTo>
                  <a:pt x="1603993" y="882596"/>
                  <a:pt x="1417641" y="881867"/>
                  <a:pt x="1251705" y="910509"/>
                </a:cubicBezTo>
                <a:cubicBezTo>
                  <a:pt x="1085769" y="939152"/>
                  <a:pt x="785948" y="912377"/>
                  <a:pt x="666934" y="910509"/>
                </a:cubicBezTo>
                <a:cubicBezTo>
                  <a:pt x="547920" y="908641"/>
                  <a:pt x="219335" y="908898"/>
                  <a:pt x="58773" y="910509"/>
                </a:cubicBezTo>
                <a:cubicBezTo>
                  <a:pt x="28350" y="916639"/>
                  <a:pt x="55" y="885148"/>
                  <a:pt x="0" y="851736"/>
                </a:cubicBezTo>
                <a:cubicBezTo>
                  <a:pt x="-6953" y="692509"/>
                  <a:pt x="-9072" y="570732"/>
                  <a:pt x="0" y="447325"/>
                </a:cubicBezTo>
                <a:cubicBezTo>
                  <a:pt x="9072" y="323918"/>
                  <a:pt x="1265" y="240096"/>
                  <a:pt x="0" y="58773"/>
                </a:cubicBezTo>
                <a:close/>
              </a:path>
              <a:path w="2456628" h="910509" stroke="0" extrusionOk="0">
                <a:moveTo>
                  <a:pt x="0" y="58773"/>
                </a:moveTo>
                <a:cubicBezTo>
                  <a:pt x="1988" y="28871"/>
                  <a:pt x="30884" y="5309"/>
                  <a:pt x="58773" y="0"/>
                </a:cubicBezTo>
                <a:cubicBezTo>
                  <a:pt x="310564" y="-11416"/>
                  <a:pt x="443675" y="-13942"/>
                  <a:pt x="643544" y="0"/>
                </a:cubicBezTo>
                <a:cubicBezTo>
                  <a:pt x="843413" y="13942"/>
                  <a:pt x="1038325" y="14211"/>
                  <a:pt x="1204923" y="0"/>
                </a:cubicBezTo>
                <a:cubicBezTo>
                  <a:pt x="1371521" y="-14211"/>
                  <a:pt x="1688460" y="-10606"/>
                  <a:pt x="1813085" y="0"/>
                </a:cubicBezTo>
                <a:cubicBezTo>
                  <a:pt x="1937710" y="10606"/>
                  <a:pt x="2166907" y="27321"/>
                  <a:pt x="2397855" y="0"/>
                </a:cubicBezTo>
                <a:cubicBezTo>
                  <a:pt x="2430527" y="-3214"/>
                  <a:pt x="2459754" y="25376"/>
                  <a:pt x="2456628" y="58773"/>
                </a:cubicBezTo>
                <a:cubicBezTo>
                  <a:pt x="2440609" y="136039"/>
                  <a:pt x="2451001" y="255313"/>
                  <a:pt x="2456628" y="431466"/>
                </a:cubicBezTo>
                <a:cubicBezTo>
                  <a:pt x="2462255" y="607619"/>
                  <a:pt x="2452673" y="732056"/>
                  <a:pt x="2456628" y="851736"/>
                </a:cubicBezTo>
                <a:cubicBezTo>
                  <a:pt x="2455969" y="878087"/>
                  <a:pt x="2431420" y="912469"/>
                  <a:pt x="2397855" y="910509"/>
                </a:cubicBezTo>
                <a:cubicBezTo>
                  <a:pt x="2234562" y="882967"/>
                  <a:pt x="1962860" y="883775"/>
                  <a:pt x="1813085" y="910509"/>
                </a:cubicBezTo>
                <a:cubicBezTo>
                  <a:pt x="1663310" y="937244"/>
                  <a:pt x="1433115" y="922415"/>
                  <a:pt x="1204923" y="910509"/>
                </a:cubicBezTo>
                <a:cubicBezTo>
                  <a:pt x="976731" y="898603"/>
                  <a:pt x="792047" y="935455"/>
                  <a:pt x="596762" y="910509"/>
                </a:cubicBezTo>
                <a:cubicBezTo>
                  <a:pt x="401477" y="885563"/>
                  <a:pt x="282544" y="936513"/>
                  <a:pt x="58773" y="910509"/>
                </a:cubicBezTo>
                <a:cubicBezTo>
                  <a:pt x="20728" y="905985"/>
                  <a:pt x="-1966" y="884049"/>
                  <a:pt x="0" y="851736"/>
                </a:cubicBezTo>
                <a:cubicBezTo>
                  <a:pt x="6893" y="660886"/>
                  <a:pt x="-4406" y="621158"/>
                  <a:pt x="0" y="439395"/>
                </a:cubicBezTo>
                <a:cubicBezTo>
                  <a:pt x="4406" y="257632"/>
                  <a:pt x="-5131" y="154125"/>
                  <a:pt x="0" y="58773"/>
                </a:cubicBezTo>
                <a:close/>
              </a:path>
            </a:pathLst>
          </a:custGeom>
          <a:solidFill>
            <a:schemeClr val="accent5">
              <a:lumMod val="20000"/>
              <a:lumOff val="80000"/>
            </a:schemeClr>
          </a:solidFill>
          <a:ln w="28575">
            <a:solidFill>
              <a:schemeClr val="tx1"/>
            </a:solidFill>
            <a:extLst>
              <a:ext uri="{C807C97D-BFC1-408E-A445-0C87EB9F89A2}">
                <ask:lineSketchStyleProps xmlns:ask="http://schemas.microsoft.com/office/drawing/2018/sketchyshapes" sd="486250444">
                  <a:prstGeom prst="roundRect">
                    <a:avLst>
                      <a:gd name="adj" fmla="val 6455"/>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Công nghệ thực phẩm</a:t>
            </a:r>
          </a:p>
        </p:txBody>
      </p:sp>
      <p:grpSp>
        <p:nvGrpSpPr>
          <p:cNvPr id="23" name="Group 22">
            <a:extLst>
              <a:ext uri="{FF2B5EF4-FFF2-40B4-BE49-F238E27FC236}">
                <a16:creationId xmlns:a16="http://schemas.microsoft.com/office/drawing/2014/main" id="{CCD829B2-44BF-45C2-A242-4A33D74CA74B}"/>
              </a:ext>
            </a:extLst>
          </p:cNvPr>
          <p:cNvGrpSpPr/>
          <p:nvPr/>
        </p:nvGrpSpPr>
        <p:grpSpPr>
          <a:xfrm>
            <a:off x="2184400" y="-190502"/>
            <a:ext cx="7823200" cy="1138893"/>
            <a:chOff x="2184400" y="-190501"/>
            <a:chExt cx="7823200" cy="980515"/>
          </a:xfrm>
        </p:grpSpPr>
        <p:sp>
          <p:nvSpPr>
            <p:cNvPr id="26" name="Rectangle: Rounded Corners 9">
              <a:extLst>
                <a:ext uri="{FF2B5EF4-FFF2-40B4-BE49-F238E27FC236}">
                  <a16:creationId xmlns:a16="http://schemas.microsoft.com/office/drawing/2014/main" id="{995B68B8-B26B-43A5-9E9D-5458580D9FF2}"/>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Channel Name">
              <a:extLst>
                <a:ext uri="{FF2B5EF4-FFF2-40B4-BE49-F238E27FC236}">
                  <a16:creationId xmlns:a16="http://schemas.microsoft.com/office/drawing/2014/main" id="{D72BEE5E-2F01-48EA-AC33-CD88105565E5}"/>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6. ỨNG DỤNG</a:t>
              </a:r>
            </a:p>
          </p:txBody>
        </p:sp>
      </p:grpSp>
    </p:spTree>
    <p:extLst>
      <p:ext uri="{BB962C8B-B14F-4D97-AF65-F5344CB8AC3E}">
        <p14:creationId xmlns:p14="http://schemas.microsoft.com/office/powerpoint/2010/main" val="77036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10" grpId="0" animBg="1"/>
      <p:bldP spid="14"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C0E4DFDF-EED0-52E8-EE32-9D2BB541C803}"/>
              </a:ext>
            </a:extLst>
          </p:cNvPr>
          <p:cNvSpPr txBox="1"/>
          <p:nvPr/>
        </p:nvSpPr>
        <p:spPr>
          <a:xfrm>
            <a:off x="694266" y="1048970"/>
            <a:ext cx="10820400" cy="1772793"/>
          </a:xfrm>
          <a:prstGeom prst="rect">
            <a:avLst/>
          </a:prstGeom>
          <a:noFill/>
        </p:spPr>
        <p:txBody>
          <a:bodyPr wrap="square" rtlCol="0">
            <a:spAutoFit/>
          </a:bodyPr>
          <a:lstStyle>
            <a:defPPr>
              <a:defRPr lang="en-US"/>
            </a:defPPr>
            <a:lvl1pPr marR="0" lvl="0" indent="0" algn="just" fontAlgn="auto">
              <a:lnSpc>
                <a:spcPct val="120000"/>
              </a:lnSpc>
              <a:spcBef>
                <a:spcPts val="0"/>
              </a:spcBef>
              <a:spcAft>
                <a:spcPts val="0"/>
              </a:spcAft>
              <a:buClrTx/>
              <a:buSzTx/>
              <a:buFontTx/>
              <a:buNone/>
              <a:tabLst/>
              <a:defRPr sz="2600" b="1">
                <a:solidFill>
                  <a:prstClr val="black"/>
                </a:solidFill>
                <a:latin typeface="Arial"/>
              </a:defRPr>
            </a:lvl1pPr>
          </a:lstStyle>
          <a:p>
            <a:pPr>
              <a:lnSpc>
                <a:spcPct val="130000"/>
              </a:lnSpc>
              <a:spcAft>
                <a:spcPts val="600"/>
              </a:spcAft>
            </a:pPr>
            <a:r>
              <a:rPr lang="vi-VN" sz="2800" b="0" dirty="0">
                <a:latin typeface="Times New Roman" panose="02020603050405020304" pitchFamily="18" charset="0"/>
                <a:cs typeface="Times New Roman" panose="02020603050405020304" pitchFamily="18" charset="0"/>
                <a:sym typeface="Wingdings" panose="05000000000000000000" pitchFamily="2" charset="2"/>
              </a:rPr>
              <a:t></a:t>
            </a:r>
            <a:r>
              <a:rPr lang="en-US" sz="2800" b="0" dirty="0">
                <a:latin typeface="Times New Roman" panose="02020603050405020304" pitchFamily="18" charset="0"/>
                <a:cs typeface="Times New Roman" panose="02020603050405020304" pitchFamily="18" charset="0"/>
                <a:sym typeface="Wingdings" panose="05000000000000000000" pitchFamily="2" charset="2"/>
              </a:rPr>
              <a:t> </a:t>
            </a:r>
            <a:r>
              <a:rPr lang="vi-VN" sz="2800" b="0" dirty="0">
                <a:latin typeface="Times New Roman" panose="02020603050405020304" pitchFamily="18" charset="0"/>
                <a:cs typeface="Times New Roman" panose="02020603050405020304" pitchFamily="18" charset="0"/>
              </a:rPr>
              <a:t>Các ester có mùi thơm, không độc, được dùng làm chất tạo hương trong công nghiệp thực phẩm (</a:t>
            </a:r>
            <a:r>
              <a:rPr lang="vi-VN" sz="2800" dirty="0">
                <a:latin typeface="Times New Roman" panose="02020603050405020304" pitchFamily="18" charset="0"/>
                <a:cs typeface="Times New Roman" panose="02020603050405020304" pitchFamily="18" charset="0"/>
              </a:rPr>
              <a:t>ethyl butyrate, benzyl acetate</a:t>
            </a:r>
            <a:r>
              <a:rPr lang="vi-VN" sz="2800" b="0" dirty="0">
                <a:latin typeface="Times New Roman" panose="02020603050405020304" pitchFamily="18" charset="0"/>
                <a:cs typeface="Times New Roman" panose="02020603050405020304" pitchFamily="18" charset="0"/>
              </a:rPr>
              <a:t>,...), mĩ phẩm (</a:t>
            </a:r>
            <a:r>
              <a:rPr lang="vi-VN" sz="2800" dirty="0">
                <a:latin typeface="Times New Roman" panose="02020603050405020304" pitchFamily="18" charset="0"/>
                <a:cs typeface="Times New Roman" panose="02020603050405020304" pitchFamily="18" charset="0"/>
              </a:rPr>
              <a:t>linalyl acetate, geranyl acetate</a:t>
            </a:r>
            <a:r>
              <a:rPr lang="vi-VN" sz="2800" b="0" dirty="0">
                <a:latin typeface="Times New Roman" panose="02020603050405020304" pitchFamily="18" charset="0"/>
                <a:cs typeface="Times New Roman" panose="02020603050405020304" pitchFamily="18" charset="0"/>
              </a:rPr>
              <a:t>,...). </a:t>
            </a:r>
          </a:p>
        </p:txBody>
      </p:sp>
      <p:grpSp>
        <p:nvGrpSpPr>
          <p:cNvPr id="9" name="Group 8">
            <a:extLst>
              <a:ext uri="{FF2B5EF4-FFF2-40B4-BE49-F238E27FC236}">
                <a16:creationId xmlns:a16="http://schemas.microsoft.com/office/drawing/2014/main" id="{191B70F3-4383-40BD-AAD7-8237399593D4}"/>
              </a:ext>
            </a:extLst>
          </p:cNvPr>
          <p:cNvGrpSpPr/>
          <p:nvPr/>
        </p:nvGrpSpPr>
        <p:grpSpPr>
          <a:xfrm>
            <a:off x="2184400" y="-190502"/>
            <a:ext cx="7823200" cy="1138893"/>
            <a:chOff x="2184400" y="-190501"/>
            <a:chExt cx="7823200" cy="980515"/>
          </a:xfrm>
        </p:grpSpPr>
        <p:sp>
          <p:nvSpPr>
            <p:cNvPr id="10" name="Rectangle: Rounded Corners 9">
              <a:extLst>
                <a:ext uri="{FF2B5EF4-FFF2-40B4-BE49-F238E27FC236}">
                  <a16:creationId xmlns:a16="http://schemas.microsoft.com/office/drawing/2014/main" id="{CE6B0E31-78D5-47D1-913F-26564475CA80}"/>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Channel Name">
              <a:extLst>
                <a:ext uri="{FF2B5EF4-FFF2-40B4-BE49-F238E27FC236}">
                  <a16:creationId xmlns:a16="http://schemas.microsoft.com/office/drawing/2014/main" id="{595B4281-868E-4C9F-BF9E-5BF4F539713D}"/>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6. ỨNG DỤNG</a:t>
              </a:r>
            </a:p>
          </p:txBody>
        </p:sp>
      </p:grpSp>
      <p:pic>
        <p:nvPicPr>
          <p:cNvPr id="8" name="Picture 2" descr="Top 5 nước hoa nữ mùi nữ tính mà mỗi cô gái đều nên sở hữu 1 lần |  ScentSharing - Mang đến khách hàng những sản phẩm chính hãng bằng dịch vụ  xứng tầm">
            <a:extLst>
              <a:ext uri="{FF2B5EF4-FFF2-40B4-BE49-F238E27FC236}">
                <a16:creationId xmlns:a16="http://schemas.microsoft.com/office/drawing/2014/main" id="{90CF9423-9B29-04A2-F582-2F827FD86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62579"/>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ự thật về xà phòng handmade!">
            <a:extLst>
              <a:ext uri="{FF2B5EF4-FFF2-40B4-BE49-F238E27FC236}">
                <a16:creationId xmlns:a16="http://schemas.microsoft.com/office/drawing/2014/main" id="{6C805DE5-4116-B113-BD0A-69EEC2D784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75"/>
          <a:stretch/>
        </p:blipFill>
        <p:spPr bwMode="auto">
          <a:xfrm>
            <a:off x="4419600" y="2862579"/>
            <a:ext cx="3784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Mỹ phẩm Organic là gì? Có khác gì với mỹ phẩm Natural không?">
            <a:extLst>
              <a:ext uri="{FF2B5EF4-FFF2-40B4-BE49-F238E27FC236}">
                <a16:creationId xmlns:a16="http://schemas.microsoft.com/office/drawing/2014/main" id="{0BA4E5E4-72B7-ED87-43A4-C4EDDF5C3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1458" y="2862579"/>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B1589C8-B012-3D0F-B4DD-2DDAE0D6398C}"/>
              </a:ext>
            </a:extLst>
          </p:cNvPr>
          <p:cNvSpPr txBox="1"/>
          <p:nvPr/>
        </p:nvSpPr>
        <p:spPr>
          <a:xfrm>
            <a:off x="1714500" y="5951396"/>
            <a:ext cx="1940763"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Nước hoa</a:t>
            </a:r>
          </a:p>
        </p:txBody>
      </p:sp>
      <p:sp>
        <p:nvSpPr>
          <p:cNvPr id="15" name="TextBox 14">
            <a:extLst>
              <a:ext uri="{FF2B5EF4-FFF2-40B4-BE49-F238E27FC236}">
                <a16:creationId xmlns:a16="http://schemas.microsoft.com/office/drawing/2014/main" id="{B93629C9-4520-2153-7C84-35F2996118C4}"/>
              </a:ext>
            </a:extLst>
          </p:cNvPr>
          <p:cNvSpPr txBox="1"/>
          <p:nvPr/>
        </p:nvSpPr>
        <p:spPr>
          <a:xfrm>
            <a:off x="5143500" y="5951395"/>
            <a:ext cx="22860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Xà phòng</a:t>
            </a:r>
          </a:p>
        </p:txBody>
      </p:sp>
      <p:sp>
        <p:nvSpPr>
          <p:cNvPr id="17" name="TextBox 16">
            <a:extLst>
              <a:ext uri="{FF2B5EF4-FFF2-40B4-BE49-F238E27FC236}">
                <a16:creationId xmlns:a16="http://schemas.microsoft.com/office/drawing/2014/main" id="{89E63458-9D74-01FD-151A-28B8B7F47A9E}"/>
              </a:ext>
            </a:extLst>
          </p:cNvPr>
          <p:cNvSpPr txBox="1"/>
          <p:nvPr/>
        </p:nvSpPr>
        <p:spPr>
          <a:xfrm>
            <a:off x="8724900" y="5951395"/>
            <a:ext cx="22860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Mỹ phẩm</a:t>
            </a:r>
          </a:p>
        </p:txBody>
      </p:sp>
    </p:spTree>
    <p:extLst>
      <p:ext uri="{BB962C8B-B14F-4D97-AF65-F5344CB8AC3E}">
        <p14:creationId xmlns:p14="http://schemas.microsoft.com/office/powerpoint/2010/main" val="11962291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5"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32" name="Picture 8" descr="Bánh kẹo Famaima - sieuthi24gio.vn">
            <a:extLst>
              <a:ext uri="{FF2B5EF4-FFF2-40B4-BE49-F238E27FC236}">
                <a16:creationId xmlns:a16="http://schemas.microsoft.com/office/drawing/2014/main" id="{DE83053E-A7F3-EAE2-B4A3-476C26A6CFC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421902" y="2333680"/>
            <a:ext cx="4349048" cy="2943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1F8D6C1-3298-D39B-ED00-316A847C4225}"/>
              </a:ext>
            </a:extLst>
          </p:cNvPr>
          <p:cNvSpPr txBox="1"/>
          <p:nvPr/>
        </p:nvSpPr>
        <p:spPr>
          <a:xfrm>
            <a:off x="2097837" y="5452801"/>
            <a:ext cx="1940763"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Chuối chín</a:t>
            </a:r>
          </a:p>
        </p:txBody>
      </p:sp>
      <p:sp>
        <p:nvSpPr>
          <p:cNvPr id="12" name="TextBox 11">
            <a:extLst>
              <a:ext uri="{FF2B5EF4-FFF2-40B4-BE49-F238E27FC236}">
                <a16:creationId xmlns:a16="http://schemas.microsoft.com/office/drawing/2014/main" id="{71E8B5E2-38A7-C935-B9DE-BA096942A644}"/>
              </a:ext>
            </a:extLst>
          </p:cNvPr>
          <p:cNvSpPr txBox="1"/>
          <p:nvPr/>
        </p:nvSpPr>
        <p:spPr>
          <a:xfrm>
            <a:off x="7150506" y="5452801"/>
            <a:ext cx="292231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Bánh kẹo</a:t>
            </a:r>
          </a:p>
        </p:txBody>
      </p:sp>
      <p:grpSp>
        <p:nvGrpSpPr>
          <p:cNvPr id="17" name="Group 16">
            <a:extLst>
              <a:ext uri="{FF2B5EF4-FFF2-40B4-BE49-F238E27FC236}">
                <a16:creationId xmlns:a16="http://schemas.microsoft.com/office/drawing/2014/main" id="{549F76C7-2C72-4FBD-8BD2-8C12D592D928}"/>
              </a:ext>
            </a:extLst>
          </p:cNvPr>
          <p:cNvGrpSpPr/>
          <p:nvPr/>
        </p:nvGrpSpPr>
        <p:grpSpPr>
          <a:xfrm>
            <a:off x="2184400" y="-190502"/>
            <a:ext cx="7823200" cy="1138893"/>
            <a:chOff x="2184400" y="-190501"/>
            <a:chExt cx="7823200" cy="980515"/>
          </a:xfrm>
        </p:grpSpPr>
        <p:sp>
          <p:nvSpPr>
            <p:cNvPr id="18" name="Rectangle: Rounded Corners 9">
              <a:extLst>
                <a:ext uri="{FF2B5EF4-FFF2-40B4-BE49-F238E27FC236}">
                  <a16:creationId xmlns:a16="http://schemas.microsoft.com/office/drawing/2014/main" id="{F56FDB62-C4F6-43CD-B800-FF61D0349F4B}"/>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Channel Name">
              <a:extLst>
                <a:ext uri="{FF2B5EF4-FFF2-40B4-BE49-F238E27FC236}">
                  <a16:creationId xmlns:a16="http://schemas.microsoft.com/office/drawing/2014/main" id="{204CDB00-2562-4828-A5D4-5367F0CBAECB}"/>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6. ỨNG DỤNG</a:t>
              </a:r>
            </a:p>
          </p:txBody>
        </p:sp>
      </p:grpSp>
      <p:sp>
        <p:nvSpPr>
          <p:cNvPr id="3" name="Rectangle 2"/>
          <p:cNvSpPr/>
          <p:nvPr/>
        </p:nvSpPr>
        <p:spPr>
          <a:xfrm>
            <a:off x="685800" y="981589"/>
            <a:ext cx="11035420" cy="1372683"/>
          </a:xfrm>
          <a:prstGeom prst="rect">
            <a:avLst/>
          </a:prstGeom>
        </p:spPr>
        <p:txBody>
          <a:bodyPr wrap="square">
            <a:spAutoFit/>
          </a:bodyPr>
          <a:lstStyle/>
          <a:p>
            <a:pPr>
              <a:lnSpc>
                <a:spcPct val="130000"/>
              </a:lnSpc>
              <a:spcAft>
                <a:spcPts val="600"/>
              </a:spcAft>
            </a:pPr>
            <a:r>
              <a:rPr lang="vi-VN"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C00000"/>
                </a:solidFill>
                <a:latin typeface="Times New Roman" panose="02020603050405020304" pitchFamily="18" charset="0"/>
                <a:cs typeface="Times New Roman" panose="02020603050405020304" pitchFamily="18" charset="0"/>
              </a:rPr>
              <a:t>Isoamyl acetate </a:t>
            </a:r>
            <a:r>
              <a:rPr lang="vi-VN" sz="3200" dirty="0">
                <a:latin typeface="Times New Roman" panose="02020603050405020304" pitchFamily="18" charset="0"/>
                <a:cs typeface="Times New Roman" panose="02020603050405020304" pitchFamily="18" charset="0"/>
              </a:rPr>
              <a:t>có mùi chuối chín, được dùng làm hương liệu cho bánh kẹo.</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02" y="2387470"/>
            <a:ext cx="5715000" cy="3181350"/>
          </a:xfrm>
          <a:prstGeom prst="rect">
            <a:avLst/>
          </a:prstGeom>
        </p:spPr>
      </p:pic>
    </p:spTree>
    <p:extLst>
      <p:ext uri="{BB962C8B-B14F-4D97-AF65-F5344CB8AC3E}">
        <p14:creationId xmlns:p14="http://schemas.microsoft.com/office/powerpoint/2010/main" val="162089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barn(inVertical)">
                                      <p:cBhvr>
                                        <p:cTn id="13" dur="500"/>
                                        <p:tgtEl>
                                          <p:spTgt spid="1032"/>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26" name="Picture 2" descr="Keo dán gỗ công nghiệp tốt nhất và địa chỉ mua uy tín">
            <a:extLst>
              <a:ext uri="{FF2B5EF4-FFF2-40B4-BE49-F238E27FC236}">
                <a16:creationId xmlns:a16="http://schemas.microsoft.com/office/drawing/2014/main" id="{81C4B88E-15AC-0C8C-4B37-6071E4C585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80"/>
          <a:stretch/>
        </p:blipFill>
        <p:spPr bwMode="auto">
          <a:xfrm>
            <a:off x="1066800" y="2443528"/>
            <a:ext cx="4876800" cy="3139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hủy tinh hữu cơ là gì #7 cách dùng thủy tinh hữu cơ an toàn">
            <a:extLst>
              <a:ext uri="{FF2B5EF4-FFF2-40B4-BE49-F238E27FC236}">
                <a16:creationId xmlns:a16="http://schemas.microsoft.com/office/drawing/2014/main" id="{559C13BD-5B30-015C-3EEC-228366D0A4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3" t="23333" r="6000" b="7333"/>
          <a:stretch/>
        </p:blipFill>
        <p:spPr bwMode="auto">
          <a:xfrm>
            <a:off x="6203510" y="2443528"/>
            <a:ext cx="4388290" cy="3139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1F8D6C1-3298-D39B-ED00-316A847C4225}"/>
              </a:ext>
            </a:extLst>
          </p:cNvPr>
          <p:cNvSpPr txBox="1"/>
          <p:nvPr/>
        </p:nvSpPr>
        <p:spPr>
          <a:xfrm>
            <a:off x="2107598" y="5591572"/>
            <a:ext cx="1940763"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Keo dán</a:t>
            </a:r>
          </a:p>
        </p:txBody>
      </p:sp>
      <p:sp>
        <p:nvSpPr>
          <p:cNvPr id="11" name="TextBox 10">
            <a:extLst>
              <a:ext uri="{FF2B5EF4-FFF2-40B4-BE49-F238E27FC236}">
                <a16:creationId xmlns:a16="http://schemas.microsoft.com/office/drawing/2014/main" id="{A3793B0F-72FE-8657-F922-70B2537F2B7D}"/>
              </a:ext>
            </a:extLst>
          </p:cNvPr>
          <p:cNvSpPr txBox="1"/>
          <p:nvPr/>
        </p:nvSpPr>
        <p:spPr>
          <a:xfrm>
            <a:off x="6832820" y="5591572"/>
            <a:ext cx="2989525"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Thủy tinh hữu cơ</a:t>
            </a:r>
          </a:p>
        </p:txBody>
      </p:sp>
      <p:grpSp>
        <p:nvGrpSpPr>
          <p:cNvPr id="17" name="Group 16">
            <a:extLst>
              <a:ext uri="{FF2B5EF4-FFF2-40B4-BE49-F238E27FC236}">
                <a16:creationId xmlns:a16="http://schemas.microsoft.com/office/drawing/2014/main" id="{549F76C7-2C72-4FBD-8BD2-8C12D592D928}"/>
              </a:ext>
            </a:extLst>
          </p:cNvPr>
          <p:cNvGrpSpPr/>
          <p:nvPr/>
        </p:nvGrpSpPr>
        <p:grpSpPr>
          <a:xfrm>
            <a:off x="2184400" y="-190502"/>
            <a:ext cx="7823200" cy="1138893"/>
            <a:chOff x="2184400" y="-190501"/>
            <a:chExt cx="7823200" cy="980515"/>
          </a:xfrm>
        </p:grpSpPr>
        <p:sp>
          <p:nvSpPr>
            <p:cNvPr id="18" name="Rectangle: Rounded Corners 9">
              <a:extLst>
                <a:ext uri="{FF2B5EF4-FFF2-40B4-BE49-F238E27FC236}">
                  <a16:creationId xmlns:a16="http://schemas.microsoft.com/office/drawing/2014/main" id="{F56FDB62-C4F6-43CD-B800-FF61D0349F4B}"/>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Channel Name">
              <a:extLst>
                <a:ext uri="{FF2B5EF4-FFF2-40B4-BE49-F238E27FC236}">
                  <a16:creationId xmlns:a16="http://schemas.microsoft.com/office/drawing/2014/main" id="{204CDB00-2562-4828-A5D4-5367F0CBAECB}"/>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6. ỨNG DỤNG</a:t>
              </a:r>
            </a:p>
          </p:txBody>
        </p:sp>
      </p:grpSp>
      <p:sp>
        <p:nvSpPr>
          <p:cNvPr id="3" name="Rectangle 2"/>
          <p:cNvSpPr/>
          <p:nvPr/>
        </p:nvSpPr>
        <p:spPr>
          <a:xfrm>
            <a:off x="685800" y="981589"/>
            <a:ext cx="11035420" cy="1461939"/>
          </a:xfrm>
          <a:prstGeom prst="rect">
            <a:avLst/>
          </a:prstGeom>
        </p:spPr>
        <p:txBody>
          <a:bodyPr wrap="square">
            <a:spAutoFit/>
          </a:bodyPr>
          <a:lstStyle/>
          <a:p>
            <a:pPr>
              <a:spcAft>
                <a:spcPts val="6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C00000"/>
                </a:solidFill>
                <a:latin typeface="Times New Roman" panose="02020603050405020304" pitchFamily="18" charset="0"/>
                <a:cs typeface="Times New Roman" panose="02020603050405020304" pitchFamily="18" charset="0"/>
              </a:rPr>
              <a:t>Vinyl acetate </a:t>
            </a:r>
            <a:r>
              <a:rPr lang="vi-VN" sz="2800" dirty="0">
                <a:latin typeface="Times New Roman" panose="02020603050405020304" pitchFamily="18" charset="0"/>
                <a:cs typeface="Times New Roman" panose="02020603050405020304" pitchFamily="18" charset="0"/>
              </a:rPr>
              <a:t>được dùng để tổng hợp poly(vinyl acetate) làm keo dán; </a:t>
            </a:r>
            <a:endParaRPr lang="en-US" sz="2800" dirty="0">
              <a:latin typeface="Times New Roman" panose="02020603050405020304" pitchFamily="18" charset="0"/>
              <a:cs typeface="Times New Roman" panose="02020603050405020304" pitchFamily="18" charset="0"/>
            </a:endParaRPr>
          </a:p>
          <a:p>
            <a:pPr>
              <a:spcAft>
                <a:spcPts val="6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rgbClr val="C00000"/>
                </a:solidFill>
                <a:latin typeface="Times New Roman" panose="02020603050405020304" pitchFamily="18" charset="0"/>
                <a:cs typeface="Times New Roman" panose="02020603050405020304" pitchFamily="18" charset="0"/>
              </a:rPr>
              <a:t>M</a:t>
            </a:r>
            <a:r>
              <a:rPr lang="vi-VN" sz="2800" dirty="0">
                <a:solidFill>
                  <a:srgbClr val="C00000"/>
                </a:solidFill>
                <a:latin typeface="Times New Roman" panose="02020603050405020304" pitchFamily="18" charset="0"/>
                <a:cs typeface="Times New Roman" panose="02020603050405020304" pitchFamily="18" charset="0"/>
              </a:rPr>
              <a:t>ethyl methacrylate </a:t>
            </a:r>
            <a:r>
              <a:rPr lang="vi-VN" sz="2800" dirty="0">
                <a:latin typeface="Times New Roman" panose="02020603050405020304" pitchFamily="18" charset="0"/>
                <a:cs typeface="Times New Roman" panose="02020603050405020304" pitchFamily="18" charset="0"/>
              </a:rPr>
              <a:t>được dùng để tổng hợp poly(methyl methacrylate) làm thuỷ tinh hữu cơ.</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7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56396" y="381000"/>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88EE605-3B61-C52B-2BC5-1F096B67A2CE}"/>
              </a:ext>
            </a:extLst>
          </p:cNvPr>
          <p:cNvGrpSpPr/>
          <p:nvPr/>
        </p:nvGrpSpPr>
        <p:grpSpPr>
          <a:xfrm>
            <a:off x="2184400" y="-190502"/>
            <a:ext cx="7823200" cy="1138893"/>
            <a:chOff x="2184400" y="-190501"/>
            <a:chExt cx="7823200" cy="980515"/>
          </a:xfrm>
        </p:grpSpPr>
        <p:sp>
          <p:nvSpPr>
            <p:cNvPr id="11" name="Rectangle: Rounded Corners 10">
              <a:extLst>
                <a:ext uri="{FF2B5EF4-FFF2-40B4-BE49-F238E27FC236}">
                  <a16:creationId xmlns:a16="http://schemas.microsoft.com/office/drawing/2014/main" id="{02D647E6-37FD-D12C-A89B-26300960A9BE}"/>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annel Name">
              <a:extLst>
                <a:ext uri="{FF2B5EF4-FFF2-40B4-BE49-F238E27FC236}">
                  <a16:creationId xmlns:a16="http://schemas.microsoft.com/office/drawing/2014/main" id="{D2172CA3-1CD4-92F8-EDF6-721F29C893BE}"/>
                </a:ext>
              </a:extLst>
            </p:cNvPr>
            <p:cNvSpPr txBox="1"/>
            <p:nvPr/>
          </p:nvSpPr>
          <p:spPr>
            <a:xfrm>
              <a:off x="2239565" y="-89056"/>
              <a:ext cx="7543800" cy="637655"/>
            </a:xfrm>
            <a:prstGeom prst="rect">
              <a:avLst/>
            </a:prstGeom>
            <a:noFill/>
            <a:ln>
              <a:noFill/>
            </a:ln>
          </p:spPr>
          <p:txBody>
            <a:bodyPr wrap="square" rtlCol="0">
              <a:spAutoFit/>
            </a:bodyPr>
            <a:lstStyle/>
            <a:p>
              <a:pPr lvl="0" algn="ctr">
                <a:lnSpc>
                  <a:spcPct val="130000"/>
                </a:lnSpc>
                <a:defRPr/>
              </a:pPr>
              <a:r>
                <a:rPr lang="en-US" sz="36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KHÁI NIỆM</a:t>
              </a:r>
            </a:p>
          </p:txBody>
        </p:sp>
      </p:grpSp>
      <p:sp>
        <p:nvSpPr>
          <p:cNvPr id="21" name="Rectangle: Diagonal Corners Rounded 20">
            <a:extLst>
              <a:ext uri="{FF2B5EF4-FFF2-40B4-BE49-F238E27FC236}">
                <a16:creationId xmlns:a16="http://schemas.microsoft.com/office/drawing/2014/main" id="{AE5D1FBC-4DE8-47FA-A55A-71F827DC60C9}"/>
              </a:ext>
            </a:extLst>
          </p:cNvPr>
          <p:cNvSpPr/>
          <p:nvPr/>
        </p:nvSpPr>
        <p:spPr>
          <a:xfrm>
            <a:off x="640277" y="2772653"/>
            <a:ext cx="10789723" cy="3497220"/>
          </a:xfrm>
          <a:prstGeom prst="round2DiagRect">
            <a:avLst/>
          </a:prstGeom>
          <a:solidFill>
            <a:srgbClr val="FCDFCD"/>
          </a:solidFill>
          <a:ln>
            <a:solidFill>
              <a:srgbClr val="FCD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4">
            <a:extLst>
              <a:ext uri="{FF2B5EF4-FFF2-40B4-BE49-F238E27FC236}">
                <a16:creationId xmlns:a16="http://schemas.microsoft.com/office/drawing/2014/main" id="{EFD62F78-64A0-9B56-0D75-CE1F0C0DC938}"/>
              </a:ext>
            </a:extLst>
          </p:cNvPr>
          <p:cNvSpPr>
            <a:spLocks noChangeAspect="1" noChangeArrowheads="1"/>
          </p:cNvSpPr>
          <p:nvPr/>
        </p:nvSpPr>
        <p:spPr bwMode="auto">
          <a:xfrm>
            <a:off x="5798324" y="27726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FF356ED-4CA9-4C13-8B6F-1E03E7CBF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194" y="2357006"/>
            <a:ext cx="4642265" cy="3562938"/>
          </a:xfrm>
          <a:prstGeom prst="rect">
            <a:avLst/>
          </a:prstGeom>
        </p:spPr>
      </p:pic>
      <p:pic>
        <p:nvPicPr>
          <p:cNvPr id="8" name="Picture 7">
            <a:extLst>
              <a:ext uri="{FF2B5EF4-FFF2-40B4-BE49-F238E27FC236}">
                <a16:creationId xmlns:a16="http://schemas.microsoft.com/office/drawing/2014/main" id="{444DBBF5-3B08-46AA-9DD1-3BEEC5454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84" y="2587250"/>
            <a:ext cx="4013158" cy="2742325"/>
          </a:xfrm>
          <a:prstGeom prst="rect">
            <a:avLst/>
          </a:prstGeom>
        </p:spPr>
      </p:pic>
      <p:pic>
        <p:nvPicPr>
          <p:cNvPr id="19" name="Picture 18">
            <a:extLst>
              <a:ext uri="{FF2B5EF4-FFF2-40B4-BE49-F238E27FC236}">
                <a16:creationId xmlns:a16="http://schemas.microsoft.com/office/drawing/2014/main" id="{DC15540D-44B0-41EF-B717-D8CA5CE24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9093" y="3043943"/>
            <a:ext cx="3286881" cy="2189063"/>
          </a:xfrm>
          <a:prstGeom prst="rect">
            <a:avLst/>
          </a:prstGeom>
          <a:ln>
            <a:noFill/>
          </a:ln>
          <a:effectLst>
            <a:softEdge rad="112500"/>
          </a:effectLst>
        </p:spPr>
      </p:pic>
      <p:sp>
        <p:nvSpPr>
          <p:cNvPr id="20" name="TextBox 19">
            <a:extLst>
              <a:ext uri="{FF2B5EF4-FFF2-40B4-BE49-F238E27FC236}">
                <a16:creationId xmlns:a16="http://schemas.microsoft.com/office/drawing/2014/main" id="{C602C808-5751-42B8-A8ED-6F63CE274DAA}"/>
              </a:ext>
            </a:extLst>
          </p:cNvPr>
          <p:cNvSpPr txBox="1"/>
          <p:nvPr/>
        </p:nvSpPr>
        <p:spPr>
          <a:xfrm>
            <a:off x="640277" y="5204396"/>
            <a:ext cx="3276600"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r>
              <a:rPr lang="en-US" sz="2800" dirty="0">
                <a:solidFill>
                  <a:srgbClr val="FF0000"/>
                </a:solidFill>
                <a:latin typeface="Times New Roman" panose="02020603050405020304" pitchFamily="18" charset="0"/>
                <a:cs typeface="Times New Roman" panose="02020603050405020304" pitchFamily="18" charset="0"/>
              </a:rPr>
              <a:t>COO</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C</a:t>
            </a:r>
            <a:r>
              <a:rPr lang="en-US" sz="2800" baseline="-25000" dirty="0">
                <a:latin typeface="Times New Roman" panose="02020603050405020304" pitchFamily="18" charset="0"/>
                <a:cs typeface="Times New Roman" panose="02020603050405020304" pitchFamily="18" charset="0"/>
              </a:rPr>
              <a:t>6</a:t>
            </a:r>
            <a:r>
              <a:rPr lang="en-US" sz="2800" dirty="0">
                <a:latin typeface="Times New Roman" panose="02020603050405020304" pitchFamily="18" charset="0"/>
                <a:cs typeface="Times New Roman" panose="02020603050405020304" pitchFamily="18" charset="0"/>
              </a:rPr>
              <a:t>H</a:t>
            </a:r>
            <a:r>
              <a:rPr lang="en-US" sz="2800" baseline="-25000" dirty="0">
                <a:latin typeface="Times New Roman" panose="02020603050405020304" pitchFamily="18" charset="0"/>
                <a:cs typeface="Times New Roman" panose="02020603050405020304" pitchFamily="18" charset="0"/>
              </a:rPr>
              <a:t>5</a:t>
            </a:r>
          </a:p>
          <a:p>
            <a:pPr algn="ct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hoa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nhài</a:t>
            </a:r>
            <a:endParaRPr lang="en-US" sz="2600" i="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D390E23-D164-4690-BC25-908E3D18389E}"/>
              </a:ext>
            </a:extLst>
          </p:cNvPr>
          <p:cNvSpPr txBox="1"/>
          <p:nvPr/>
        </p:nvSpPr>
        <p:spPr>
          <a:xfrm>
            <a:off x="3916877" y="5209296"/>
            <a:ext cx="3276600"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r>
              <a:rPr lang="en-US" sz="2800" dirty="0">
                <a:solidFill>
                  <a:srgbClr val="FF0000"/>
                </a:solidFill>
                <a:latin typeface="Times New Roman" panose="02020603050405020304" pitchFamily="18" charset="0"/>
                <a:cs typeface="Times New Roman" panose="02020603050405020304" pitchFamily="18" charset="0"/>
              </a:rPr>
              <a:t>COO</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a:t>
            </a:r>
            <a:r>
              <a:rPr lang="en-US" sz="2800" baseline="-25000" dirty="0">
                <a:latin typeface="Times New Roman" panose="02020603050405020304" pitchFamily="18" charset="0"/>
                <a:cs typeface="Times New Roman" panose="02020603050405020304" pitchFamily="18" charset="0"/>
              </a:rPr>
              <a:t>7</a:t>
            </a:r>
            <a:r>
              <a:rPr lang="en-US" sz="2800" dirty="0">
                <a:latin typeface="Times New Roman" panose="02020603050405020304" pitchFamily="18" charset="0"/>
                <a:cs typeface="Times New Roman" panose="02020603050405020304" pitchFamily="18" charset="0"/>
              </a:rPr>
              <a:t>CH</a:t>
            </a:r>
            <a:r>
              <a:rPr lang="en-US" sz="2800" baseline="-25000" dirty="0">
                <a:latin typeface="Times New Roman" panose="02020603050405020304" pitchFamily="18" charset="0"/>
                <a:cs typeface="Times New Roman" panose="02020603050405020304" pitchFamily="18" charset="0"/>
              </a:rPr>
              <a:t>3</a:t>
            </a:r>
          </a:p>
          <a:p>
            <a:pPr algn="ct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quả</a:t>
            </a:r>
            <a:r>
              <a:rPr lang="en-US" sz="2600" i="1" dirty="0">
                <a:latin typeface="Times New Roman" panose="02020603050405020304" pitchFamily="18" charset="0"/>
                <a:cs typeface="Times New Roman" panose="02020603050405020304" pitchFamily="18" charset="0"/>
              </a:rPr>
              <a:t> cam</a:t>
            </a:r>
          </a:p>
        </p:txBody>
      </p:sp>
      <p:sp>
        <p:nvSpPr>
          <p:cNvPr id="23" name="TextBox 22">
            <a:extLst>
              <a:ext uri="{FF2B5EF4-FFF2-40B4-BE49-F238E27FC236}">
                <a16:creationId xmlns:a16="http://schemas.microsoft.com/office/drawing/2014/main" id="{38594CC1-7474-4BBD-B70D-9ABDED95D7AC}"/>
              </a:ext>
            </a:extLst>
          </p:cNvPr>
          <p:cNvSpPr txBox="1"/>
          <p:nvPr/>
        </p:nvSpPr>
        <p:spPr>
          <a:xfrm>
            <a:off x="7193477" y="5226593"/>
            <a:ext cx="4325081" cy="892552"/>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CH</a:t>
            </a:r>
            <a:r>
              <a:rPr lang="en-US" sz="2600" baseline="-25000" dirty="0">
                <a:latin typeface="Times New Roman" panose="02020603050405020304" pitchFamily="18" charset="0"/>
                <a:cs typeface="Times New Roman" panose="02020603050405020304" pitchFamily="18" charset="0"/>
              </a:rPr>
              <a:t>3</a:t>
            </a:r>
            <a:r>
              <a:rPr lang="en-US" sz="2600" dirty="0">
                <a:latin typeface="Times New Roman" panose="02020603050405020304" pitchFamily="18" charset="0"/>
                <a:cs typeface="Times New Roman" panose="02020603050405020304" pitchFamily="18" charset="0"/>
              </a:rPr>
              <a:t> [CH</a:t>
            </a:r>
            <a:r>
              <a:rPr lang="en-US" sz="2600" baseline="-25000"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a:t>
            </a:r>
            <a:r>
              <a:rPr lang="en-US" sz="2600" baseline="-25000" dirty="0">
                <a:latin typeface="Times New Roman" panose="02020603050405020304" pitchFamily="18" charset="0"/>
                <a:cs typeface="Times New Roman" panose="02020603050405020304" pitchFamily="18" charset="0"/>
              </a:rPr>
              <a:t>14 </a:t>
            </a:r>
            <a:r>
              <a:rPr lang="en-US" sz="2600" dirty="0">
                <a:solidFill>
                  <a:srgbClr val="FF0000"/>
                </a:solidFill>
                <a:latin typeface="Times New Roman" panose="02020603050405020304" pitchFamily="18" charset="0"/>
                <a:cs typeface="Times New Roman" panose="02020603050405020304" pitchFamily="18" charset="0"/>
              </a:rPr>
              <a:t>COO</a:t>
            </a:r>
            <a:r>
              <a:rPr lang="en-US" sz="2600" dirty="0">
                <a:latin typeface="Times New Roman" panose="02020603050405020304" pitchFamily="18" charset="0"/>
                <a:cs typeface="Times New Roman" panose="02020603050405020304" pitchFamily="18" charset="0"/>
              </a:rPr>
              <a:t>[CH</a:t>
            </a:r>
            <a:r>
              <a:rPr lang="en-US" sz="2600" baseline="-25000"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a:t>
            </a:r>
            <a:r>
              <a:rPr lang="en-US" sz="2600" baseline="-25000" dirty="0">
                <a:latin typeface="Times New Roman" panose="02020603050405020304" pitchFamily="18" charset="0"/>
                <a:cs typeface="Times New Roman" panose="02020603050405020304" pitchFamily="18" charset="0"/>
              </a:rPr>
              <a:t>29</a:t>
            </a:r>
            <a:r>
              <a:rPr lang="en-US" sz="2600" dirty="0">
                <a:latin typeface="Times New Roman" panose="02020603050405020304" pitchFamily="18" charset="0"/>
                <a:cs typeface="Times New Roman" panose="02020603050405020304" pitchFamily="18" charset="0"/>
              </a:rPr>
              <a:t>CH</a:t>
            </a:r>
            <a:r>
              <a:rPr lang="en-US" sz="2600" baseline="-25000" dirty="0">
                <a:latin typeface="Times New Roman" panose="02020603050405020304" pitchFamily="18" charset="0"/>
                <a:cs typeface="Times New Roman" panose="02020603050405020304" pitchFamily="18" charset="0"/>
              </a:rPr>
              <a:t>3</a:t>
            </a:r>
          </a:p>
          <a:p>
            <a:pPr algn="ct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sáp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ong</a:t>
            </a:r>
            <a:endParaRPr lang="en-US" sz="2600" i="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5A15E76F-5B00-4697-869D-86D7C000591F}"/>
              </a:ext>
            </a:extLst>
          </p:cNvPr>
          <p:cNvSpPr txBox="1"/>
          <p:nvPr/>
        </p:nvSpPr>
        <p:spPr>
          <a:xfrm>
            <a:off x="1095523" y="1494803"/>
            <a:ext cx="10408723" cy="954107"/>
          </a:xfrm>
          <a:prstGeom prst="rect">
            <a:avLst/>
          </a:prstGeom>
          <a:noFill/>
          <a:ln w="38100">
            <a:solidFill>
              <a:srgbClr val="FCDFCD"/>
            </a:solidFill>
          </a:ln>
        </p:spPr>
        <p:txBody>
          <a:bodyPr wrap="square">
            <a:spAutoFit/>
          </a:bodyPr>
          <a:lstStyle/>
          <a:p>
            <a:r>
              <a:rPr lang="vi-VN" sz="2800" b="0" i="0" dirty="0">
                <a:effectLst/>
                <a:latin typeface="Times New Roman" panose="02020603050405020304" pitchFamily="18" charset="0"/>
                <a:cs typeface="Times New Roman" panose="02020603050405020304" pitchFamily="18" charset="0"/>
              </a:rPr>
              <a:t>Nhiều ester có trong tự nhiên là nguyên liệu để sản xuất hương liệu, mĩ phẩm. Hãy nhận xét đặc điểm chung về cấu tạo của các ester dưới đây:</a:t>
            </a:r>
            <a:endParaRPr lang="en-US" sz="2800" dirty="0">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243FA363-ED77-44D7-B9A6-6047C39CBB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4349" y="918342"/>
            <a:ext cx="973156" cy="973156"/>
          </a:xfrm>
          <a:prstGeom prst="rect">
            <a:avLst/>
          </a:prstGeom>
        </p:spPr>
      </p:pic>
    </p:spTree>
    <p:extLst>
      <p:ext uri="{BB962C8B-B14F-4D97-AF65-F5344CB8AC3E}">
        <p14:creationId xmlns:p14="http://schemas.microsoft.com/office/powerpoint/2010/main" val="499953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C0E4DFDF-EED0-52E8-EE32-9D2BB541C803}"/>
              </a:ext>
            </a:extLst>
          </p:cNvPr>
          <p:cNvSpPr txBox="1"/>
          <p:nvPr/>
        </p:nvSpPr>
        <p:spPr>
          <a:xfrm>
            <a:off x="685800" y="1238246"/>
            <a:ext cx="10820400" cy="1892826"/>
          </a:xfrm>
          <a:prstGeom prst="rect">
            <a:avLst/>
          </a:prstGeom>
          <a:noFill/>
        </p:spPr>
        <p:txBody>
          <a:bodyPr wrap="square" rtlCol="0">
            <a:spAutoFit/>
          </a:bodyPr>
          <a:lstStyle>
            <a:defPPr>
              <a:defRPr lang="en-US"/>
            </a:defPPr>
            <a:lvl1pPr marR="0" lvl="0" indent="0" algn="just" fontAlgn="auto">
              <a:lnSpc>
                <a:spcPct val="120000"/>
              </a:lnSpc>
              <a:spcBef>
                <a:spcPts val="0"/>
              </a:spcBef>
              <a:spcAft>
                <a:spcPts val="0"/>
              </a:spcAft>
              <a:buClrTx/>
              <a:buSzTx/>
              <a:buFontTx/>
              <a:buNone/>
              <a:tabLst/>
              <a:defRPr sz="2600" b="1">
                <a:solidFill>
                  <a:prstClr val="black"/>
                </a:solidFill>
                <a:latin typeface="Arial"/>
              </a:defRPr>
            </a:lvl1pPr>
          </a:lstStyle>
          <a:p>
            <a:pPr marL="457200" indent="-457200">
              <a:lnSpc>
                <a:spcPct val="100000"/>
              </a:lnSpc>
              <a:spcAft>
                <a:spcPts val="600"/>
              </a:spcAft>
              <a:buFont typeface="Wingdings" panose="05000000000000000000" pitchFamily="2" charset="2"/>
              <a:buChar char="R"/>
            </a:pPr>
            <a:r>
              <a:rPr lang="vi-VN" sz="2800" b="0" dirty="0">
                <a:latin typeface="Times New Roman" panose="02020603050405020304" pitchFamily="18" charset="0"/>
                <a:cs typeface="Times New Roman" panose="02020603050405020304" pitchFamily="18" charset="0"/>
              </a:rPr>
              <a:t>Một số hợp chất chứa nhóm chức ester được dùng làm dược phẩm (</a:t>
            </a:r>
            <a:r>
              <a:rPr lang="vi-VN" sz="2800" dirty="0">
                <a:latin typeface="Times New Roman" panose="02020603050405020304" pitchFamily="18" charset="0"/>
                <a:cs typeface="Times New Roman" panose="02020603050405020304" pitchFamily="18" charset="0"/>
              </a:rPr>
              <a:t>aspirin, methyl salicylate</a:t>
            </a:r>
            <a:r>
              <a:rPr lang="vi-VN" sz="2800" b="0" dirty="0">
                <a:latin typeface="Times New Roman" panose="02020603050405020304" pitchFamily="18" charset="0"/>
                <a:cs typeface="Times New Roman" panose="02020603050405020304" pitchFamily="18" charset="0"/>
              </a:rPr>
              <a:t>,...). </a:t>
            </a:r>
            <a:endParaRPr lang="en-US" sz="2800" b="0" dirty="0">
              <a:latin typeface="Times New Roman" panose="02020603050405020304" pitchFamily="18" charset="0"/>
              <a:cs typeface="Times New Roman" panose="02020603050405020304" pitchFamily="18" charset="0"/>
            </a:endParaRPr>
          </a:p>
          <a:p>
            <a:pPr marL="457200" indent="-457200">
              <a:lnSpc>
                <a:spcPct val="100000"/>
              </a:lnSpc>
              <a:spcAft>
                <a:spcPts val="600"/>
              </a:spcAft>
              <a:buFont typeface="Wingdings" panose="05000000000000000000" pitchFamily="2" charset="2"/>
              <a:buChar char="R"/>
            </a:pPr>
            <a:r>
              <a:rPr lang="vi-VN" sz="2800" dirty="0">
                <a:latin typeface="Times New Roman" panose="02020603050405020304" pitchFamily="18" charset="0"/>
                <a:cs typeface="Times New Roman" panose="02020603050405020304" pitchFamily="18" charset="0"/>
              </a:rPr>
              <a:t>Butyl acetate </a:t>
            </a:r>
            <a:r>
              <a:rPr lang="vi-VN" sz="2800" b="0" dirty="0">
                <a:latin typeface="Times New Roman" panose="02020603050405020304" pitchFamily="18" charset="0"/>
                <a:cs typeface="Times New Roman" panose="02020603050405020304" pitchFamily="18" charset="0"/>
              </a:rPr>
              <a:t>được dùng để pha sơn tổng hợp; </a:t>
            </a:r>
            <a:r>
              <a:rPr lang="vi-VN" sz="2800" dirty="0">
                <a:latin typeface="Times New Roman" panose="02020603050405020304" pitchFamily="18" charset="0"/>
                <a:cs typeface="Times New Roman" panose="02020603050405020304" pitchFamily="18" charset="0"/>
              </a:rPr>
              <a:t>ethyl acetate </a:t>
            </a:r>
            <a:r>
              <a:rPr lang="vi-VN" sz="2800" b="0" dirty="0">
                <a:latin typeface="Times New Roman" panose="02020603050405020304" pitchFamily="18" charset="0"/>
                <a:cs typeface="Times New Roman" panose="02020603050405020304" pitchFamily="18" charset="0"/>
              </a:rPr>
              <a:t>được dùng nhiều trong tách chiết.</a:t>
            </a:r>
          </a:p>
        </p:txBody>
      </p:sp>
      <p:grpSp>
        <p:nvGrpSpPr>
          <p:cNvPr id="9" name="Group 8">
            <a:extLst>
              <a:ext uri="{FF2B5EF4-FFF2-40B4-BE49-F238E27FC236}">
                <a16:creationId xmlns:a16="http://schemas.microsoft.com/office/drawing/2014/main" id="{191B70F3-4383-40BD-AAD7-8237399593D4}"/>
              </a:ext>
            </a:extLst>
          </p:cNvPr>
          <p:cNvGrpSpPr/>
          <p:nvPr/>
        </p:nvGrpSpPr>
        <p:grpSpPr>
          <a:xfrm>
            <a:off x="2184400" y="-190502"/>
            <a:ext cx="7823200" cy="1138893"/>
            <a:chOff x="2184400" y="-190501"/>
            <a:chExt cx="7823200" cy="980515"/>
          </a:xfrm>
        </p:grpSpPr>
        <p:sp>
          <p:nvSpPr>
            <p:cNvPr id="10" name="Rectangle: Rounded Corners 9">
              <a:extLst>
                <a:ext uri="{FF2B5EF4-FFF2-40B4-BE49-F238E27FC236}">
                  <a16:creationId xmlns:a16="http://schemas.microsoft.com/office/drawing/2014/main" id="{CE6B0E31-78D5-47D1-913F-26564475CA80}"/>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Channel Name">
              <a:extLst>
                <a:ext uri="{FF2B5EF4-FFF2-40B4-BE49-F238E27FC236}">
                  <a16:creationId xmlns:a16="http://schemas.microsoft.com/office/drawing/2014/main" id="{595B4281-868E-4C9F-BF9E-5BF4F539713D}"/>
                </a:ext>
              </a:extLst>
            </p:cNvPr>
            <p:cNvSpPr txBox="1"/>
            <p:nvPr/>
          </p:nvSpPr>
          <p:spPr>
            <a:xfrm>
              <a:off x="2324100" y="148824"/>
              <a:ext cx="7543800" cy="527965"/>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6. ỨNG DỤNG</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446" y="2617375"/>
            <a:ext cx="3535254" cy="35352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961" y="3131072"/>
            <a:ext cx="2084674" cy="289074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461" y="3036051"/>
            <a:ext cx="3619500" cy="3016250"/>
          </a:xfrm>
          <a:prstGeom prst="rect">
            <a:avLst/>
          </a:prstGeom>
        </p:spPr>
      </p:pic>
    </p:spTree>
    <p:extLst>
      <p:ext uri="{BB962C8B-B14F-4D97-AF65-F5344CB8AC3E}">
        <p14:creationId xmlns:p14="http://schemas.microsoft.com/office/powerpoint/2010/main" val="16550087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2FF476-2E73-2938-707B-C07D082F0EFF}"/>
              </a:ext>
            </a:extLst>
          </p:cNvPr>
          <p:cNvSpPr/>
          <p:nvPr/>
        </p:nvSpPr>
        <p:spPr>
          <a:xfrm>
            <a:off x="0" y="5638800"/>
            <a:ext cx="12192000" cy="1219200"/>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C64FED0F-28E7-28AF-E3CA-226F0CBA3AEC}"/>
              </a:ext>
            </a:extLst>
          </p:cNvPr>
          <p:cNvGrpSpPr/>
          <p:nvPr/>
        </p:nvGrpSpPr>
        <p:grpSpPr>
          <a:xfrm>
            <a:off x="250782" y="145562"/>
            <a:ext cx="11826918" cy="6475456"/>
            <a:chOff x="188310" y="109301"/>
            <a:chExt cx="8880730" cy="4862364"/>
          </a:xfrm>
        </p:grpSpPr>
        <p:pic>
          <p:nvPicPr>
            <p:cNvPr id="3" name="Picture 3" descr="D:\PNG\PPT\3.16\Cool 3D Chemistry Middle School Student Pack\Cool 3D Chemistry Middle School Student Pack-33.png">
              <a:extLst>
                <a:ext uri="{FF2B5EF4-FFF2-40B4-BE49-F238E27FC236}">
                  <a16:creationId xmlns:a16="http://schemas.microsoft.com/office/drawing/2014/main" id="{62C8886C-1C9A-5041-2A6E-9F7147E981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485207" y="109301"/>
              <a:ext cx="2583833" cy="14667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PNG\PPT\3.16\Cool 3D Chemistry Middle School Student Pack\Cool 3D Chemistry Middle School Student Pack-34.png">
              <a:extLst>
                <a:ext uri="{FF2B5EF4-FFF2-40B4-BE49-F238E27FC236}">
                  <a16:creationId xmlns:a16="http://schemas.microsoft.com/office/drawing/2014/main" id="{49800943-F675-F0FB-E385-782444E628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211" y="3012576"/>
              <a:ext cx="1133385" cy="1223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PNG\PPT\3.16\Cool 3D Chemistry Middle School Student Pack\Cool 3D Chemistry Middle School Student Pack-29.png">
              <a:extLst>
                <a:ext uri="{FF2B5EF4-FFF2-40B4-BE49-F238E27FC236}">
                  <a16:creationId xmlns:a16="http://schemas.microsoft.com/office/drawing/2014/main" id="{84C91889-6EB9-8262-DC21-4EF0FB5E0D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034" y="4155926"/>
              <a:ext cx="432048" cy="430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NG\PPT\3.16\Cool 3D Chemistry Middle School Student Pack\Cool 3D Chemistry Middle School Student Pack-29.png">
              <a:extLst>
                <a:ext uri="{FF2B5EF4-FFF2-40B4-BE49-F238E27FC236}">
                  <a16:creationId xmlns:a16="http://schemas.microsoft.com/office/drawing/2014/main" id="{6DC409FA-1ED7-C457-C79E-CDB9B41B92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3954" y="339502"/>
              <a:ext cx="216024" cy="215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D:\PNG\PPT\3.16\Cool 3D Chemistry Middle School Student Pack\Cool 3D Chemistry Middle School Student Pack-29.png">
              <a:extLst>
                <a:ext uri="{FF2B5EF4-FFF2-40B4-BE49-F238E27FC236}">
                  <a16:creationId xmlns:a16="http://schemas.microsoft.com/office/drawing/2014/main" id="{0AB4C73A-32BA-0DF3-8373-7F72A2CC52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253746"/>
              <a:ext cx="432048" cy="430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PNG\PPT\3.16\Cool 3D Chemistry Middle School Student Pack\Cool 3D Chemistry Middle School Student Pack-30.png">
              <a:extLst>
                <a:ext uri="{FF2B5EF4-FFF2-40B4-BE49-F238E27FC236}">
                  <a16:creationId xmlns:a16="http://schemas.microsoft.com/office/drawing/2014/main" id="{DE408142-F64E-FCBC-F341-4A04C5807E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7134" y="4098665"/>
              <a:ext cx="225875" cy="225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PNG\PPT\3.16\Cool 3D Chemistry Middle School Student Pack\Cool 3D Chemistry Middle School Student Pack-30.png">
              <a:extLst>
                <a:ext uri="{FF2B5EF4-FFF2-40B4-BE49-F238E27FC236}">
                  <a16:creationId xmlns:a16="http://schemas.microsoft.com/office/drawing/2014/main" id="{9D5A5C98-4FD3-2A0B-4F05-B52335D00C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310" y="3157677"/>
              <a:ext cx="253652" cy="2536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PNG\PPT\3.16\Cool 3D Chemistry Middle School Student Pack\Cool 3D Chemistry Middle School Student Pack-28.png">
              <a:extLst>
                <a:ext uri="{FF2B5EF4-FFF2-40B4-BE49-F238E27FC236}">
                  <a16:creationId xmlns:a16="http://schemas.microsoft.com/office/drawing/2014/main" id="{C7CB1D4B-E7AB-B056-DA50-0846AC3DD63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68" r="1"/>
            <a:stretch/>
          </p:blipFill>
          <p:spPr bwMode="auto">
            <a:xfrm rot="10800000">
              <a:off x="6844597" y="3391594"/>
              <a:ext cx="1839725" cy="158007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hannel Name">
            <a:extLst>
              <a:ext uri="{FF2B5EF4-FFF2-40B4-BE49-F238E27FC236}">
                <a16:creationId xmlns:a16="http://schemas.microsoft.com/office/drawing/2014/main" id="{440CCDFC-F4D0-ED26-32B4-30E4C19F9056}"/>
              </a:ext>
            </a:extLst>
          </p:cNvPr>
          <p:cNvSpPr txBox="1"/>
          <p:nvPr/>
        </p:nvSpPr>
        <p:spPr>
          <a:xfrm>
            <a:off x="1508927" y="1465797"/>
            <a:ext cx="1152525" cy="1222835"/>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cap="none" spc="100" normalizeH="0" baseline="0" noProof="0" dirty="0">
                <a:ln w="0">
                  <a:noFill/>
                  <a:prstDash val="solid"/>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II</a:t>
            </a:r>
            <a:endParaRPr kumimoji="0" lang="vi-VN" sz="7200" b="1" i="0" u="none" strike="noStrike" kern="1200" cap="none" spc="100" normalizeH="0" baseline="0" noProof="0" dirty="0">
              <a:ln w="0">
                <a:noFill/>
                <a:prstDash val="solid"/>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Channel Name">
            <a:extLst>
              <a:ext uri="{FF2B5EF4-FFF2-40B4-BE49-F238E27FC236}">
                <a16:creationId xmlns:a16="http://schemas.microsoft.com/office/drawing/2014/main" id="{CA1AD8F3-2F66-0F10-38C2-4351E2C51EEA}"/>
              </a:ext>
            </a:extLst>
          </p:cNvPr>
          <p:cNvSpPr txBox="1"/>
          <p:nvPr/>
        </p:nvSpPr>
        <p:spPr>
          <a:xfrm>
            <a:off x="3272519" y="1492082"/>
            <a:ext cx="7953470" cy="1154162"/>
          </a:xfrm>
          <a:prstGeom prst="rect">
            <a:avLst/>
          </a:prstGeom>
          <a:noFill/>
          <a:ln>
            <a:noFill/>
          </a:ln>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lang="en-US" sz="6000" b="1" dirty="0">
                <a:ln w="0">
                  <a:noFill/>
                  <a:prstDash val="solid"/>
                </a:ln>
                <a:solidFill>
                  <a:srgbClr val="C00000"/>
                </a:solidFill>
                <a:latin typeface="Times New Roman" panose="02020603050405020304" pitchFamily="18" charset="0"/>
                <a:ea typeface="Tahoma" panose="020B0604030504040204" pitchFamily="34" charset="0"/>
                <a:cs typeface="Times New Roman" panose="02020603050405020304" pitchFamily="18" charset="0"/>
              </a:rPr>
              <a:t>LIPID</a:t>
            </a:r>
            <a:endParaRPr kumimoji="0" lang="vi-VN" sz="6000" b="1" i="0" u="none" strike="noStrike" kern="12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Channel Name">
            <a:extLst>
              <a:ext uri="{FF2B5EF4-FFF2-40B4-BE49-F238E27FC236}">
                <a16:creationId xmlns:a16="http://schemas.microsoft.com/office/drawing/2014/main" id="{83A38BFE-2DEA-968C-4705-2477C1543E7C}"/>
              </a:ext>
            </a:extLst>
          </p:cNvPr>
          <p:cNvSpPr txBox="1"/>
          <p:nvPr/>
        </p:nvSpPr>
        <p:spPr>
          <a:xfrm>
            <a:off x="2911942" y="2656275"/>
            <a:ext cx="8137935" cy="2589170"/>
          </a:xfrm>
          <a:prstGeom prst="rect">
            <a:avLst/>
          </a:prstGeom>
          <a:noFill/>
          <a:ln>
            <a:noFill/>
          </a:ln>
        </p:spPr>
        <p:txBody>
          <a:bodyPr wrap="square" rtlCol="0">
            <a:spAutoFit/>
          </a:bodyPr>
          <a:lstStyle/>
          <a:p>
            <a:pPr marR="0" lvl="0" defTabSz="914400" rtl="0" eaLnBrk="1" fontAlgn="auto" latinLnBrk="0" hangingPunct="1">
              <a:lnSpc>
                <a:spcPct val="130000"/>
              </a:lnSpc>
              <a:spcBef>
                <a:spcPts val="0"/>
              </a:spcBef>
              <a:spcAft>
                <a:spcPts val="0"/>
              </a:spcAft>
              <a:buClrTx/>
              <a:buSzTx/>
              <a:tabLst/>
              <a:defRPr/>
            </a:pP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1. Khái </a:t>
            </a:r>
            <a:r>
              <a:rPr kumimoji="0" lang="en-US" sz="3200" u="none" strike="noStrike" kern="1200" normalizeH="0" baseline="0" noProof="0" dirty="0" err="1">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niệm</a:t>
            </a: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u="none" strike="noStrike" kern="1200" normalizeH="0" baseline="0" noProof="0" dirty="0" err="1">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 lipid, chất</a:t>
            </a:r>
            <a:r>
              <a:rPr kumimoji="0" lang="en-US" sz="3200" u="none" strike="noStrike" kern="1200" normalizeH="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 béo, acid béo</a:t>
            </a:r>
            <a:endPar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a:p>
            <a:pPr marR="0" lvl="0" defTabSz="914400" rtl="0" eaLnBrk="1" fontAlgn="auto" latinLnBrk="0" hangingPunct="1">
              <a:lnSpc>
                <a:spcPct val="130000"/>
              </a:lnSpc>
              <a:spcBef>
                <a:spcPts val="0"/>
              </a:spcBef>
              <a:spcAft>
                <a:spcPts val="0"/>
              </a:spcAft>
              <a:buClrTx/>
              <a:buSzTx/>
              <a:tabLst/>
              <a:defRPr/>
            </a:pP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2. Tính chất vật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lí</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của</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chất</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béo</a:t>
            </a:r>
            <a:endPar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endParaRPr>
          </a:p>
          <a:p>
            <a:pPr marR="0" lvl="0" defTabSz="914400" rtl="0" eaLnBrk="1" fontAlgn="auto" latinLnBrk="0" hangingPunct="1">
              <a:lnSpc>
                <a:spcPct val="130000"/>
              </a:lnSpc>
              <a:spcBef>
                <a:spcPts val="0"/>
              </a:spcBef>
              <a:spcAft>
                <a:spcPts val="0"/>
              </a:spcAft>
              <a:buClrTx/>
              <a:buSzTx/>
              <a:tabLst/>
              <a:defRPr/>
            </a:pP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3. </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T</a:t>
            </a:r>
            <a:r>
              <a:rPr kumimoji="0" lang="en-US" sz="3200" u="none" strike="noStrike" kern="1200" normalizeH="0" baseline="0" noProof="0" dirty="0" err="1">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ính</a:t>
            </a: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 chất </a:t>
            </a:r>
            <a:r>
              <a:rPr kumimoji="0" lang="en-US" sz="3200" u="none" strike="noStrike" kern="1200" normalizeH="0" baseline="0" noProof="0" dirty="0" err="1">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u="none" strike="noStrike" kern="1200" normalizeH="0" baseline="0" noProof="0" dirty="0" err="1">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học</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của</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chất</a:t>
            </a: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béo</a:t>
            </a:r>
            <a:endParaRPr kumimoji="0" lang="en-US"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a:p>
            <a:pPr lvl="0">
              <a:lnSpc>
                <a:spcPct val="130000"/>
              </a:lnSpc>
              <a:defRPr/>
            </a:pPr>
            <a:r>
              <a:rPr lang="en-US" sz="3200"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4. Ứng dụng của chất béo và acid </a:t>
            </a:r>
            <a:r>
              <a:rPr lang="en-US" sz="3200" dirty="0" err="1">
                <a:ln w="0">
                  <a:noFill/>
                  <a:prstDash val="solid"/>
                </a:ln>
                <a:latin typeface="Times New Roman" panose="02020603050405020304" pitchFamily="18" charset="0"/>
                <a:ea typeface="Tahoma" panose="020B0604030504040204" pitchFamily="34" charset="0"/>
                <a:cs typeface="Times New Roman" panose="02020603050405020304" pitchFamily="18" charset="0"/>
              </a:rPr>
              <a:t>béo</a:t>
            </a:r>
            <a:endParaRPr kumimoji="0" lang="vi-VN" sz="3200"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Hexagon 10">
            <a:extLst>
              <a:ext uri="{FF2B5EF4-FFF2-40B4-BE49-F238E27FC236}">
                <a16:creationId xmlns:a16="http://schemas.microsoft.com/office/drawing/2014/main" id="{810F5E59-3EE8-5976-CF22-4836B6174C9A}"/>
              </a:ext>
            </a:extLst>
          </p:cNvPr>
          <p:cNvSpPr/>
          <p:nvPr/>
        </p:nvSpPr>
        <p:spPr>
          <a:xfrm>
            <a:off x="3045282" y="17131"/>
            <a:ext cx="7473028" cy="1594859"/>
          </a:xfrm>
          <a:prstGeom prst="hexag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Channel Name">
            <a:extLst>
              <a:ext uri="{FF2B5EF4-FFF2-40B4-BE49-F238E27FC236}">
                <a16:creationId xmlns:a16="http://schemas.microsoft.com/office/drawing/2014/main" id="{D60D2EE0-D77E-10F0-D361-3AD82AEEBDFB}"/>
              </a:ext>
            </a:extLst>
          </p:cNvPr>
          <p:cNvSpPr txBox="1"/>
          <p:nvPr/>
        </p:nvSpPr>
        <p:spPr>
          <a:xfrm>
            <a:off x="3272519" y="206760"/>
            <a:ext cx="7176382" cy="1311128"/>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spc="1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rPr>
              <a:t>ESTER - LIPID</a:t>
            </a:r>
            <a:endParaRPr kumimoji="0" lang="vi-VN" sz="7200" b="1" i="0" u="none" strike="noStrike" kern="1200" spc="100" normalizeH="0" baseline="0" noProof="0" dirty="0">
              <a:ln w="0">
                <a:noFill/>
                <a:prstDash val="solid"/>
              </a:ln>
              <a:solidFill>
                <a:srgbClr val="C0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Channel Name">
            <a:extLst>
              <a:ext uri="{FF2B5EF4-FFF2-40B4-BE49-F238E27FC236}">
                <a16:creationId xmlns:a16="http://schemas.microsoft.com/office/drawing/2014/main" id="{F6E1E35D-1CE4-41EA-1386-6C9C2B917B1C}"/>
              </a:ext>
            </a:extLst>
          </p:cNvPr>
          <p:cNvSpPr txBox="1"/>
          <p:nvPr/>
        </p:nvSpPr>
        <p:spPr>
          <a:xfrm>
            <a:off x="-2045444" y="235800"/>
            <a:ext cx="7176382" cy="904863"/>
          </a:xfrm>
          <a:prstGeom prst="rect">
            <a:avLst/>
          </a:prstGeom>
          <a:noFill/>
          <a:ln>
            <a:no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spc="1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rPr>
              <a:t>BÀI 1</a:t>
            </a:r>
            <a:endParaRPr kumimoji="0" lang="vi-VN" sz="4800" b="1" i="0" u="none" strike="noStrike" kern="1200" spc="1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96517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AutoShape 4">
            <a:extLst>
              <a:ext uri="{FF2B5EF4-FFF2-40B4-BE49-F238E27FC236}">
                <a16:creationId xmlns:a16="http://schemas.microsoft.com/office/drawing/2014/main" id="{EFD62F78-64A0-9B56-0D75-CE1F0C0DC938}"/>
              </a:ext>
            </a:extLst>
          </p:cNvPr>
          <p:cNvSpPr>
            <a:spLocks noChangeAspect="1" noChangeArrowheads="1"/>
          </p:cNvSpPr>
          <p:nvPr/>
        </p:nvSpPr>
        <p:spPr bwMode="auto">
          <a:xfrm>
            <a:off x="5943600" y="35912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688EE605-3B61-C52B-2BC5-1F096B67A2CE}"/>
              </a:ext>
            </a:extLst>
          </p:cNvPr>
          <p:cNvGrpSpPr/>
          <p:nvPr/>
        </p:nvGrpSpPr>
        <p:grpSpPr>
          <a:xfrm>
            <a:off x="1520640" y="-190502"/>
            <a:ext cx="9223560" cy="1138893"/>
            <a:chOff x="1520640" y="-190501"/>
            <a:chExt cx="9223560" cy="980515"/>
          </a:xfrm>
        </p:grpSpPr>
        <p:sp>
          <p:nvSpPr>
            <p:cNvPr id="11" name="Rectangle: Rounded Corners 10">
              <a:extLst>
                <a:ext uri="{FF2B5EF4-FFF2-40B4-BE49-F238E27FC236}">
                  <a16:creationId xmlns:a16="http://schemas.microsoft.com/office/drawing/2014/main" id="{02D647E6-37FD-D12C-A89B-26300960A9BE}"/>
                </a:ext>
              </a:extLst>
            </p:cNvPr>
            <p:cNvSpPr/>
            <p:nvPr/>
          </p:nvSpPr>
          <p:spPr>
            <a:xfrm>
              <a:off x="1520640" y="-190501"/>
              <a:ext cx="922356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Channel Name">
              <a:extLst>
                <a:ext uri="{FF2B5EF4-FFF2-40B4-BE49-F238E27FC236}">
                  <a16:creationId xmlns:a16="http://schemas.microsoft.com/office/drawing/2014/main" id="{D2172CA3-1CD4-92F8-EDF6-721F29C893BE}"/>
                </a:ext>
              </a:extLst>
            </p:cNvPr>
            <p:cNvSpPr txBox="1"/>
            <p:nvPr/>
          </p:nvSpPr>
          <p:spPr>
            <a:xfrm>
              <a:off x="1600200" y="148824"/>
              <a:ext cx="8915400" cy="567049"/>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3200" b="1" u="none" strike="noStrike" kern="1200" normalizeH="0" baseline="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KHÁI NIỆM LIPID, CHẤT</a:t>
              </a:r>
              <a:r>
                <a:rPr kumimoji="0" lang="en-US" sz="3200" b="1" u="none" strike="noStrike" kern="1200" normalizeH="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 BÉO, ACID BÉO</a:t>
              </a:r>
              <a:endPar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42BEAFFA-2206-672E-E0C9-277532AD6524}"/>
              </a:ext>
            </a:extLst>
          </p:cNvPr>
          <p:cNvSpPr txBox="1"/>
          <p:nvPr/>
        </p:nvSpPr>
        <p:spPr>
          <a:xfrm>
            <a:off x="1082383" y="1292084"/>
            <a:ext cx="6582403" cy="983873"/>
          </a:xfrm>
          <a:prstGeom prst="cloud">
            <a:avLst/>
          </a:prstGeom>
          <a:gradFill flip="none" rotWithShape="1">
            <a:gsLst>
              <a:gs pos="0">
                <a:srgbClr val="76D3FB">
                  <a:tint val="66000"/>
                  <a:satMod val="160000"/>
                </a:srgbClr>
              </a:gs>
              <a:gs pos="50000">
                <a:srgbClr val="76D3FB">
                  <a:tint val="44500"/>
                  <a:satMod val="160000"/>
                </a:srgbClr>
              </a:gs>
              <a:gs pos="100000">
                <a:srgbClr val="76D3FB">
                  <a:tint val="23500"/>
                  <a:satMod val="160000"/>
                </a:srgbClr>
              </a:gs>
            </a:gsLst>
            <a:path path="circle">
              <a:fillToRect l="50000" t="50000" r="50000" b="50000"/>
            </a:path>
            <a:tileRect/>
          </a:gradFill>
        </p:spPr>
        <p:txBody>
          <a:bodyPr wrap="square" rtlCol="0">
            <a:spAutoFit/>
          </a:bodyPr>
          <a:lstStyle/>
          <a:p>
            <a:pPr algn="ct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Thế</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nào</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là</a:t>
            </a:r>
            <a:r>
              <a:rPr lang="en-US" sz="3600" b="1" dirty="0">
                <a:solidFill>
                  <a:schemeClr val="accent2">
                    <a:lumMod val="75000"/>
                  </a:schemeClr>
                </a:solidFill>
                <a:latin typeface="Times New Roman" panose="02020603050405020304" pitchFamily="18" charset="0"/>
                <a:cs typeface="Times New Roman" panose="02020603050405020304" pitchFamily="18" charset="0"/>
              </a:rPr>
              <a:t> lipid?</a:t>
            </a:r>
          </a:p>
        </p:txBody>
      </p:sp>
      <p:grpSp>
        <p:nvGrpSpPr>
          <p:cNvPr id="22" name="Group 21">
            <a:extLst>
              <a:ext uri="{FF2B5EF4-FFF2-40B4-BE49-F238E27FC236}">
                <a16:creationId xmlns:a16="http://schemas.microsoft.com/office/drawing/2014/main" id="{DD3F482B-CA99-52CC-C32D-13CF9E29F91A}"/>
              </a:ext>
            </a:extLst>
          </p:cNvPr>
          <p:cNvGrpSpPr/>
          <p:nvPr/>
        </p:nvGrpSpPr>
        <p:grpSpPr>
          <a:xfrm>
            <a:off x="850010" y="2819400"/>
            <a:ext cx="6617590" cy="2362200"/>
            <a:chOff x="950209" y="2377849"/>
            <a:chExt cx="5319514" cy="3692301"/>
          </a:xfrm>
        </p:grpSpPr>
        <p:sp>
          <p:nvSpPr>
            <p:cNvPr id="18" name="Rectangle: Rounded Corners 17">
              <a:extLst>
                <a:ext uri="{FF2B5EF4-FFF2-40B4-BE49-F238E27FC236}">
                  <a16:creationId xmlns:a16="http://schemas.microsoft.com/office/drawing/2014/main" id="{C7761E67-1B2B-0685-ED77-2058CA33789C}"/>
                </a:ext>
              </a:extLst>
            </p:cNvPr>
            <p:cNvSpPr/>
            <p:nvPr/>
          </p:nvSpPr>
          <p:spPr>
            <a:xfrm rot="21376508">
              <a:off x="950209" y="2377849"/>
              <a:ext cx="5291229" cy="3620331"/>
            </a:xfrm>
            <a:prstGeom prst="roundRect">
              <a:avLst>
                <a:gd name="adj" fmla="val 4035"/>
              </a:avLst>
            </a:prstGeom>
            <a:solidFill>
              <a:srgbClr val="76D3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9352D2A-D6AA-4C46-AD8E-CB13F717D997}"/>
                </a:ext>
              </a:extLst>
            </p:cNvPr>
            <p:cNvSpPr/>
            <p:nvPr/>
          </p:nvSpPr>
          <p:spPr>
            <a:xfrm>
              <a:off x="978494" y="2449819"/>
              <a:ext cx="5291229" cy="3620331"/>
            </a:xfrm>
            <a:prstGeom prst="roundRect">
              <a:avLst>
                <a:gd name="adj" fmla="val 4035"/>
              </a:avLst>
            </a:prstGeom>
            <a:solidFill>
              <a:schemeClr val="bg1"/>
            </a:solidFill>
            <a:ln w="28575">
              <a:solidFill>
                <a:srgbClr val="03415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7B1D6A0-4D97-DCEB-8EC2-14F24C6BBDD5}"/>
                </a:ext>
              </a:extLst>
            </p:cNvPr>
            <p:cNvSpPr txBox="1"/>
            <p:nvPr/>
          </p:nvSpPr>
          <p:spPr>
            <a:xfrm>
              <a:off x="1114622" y="2680448"/>
              <a:ext cx="5018972" cy="2587285"/>
            </a:xfrm>
            <a:prstGeom prst="rect">
              <a:avLst/>
            </a:prstGeom>
            <a:noFill/>
          </p:spPr>
          <p:txBody>
            <a:bodyPr wrap="square" rtlCol="0">
              <a:spAutoFit/>
            </a:bodyPr>
            <a:lstStyle>
              <a:defPPr>
                <a:defRPr lang="en-US"/>
              </a:defPPr>
              <a:lvl1pPr marR="0" lvl="0" indent="0" algn="just" fontAlgn="auto">
                <a:lnSpc>
                  <a:spcPct val="120000"/>
                </a:lnSpc>
                <a:spcBef>
                  <a:spcPts val="0"/>
                </a:spcBef>
                <a:spcAft>
                  <a:spcPts val="0"/>
                </a:spcAft>
                <a:buClrTx/>
                <a:buSzTx/>
                <a:buFontTx/>
                <a:buNone/>
                <a:tabLst/>
                <a:defRPr sz="2400" b="0">
                  <a:solidFill>
                    <a:prstClr val="black"/>
                  </a:solidFill>
                  <a:latin typeface="Arial"/>
                </a:defRPr>
              </a:lvl1pPr>
            </a:lstStyle>
            <a:p>
              <a:pPr>
                <a:lnSpc>
                  <a:spcPct val="100000"/>
                </a:lnSpc>
              </a:pP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Lipid</a:t>
              </a:r>
              <a:r>
                <a:rPr lang="vi-VN" sz="3200" dirty="0">
                  <a:latin typeface="Times New Roman" panose="02020603050405020304" pitchFamily="18" charset="0"/>
                  <a:cs typeface="Times New Roman" panose="02020603050405020304" pitchFamily="18" charset="0"/>
                </a:rPr>
                <a:t> </a:t>
              </a:r>
              <a:r>
                <a:rPr lang="vi-VN" sz="3200" dirty="0">
                  <a:solidFill>
                    <a:srgbClr val="2C2829"/>
                  </a:solidFill>
                  <a:latin typeface="Times New Roman" panose="02020603050405020304" pitchFamily="18" charset="0"/>
                  <a:ea typeface="Times New Roman" panose="02020603050405020304" pitchFamily="18" charset="0"/>
                  <a:cs typeface="Times New Roman" panose="02020603050405020304" pitchFamily="18" charset="0"/>
                </a:rPr>
                <a:t>là các hợp chất hữu cơ có trong tế bào sống, không tan trong nước nhưng tan trong dung môi hữu cơ không phân cực</a:t>
              </a:r>
              <a:endParaRPr lang="en-US" sz="3200" dirty="0">
                <a:solidFill>
                  <a:srgbClr val="2C2829"/>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3076" name="Picture 4" descr="Câu hỏi Khi nào ? được dùng để hỏi về điều gì ?">
            <a:extLst>
              <a:ext uri="{FF2B5EF4-FFF2-40B4-BE49-F238E27FC236}">
                <a16:creationId xmlns:a16="http://schemas.microsoft.com/office/drawing/2014/main" id="{9F5747FA-BA01-AE4F-B626-6D0A050F0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099" y="1947810"/>
            <a:ext cx="3870519" cy="454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4389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AutoShape 4">
            <a:extLst>
              <a:ext uri="{FF2B5EF4-FFF2-40B4-BE49-F238E27FC236}">
                <a16:creationId xmlns:a16="http://schemas.microsoft.com/office/drawing/2014/main" id="{EFD62F78-64A0-9B56-0D75-CE1F0C0DC938}"/>
              </a:ext>
            </a:extLst>
          </p:cNvPr>
          <p:cNvSpPr>
            <a:spLocks noChangeAspect="1" noChangeArrowheads="1"/>
          </p:cNvSpPr>
          <p:nvPr/>
        </p:nvSpPr>
        <p:spPr bwMode="auto">
          <a:xfrm>
            <a:off x="7467601" y="29969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ADF6D692-7F9F-BB7A-A095-A2726D3B7A2E}"/>
              </a:ext>
            </a:extLst>
          </p:cNvPr>
          <p:cNvSpPr/>
          <p:nvPr/>
        </p:nvSpPr>
        <p:spPr>
          <a:xfrm>
            <a:off x="714090" y="1255179"/>
            <a:ext cx="2333910" cy="505344"/>
          </a:xfrm>
          <a:prstGeom prst="roundRect">
            <a:avLst>
              <a:gd name="adj" fmla="val 50000"/>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Phân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loại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8F8D3D2-5E9F-E09E-5F47-A084718E06E7}"/>
              </a:ext>
            </a:extLst>
          </p:cNvPr>
          <p:cNvSpPr/>
          <p:nvPr/>
        </p:nvSpPr>
        <p:spPr>
          <a:xfrm>
            <a:off x="2255124" y="2905493"/>
            <a:ext cx="1524000" cy="648432"/>
          </a:xfrm>
          <a:prstGeom prst="roundRect">
            <a:avLst/>
          </a:prstGeom>
          <a:gradFill flip="none" rotWithShape="1">
            <a:gsLst>
              <a:gs pos="0">
                <a:srgbClr val="76D3FB">
                  <a:tint val="66000"/>
                  <a:satMod val="160000"/>
                </a:srgbClr>
              </a:gs>
              <a:gs pos="50000">
                <a:srgbClr val="76D3FB">
                  <a:tint val="44500"/>
                  <a:satMod val="160000"/>
                </a:srgbClr>
              </a:gs>
              <a:gs pos="100000">
                <a:srgbClr val="76D3FB">
                  <a:tint val="23500"/>
                  <a:satMod val="160000"/>
                </a:srgbClr>
              </a:gs>
            </a:gsLst>
            <a:lin ang="16200000" scaled="1"/>
            <a:tileRect/>
          </a:gra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LIPID </a:t>
            </a:r>
          </a:p>
        </p:txBody>
      </p:sp>
      <p:sp>
        <p:nvSpPr>
          <p:cNvPr id="8" name="Rectangle: Rounded Corners 7">
            <a:extLst>
              <a:ext uri="{FF2B5EF4-FFF2-40B4-BE49-F238E27FC236}">
                <a16:creationId xmlns:a16="http://schemas.microsoft.com/office/drawing/2014/main" id="{7A52F695-C651-0942-B90F-A4A5C43183BC}"/>
              </a:ext>
            </a:extLst>
          </p:cNvPr>
          <p:cNvSpPr/>
          <p:nvPr/>
        </p:nvSpPr>
        <p:spPr>
          <a:xfrm>
            <a:off x="4953000" y="1510340"/>
            <a:ext cx="4505365" cy="648432"/>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Triglyceride (</a:t>
            </a:r>
            <a:r>
              <a:rPr lang="en-US" sz="3200" b="1" dirty="0" err="1">
                <a:solidFill>
                  <a:schemeClr val="tx1"/>
                </a:solidFill>
                <a:latin typeface="Times New Roman" panose="02020603050405020304" pitchFamily="18" charset="0"/>
                <a:cs typeface="Times New Roman" panose="02020603050405020304" pitchFamily="18" charset="0"/>
              </a:rPr>
              <a:t>chất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béo</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D3721488-3503-389A-3ED9-A1E8608C1ABF}"/>
              </a:ext>
            </a:extLst>
          </p:cNvPr>
          <p:cNvSpPr/>
          <p:nvPr/>
        </p:nvSpPr>
        <p:spPr>
          <a:xfrm>
            <a:off x="4947858" y="2451464"/>
            <a:ext cx="4519857" cy="648432"/>
          </a:xfrm>
          <a:prstGeom prst="roundRect">
            <a:avLst/>
          </a:prstGeom>
          <a:gradFill flip="none" rotWithShape="1">
            <a:gsLst>
              <a:gs pos="0">
                <a:srgbClr val="B513B9">
                  <a:tint val="66000"/>
                  <a:satMod val="160000"/>
                </a:srgbClr>
              </a:gs>
              <a:gs pos="50000">
                <a:srgbClr val="B513B9">
                  <a:tint val="44500"/>
                  <a:satMod val="160000"/>
                </a:srgbClr>
              </a:gs>
              <a:gs pos="100000">
                <a:srgbClr val="B513B9">
                  <a:tint val="23500"/>
                  <a:satMod val="160000"/>
                </a:srgbClr>
              </a:gs>
            </a:gsLst>
            <a:lin ang="10800000" scaled="1"/>
            <a:tileRect/>
          </a:gra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Sáp </a:t>
            </a:r>
          </a:p>
        </p:txBody>
      </p:sp>
      <p:sp>
        <p:nvSpPr>
          <p:cNvPr id="13" name="Rectangle: Rounded Corners 12">
            <a:extLst>
              <a:ext uri="{FF2B5EF4-FFF2-40B4-BE49-F238E27FC236}">
                <a16:creationId xmlns:a16="http://schemas.microsoft.com/office/drawing/2014/main" id="{5A6AE612-656D-9F55-D52B-5D0664247B4B}"/>
              </a:ext>
            </a:extLst>
          </p:cNvPr>
          <p:cNvSpPr/>
          <p:nvPr/>
        </p:nvSpPr>
        <p:spPr>
          <a:xfrm>
            <a:off x="4947858" y="3398924"/>
            <a:ext cx="4510495" cy="648432"/>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Steroid </a:t>
            </a:r>
          </a:p>
        </p:txBody>
      </p:sp>
      <p:sp>
        <p:nvSpPr>
          <p:cNvPr id="14" name="Rectangle: Rounded Corners 13">
            <a:extLst>
              <a:ext uri="{FF2B5EF4-FFF2-40B4-BE49-F238E27FC236}">
                <a16:creationId xmlns:a16="http://schemas.microsoft.com/office/drawing/2014/main" id="{6B894B09-B883-5F60-E42A-26D16FD8227A}"/>
              </a:ext>
            </a:extLst>
          </p:cNvPr>
          <p:cNvSpPr/>
          <p:nvPr/>
        </p:nvSpPr>
        <p:spPr>
          <a:xfrm>
            <a:off x="4947858" y="4346384"/>
            <a:ext cx="4519849" cy="648432"/>
          </a:xfrm>
          <a:prstGeom prst="roundRect">
            <a:avLst/>
          </a:prstGeom>
          <a:gradFill flip="none" rotWithShape="1">
            <a:gsLst>
              <a:gs pos="0">
                <a:srgbClr val="28E0DC">
                  <a:tint val="66000"/>
                  <a:satMod val="160000"/>
                </a:srgbClr>
              </a:gs>
              <a:gs pos="50000">
                <a:srgbClr val="28E0DC">
                  <a:tint val="44500"/>
                  <a:satMod val="160000"/>
                </a:srgbClr>
              </a:gs>
              <a:gs pos="100000">
                <a:srgbClr val="28E0DC">
                  <a:tint val="23500"/>
                  <a:satMod val="160000"/>
                </a:srgbClr>
              </a:gs>
            </a:gsLst>
            <a:lin ang="10800000" scaled="1"/>
            <a:tileRect/>
          </a:gra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Phospholipid </a:t>
            </a:r>
          </a:p>
        </p:txBody>
      </p:sp>
      <p:sp>
        <p:nvSpPr>
          <p:cNvPr id="16" name="TextBox 15">
            <a:extLst>
              <a:ext uri="{FF2B5EF4-FFF2-40B4-BE49-F238E27FC236}">
                <a16:creationId xmlns:a16="http://schemas.microsoft.com/office/drawing/2014/main" id="{E4782A81-D9FF-2F28-3CE0-95C8D6A00924}"/>
              </a:ext>
            </a:extLst>
          </p:cNvPr>
          <p:cNvSpPr txBox="1"/>
          <p:nvPr/>
        </p:nvSpPr>
        <p:spPr>
          <a:xfrm>
            <a:off x="886783" y="5181116"/>
            <a:ext cx="10467017" cy="1222642"/>
          </a:xfrm>
          <a:prstGeom prst="rect">
            <a:avLst/>
          </a:prstGeom>
          <a:noFill/>
        </p:spPr>
        <p:txBody>
          <a:bodyPr wrap="square" rtlCol="0">
            <a:spAutoFit/>
          </a:bodyPr>
          <a:lstStyle>
            <a:defPPr>
              <a:defRPr lang="en-US"/>
            </a:defPPr>
            <a:lvl1pPr algn="just">
              <a:lnSpc>
                <a:spcPct val="120000"/>
              </a:lnSpc>
              <a:defRPr sz="2200">
                <a:latin typeface="Times New Roman" panose="02020603050405020304" pitchFamily="18" charset="0"/>
                <a:cs typeface="Times New Roman" panose="02020603050405020304" pitchFamily="18" charset="0"/>
              </a:defRPr>
            </a:lvl1pPr>
          </a:lstStyle>
          <a:p>
            <a:pPr algn="ctr"/>
            <a:r>
              <a:rPr lang="vi-VN" sz="3200" i="1" dirty="0"/>
              <a:t>Trong chương trình học chúng ta chỉ nghiên cứu về lipi</a:t>
            </a:r>
            <a:r>
              <a:rPr lang="en-US" sz="3200" i="1" dirty="0"/>
              <a:t>d</a:t>
            </a:r>
            <a:r>
              <a:rPr lang="vi-VN" sz="3200" i="1" dirty="0"/>
              <a:t> đơn giản </a:t>
            </a:r>
            <a:r>
              <a:rPr lang="vi-VN" sz="3200" b="1" i="1" dirty="0">
                <a:solidFill>
                  <a:srgbClr val="FF0000"/>
                </a:solidFill>
              </a:rPr>
              <a:t>là chất béo.</a:t>
            </a:r>
            <a:endParaRPr lang="en-US" sz="3200" b="1" i="1" dirty="0">
              <a:solidFill>
                <a:srgbClr val="FF0000"/>
              </a:solidFill>
            </a:endParaRPr>
          </a:p>
        </p:txBody>
      </p:sp>
      <p:cxnSp>
        <p:nvCxnSpPr>
          <p:cNvPr id="20" name="Straight Arrow Connector 19">
            <a:extLst>
              <a:ext uri="{FF2B5EF4-FFF2-40B4-BE49-F238E27FC236}">
                <a16:creationId xmlns:a16="http://schemas.microsoft.com/office/drawing/2014/main" id="{01ABFAE4-CCCE-7E1A-B80A-883742B04EB9}"/>
              </a:ext>
            </a:extLst>
          </p:cNvPr>
          <p:cNvCxnSpPr/>
          <p:nvPr/>
        </p:nvCxnSpPr>
        <p:spPr>
          <a:xfrm>
            <a:off x="4598169" y="1847241"/>
            <a:ext cx="349690" cy="0"/>
          </a:xfrm>
          <a:prstGeom prst="straightConnector1">
            <a:avLst/>
          </a:prstGeom>
          <a:ln w="28575">
            <a:solidFill>
              <a:srgbClr val="03415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EAB2F80-1A77-9EDA-18B6-3AD091EB9D11}"/>
              </a:ext>
            </a:extLst>
          </p:cNvPr>
          <p:cNvCxnSpPr/>
          <p:nvPr/>
        </p:nvCxnSpPr>
        <p:spPr>
          <a:xfrm>
            <a:off x="4598169" y="2801630"/>
            <a:ext cx="349690" cy="0"/>
          </a:xfrm>
          <a:prstGeom prst="straightConnector1">
            <a:avLst/>
          </a:prstGeom>
          <a:ln w="28575">
            <a:solidFill>
              <a:srgbClr val="03415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03B71E1-1D5F-FB68-E0E1-A4B862536A53}"/>
              </a:ext>
            </a:extLst>
          </p:cNvPr>
          <p:cNvCxnSpPr/>
          <p:nvPr/>
        </p:nvCxnSpPr>
        <p:spPr>
          <a:xfrm>
            <a:off x="4598169" y="3727371"/>
            <a:ext cx="349690" cy="0"/>
          </a:xfrm>
          <a:prstGeom prst="straightConnector1">
            <a:avLst/>
          </a:prstGeom>
          <a:ln w="28575">
            <a:solidFill>
              <a:srgbClr val="03415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A272DD4-9AD5-B961-BBB0-78F30828D0D5}"/>
              </a:ext>
            </a:extLst>
          </p:cNvPr>
          <p:cNvCxnSpPr/>
          <p:nvPr/>
        </p:nvCxnSpPr>
        <p:spPr>
          <a:xfrm>
            <a:off x="4598169" y="4670600"/>
            <a:ext cx="349690" cy="0"/>
          </a:xfrm>
          <a:prstGeom prst="straightConnector1">
            <a:avLst/>
          </a:prstGeom>
          <a:ln w="28575">
            <a:solidFill>
              <a:srgbClr val="03415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2CE2DB-BA62-CFB5-1DD5-3199371D2F23}"/>
              </a:ext>
            </a:extLst>
          </p:cNvPr>
          <p:cNvCxnSpPr/>
          <p:nvPr/>
        </p:nvCxnSpPr>
        <p:spPr>
          <a:xfrm>
            <a:off x="4607519" y="1847241"/>
            <a:ext cx="0" cy="2823359"/>
          </a:xfrm>
          <a:prstGeom prst="line">
            <a:avLst/>
          </a:prstGeom>
          <a:ln w="28575">
            <a:solidFill>
              <a:srgbClr val="03415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02ED5A0-285F-F859-4B75-1B455B7BB36B}"/>
              </a:ext>
            </a:extLst>
          </p:cNvPr>
          <p:cNvCxnSpPr>
            <a:cxnSpLocks/>
          </p:cNvCxnSpPr>
          <p:nvPr/>
        </p:nvCxnSpPr>
        <p:spPr>
          <a:xfrm>
            <a:off x="3779124" y="3251932"/>
            <a:ext cx="819045" cy="0"/>
          </a:xfrm>
          <a:prstGeom prst="straightConnector1">
            <a:avLst/>
          </a:prstGeom>
          <a:ln w="28575">
            <a:solidFill>
              <a:srgbClr val="03415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45BBF13-C1CE-484A-A0B9-DC71A6EC1467}"/>
              </a:ext>
            </a:extLst>
          </p:cNvPr>
          <p:cNvGrpSpPr/>
          <p:nvPr/>
        </p:nvGrpSpPr>
        <p:grpSpPr>
          <a:xfrm>
            <a:off x="1520640" y="-190502"/>
            <a:ext cx="9223560" cy="1138893"/>
            <a:chOff x="1520640" y="-190501"/>
            <a:chExt cx="9223560" cy="980515"/>
          </a:xfrm>
        </p:grpSpPr>
        <p:sp>
          <p:nvSpPr>
            <p:cNvPr id="22" name="Rectangle: Rounded Corners 21">
              <a:extLst>
                <a:ext uri="{FF2B5EF4-FFF2-40B4-BE49-F238E27FC236}">
                  <a16:creationId xmlns:a16="http://schemas.microsoft.com/office/drawing/2014/main" id="{C73ECECE-46D2-4804-B7ED-5DFF899B3C91}"/>
                </a:ext>
              </a:extLst>
            </p:cNvPr>
            <p:cNvSpPr/>
            <p:nvPr/>
          </p:nvSpPr>
          <p:spPr>
            <a:xfrm>
              <a:off x="1520640" y="-190501"/>
              <a:ext cx="922356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Channel Name">
              <a:extLst>
                <a:ext uri="{FF2B5EF4-FFF2-40B4-BE49-F238E27FC236}">
                  <a16:creationId xmlns:a16="http://schemas.microsoft.com/office/drawing/2014/main" id="{3D3FDE0C-8DE8-4F97-BBF0-0E02D3EAEDFB}"/>
                </a:ext>
              </a:extLst>
            </p:cNvPr>
            <p:cNvSpPr txBox="1"/>
            <p:nvPr/>
          </p:nvSpPr>
          <p:spPr>
            <a:xfrm>
              <a:off x="1600200" y="148824"/>
              <a:ext cx="8915400" cy="567049"/>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3200" b="1" u="none" strike="noStrike" kern="1200" normalizeH="0" baseline="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KHÁI NIỆM LIPID, CHẤT</a:t>
              </a:r>
              <a:r>
                <a:rPr kumimoji="0" lang="en-US" sz="3200" b="1" u="none" strike="noStrike" kern="1200" normalizeH="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 BÉO, ACID BÉO</a:t>
              </a:r>
              <a:endPar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2841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6E706912-9980-D684-F6D3-3C0A307281E2}"/>
              </a:ext>
            </a:extLst>
          </p:cNvPr>
          <p:cNvSpPr txBox="1"/>
          <p:nvPr/>
        </p:nvSpPr>
        <p:spPr>
          <a:xfrm>
            <a:off x="706170" y="1384510"/>
            <a:ext cx="10577532" cy="1265731"/>
          </a:xfrm>
          <a:prstGeom prst="rect">
            <a:avLst/>
          </a:prstGeom>
          <a:noFill/>
        </p:spPr>
        <p:txBody>
          <a:bodyPr wrap="square" rtlCol="0">
            <a:spAutoFit/>
          </a:bodyPr>
          <a:lstStyle>
            <a:defPPr>
              <a:defRPr lang="en-US"/>
            </a:defPPr>
            <a:lvl1pPr marR="0" lvl="0" indent="0" algn="just" fontAlgn="auto">
              <a:lnSpc>
                <a:spcPct val="130000"/>
              </a:lnSpc>
              <a:spcBef>
                <a:spcPts val="0"/>
              </a:spcBef>
              <a:spcAft>
                <a:spcPts val="0"/>
              </a:spcAft>
              <a:buClrTx/>
              <a:buSzTx/>
              <a:buFontTx/>
              <a:buNone/>
              <a:tabLst/>
              <a:defRPr sz="2600" b="1">
                <a:solidFill>
                  <a:prstClr val="black"/>
                </a:solidFill>
                <a:latin typeface="Arial"/>
              </a:defRPr>
            </a:lvl1pPr>
          </a:lstStyle>
          <a:p>
            <a:pPr>
              <a:lnSpc>
                <a:spcPct val="125000"/>
              </a:lnSpc>
              <a:spcAft>
                <a:spcPts val="600"/>
              </a:spcAft>
            </a:pPr>
            <a:r>
              <a:rPr lang="vi-VN" sz="3200" b="0" dirty="0">
                <a:latin typeface="Times New Roman" panose="02020603050405020304" pitchFamily="18" charset="0"/>
                <a:cs typeface="Times New Roman" panose="02020603050405020304" pitchFamily="18" charset="0"/>
                <a:sym typeface="Wingdings" panose="05000000000000000000" pitchFamily="2" charset="2"/>
              </a:rPr>
              <a:t></a:t>
            </a:r>
            <a:r>
              <a:rPr lang="en-US" sz="3200" b="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FF0000"/>
                </a:solidFill>
                <a:latin typeface="Times New Roman" panose="02020603050405020304" pitchFamily="18" charset="0"/>
                <a:cs typeface="Times New Roman" panose="02020603050405020304" pitchFamily="18" charset="0"/>
              </a:rPr>
              <a:t>Chất béo</a:t>
            </a:r>
            <a:r>
              <a:rPr lang="vi-VN" sz="3200" dirty="0">
                <a:solidFill>
                  <a:schemeClr val="tx1"/>
                </a:solidFill>
                <a:latin typeface="Times New Roman" panose="02020603050405020304" pitchFamily="18" charset="0"/>
                <a:cs typeface="Times New Roman" panose="02020603050405020304" pitchFamily="18" charset="0"/>
              </a:rPr>
              <a:t> </a:t>
            </a:r>
            <a:r>
              <a:rPr lang="vi-VN" sz="3200" b="0" dirty="0">
                <a:latin typeface="Times New Roman" panose="02020603050405020304" pitchFamily="18" charset="0"/>
                <a:cs typeface="Times New Roman" panose="02020603050405020304" pitchFamily="18" charset="0"/>
              </a:rPr>
              <a:t>là </a:t>
            </a:r>
            <a:r>
              <a:rPr lang="vi-VN" sz="3200" b="0" dirty="0">
                <a:solidFill>
                  <a:srgbClr val="00B050"/>
                </a:solidFill>
                <a:latin typeface="Times New Roman" panose="02020603050405020304" pitchFamily="18" charset="0"/>
                <a:cs typeface="Times New Roman" panose="02020603050405020304" pitchFamily="18" charset="0"/>
              </a:rPr>
              <a:t>triester </a:t>
            </a:r>
            <a:r>
              <a:rPr lang="vi-VN" sz="3200" b="0" dirty="0">
                <a:latin typeface="Times New Roman" panose="02020603050405020304" pitchFamily="18" charset="0"/>
                <a:cs typeface="Times New Roman" panose="02020603050405020304" pitchFamily="18" charset="0"/>
              </a:rPr>
              <a:t>(ester ba chức) của </a:t>
            </a:r>
            <a:r>
              <a:rPr lang="vi-VN" sz="3200" b="0" dirty="0">
                <a:solidFill>
                  <a:srgbClr val="7030A0"/>
                </a:solidFill>
                <a:latin typeface="Times New Roman" panose="02020603050405020304" pitchFamily="18" charset="0"/>
                <a:cs typeface="Times New Roman" panose="02020603050405020304" pitchFamily="18" charset="0"/>
              </a:rPr>
              <a:t>glycerol</a:t>
            </a:r>
            <a:r>
              <a:rPr lang="vi-VN" sz="3200" b="0" dirty="0">
                <a:latin typeface="Times New Roman" panose="02020603050405020304" pitchFamily="18" charset="0"/>
                <a:cs typeface="Times New Roman" panose="02020603050405020304" pitchFamily="18" charset="0"/>
              </a:rPr>
              <a:t> với </a:t>
            </a:r>
            <a:r>
              <a:rPr lang="vi-VN" sz="3200" b="0" dirty="0">
                <a:solidFill>
                  <a:srgbClr val="7030A0"/>
                </a:solidFill>
                <a:latin typeface="Times New Roman" panose="02020603050405020304" pitchFamily="18" charset="0"/>
                <a:cs typeface="Times New Roman" panose="02020603050405020304" pitchFamily="18" charset="0"/>
              </a:rPr>
              <a:t>acid béo</a:t>
            </a:r>
            <a:r>
              <a:rPr lang="vi-VN" sz="3200" b="0" dirty="0">
                <a:latin typeface="Times New Roman" panose="02020603050405020304" pitchFamily="18" charset="0"/>
                <a:cs typeface="Times New Roman" panose="02020603050405020304" pitchFamily="18" charset="0"/>
              </a:rPr>
              <a:t>, gọi chung là </a:t>
            </a:r>
            <a:r>
              <a:rPr lang="vi-VN" sz="3200" b="0" dirty="0">
                <a:solidFill>
                  <a:srgbClr val="00B050"/>
                </a:solidFill>
                <a:latin typeface="Times New Roman" panose="02020603050405020304" pitchFamily="18" charset="0"/>
                <a:cs typeface="Times New Roman" panose="02020603050405020304" pitchFamily="18" charset="0"/>
              </a:rPr>
              <a:t>triglyceride</a:t>
            </a:r>
            <a:endParaRPr lang="en-US" sz="3200" b="0" dirty="0">
              <a:solidFill>
                <a:srgbClr val="00B05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C68199FF-2297-4A16-93CA-928DAC6D9620}"/>
              </a:ext>
            </a:extLst>
          </p:cNvPr>
          <p:cNvGrpSpPr/>
          <p:nvPr/>
        </p:nvGrpSpPr>
        <p:grpSpPr>
          <a:xfrm>
            <a:off x="1520640" y="-190502"/>
            <a:ext cx="9223560" cy="1138893"/>
            <a:chOff x="1520640" y="-190501"/>
            <a:chExt cx="9223560" cy="980515"/>
          </a:xfrm>
        </p:grpSpPr>
        <p:sp>
          <p:nvSpPr>
            <p:cNvPr id="13" name="Rectangle: Rounded Corners 12">
              <a:extLst>
                <a:ext uri="{FF2B5EF4-FFF2-40B4-BE49-F238E27FC236}">
                  <a16:creationId xmlns:a16="http://schemas.microsoft.com/office/drawing/2014/main" id="{860EA1AF-7C98-4ADD-9BE2-E567DAAB1B89}"/>
                </a:ext>
              </a:extLst>
            </p:cNvPr>
            <p:cNvSpPr/>
            <p:nvPr/>
          </p:nvSpPr>
          <p:spPr>
            <a:xfrm>
              <a:off x="1520640" y="-190501"/>
              <a:ext cx="922356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Channel Name">
              <a:extLst>
                <a:ext uri="{FF2B5EF4-FFF2-40B4-BE49-F238E27FC236}">
                  <a16:creationId xmlns:a16="http://schemas.microsoft.com/office/drawing/2014/main" id="{742E224C-A9AE-4B40-BE05-123A210064C5}"/>
                </a:ext>
              </a:extLst>
            </p:cNvPr>
            <p:cNvSpPr txBox="1"/>
            <p:nvPr/>
          </p:nvSpPr>
          <p:spPr>
            <a:xfrm>
              <a:off x="1600200" y="148824"/>
              <a:ext cx="8915400" cy="567049"/>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3200" b="1" u="none" strike="noStrike" kern="1200" normalizeH="0" baseline="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KHÁI NIỆM LIPID, CHẤT</a:t>
              </a:r>
              <a:r>
                <a:rPr kumimoji="0" lang="en-US" sz="3200" b="1" u="none" strike="noStrike" kern="1200" normalizeH="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 BÉO, ACID BÉO</a:t>
              </a:r>
              <a:endPar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2" name="Picture 6" descr="Triglyceride | OER Commons">
            <a:extLst>
              <a:ext uri="{FF2B5EF4-FFF2-40B4-BE49-F238E27FC236}">
                <a16:creationId xmlns:a16="http://schemas.microsoft.com/office/drawing/2014/main" id="{65902D01-08F0-4A93-997C-2FCA54645C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03"/>
          <a:stretch/>
        </p:blipFill>
        <p:spPr bwMode="auto">
          <a:xfrm>
            <a:off x="1200858" y="2683891"/>
            <a:ext cx="9714084" cy="336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2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AE079A6D-FB81-9969-4610-4194F66C1E9E}"/>
              </a:ext>
            </a:extLst>
          </p:cNvPr>
          <p:cNvSpPr txBox="1"/>
          <p:nvPr/>
        </p:nvSpPr>
        <p:spPr>
          <a:xfrm>
            <a:off x="1057464" y="1124782"/>
            <a:ext cx="10149911" cy="649665"/>
          </a:xfrm>
          <a:prstGeom prst="rect">
            <a:avLst/>
          </a:prstGeom>
          <a:noFill/>
        </p:spPr>
        <p:txBody>
          <a:bodyPr wrap="square" rtlCol="0">
            <a:spAutoFit/>
          </a:bodyPr>
          <a:lstStyle>
            <a:defPPr>
              <a:defRPr lang="en-US"/>
            </a:defPPr>
            <a:lvl1pPr marR="0" lvl="0" indent="0" algn="just" fontAlgn="auto">
              <a:lnSpc>
                <a:spcPct val="130000"/>
              </a:lnSpc>
              <a:spcBef>
                <a:spcPts val="0"/>
              </a:spcBef>
              <a:spcAft>
                <a:spcPts val="0"/>
              </a:spcAft>
              <a:buClrTx/>
              <a:buSzTx/>
              <a:buFontTx/>
              <a:buNone/>
              <a:tabLst/>
              <a:defRPr sz="2600" b="1">
                <a:solidFill>
                  <a:prstClr val="black"/>
                </a:solidFill>
                <a:latin typeface="Arial"/>
              </a:defRPr>
            </a:lvl1pPr>
          </a:lstStyle>
          <a:p>
            <a:pPr>
              <a:lnSpc>
                <a:spcPct val="125000"/>
              </a:lnSpc>
              <a:spcAft>
                <a:spcPts val="600"/>
              </a:spcAft>
            </a:pPr>
            <a:r>
              <a:rPr lang="vi-VN"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tx1"/>
                </a:solidFill>
                <a:latin typeface="Times New Roman" panose="02020603050405020304" pitchFamily="18" charset="0"/>
                <a:cs typeface="Times New Roman" panose="02020603050405020304" pitchFamily="18" charset="0"/>
              </a:rPr>
              <a:t>Công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cấu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tạo</a:t>
            </a:r>
            <a:r>
              <a:rPr lang="en-US" sz="3200" dirty="0">
                <a:solidFill>
                  <a:schemeClr val="tx1"/>
                </a:solidFill>
                <a:latin typeface="Times New Roman" panose="02020603050405020304" pitchFamily="18" charset="0"/>
                <a:cs typeface="Times New Roman" panose="02020603050405020304" pitchFamily="18" charset="0"/>
              </a:rPr>
              <a:t>:</a:t>
            </a:r>
            <a:endParaRPr lang="en-US" sz="3200" b="0" dirty="0">
              <a:solidFill>
                <a:schemeClr val="tx1"/>
              </a:solidFill>
              <a:latin typeface="Times New Roman" panose="02020603050405020304" pitchFamily="18" charset="0"/>
              <a:cs typeface="Times New Roman" panose="02020603050405020304" pitchFamily="18" charset="0"/>
            </a:endParaRPr>
          </a:p>
        </p:txBody>
      </p:sp>
      <p:pic>
        <p:nvPicPr>
          <p:cNvPr id="7170" name="Picture 2" descr="Triglyceride – Wikipedia tiếng Việt">
            <a:extLst>
              <a:ext uri="{FF2B5EF4-FFF2-40B4-BE49-F238E27FC236}">
                <a16:creationId xmlns:a16="http://schemas.microsoft.com/office/drawing/2014/main" id="{5FEF6A98-0F0D-3103-27F2-EAFB3FD9B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264" y="1034613"/>
            <a:ext cx="4648200" cy="357553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8FD4CFE-17FD-1CB0-D08F-E7E7EF53D3AE}"/>
              </a:ext>
            </a:extLst>
          </p:cNvPr>
          <p:cNvGrpSpPr/>
          <p:nvPr/>
        </p:nvGrpSpPr>
        <p:grpSpPr>
          <a:xfrm>
            <a:off x="2306080" y="2112174"/>
            <a:ext cx="2633568" cy="1829735"/>
            <a:chOff x="2133600" y="3529743"/>
            <a:chExt cx="2133600" cy="1829735"/>
          </a:xfrm>
        </p:grpSpPr>
        <p:sp>
          <p:nvSpPr>
            <p:cNvPr id="9" name="TextBox 8">
              <a:extLst>
                <a:ext uri="{FF2B5EF4-FFF2-40B4-BE49-F238E27FC236}">
                  <a16:creationId xmlns:a16="http://schemas.microsoft.com/office/drawing/2014/main" id="{4F8A6485-3655-49B5-F96A-98DB7595126F}"/>
                </a:ext>
              </a:extLst>
            </p:cNvPr>
            <p:cNvSpPr txBox="1"/>
            <p:nvPr/>
          </p:nvSpPr>
          <p:spPr>
            <a:xfrm>
              <a:off x="2133600" y="3529743"/>
              <a:ext cx="2082800" cy="584775"/>
            </a:xfrm>
            <a:prstGeom prst="rect">
              <a:avLst/>
            </a:prstGeom>
            <a:noFill/>
          </p:spPr>
          <p:txBody>
            <a:bodyPr wrap="square" rtlCol="0">
              <a:spAutoFit/>
            </a:bodyPr>
            <a:lstStyle/>
            <a:p>
              <a:r>
                <a:rPr lang="en-US" sz="3200" b="1" dirty="0">
                  <a:solidFill>
                    <a:schemeClr val="accent1">
                      <a:lumMod val="75000"/>
                    </a:schemeClr>
                  </a:solidFill>
                  <a:latin typeface="Times New Roman" panose="02020603050405020304" pitchFamily="18" charset="0"/>
                  <a:cs typeface="Times New Roman" panose="02020603050405020304" pitchFamily="18" charset="0"/>
                </a:rPr>
                <a:t>R</a:t>
              </a:r>
              <a:r>
                <a:rPr lang="en-US" sz="3200" b="1" baseline="30000" dirty="0">
                  <a:solidFill>
                    <a:schemeClr val="accent1">
                      <a:lumMod val="75000"/>
                    </a:schemeClr>
                  </a:solidFill>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CO</a:t>
              </a:r>
              <a:r>
                <a:rPr lang="en-US" sz="3200" dirty="0">
                  <a:solidFill>
                    <a:srgbClr val="00B050"/>
                  </a:solidFill>
                  <a:latin typeface="Times New Roman" panose="02020603050405020304" pitchFamily="18" charset="0"/>
                  <a:cs typeface="Times New Roman" panose="02020603050405020304" pitchFamily="18" charset="0"/>
                </a:rPr>
                <a:t>O–CH</a:t>
              </a:r>
              <a:r>
                <a:rPr lang="en-US" sz="3200" baseline="-25000" dirty="0">
                  <a:solidFill>
                    <a:srgbClr val="00B050"/>
                  </a:solidFill>
                  <a:latin typeface="Times New Roman" panose="02020603050405020304" pitchFamily="18" charset="0"/>
                  <a:cs typeface="Times New Roman" panose="02020603050405020304" pitchFamily="18" charset="0"/>
                </a:rPr>
                <a:t>2</a:t>
              </a:r>
              <a:r>
                <a:rPr lang="en-US" sz="3200" dirty="0">
                  <a:solidFill>
                    <a:srgbClr val="00B050"/>
                  </a:solidFill>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B52E6BE8-BA74-9C1F-D47B-42FFE91EEF69}"/>
                </a:ext>
              </a:extLst>
            </p:cNvPr>
            <p:cNvSpPr txBox="1"/>
            <p:nvPr/>
          </p:nvSpPr>
          <p:spPr>
            <a:xfrm>
              <a:off x="2138742" y="4132569"/>
              <a:ext cx="2082800" cy="584775"/>
            </a:xfrm>
            <a:prstGeom prst="rect">
              <a:avLst/>
            </a:prstGeom>
            <a:noFill/>
          </p:spPr>
          <p:txBody>
            <a:bodyPr wrap="square" rtlCol="0">
              <a:spAutoFit/>
            </a:bodyPr>
            <a:lstStyle/>
            <a:p>
              <a:r>
                <a:rPr lang="en-US" sz="3200" b="1" dirty="0">
                  <a:solidFill>
                    <a:srgbClr val="C7374F"/>
                  </a:solidFill>
                  <a:latin typeface="Times New Roman" panose="02020603050405020304" pitchFamily="18" charset="0"/>
                  <a:cs typeface="Times New Roman" panose="02020603050405020304" pitchFamily="18" charset="0"/>
                </a:rPr>
                <a:t>R</a:t>
              </a:r>
              <a:r>
                <a:rPr lang="en-US" sz="3200" b="1" baseline="30000" dirty="0">
                  <a:solidFill>
                    <a:srgbClr val="C7374F"/>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CO</a:t>
              </a:r>
              <a:r>
                <a:rPr lang="en-US" sz="3200" dirty="0">
                  <a:solidFill>
                    <a:srgbClr val="00B050"/>
                  </a:solidFill>
                  <a:latin typeface="Times New Roman" panose="02020603050405020304" pitchFamily="18" charset="0"/>
                  <a:cs typeface="Times New Roman" panose="02020603050405020304" pitchFamily="18" charset="0"/>
                </a:rPr>
                <a:t>O–CH </a:t>
              </a:r>
            </a:p>
          </p:txBody>
        </p:sp>
        <p:cxnSp>
          <p:nvCxnSpPr>
            <p:cNvPr id="14" name="Straight Connector 13">
              <a:extLst>
                <a:ext uri="{FF2B5EF4-FFF2-40B4-BE49-F238E27FC236}">
                  <a16:creationId xmlns:a16="http://schemas.microsoft.com/office/drawing/2014/main" id="{6BF8A1E2-D7B3-8EFB-C508-112ADEF7B05D}"/>
                </a:ext>
              </a:extLst>
            </p:cNvPr>
            <p:cNvCxnSpPr/>
            <p:nvPr/>
          </p:nvCxnSpPr>
          <p:spPr>
            <a:xfrm>
              <a:off x="3526394" y="3981287"/>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D3A0E5-5B3B-B3C1-5EE9-FF7C713A1EEA}"/>
                </a:ext>
              </a:extLst>
            </p:cNvPr>
            <p:cNvCxnSpPr/>
            <p:nvPr/>
          </p:nvCxnSpPr>
          <p:spPr>
            <a:xfrm>
              <a:off x="3526394" y="4620710"/>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2311FB-FEC9-10ED-ED92-94934E59AE40}"/>
                </a:ext>
              </a:extLst>
            </p:cNvPr>
            <p:cNvSpPr txBox="1"/>
            <p:nvPr/>
          </p:nvSpPr>
          <p:spPr>
            <a:xfrm>
              <a:off x="2184400" y="4774703"/>
              <a:ext cx="2082800" cy="584775"/>
            </a:xfrm>
            <a:prstGeom prst="rect">
              <a:avLst/>
            </a:prstGeom>
            <a:noFill/>
          </p:spPr>
          <p:txBody>
            <a:bodyPr wrap="square" rtlCol="0">
              <a:spAutoFit/>
            </a:bodyPr>
            <a:lstStyle/>
            <a:p>
              <a:r>
                <a:rPr lang="en-US" sz="3200" b="1" dirty="0">
                  <a:solidFill>
                    <a:schemeClr val="accent2"/>
                  </a:solidFill>
                  <a:latin typeface="Times New Roman" panose="02020603050405020304" pitchFamily="18" charset="0"/>
                  <a:cs typeface="Times New Roman" panose="02020603050405020304" pitchFamily="18" charset="0"/>
                </a:rPr>
                <a:t>R</a:t>
              </a:r>
              <a:r>
                <a:rPr lang="en-US" sz="3200" b="1" baseline="30000" dirty="0">
                  <a:solidFill>
                    <a:schemeClr val="accent2"/>
                  </a:solidFill>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CO</a:t>
              </a:r>
              <a:r>
                <a:rPr lang="en-US" sz="3200" dirty="0">
                  <a:solidFill>
                    <a:srgbClr val="00B050"/>
                  </a:solidFill>
                  <a:latin typeface="Times New Roman" panose="02020603050405020304" pitchFamily="18" charset="0"/>
                  <a:cs typeface="Times New Roman" panose="02020603050405020304" pitchFamily="18" charset="0"/>
                </a:rPr>
                <a:t>O–CH</a:t>
              </a:r>
              <a:r>
                <a:rPr lang="en-US" sz="3200" baseline="-25000" dirty="0">
                  <a:solidFill>
                    <a:srgbClr val="00B050"/>
                  </a:solidFill>
                  <a:latin typeface="Times New Roman" panose="02020603050405020304" pitchFamily="18" charset="0"/>
                  <a:cs typeface="Times New Roman" panose="02020603050405020304" pitchFamily="18" charset="0"/>
                </a:rPr>
                <a:t>2</a:t>
              </a:r>
              <a:r>
                <a:rPr lang="en-US" sz="3200" dirty="0">
                  <a:solidFill>
                    <a:srgbClr val="00B050"/>
                  </a:solidFill>
                  <a:latin typeface="Times New Roman" panose="02020603050405020304" pitchFamily="18" charset="0"/>
                  <a:cs typeface="Times New Roman" panose="02020603050405020304" pitchFamily="18" charset="0"/>
                </a:rPr>
                <a:t> </a:t>
              </a:r>
            </a:p>
          </p:txBody>
        </p:sp>
      </p:grpSp>
      <p:sp>
        <p:nvSpPr>
          <p:cNvPr id="19" name="TextBox 18">
            <a:extLst>
              <a:ext uri="{FF2B5EF4-FFF2-40B4-BE49-F238E27FC236}">
                <a16:creationId xmlns:a16="http://schemas.microsoft.com/office/drawing/2014/main" id="{8D26DD13-8513-567C-742A-85D61AD4E866}"/>
              </a:ext>
            </a:extLst>
          </p:cNvPr>
          <p:cNvSpPr txBox="1"/>
          <p:nvPr/>
        </p:nvSpPr>
        <p:spPr>
          <a:xfrm>
            <a:off x="1181100" y="4481559"/>
            <a:ext cx="9753600" cy="126573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600"/>
              </a:spcAft>
              <a:buClrTx/>
              <a:buSzTx/>
              <a:buFontTx/>
              <a:buNone/>
              <a:tabLst/>
              <a:defRPr sz="2600" b="0">
                <a:latin typeface="Arial"/>
              </a:defRPr>
            </a:lvl1pPr>
          </a:lstStyle>
          <a:p>
            <a:pPr algn="l"/>
            <a:r>
              <a:rPr lang="en-US" sz="3200" dirty="0">
                <a:latin typeface="Times New Roman" panose="02020603050405020304" pitchFamily="18" charset="0"/>
                <a:cs typeface="Times New Roman" panose="02020603050405020304" pitchFamily="18" charset="0"/>
              </a:rPr>
              <a:t>R</a:t>
            </a:r>
            <a:r>
              <a:rPr lang="en-US" sz="3200" baseline="30000"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,R</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,R</a:t>
            </a:r>
            <a:r>
              <a:rPr lang="en-US" sz="3200" baseline="30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gốc</a:t>
            </a:r>
            <a:r>
              <a:rPr lang="en-US" sz="3200" dirty="0">
                <a:latin typeface="Times New Roman" panose="02020603050405020304" pitchFamily="18" charset="0"/>
                <a:cs typeface="Times New Roman" panose="02020603050405020304" pitchFamily="18" charset="0"/>
              </a:rPr>
              <a:t> hydrocarbon no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no,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p>
        </p:txBody>
      </p:sp>
      <p:grpSp>
        <p:nvGrpSpPr>
          <p:cNvPr id="18" name="Group 17">
            <a:extLst>
              <a:ext uri="{FF2B5EF4-FFF2-40B4-BE49-F238E27FC236}">
                <a16:creationId xmlns:a16="http://schemas.microsoft.com/office/drawing/2014/main" id="{F6A9BC6B-D501-4B1F-A78E-DE82492310BA}"/>
              </a:ext>
            </a:extLst>
          </p:cNvPr>
          <p:cNvGrpSpPr/>
          <p:nvPr/>
        </p:nvGrpSpPr>
        <p:grpSpPr>
          <a:xfrm>
            <a:off x="1520640" y="-190502"/>
            <a:ext cx="9223560" cy="1138893"/>
            <a:chOff x="1520640" y="-190501"/>
            <a:chExt cx="9223560" cy="980515"/>
          </a:xfrm>
        </p:grpSpPr>
        <p:sp>
          <p:nvSpPr>
            <p:cNvPr id="20" name="Rectangle: Rounded Corners 19">
              <a:extLst>
                <a:ext uri="{FF2B5EF4-FFF2-40B4-BE49-F238E27FC236}">
                  <a16:creationId xmlns:a16="http://schemas.microsoft.com/office/drawing/2014/main" id="{8F215926-1CF8-4402-A228-44F545965642}"/>
                </a:ext>
              </a:extLst>
            </p:cNvPr>
            <p:cNvSpPr/>
            <p:nvPr/>
          </p:nvSpPr>
          <p:spPr>
            <a:xfrm>
              <a:off x="1520640" y="-190501"/>
              <a:ext cx="922356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Channel Name">
              <a:extLst>
                <a:ext uri="{FF2B5EF4-FFF2-40B4-BE49-F238E27FC236}">
                  <a16:creationId xmlns:a16="http://schemas.microsoft.com/office/drawing/2014/main" id="{E5ACDA36-74A4-4D47-9537-2E94E605D7EF}"/>
                </a:ext>
              </a:extLst>
            </p:cNvPr>
            <p:cNvSpPr txBox="1"/>
            <p:nvPr/>
          </p:nvSpPr>
          <p:spPr>
            <a:xfrm>
              <a:off x="1600200" y="148824"/>
              <a:ext cx="8915400" cy="567049"/>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3200" b="1" u="none" strike="noStrike" kern="1200" normalizeH="0" baseline="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KHÁI NIỆM LIPID, CHẤT</a:t>
              </a:r>
              <a:r>
                <a:rPr kumimoji="0" lang="en-US" sz="3200" b="1" u="none" strike="noStrike" kern="1200" normalizeH="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 BÉO, ACID BÉO</a:t>
              </a:r>
              <a:endPar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5524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par>
                                <p:cTn id="22" presetID="6" presetClass="entr" presetSubtype="16"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circle(in)">
                                      <p:cBhvr>
                                        <p:cTn id="24"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6E706912-9980-D684-F6D3-3C0A307281E2}"/>
              </a:ext>
            </a:extLst>
          </p:cNvPr>
          <p:cNvSpPr txBox="1"/>
          <p:nvPr/>
        </p:nvSpPr>
        <p:spPr>
          <a:xfrm>
            <a:off x="815700" y="1304844"/>
            <a:ext cx="10577532" cy="2754600"/>
          </a:xfrm>
          <a:prstGeom prst="rect">
            <a:avLst/>
          </a:prstGeom>
          <a:noFill/>
        </p:spPr>
        <p:txBody>
          <a:bodyPr wrap="square" rtlCol="0">
            <a:spAutoFit/>
          </a:bodyPr>
          <a:lstStyle>
            <a:defPPr>
              <a:defRPr lang="en-US"/>
            </a:defPPr>
            <a:lvl1pPr marR="0" lvl="0" indent="0" algn="just" fontAlgn="auto">
              <a:lnSpc>
                <a:spcPct val="130000"/>
              </a:lnSpc>
              <a:spcBef>
                <a:spcPts val="0"/>
              </a:spcBef>
              <a:spcAft>
                <a:spcPts val="0"/>
              </a:spcAft>
              <a:buClrTx/>
              <a:buSzTx/>
              <a:buFontTx/>
              <a:buNone/>
              <a:tabLst/>
              <a:defRPr sz="2600" b="1">
                <a:solidFill>
                  <a:prstClr val="black"/>
                </a:solidFill>
                <a:latin typeface="Arial"/>
              </a:defRPr>
            </a:lvl1pPr>
          </a:lstStyle>
          <a:p>
            <a:pPr marL="457200" indent="-457200">
              <a:lnSpc>
                <a:spcPct val="100000"/>
              </a:lnSpc>
              <a:spcAft>
                <a:spcPts val="600"/>
              </a:spcAft>
              <a:buFont typeface="Wingdings" panose="05000000000000000000" pitchFamily="2" charset="2"/>
              <a:buChar char="F"/>
            </a:pPr>
            <a:r>
              <a:rPr lang="en-US" sz="2800" dirty="0">
                <a:solidFill>
                  <a:srgbClr val="2135B3"/>
                </a:solidFill>
                <a:latin typeface="Times New Roman" panose="02020603050405020304" pitchFamily="18" charset="0"/>
                <a:cs typeface="Times New Roman" panose="02020603050405020304" pitchFamily="18" charset="0"/>
              </a:rPr>
              <a:t>A</a:t>
            </a:r>
            <a:r>
              <a:rPr lang="vi-VN" sz="2800" dirty="0">
                <a:solidFill>
                  <a:srgbClr val="2135B3"/>
                </a:solidFill>
                <a:latin typeface="Times New Roman" panose="02020603050405020304" pitchFamily="18" charset="0"/>
                <a:cs typeface="Times New Roman" panose="02020603050405020304" pitchFamily="18" charset="0"/>
              </a:rPr>
              <a:t>cid béo </a:t>
            </a:r>
            <a:r>
              <a:rPr lang="vi-VN" sz="2800" b="0" dirty="0">
                <a:latin typeface="Times New Roman" panose="02020603050405020304" pitchFamily="18" charset="0"/>
                <a:cs typeface="Times New Roman" panose="02020603050405020304" pitchFamily="18" charset="0"/>
              </a:rPr>
              <a:t>là carboxylic acid đơn chức. Hầu hết chúng có mạch carbon dài (thường từ 12 đến 24 nguyên tử carbon), không phân nhánh và có số nguyên tử carbon chẵn. </a:t>
            </a:r>
            <a:endParaRPr lang="en-US" sz="2800" b="0" dirty="0">
              <a:latin typeface="Times New Roman" panose="02020603050405020304" pitchFamily="18" charset="0"/>
              <a:cs typeface="Times New Roman" panose="02020603050405020304" pitchFamily="18" charset="0"/>
            </a:endParaRPr>
          </a:p>
          <a:p>
            <a:pPr marL="457200" indent="-457200">
              <a:lnSpc>
                <a:spcPct val="100000"/>
              </a:lnSpc>
              <a:spcAft>
                <a:spcPts val="600"/>
              </a:spcAft>
              <a:buFont typeface="Wingdings" panose="05000000000000000000" pitchFamily="2" charset="2"/>
              <a:buChar char="F"/>
            </a:pPr>
            <a:r>
              <a:rPr lang="vi-VN" sz="2800" b="0" dirty="0">
                <a:latin typeface="Times New Roman" panose="02020603050405020304" pitchFamily="18" charset="0"/>
                <a:cs typeface="Times New Roman" panose="02020603050405020304" pitchFamily="18" charset="0"/>
              </a:rPr>
              <a:t>Gốc hydrocarbon trong phân tử acid béo có thể là gốc no (acid béo bão hoà) hoặc không no chứa một hay nhiều liên kết đôi</a:t>
            </a:r>
            <a:r>
              <a:rPr lang="en-US" sz="2800" b="0" dirty="0">
                <a:latin typeface="Times New Roman" panose="02020603050405020304" pitchFamily="18" charset="0"/>
                <a:cs typeface="Times New Roman" panose="02020603050405020304" pitchFamily="18" charset="0"/>
              </a:rPr>
              <a:t> </a:t>
            </a:r>
            <a:r>
              <a:rPr lang="vi-VN" sz="2800" b="0" dirty="0">
                <a:latin typeface="Times New Roman" panose="02020603050405020304" pitchFamily="18" charset="0"/>
                <a:cs typeface="Times New Roman" panose="02020603050405020304" pitchFamily="18" charset="0"/>
              </a:rPr>
              <a:t>&gt;C=C&lt; (acid béo không b</a:t>
            </a:r>
            <a:r>
              <a:rPr lang="en-US" sz="2800" b="0" dirty="0">
                <a:latin typeface="Times New Roman" panose="02020603050405020304" pitchFamily="18" charset="0"/>
                <a:cs typeface="Times New Roman" panose="02020603050405020304" pitchFamily="18" charset="0"/>
              </a:rPr>
              <a:t>ã</a:t>
            </a:r>
            <a:r>
              <a:rPr lang="vi-VN" sz="2800" b="0" dirty="0">
                <a:latin typeface="Times New Roman" panose="02020603050405020304" pitchFamily="18" charset="0"/>
                <a:cs typeface="Times New Roman" panose="02020603050405020304" pitchFamily="18" charset="0"/>
              </a:rPr>
              <a:t>o h</a:t>
            </a:r>
            <a:r>
              <a:rPr lang="en-US" sz="2800" b="0" dirty="0">
                <a:latin typeface="Times New Roman" panose="02020603050405020304" pitchFamily="18" charset="0"/>
                <a:cs typeface="Times New Roman" panose="02020603050405020304" pitchFamily="18" charset="0"/>
              </a:rPr>
              <a:t>òa</a:t>
            </a:r>
            <a:r>
              <a:rPr lang="vi-VN" sz="2800" b="0" dirty="0">
                <a:latin typeface="Times New Roman" panose="02020603050405020304" pitchFamily="18" charset="0"/>
                <a:cs typeface="Times New Roman" panose="02020603050405020304" pitchFamily="18" charset="0"/>
              </a:rPr>
              <a:t>).</a:t>
            </a:r>
            <a:endParaRPr lang="en-US" sz="2800" b="0" dirty="0">
              <a:latin typeface="Times New Roman" panose="02020603050405020304" pitchFamily="18" charset="0"/>
              <a:cs typeface="Times New Roman" panose="02020603050405020304" pitchFamily="18" charset="0"/>
            </a:endParaRPr>
          </a:p>
        </p:txBody>
      </p:sp>
      <p:pic>
        <p:nvPicPr>
          <p:cNvPr id="6148" name="Picture 4">
            <a:extLst>
              <a:ext uri="{FF2B5EF4-FFF2-40B4-BE49-F238E27FC236}">
                <a16:creationId xmlns:a16="http://schemas.microsoft.com/office/drawing/2014/main" id="{A49CFE3A-7721-9124-FFEB-9D4353A00EC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486400" y="3834502"/>
            <a:ext cx="5639144" cy="247079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riglyceride Cũng Triacylglycerol Hoặc Triacylglyceride Cấu Trúc Hóa Học  Hình minh họa Sẵn có - Tải xuống Hình ảnh Ngay bây giờ - iStock">
            <a:extLst>
              <a:ext uri="{FF2B5EF4-FFF2-40B4-BE49-F238E27FC236}">
                <a16:creationId xmlns:a16="http://schemas.microsoft.com/office/drawing/2014/main" id="{C55F2D98-19C1-ADB1-7542-E3FBAE37EB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78" t="7777" r="17778" b="47779"/>
          <a:stretch/>
        </p:blipFill>
        <p:spPr bwMode="auto">
          <a:xfrm>
            <a:off x="1600200" y="3976498"/>
            <a:ext cx="3376762" cy="232880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68199FF-2297-4A16-93CA-928DAC6D9620}"/>
              </a:ext>
            </a:extLst>
          </p:cNvPr>
          <p:cNvGrpSpPr/>
          <p:nvPr/>
        </p:nvGrpSpPr>
        <p:grpSpPr>
          <a:xfrm>
            <a:off x="1520640" y="-190502"/>
            <a:ext cx="9223560" cy="1138893"/>
            <a:chOff x="1520640" y="-190501"/>
            <a:chExt cx="9223560" cy="980515"/>
          </a:xfrm>
        </p:grpSpPr>
        <p:sp>
          <p:nvSpPr>
            <p:cNvPr id="13" name="Rectangle: Rounded Corners 12">
              <a:extLst>
                <a:ext uri="{FF2B5EF4-FFF2-40B4-BE49-F238E27FC236}">
                  <a16:creationId xmlns:a16="http://schemas.microsoft.com/office/drawing/2014/main" id="{860EA1AF-7C98-4ADD-9BE2-E567DAAB1B89}"/>
                </a:ext>
              </a:extLst>
            </p:cNvPr>
            <p:cNvSpPr/>
            <p:nvPr/>
          </p:nvSpPr>
          <p:spPr>
            <a:xfrm>
              <a:off x="1520640" y="-190501"/>
              <a:ext cx="922356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Channel Name">
              <a:extLst>
                <a:ext uri="{FF2B5EF4-FFF2-40B4-BE49-F238E27FC236}">
                  <a16:creationId xmlns:a16="http://schemas.microsoft.com/office/drawing/2014/main" id="{742E224C-A9AE-4B40-BE05-123A210064C5}"/>
                </a:ext>
              </a:extLst>
            </p:cNvPr>
            <p:cNvSpPr txBox="1"/>
            <p:nvPr/>
          </p:nvSpPr>
          <p:spPr>
            <a:xfrm>
              <a:off x="1600200" y="148824"/>
              <a:ext cx="8915400" cy="567049"/>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3200" b="1" u="none" strike="noStrike" kern="1200" normalizeH="0" baseline="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KHÁI NIỆM LIPID, CHẤT</a:t>
              </a:r>
              <a:r>
                <a:rPr kumimoji="0" lang="en-US" sz="3200" b="1" u="none" strike="noStrike" kern="1200" normalizeH="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 BÉO, ACID BÉO</a:t>
              </a:r>
              <a:endPar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42580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ppt_x"/>
                                          </p:val>
                                        </p:tav>
                                        <p:tav tm="100000">
                                          <p:val>
                                            <p:strVal val="#ppt_x"/>
                                          </p:val>
                                        </p:tav>
                                      </p:tavLst>
                                    </p:anim>
                                    <p:anim calcmode="lin" valueType="num">
                                      <p:cBhvr additive="base">
                                        <p:cTn id="16"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360432"/>
          </a:xfrm>
          <a:prstGeom prst="roundRect">
            <a:avLst>
              <a:gd name="adj" fmla="val 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24" name="Table 23">
            <a:extLst>
              <a:ext uri="{FF2B5EF4-FFF2-40B4-BE49-F238E27FC236}">
                <a16:creationId xmlns:a16="http://schemas.microsoft.com/office/drawing/2014/main" id="{DE831457-1A9E-6CB2-2660-F519A8C5E1F6}"/>
              </a:ext>
            </a:extLst>
          </p:cNvPr>
          <p:cNvGraphicFramePr>
            <a:graphicFrameLocks noGrp="1"/>
          </p:cNvGraphicFramePr>
          <p:nvPr>
            <p:extLst>
              <p:ext uri="{D42A27DB-BD31-4B8C-83A1-F6EECF244321}">
                <p14:modId xmlns:p14="http://schemas.microsoft.com/office/powerpoint/2010/main" val="78655817"/>
              </p:ext>
            </p:extLst>
          </p:nvPr>
        </p:nvGraphicFramePr>
        <p:xfrm>
          <a:off x="609600" y="1007380"/>
          <a:ext cx="10896600" cy="5532694"/>
        </p:xfrm>
        <a:graphic>
          <a:graphicData uri="http://schemas.openxmlformats.org/drawingml/2006/table">
            <a:tbl>
              <a:tblPr firstRow="1" bandRow="1">
                <a:tableStyleId>{F5AB1C69-6EDB-4FF4-983F-18BD219EF322}</a:tableStyleId>
              </a:tblPr>
              <a:tblGrid>
                <a:gridCol w="4514306">
                  <a:extLst>
                    <a:ext uri="{9D8B030D-6E8A-4147-A177-3AD203B41FA5}">
                      <a16:colId xmlns:a16="http://schemas.microsoft.com/office/drawing/2014/main" val="2099473240"/>
                    </a:ext>
                  </a:extLst>
                </a:gridCol>
                <a:gridCol w="6382294">
                  <a:extLst>
                    <a:ext uri="{9D8B030D-6E8A-4147-A177-3AD203B41FA5}">
                      <a16:colId xmlns:a16="http://schemas.microsoft.com/office/drawing/2014/main" val="600516183"/>
                    </a:ext>
                  </a:extLst>
                </a:gridCol>
              </a:tblGrid>
              <a:tr h="429891">
                <a:tc>
                  <a:txBody>
                    <a:bodyPr/>
                    <a:lstStyle/>
                    <a:p>
                      <a:pPr algn="ctr">
                        <a:lnSpc>
                          <a:spcPct val="120000"/>
                        </a:lnSpc>
                      </a:pPr>
                      <a:r>
                        <a:rPr lang="en-US" sz="2400" dirty="0">
                          <a:latin typeface="Times New Roman" panose="02020603050405020304" pitchFamily="18" charset="0"/>
                          <a:cs typeface="Times New Roman" panose="02020603050405020304" pitchFamily="18" charset="0"/>
                        </a:rPr>
                        <a:t>Acid </a:t>
                      </a:r>
                      <a:r>
                        <a:rPr lang="en-US" sz="2400" dirty="0" err="1">
                          <a:latin typeface="Times New Roman" panose="02020603050405020304" pitchFamily="18" charset="0"/>
                          <a:cs typeface="Times New Roman" panose="02020603050405020304" pitchFamily="18" charset="0"/>
                        </a:rPr>
                        <a:t>béo</a:t>
                      </a:r>
                      <a:endParaRPr lang="en-US" sz="2400" dirty="0">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tc>
                  <a:txBody>
                    <a:bodyPr/>
                    <a:lstStyle/>
                    <a:p>
                      <a:pPr algn="ctr">
                        <a:lnSpc>
                          <a:spcPct val="120000"/>
                        </a:lnSpc>
                      </a:pPr>
                      <a:r>
                        <a:rPr lang="en-US" sz="2400">
                          <a:latin typeface="Times New Roman" panose="02020603050405020304" pitchFamily="18" charset="0"/>
                          <a:cs typeface="Times New Roman" panose="02020603050405020304" pitchFamily="18" charset="0"/>
                        </a:rPr>
                        <a:t>Chất béo</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solidFill>
                  </a:tcPr>
                </a:tc>
                <a:extLst>
                  <a:ext uri="{0D108BD9-81ED-4DB2-BD59-A6C34878D82A}">
                    <a16:rowId xmlns:a16="http://schemas.microsoft.com/office/drawing/2014/main" val="1302423963"/>
                  </a:ext>
                </a:extLst>
              </a:tr>
              <a:tr h="370840">
                <a:tc>
                  <a:txBody>
                    <a:bodyPr/>
                    <a:lstStyle/>
                    <a:p>
                      <a:pPr algn="ctr">
                        <a:lnSpc>
                          <a:spcPct val="12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baseline="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16</a:t>
                      </a:r>
                      <a:r>
                        <a:rPr lang="en-US" sz="2400" baseline="0" dirty="0">
                          <a:latin typeface="Times New Roman" panose="02020603050405020304" pitchFamily="18" charset="0"/>
                          <a:cs typeface="Times New Roman" panose="02020603050405020304" pitchFamily="18" charset="0"/>
                        </a:rPr>
                        <a:t>COOH</a:t>
                      </a:r>
                    </a:p>
                    <a:p>
                      <a:pPr algn="ctr">
                        <a:lnSpc>
                          <a:spcPct val="120000"/>
                        </a:lnSpc>
                      </a:pPr>
                      <a:r>
                        <a:rPr lang="en-US" sz="2400" baseline="0" dirty="0">
                          <a:solidFill>
                            <a:srgbClr val="FF0066"/>
                          </a:solidFill>
                          <a:latin typeface="Times New Roman" panose="02020603050405020304" pitchFamily="18" charset="0"/>
                          <a:cs typeface="Times New Roman" panose="02020603050405020304" pitchFamily="18" charset="0"/>
                        </a:rPr>
                        <a:t>stearic acid</a:t>
                      </a:r>
                      <a:endParaRPr lang="en-US" sz="2400"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2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baseline="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16</a:t>
                      </a:r>
                      <a:r>
                        <a:rPr lang="en-US" sz="2400" baseline="0" dirty="0">
                          <a:latin typeface="Times New Roman" panose="02020603050405020304" pitchFamily="18" charset="0"/>
                          <a:cs typeface="Times New Roman" panose="02020603050405020304" pitchFamily="18" charset="0"/>
                        </a:rPr>
                        <a:t>COO)</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C</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5</a:t>
                      </a:r>
                      <a:r>
                        <a:rPr lang="en-US" sz="2400" baseline="0" dirty="0">
                          <a:latin typeface="Times New Roman" panose="02020603050405020304" pitchFamily="18" charset="0"/>
                          <a:cs typeface="Times New Roman" panose="02020603050405020304" pitchFamily="18" charset="0"/>
                        </a:rPr>
                        <a:t> hay (C</a:t>
                      </a:r>
                      <a:r>
                        <a:rPr lang="en-US" sz="2400" baseline="-25000" dirty="0">
                          <a:latin typeface="Times New Roman" panose="02020603050405020304" pitchFamily="18" charset="0"/>
                          <a:cs typeface="Times New Roman" panose="02020603050405020304" pitchFamily="18" charset="0"/>
                        </a:rPr>
                        <a:t>17</a:t>
                      </a:r>
                      <a:r>
                        <a:rPr lang="en-US" sz="2400" baseline="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35</a:t>
                      </a:r>
                      <a:r>
                        <a:rPr lang="en-US" sz="2400" baseline="0" dirty="0">
                          <a:latin typeface="Times New Roman" panose="02020603050405020304" pitchFamily="18" charset="0"/>
                          <a:cs typeface="Times New Roman" panose="02020603050405020304" pitchFamily="18" charset="0"/>
                        </a:rPr>
                        <a:t>COO)</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C</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5</a:t>
                      </a:r>
                      <a:endParaRPr lang="en-US" sz="2400" baseline="0" dirty="0">
                        <a:latin typeface="Times New Roman" panose="02020603050405020304" pitchFamily="18" charset="0"/>
                        <a:cs typeface="Times New Roman" panose="02020603050405020304" pitchFamily="18" charset="0"/>
                      </a:endParaRPr>
                    </a:p>
                    <a:p>
                      <a:pPr algn="ctr">
                        <a:lnSpc>
                          <a:spcPct val="120000"/>
                        </a:lnSpc>
                      </a:pPr>
                      <a:r>
                        <a:rPr lang="en-US" sz="2400" baseline="0" dirty="0">
                          <a:solidFill>
                            <a:srgbClr val="00B050"/>
                          </a:solidFill>
                          <a:latin typeface="Times New Roman" panose="02020603050405020304" pitchFamily="18" charset="0"/>
                          <a:cs typeface="Times New Roman" panose="02020603050405020304" pitchFamily="18" charset="0"/>
                        </a:rPr>
                        <a:t>glyceryl </a:t>
                      </a:r>
                      <a:r>
                        <a:rPr lang="en-US" sz="2400" baseline="0" dirty="0" err="1">
                          <a:solidFill>
                            <a:srgbClr val="00B050"/>
                          </a:solidFill>
                          <a:latin typeface="Times New Roman" panose="02020603050405020304" pitchFamily="18" charset="0"/>
                          <a:cs typeface="Times New Roman" panose="02020603050405020304" pitchFamily="18" charset="0"/>
                        </a:rPr>
                        <a:t>tristearate</a:t>
                      </a:r>
                      <a:r>
                        <a:rPr lang="en-US" sz="2400" baseline="0" dirty="0">
                          <a:latin typeface="Times New Roman" panose="02020603050405020304" pitchFamily="18" charset="0"/>
                          <a:cs typeface="Times New Roman" panose="02020603050405020304" pitchFamily="18" charset="0"/>
                        </a:rPr>
                        <a:t> hay </a:t>
                      </a:r>
                      <a:r>
                        <a:rPr lang="en-US" sz="2400" baseline="0" dirty="0">
                          <a:solidFill>
                            <a:srgbClr val="C00000"/>
                          </a:solidFill>
                          <a:latin typeface="Times New Roman" panose="02020603050405020304" pitchFamily="18" charset="0"/>
                          <a:cs typeface="Times New Roman" panose="02020603050405020304" pitchFamily="18" charset="0"/>
                        </a:rPr>
                        <a:t>tristearin</a:t>
                      </a:r>
                      <a:endParaRPr lang="en-US" sz="2400"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2683890366"/>
                  </a:ext>
                </a:extLst>
              </a:tr>
              <a:tr h="370840">
                <a:tc>
                  <a:txBody>
                    <a:bodyPr/>
                    <a:lstStyle/>
                    <a:p>
                      <a:pPr algn="ctr">
                        <a:lnSpc>
                          <a:spcPct val="12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baseline="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14</a:t>
                      </a:r>
                      <a:r>
                        <a:rPr lang="en-US" sz="2400" baseline="0" dirty="0">
                          <a:latin typeface="Times New Roman" panose="02020603050405020304" pitchFamily="18" charset="0"/>
                          <a:cs typeface="Times New Roman" panose="02020603050405020304" pitchFamily="18" charset="0"/>
                        </a:rPr>
                        <a:t>COOH</a:t>
                      </a:r>
                    </a:p>
                    <a:p>
                      <a:pPr algn="ctr">
                        <a:lnSpc>
                          <a:spcPct val="120000"/>
                        </a:lnSpc>
                      </a:pPr>
                      <a:r>
                        <a:rPr lang="en-US" sz="2400" baseline="0" dirty="0">
                          <a:solidFill>
                            <a:srgbClr val="FF0066"/>
                          </a:solidFill>
                          <a:latin typeface="Times New Roman" panose="02020603050405020304" pitchFamily="18" charset="0"/>
                          <a:cs typeface="Times New Roman" panose="02020603050405020304" pitchFamily="18" charset="0"/>
                        </a:rPr>
                        <a:t>palmitic acid</a:t>
                      </a:r>
                      <a:endParaRPr lang="en-US" sz="2400"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2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baseline="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14</a:t>
                      </a:r>
                      <a:r>
                        <a:rPr lang="en-US" sz="2400" baseline="0" dirty="0">
                          <a:latin typeface="Times New Roman" panose="02020603050405020304" pitchFamily="18" charset="0"/>
                          <a:cs typeface="Times New Roman" panose="02020603050405020304" pitchFamily="18" charset="0"/>
                        </a:rPr>
                        <a:t>COO)</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C</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5</a:t>
                      </a:r>
                      <a:r>
                        <a:rPr lang="en-US" sz="2400" baseline="0" dirty="0">
                          <a:latin typeface="Times New Roman" panose="02020603050405020304" pitchFamily="18" charset="0"/>
                          <a:cs typeface="Times New Roman" panose="02020603050405020304" pitchFamily="18" charset="0"/>
                        </a:rPr>
                        <a:t> hay (C</a:t>
                      </a:r>
                      <a:r>
                        <a:rPr lang="en-US" sz="2400" baseline="-25000" dirty="0">
                          <a:latin typeface="Times New Roman" panose="02020603050405020304" pitchFamily="18" charset="0"/>
                          <a:cs typeface="Times New Roman" panose="02020603050405020304" pitchFamily="18" charset="0"/>
                        </a:rPr>
                        <a:t>15</a:t>
                      </a:r>
                      <a:r>
                        <a:rPr lang="en-US" sz="2400" baseline="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31</a:t>
                      </a:r>
                      <a:r>
                        <a:rPr lang="en-US" sz="2400" baseline="0" dirty="0">
                          <a:latin typeface="Times New Roman" panose="02020603050405020304" pitchFamily="18" charset="0"/>
                          <a:cs typeface="Times New Roman" panose="02020603050405020304" pitchFamily="18" charset="0"/>
                        </a:rPr>
                        <a:t>COO)</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C</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5</a:t>
                      </a:r>
                      <a:endParaRPr lang="en-US" sz="2400" baseline="0" dirty="0">
                        <a:latin typeface="Times New Roman" panose="02020603050405020304" pitchFamily="18" charset="0"/>
                        <a:cs typeface="Times New Roman" panose="02020603050405020304" pitchFamily="18" charset="0"/>
                      </a:endParaRPr>
                    </a:p>
                    <a:p>
                      <a:pPr algn="ctr">
                        <a:lnSpc>
                          <a:spcPct val="120000"/>
                        </a:lnSpc>
                      </a:pPr>
                      <a:r>
                        <a:rPr lang="en-US" sz="2400" baseline="0" dirty="0">
                          <a:solidFill>
                            <a:srgbClr val="00B050"/>
                          </a:solidFill>
                          <a:latin typeface="Times New Roman" panose="02020603050405020304" pitchFamily="18" charset="0"/>
                          <a:cs typeface="Times New Roman" panose="02020603050405020304" pitchFamily="18" charset="0"/>
                        </a:rPr>
                        <a:t>glyceryl tripalmitate </a:t>
                      </a:r>
                      <a:r>
                        <a:rPr lang="en-US" sz="2400" baseline="0" dirty="0">
                          <a:latin typeface="Times New Roman" panose="02020603050405020304" pitchFamily="18" charset="0"/>
                          <a:cs typeface="Times New Roman" panose="02020603050405020304" pitchFamily="18" charset="0"/>
                        </a:rPr>
                        <a:t>hay </a:t>
                      </a:r>
                      <a:r>
                        <a:rPr lang="en-US" sz="2400" baseline="0" dirty="0">
                          <a:solidFill>
                            <a:srgbClr val="C00000"/>
                          </a:solidFill>
                          <a:latin typeface="Times New Roman" panose="02020603050405020304" pitchFamily="18" charset="0"/>
                          <a:cs typeface="Times New Roman" panose="02020603050405020304" pitchFamily="18" charset="0"/>
                        </a:rPr>
                        <a:t>tripalmitin</a:t>
                      </a:r>
                      <a:endParaRPr lang="en-US" sz="2400"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120418362"/>
                  </a:ext>
                </a:extLst>
              </a:tr>
              <a:tr h="370840">
                <a:tc>
                  <a:txBody>
                    <a:bodyPr/>
                    <a:lstStyle/>
                    <a:p>
                      <a:pPr>
                        <a:lnSpc>
                          <a:spcPct val="12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baseline="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baseline="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7</a:t>
                      </a:r>
                      <a:r>
                        <a:rPr lang="en-US" sz="2400" baseline="0" dirty="0">
                          <a:latin typeface="Times New Roman" panose="02020603050405020304" pitchFamily="18" charset="0"/>
                          <a:cs typeface="Times New Roman" panose="02020603050405020304" pitchFamily="18" charset="0"/>
                        </a:rPr>
                        <a:t>            [CH</a:t>
                      </a:r>
                      <a:r>
                        <a:rPr lang="en-US" sz="2400" baseline="-25000" dirty="0">
                          <a:latin typeface="Times New Roman" panose="02020603050405020304" pitchFamily="18" charset="0"/>
                          <a:cs typeface="Times New Roman" panose="02020603050405020304" pitchFamily="18" charset="0"/>
                        </a:rPr>
                        <a:t>2</a:t>
                      </a:r>
                      <a:r>
                        <a:rPr lang="en-US" sz="2400" baseline="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7</a:t>
                      </a:r>
                      <a:r>
                        <a:rPr lang="en-US" sz="2400" baseline="0" dirty="0">
                          <a:latin typeface="Times New Roman" panose="02020603050405020304" pitchFamily="18" charset="0"/>
                          <a:cs typeface="Times New Roman" panose="02020603050405020304" pitchFamily="18" charset="0"/>
                        </a:rPr>
                        <a:t>COOH</a:t>
                      </a:r>
                    </a:p>
                    <a:p>
                      <a:pPr>
                        <a:lnSpc>
                          <a:spcPct val="120000"/>
                        </a:lnSpc>
                      </a:pPr>
                      <a:r>
                        <a:rPr lang="en-US" sz="2400" baseline="0" dirty="0">
                          <a:latin typeface="Times New Roman" panose="02020603050405020304" pitchFamily="18" charset="0"/>
                          <a:cs typeface="Times New Roman" panose="02020603050405020304" pitchFamily="18" charset="0"/>
                        </a:rPr>
                        <a:t>                  C=C</a:t>
                      </a:r>
                    </a:p>
                    <a:p>
                      <a:pPr>
                        <a:lnSpc>
                          <a:spcPct val="120000"/>
                        </a:lnSpc>
                      </a:pPr>
                      <a:r>
                        <a:rPr lang="en-US" sz="2400" baseline="0" dirty="0">
                          <a:latin typeface="Times New Roman" panose="02020603050405020304" pitchFamily="18" charset="0"/>
                          <a:cs typeface="Times New Roman" panose="02020603050405020304" pitchFamily="18" charset="0"/>
                        </a:rPr>
                        <a:t>             H            </a:t>
                      </a:r>
                      <a:r>
                        <a:rPr lang="en-US" sz="2400" baseline="0" dirty="0" err="1">
                          <a:latin typeface="Times New Roman" panose="02020603050405020304" pitchFamily="18" charset="0"/>
                          <a:cs typeface="Times New Roman" panose="02020603050405020304" pitchFamily="18" charset="0"/>
                        </a:rPr>
                        <a:t>H</a:t>
                      </a:r>
                      <a:r>
                        <a:rPr lang="en-US" sz="2400" baseline="0" dirty="0">
                          <a:latin typeface="Times New Roman" panose="02020603050405020304" pitchFamily="18" charset="0"/>
                          <a:cs typeface="Times New Roman" panose="02020603050405020304" pitchFamily="18" charset="0"/>
                        </a:rPr>
                        <a:t>      </a:t>
                      </a:r>
                      <a:r>
                        <a:rPr lang="en-US" sz="2400" baseline="0" dirty="0">
                          <a:solidFill>
                            <a:srgbClr val="FF0066"/>
                          </a:solidFill>
                          <a:latin typeface="Times New Roman" panose="02020603050405020304" pitchFamily="18" charset="0"/>
                          <a:cs typeface="Times New Roman" panose="02020603050405020304" pitchFamily="18" charset="0"/>
                        </a:rPr>
                        <a:t>oleic acid</a:t>
                      </a:r>
                      <a:endParaRPr lang="en-US" sz="2400"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2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7</a:t>
                      </a:r>
                      <a:r>
                        <a:rPr lang="en-US" sz="2400" dirty="0">
                          <a:latin typeface="Times New Roman" panose="02020603050405020304" pitchFamily="18" charset="0"/>
                          <a:cs typeface="Times New Roman" panose="02020603050405020304" pitchFamily="18" charset="0"/>
                        </a:rPr>
                        <a:t>CH=CH[CH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7</a:t>
                      </a:r>
                      <a:r>
                        <a:rPr lang="en-US" sz="2400" dirty="0">
                          <a:latin typeface="Times New Roman" panose="02020603050405020304" pitchFamily="18" charset="0"/>
                          <a:cs typeface="Times New Roman" panose="02020603050405020304" pitchFamily="18" charset="0"/>
                        </a:rPr>
                        <a:t>COO)</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5</a:t>
                      </a:r>
                      <a:r>
                        <a:rPr lang="en-US" sz="2400" dirty="0">
                          <a:latin typeface="Times New Roman" panose="02020603050405020304" pitchFamily="18" charset="0"/>
                          <a:cs typeface="Times New Roman" panose="02020603050405020304" pitchFamily="18" charset="0"/>
                        </a:rPr>
                        <a:t> hay (C</a:t>
                      </a:r>
                      <a:r>
                        <a:rPr lang="en-US" sz="2400" baseline="-25000" dirty="0">
                          <a:latin typeface="Times New Roman" panose="02020603050405020304" pitchFamily="18" charset="0"/>
                          <a:cs typeface="Times New Roman" panose="02020603050405020304" pitchFamily="18" charset="0"/>
                        </a:rPr>
                        <a:t>17</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33</a:t>
                      </a:r>
                      <a:r>
                        <a:rPr lang="en-US" sz="2400" dirty="0">
                          <a:latin typeface="Times New Roman" panose="02020603050405020304" pitchFamily="18" charset="0"/>
                          <a:cs typeface="Times New Roman" panose="02020603050405020304" pitchFamily="18" charset="0"/>
                        </a:rPr>
                        <a:t>COO)</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5</a:t>
                      </a:r>
                      <a:r>
                        <a:rPr lang="en-US" sz="2400" dirty="0">
                          <a:latin typeface="Times New Roman" panose="02020603050405020304" pitchFamily="18" charset="0"/>
                          <a:cs typeface="Times New Roman" panose="02020603050405020304" pitchFamily="18" charset="0"/>
                        </a:rPr>
                        <a:t> </a:t>
                      </a:r>
                    </a:p>
                    <a:p>
                      <a:pPr algn="ctr">
                        <a:lnSpc>
                          <a:spcPct val="120000"/>
                        </a:lnSpc>
                      </a:pPr>
                      <a:r>
                        <a:rPr lang="en-US" sz="2400" dirty="0">
                          <a:solidFill>
                            <a:srgbClr val="00B050"/>
                          </a:solidFill>
                          <a:latin typeface="Times New Roman" panose="02020603050405020304" pitchFamily="18" charset="0"/>
                          <a:cs typeface="Times New Roman" panose="02020603050405020304" pitchFamily="18" charset="0"/>
                        </a:rPr>
                        <a:t>glyceryl trioleate </a:t>
                      </a:r>
                      <a:r>
                        <a:rPr lang="en-US" sz="2400" dirty="0">
                          <a:latin typeface="Times New Roman" panose="02020603050405020304" pitchFamily="18" charset="0"/>
                          <a:cs typeface="Times New Roman" panose="02020603050405020304" pitchFamily="18" charset="0"/>
                        </a:rPr>
                        <a:t>hay </a:t>
                      </a:r>
                      <a:r>
                        <a:rPr lang="en-US" sz="2400" dirty="0">
                          <a:solidFill>
                            <a:srgbClr val="C00000"/>
                          </a:solidFill>
                          <a:latin typeface="Times New Roman" panose="02020603050405020304" pitchFamily="18" charset="0"/>
                          <a:cs typeface="Times New Roman" panose="02020603050405020304" pitchFamily="18" charset="0"/>
                        </a:rPr>
                        <a:t>triolein</a:t>
                      </a:r>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2344756931"/>
                  </a:ext>
                </a:extLst>
              </a:tr>
              <a:tr h="370840">
                <a:tc>
                  <a:txBody>
                    <a:bodyPr/>
                    <a:lstStyle/>
                    <a:p>
                      <a:pPr>
                        <a:lnSpc>
                          <a:spcPct val="12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CH</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 [CH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7</a:t>
                      </a:r>
                      <a:r>
                        <a:rPr lang="en-US" sz="2400" dirty="0">
                          <a:latin typeface="Times New Roman" panose="02020603050405020304" pitchFamily="18" charset="0"/>
                          <a:cs typeface="Times New Roman" panose="02020603050405020304" pitchFamily="18" charset="0"/>
                        </a:rPr>
                        <a:t>COOH</a:t>
                      </a:r>
                    </a:p>
                    <a:p>
                      <a:pPr>
                        <a:lnSpc>
                          <a:spcPct val="120000"/>
                        </a:lnSpc>
                      </a:pPr>
                      <a:r>
                        <a:rPr lang="en-US" sz="2400" dirty="0">
                          <a:latin typeface="Times New Roman" panose="02020603050405020304" pitchFamily="18" charset="0"/>
                          <a:cs typeface="Times New Roman" panose="02020603050405020304" pitchFamily="18" charset="0"/>
                        </a:rPr>
                        <a:t>                C=C      C=C</a:t>
                      </a:r>
                    </a:p>
                    <a:p>
                      <a:pPr>
                        <a:lnSpc>
                          <a:spcPct val="120000"/>
                        </a:lnSpc>
                      </a:pPr>
                      <a:r>
                        <a:rPr lang="en-US" sz="2400" dirty="0">
                          <a:latin typeface="Times New Roman" panose="02020603050405020304" pitchFamily="18" charset="0"/>
                          <a:cs typeface="Times New Roman" panose="02020603050405020304" pitchFamily="18" charset="0"/>
                        </a:rPr>
                        <a:t>             H        </a:t>
                      </a:r>
                      <a:r>
                        <a:rPr lang="en-US" sz="2400" dirty="0" err="1">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t>
                      </a:r>
                      <a:endParaRPr lang="en-US" sz="2400" dirty="0">
                        <a:latin typeface="Times New Roman" panose="02020603050405020304" pitchFamily="18" charset="0"/>
                        <a:cs typeface="Times New Roman" panose="02020603050405020304" pitchFamily="18" charset="0"/>
                      </a:endParaRPr>
                    </a:p>
                    <a:p>
                      <a:pPr algn="ctr">
                        <a:lnSpc>
                          <a:spcPct val="120000"/>
                        </a:lnSpc>
                      </a:pPr>
                      <a:r>
                        <a:rPr lang="en-US" sz="2400" dirty="0">
                          <a:solidFill>
                            <a:srgbClr val="FF0066"/>
                          </a:solidFill>
                          <a:latin typeface="Times New Roman" panose="02020603050405020304" pitchFamily="18" charset="0"/>
                          <a:cs typeface="Times New Roman" panose="02020603050405020304" pitchFamily="18" charset="0"/>
                        </a:rPr>
                        <a:t>linoleic acid</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lnSpc>
                          <a:spcPct val="120000"/>
                        </a:lnSpc>
                      </a:pP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CH=CHCH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CH=CH[CH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7</a:t>
                      </a:r>
                      <a:r>
                        <a:rPr lang="en-US" sz="2400" dirty="0">
                          <a:latin typeface="Times New Roman" panose="02020603050405020304" pitchFamily="18" charset="0"/>
                          <a:cs typeface="Times New Roman" panose="02020603050405020304" pitchFamily="18" charset="0"/>
                        </a:rPr>
                        <a:t>COO)</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5 </a:t>
                      </a:r>
                      <a:r>
                        <a:rPr lang="en-US" sz="2400" dirty="0">
                          <a:latin typeface="Times New Roman" panose="02020603050405020304" pitchFamily="18" charset="0"/>
                          <a:cs typeface="Times New Roman" panose="02020603050405020304" pitchFamily="18" charset="0"/>
                        </a:rPr>
                        <a:t>hay (C</a:t>
                      </a:r>
                      <a:r>
                        <a:rPr lang="en-US" sz="2400" baseline="-25000" dirty="0">
                          <a:latin typeface="Times New Roman" panose="02020603050405020304" pitchFamily="18" charset="0"/>
                          <a:cs typeface="Times New Roman" panose="02020603050405020304" pitchFamily="18" charset="0"/>
                        </a:rPr>
                        <a:t>17</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31</a:t>
                      </a:r>
                      <a:r>
                        <a:rPr lang="en-US" sz="2400" dirty="0">
                          <a:latin typeface="Times New Roman" panose="02020603050405020304" pitchFamily="18" charset="0"/>
                          <a:cs typeface="Times New Roman" panose="02020603050405020304" pitchFamily="18" charset="0"/>
                        </a:rPr>
                        <a:t>COO)</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5</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400" dirty="0">
                          <a:solidFill>
                            <a:srgbClr val="00B050"/>
                          </a:solidFill>
                          <a:latin typeface="Times New Roman" panose="02020603050405020304" pitchFamily="18" charset="0"/>
                          <a:cs typeface="Times New Roman" panose="02020603050405020304" pitchFamily="18" charset="0"/>
                        </a:rPr>
                        <a:t>glyceryl </a:t>
                      </a:r>
                      <a:r>
                        <a:rPr lang="en-US" sz="2400" dirty="0" err="1">
                          <a:solidFill>
                            <a:srgbClr val="00B050"/>
                          </a:solidFill>
                          <a:latin typeface="Times New Roman" panose="02020603050405020304" pitchFamily="18" charset="0"/>
                          <a:cs typeface="Times New Roman" panose="02020603050405020304" pitchFamily="18" charset="0"/>
                        </a:rPr>
                        <a:t>trilinoleate</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hay </a:t>
                      </a:r>
                      <a:r>
                        <a:rPr lang="en-US" sz="2400" dirty="0" err="1">
                          <a:solidFill>
                            <a:srgbClr val="C00000"/>
                          </a:solidFill>
                          <a:latin typeface="Times New Roman" panose="02020603050405020304" pitchFamily="18" charset="0"/>
                          <a:cs typeface="Times New Roman" panose="02020603050405020304" pitchFamily="18" charset="0"/>
                        </a:rPr>
                        <a:t>trilinolein</a:t>
                      </a:r>
                      <a:endParaRPr lang="en-US" sz="2400" dirty="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379912669"/>
                  </a:ext>
                </a:extLst>
              </a:tr>
            </a:tbl>
          </a:graphicData>
        </a:graphic>
      </p:graphicFrame>
      <p:grpSp>
        <p:nvGrpSpPr>
          <p:cNvPr id="36" name="Group 35">
            <a:extLst>
              <a:ext uri="{FF2B5EF4-FFF2-40B4-BE49-F238E27FC236}">
                <a16:creationId xmlns:a16="http://schemas.microsoft.com/office/drawing/2014/main" id="{1DD5252A-550A-2B1B-DEE8-FC47EB4DDED9}"/>
              </a:ext>
            </a:extLst>
          </p:cNvPr>
          <p:cNvGrpSpPr/>
          <p:nvPr/>
        </p:nvGrpSpPr>
        <p:grpSpPr>
          <a:xfrm>
            <a:off x="1866914" y="4003500"/>
            <a:ext cx="954492" cy="418871"/>
            <a:chOff x="2765529" y="4312209"/>
            <a:chExt cx="745116" cy="418871"/>
          </a:xfrm>
        </p:grpSpPr>
        <p:cxnSp>
          <p:nvCxnSpPr>
            <p:cNvPr id="25" name="Straight Connector 24">
              <a:extLst>
                <a:ext uri="{FF2B5EF4-FFF2-40B4-BE49-F238E27FC236}">
                  <a16:creationId xmlns:a16="http://schemas.microsoft.com/office/drawing/2014/main" id="{AB9ED871-FE6E-0472-398B-C1F3CC924729}"/>
                </a:ext>
              </a:extLst>
            </p:cNvPr>
            <p:cNvCxnSpPr>
              <a:cxnSpLocks/>
            </p:cNvCxnSpPr>
            <p:nvPr/>
          </p:nvCxnSpPr>
          <p:spPr>
            <a:xfrm>
              <a:off x="2765529" y="4327982"/>
              <a:ext cx="145634" cy="13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7097EA-0C98-F5FB-3125-107439147700}"/>
                </a:ext>
              </a:extLst>
            </p:cNvPr>
            <p:cNvCxnSpPr>
              <a:cxnSpLocks/>
            </p:cNvCxnSpPr>
            <p:nvPr/>
          </p:nvCxnSpPr>
          <p:spPr>
            <a:xfrm flipV="1">
              <a:off x="2765529" y="4570277"/>
              <a:ext cx="145634" cy="1200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4EBE9F2-392A-BFB7-FBDD-9A120385535E}"/>
                </a:ext>
              </a:extLst>
            </p:cNvPr>
            <p:cNvCxnSpPr>
              <a:cxnSpLocks/>
            </p:cNvCxnSpPr>
            <p:nvPr/>
          </p:nvCxnSpPr>
          <p:spPr>
            <a:xfrm flipV="1">
              <a:off x="3365011" y="4312209"/>
              <a:ext cx="145634" cy="1200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9587527-EDC0-5E4B-44F2-85297CD065F8}"/>
                </a:ext>
              </a:extLst>
            </p:cNvPr>
            <p:cNvCxnSpPr>
              <a:cxnSpLocks/>
            </p:cNvCxnSpPr>
            <p:nvPr/>
          </p:nvCxnSpPr>
          <p:spPr>
            <a:xfrm>
              <a:off x="3369425" y="4601925"/>
              <a:ext cx="136806" cy="129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4568D4E-1B32-20B9-B4E2-0BE8031173A7}"/>
              </a:ext>
            </a:extLst>
          </p:cNvPr>
          <p:cNvGrpSpPr/>
          <p:nvPr/>
        </p:nvGrpSpPr>
        <p:grpSpPr>
          <a:xfrm>
            <a:off x="1730085" y="5349889"/>
            <a:ext cx="916073" cy="482962"/>
            <a:chOff x="2765529" y="4312209"/>
            <a:chExt cx="745116" cy="418871"/>
          </a:xfrm>
        </p:grpSpPr>
        <p:cxnSp>
          <p:nvCxnSpPr>
            <p:cNvPr id="38" name="Straight Connector 37">
              <a:extLst>
                <a:ext uri="{FF2B5EF4-FFF2-40B4-BE49-F238E27FC236}">
                  <a16:creationId xmlns:a16="http://schemas.microsoft.com/office/drawing/2014/main" id="{23BE75FF-A85E-8858-E426-7F87A2CC472D}"/>
                </a:ext>
              </a:extLst>
            </p:cNvPr>
            <p:cNvCxnSpPr>
              <a:cxnSpLocks/>
            </p:cNvCxnSpPr>
            <p:nvPr/>
          </p:nvCxnSpPr>
          <p:spPr>
            <a:xfrm>
              <a:off x="2765529" y="4327982"/>
              <a:ext cx="145634" cy="13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2ED644-757F-ED4F-57F8-633CD03C9DE4}"/>
                </a:ext>
              </a:extLst>
            </p:cNvPr>
            <p:cNvCxnSpPr>
              <a:cxnSpLocks/>
            </p:cNvCxnSpPr>
            <p:nvPr/>
          </p:nvCxnSpPr>
          <p:spPr>
            <a:xfrm flipV="1">
              <a:off x="2765529" y="4570277"/>
              <a:ext cx="145634" cy="1200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9F05BC-4E2E-5CC1-3BF6-01E6B45E1B1E}"/>
                </a:ext>
              </a:extLst>
            </p:cNvPr>
            <p:cNvCxnSpPr>
              <a:cxnSpLocks/>
            </p:cNvCxnSpPr>
            <p:nvPr/>
          </p:nvCxnSpPr>
          <p:spPr>
            <a:xfrm flipV="1">
              <a:off x="3365011" y="4312209"/>
              <a:ext cx="145634" cy="1200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A2DAE3C-478D-4AFA-1EA3-1A3E303269D0}"/>
                </a:ext>
              </a:extLst>
            </p:cNvPr>
            <p:cNvCxnSpPr>
              <a:cxnSpLocks/>
            </p:cNvCxnSpPr>
            <p:nvPr/>
          </p:nvCxnSpPr>
          <p:spPr>
            <a:xfrm>
              <a:off x="3369425" y="4601925"/>
              <a:ext cx="136806" cy="129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0189BF69-5D54-3A0C-F4BA-307E143EBAC8}"/>
              </a:ext>
            </a:extLst>
          </p:cNvPr>
          <p:cNvGrpSpPr/>
          <p:nvPr/>
        </p:nvGrpSpPr>
        <p:grpSpPr>
          <a:xfrm>
            <a:off x="2821406" y="5368075"/>
            <a:ext cx="847971" cy="418871"/>
            <a:chOff x="2765529" y="4312209"/>
            <a:chExt cx="745116" cy="418871"/>
          </a:xfrm>
        </p:grpSpPr>
        <p:cxnSp>
          <p:nvCxnSpPr>
            <p:cNvPr id="43" name="Straight Connector 42">
              <a:extLst>
                <a:ext uri="{FF2B5EF4-FFF2-40B4-BE49-F238E27FC236}">
                  <a16:creationId xmlns:a16="http://schemas.microsoft.com/office/drawing/2014/main" id="{53AD9DC6-5ACE-1CC5-9284-BEA2E1962745}"/>
                </a:ext>
              </a:extLst>
            </p:cNvPr>
            <p:cNvCxnSpPr>
              <a:cxnSpLocks/>
            </p:cNvCxnSpPr>
            <p:nvPr/>
          </p:nvCxnSpPr>
          <p:spPr>
            <a:xfrm>
              <a:off x="2765529" y="4327982"/>
              <a:ext cx="145634" cy="1334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D2E1A69-2F1E-B248-4B24-642A49054915}"/>
                </a:ext>
              </a:extLst>
            </p:cNvPr>
            <p:cNvCxnSpPr>
              <a:cxnSpLocks/>
            </p:cNvCxnSpPr>
            <p:nvPr/>
          </p:nvCxnSpPr>
          <p:spPr>
            <a:xfrm flipV="1">
              <a:off x="2765529" y="4570277"/>
              <a:ext cx="145634" cy="1200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83EFCD6-D5AE-A1A2-E05D-908A27CA6D34}"/>
                </a:ext>
              </a:extLst>
            </p:cNvPr>
            <p:cNvCxnSpPr>
              <a:cxnSpLocks/>
            </p:cNvCxnSpPr>
            <p:nvPr/>
          </p:nvCxnSpPr>
          <p:spPr>
            <a:xfrm flipV="1">
              <a:off x="3365011" y="4312209"/>
              <a:ext cx="145634" cy="1200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05D1ACB-E0BA-786D-A24E-7089880AD320}"/>
                </a:ext>
              </a:extLst>
            </p:cNvPr>
            <p:cNvCxnSpPr>
              <a:cxnSpLocks/>
            </p:cNvCxnSpPr>
            <p:nvPr/>
          </p:nvCxnSpPr>
          <p:spPr>
            <a:xfrm>
              <a:off x="3369425" y="4601925"/>
              <a:ext cx="136806" cy="1291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909D99A-2BDD-46E8-AEBA-259FBE8FA482}"/>
              </a:ext>
            </a:extLst>
          </p:cNvPr>
          <p:cNvGrpSpPr/>
          <p:nvPr/>
        </p:nvGrpSpPr>
        <p:grpSpPr>
          <a:xfrm>
            <a:off x="1520640" y="-190502"/>
            <a:ext cx="9223560" cy="1138893"/>
            <a:chOff x="1520640" y="-190501"/>
            <a:chExt cx="9223560" cy="980515"/>
          </a:xfrm>
        </p:grpSpPr>
        <p:sp>
          <p:nvSpPr>
            <p:cNvPr id="30" name="Rectangle: Rounded Corners 29">
              <a:extLst>
                <a:ext uri="{FF2B5EF4-FFF2-40B4-BE49-F238E27FC236}">
                  <a16:creationId xmlns:a16="http://schemas.microsoft.com/office/drawing/2014/main" id="{A9542155-1C54-4AB7-A24D-594569478C7C}"/>
                </a:ext>
              </a:extLst>
            </p:cNvPr>
            <p:cNvSpPr/>
            <p:nvPr/>
          </p:nvSpPr>
          <p:spPr>
            <a:xfrm>
              <a:off x="1520640" y="-190501"/>
              <a:ext cx="922356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Channel Name">
              <a:extLst>
                <a:ext uri="{FF2B5EF4-FFF2-40B4-BE49-F238E27FC236}">
                  <a16:creationId xmlns:a16="http://schemas.microsoft.com/office/drawing/2014/main" id="{30003ACD-AB4D-44C0-BBAE-D3E232C22D86}"/>
                </a:ext>
              </a:extLst>
            </p:cNvPr>
            <p:cNvSpPr txBox="1"/>
            <p:nvPr/>
          </p:nvSpPr>
          <p:spPr>
            <a:xfrm>
              <a:off x="1600200" y="148824"/>
              <a:ext cx="8915400" cy="567049"/>
            </a:xfrm>
            <a:prstGeom prst="rect">
              <a:avLst/>
            </a:prstGeom>
            <a:noFill/>
            <a:ln>
              <a:noFill/>
            </a:ln>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3200" b="1" u="none" strike="noStrike" kern="1200" normalizeH="0" baseline="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KHÁI NIỆM LIPID, CHẤT</a:t>
              </a:r>
              <a:r>
                <a:rPr kumimoji="0" lang="en-US" sz="3200" b="1" u="none" strike="noStrike" kern="1200" normalizeH="0" noProof="0" dirty="0">
                  <a:ln w="0">
                    <a:noFill/>
                    <a:prstDash val="solid"/>
                  </a:ln>
                  <a:solidFill>
                    <a:schemeClr val="bg1"/>
                  </a:solidFill>
                  <a:uLnTx/>
                  <a:uFillTx/>
                  <a:latin typeface="Times New Roman" panose="02020603050405020304" pitchFamily="18" charset="0"/>
                  <a:ea typeface="Tahoma" panose="020B0604030504040204" pitchFamily="34" charset="0"/>
                  <a:cs typeface="Times New Roman" panose="02020603050405020304" pitchFamily="18" charset="0"/>
                </a:rPr>
                <a:t> BÉO, ACID BÉO</a:t>
              </a:r>
              <a:endPar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2647844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8699"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F5900A5C-6560-4D47-E57E-05CCB101137C}"/>
              </a:ext>
            </a:extLst>
          </p:cNvPr>
          <p:cNvGrpSpPr/>
          <p:nvPr/>
        </p:nvGrpSpPr>
        <p:grpSpPr>
          <a:xfrm>
            <a:off x="762000" y="736010"/>
            <a:ext cx="10668000" cy="5512390"/>
            <a:chOff x="809625" y="4847241"/>
            <a:chExt cx="10668000" cy="3858896"/>
          </a:xfrm>
        </p:grpSpPr>
        <p:grpSp>
          <p:nvGrpSpPr>
            <p:cNvPr id="23" name="Group 22">
              <a:extLst>
                <a:ext uri="{FF2B5EF4-FFF2-40B4-BE49-F238E27FC236}">
                  <a16:creationId xmlns:a16="http://schemas.microsoft.com/office/drawing/2014/main" id="{75250D0A-2E32-3039-57F7-9EF3CF573ED2}"/>
                </a:ext>
              </a:extLst>
            </p:cNvPr>
            <p:cNvGrpSpPr/>
            <p:nvPr/>
          </p:nvGrpSpPr>
          <p:grpSpPr>
            <a:xfrm>
              <a:off x="1039639" y="4910457"/>
              <a:ext cx="10437986" cy="3795680"/>
              <a:chOff x="1533810" y="896088"/>
              <a:chExt cx="10015117" cy="4176747"/>
            </a:xfrm>
          </p:grpSpPr>
          <p:sp>
            <p:nvSpPr>
              <p:cNvPr id="36" name="Rectangle: Rounded Corners 35">
                <a:extLst>
                  <a:ext uri="{FF2B5EF4-FFF2-40B4-BE49-F238E27FC236}">
                    <a16:creationId xmlns:a16="http://schemas.microsoft.com/office/drawing/2014/main" id="{556626EA-785D-840E-9B3E-37FA31AB02DC}"/>
                  </a:ext>
                </a:extLst>
              </p:cNvPr>
              <p:cNvSpPr/>
              <p:nvPr/>
            </p:nvSpPr>
            <p:spPr>
              <a:xfrm rot="21540000">
                <a:off x="1825558" y="896088"/>
                <a:ext cx="2688337" cy="682306"/>
              </a:xfrm>
              <a:prstGeom prst="roundRect">
                <a:avLst>
                  <a:gd name="adj" fmla="val 14256"/>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76A3D3F-D32C-06EE-C192-D76A1A455BCF}"/>
                  </a:ext>
                </a:extLst>
              </p:cNvPr>
              <p:cNvGrpSpPr/>
              <p:nvPr/>
            </p:nvGrpSpPr>
            <p:grpSpPr>
              <a:xfrm>
                <a:off x="1533810" y="1347394"/>
                <a:ext cx="10015117" cy="3725441"/>
                <a:chOff x="1533810" y="949042"/>
                <a:chExt cx="10015117" cy="3725441"/>
              </a:xfrm>
            </p:grpSpPr>
            <p:sp>
              <p:nvSpPr>
                <p:cNvPr id="39" name="Rectangle: Rounded Corners 38">
                  <a:extLst>
                    <a:ext uri="{FF2B5EF4-FFF2-40B4-BE49-F238E27FC236}">
                      <a16:creationId xmlns:a16="http://schemas.microsoft.com/office/drawing/2014/main" id="{CA16B717-8414-53F0-ECFC-77880839C3E8}"/>
                    </a:ext>
                  </a:extLst>
                </p:cNvPr>
                <p:cNvSpPr/>
                <p:nvPr/>
              </p:nvSpPr>
              <p:spPr>
                <a:xfrm rot="21540000">
                  <a:off x="1621239" y="949042"/>
                  <a:ext cx="9857379" cy="3725441"/>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22AD100-9CE7-C5BD-C568-6B6BD25BEE56}"/>
                    </a:ext>
                  </a:extLst>
                </p:cNvPr>
                <p:cNvSpPr/>
                <p:nvPr/>
              </p:nvSpPr>
              <p:spPr>
                <a:xfrm>
                  <a:off x="1533810" y="1125770"/>
                  <a:ext cx="10015117" cy="3411058"/>
                </a:xfrm>
                <a:prstGeom prst="roundRect">
                  <a:avLst>
                    <a:gd name="adj" fmla="val 9851"/>
                  </a:avLst>
                </a:prstGeom>
                <a:solidFill>
                  <a:schemeClr val="bg1"/>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7913BC4-E8D5-E8BA-8A8D-83B5D73A4223}"/>
                  </a:ext>
                </a:extLst>
              </p:cNvPr>
              <p:cNvSpPr txBox="1"/>
              <p:nvPr/>
            </p:nvSpPr>
            <p:spPr>
              <a:xfrm rot="21540000">
                <a:off x="2110485" y="952821"/>
                <a:ext cx="2241263" cy="432973"/>
              </a:xfrm>
              <a:prstGeom prst="rect">
                <a:avLst/>
              </a:prstGeom>
              <a:noFill/>
            </p:spPr>
            <p:txBody>
              <a:bodyPr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EM CÓ BIẾT</a:t>
                </a:r>
              </a:p>
            </p:txBody>
          </p:sp>
        </p:grpSp>
        <p:grpSp>
          <p:nvGrpSpPr>
            <p:cNvPr id="25" name="Group 24">
              <a:extLst>
                <a:ext uri="{FF2B5EF4-FFF2-40B4-BE49-F238E27FC236}">
                  <a16:creationId xmlns:a16="http://schemas.microsoft.com/office/drawing/2014/main" id="{F2DC1E53-73DB-6988-B465-858FA3502E84}"/>
                </a:ext>
              </a:extLst>
            </p:cNvPr>
            <p:cNvGrpSpPr/>
            <p:nvPr/>
          </p:nvGrpSpPr>
          <p:grpSpPr>
            <a:xfrm>
              <a:off x="809625" y="4847241"/>
              <a:ext cx="826650" cy="698500"/>
              <a:chOff x="383897" y="299737"/>
              <a:chExt cx="986479" cy="833552"/>
            </a:xfrm>
          </p:grpSpPr>
          <p:sp>
            <p:nvSpPr>
              <p:cNvPr id="26" name="Oval 25">
                <a:extLst>
                  <a:ext uri="{FF2B5EF4-FFF2-40B4-BE49-F238E27FC236}">
                    <a16:creationId xmlns:a16="http://schemas.microsoft.com/office/drawing/2014/main" id="{1D804B8D-3611-8CDA-0512-7B0B5D864120}"/>
                  </a:ext>
                </a:extLst>
              </p:cNvPr>
              <p:cNvSpPr/>
              <p:nvPr/>
            </p:nvSpPr>
            <p:spPr>
              <a:xfrm>
                <a:off x="383897" y="299737"/>
                <a:ext cx="986479"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97446C74-67D2-F4DB-F4BC-3465726B4C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3897" y="401866"/>
                <a:ext cx="868997" cy="603414"/>
              </a:xfrm>
              <a:prstGeom prst="rect">
                <a:avLst/>
              </a:prstGeom>
            </p:spPr>
          </p:pic>
        </p:gr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564" y="1893040"/>
            <a:ext cx="9836636" cy="3974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5976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1190951" y="785458"/>
            <a:ext cx="9705649" cy="1843160"/>
            <a:chOff x="1050985" y="914400"/>
            <a:chExt cx="10455215" cy="1719128"/>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1719127"/>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806715" y="453341"/>
            <a:ext cx="914400" cy="9144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1454596" y="1315024"/>
            <a:ext cx="9274564"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8</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Viết công thức cấu tạo của chất béo được tạo thành từ glycerol và palmitic acid.</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Rectangle: Rounded Corners 30">
            <a:extLst>
              <a:ext uri="{FF2B5EF4-FFF2-40B4-BE49-F238E27FC236}">
                <a16:creationId xmlns:a16="http://schemas.microsoft.com/office/drawing/2014/main" id="{51918317-BE19-3222-E20E-D40B2BB6397B}"/>
              </a:ext>
            </a:extLst>
          </p:cNvPr>
          <p:cNvSpPr/>
          <p:nvPr/>
        </p:nvSpPr>
        <p:spPr>
          <a:xfrm>
            <a:off x="4495800" y="2813596"/>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61942" y="3657600"/>
            <a:ext cx="4239058" cy="2590800"/>
          </a:xfrm>
          <a:prstGeom prst="rect">
            <a:avLst/>
          </a:prstGeom>
        </p:spPr>
      </p:pic>
    </p:spTree>
    <p:extLst>
      <p:ext uri="{BB962C8B-B14F-4D97-AF65-F5344CB8AC3E}">
        <p14:creationId xmlns:p14="http://schemas.microsoft.com/office/powerpoint/2010/main" val="77969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56396" y="381000"/>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hat Is an Ester in Chemistry?">
            <a:extLst>
              <a:ext uri="{FF2B5EF4-FFF2-40B4-BE49-F238E27FC236}">
                <a16:creationId xmlns:a16="http://schemas.microsoft.com/office/drawing/2014/main" id="{781C31D3-36FE-4344-CC26-8B01BBED8C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66" b="15860"/>
          <a:stretch/>
        </p:blipFill>
        <p:spPr bwMode="auto">
          <a:xfrm>
            <a:off x="6477000" y="1369759"/>
            <a:ext cx="4406273"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a:extLst>
              <a:ext uri="{FF2B5EF4-FFF2-40B4-BE49-F238E27FC236}">
                <a16:creationId xmlns:a16="http://schemas.microsoft.com/office/drawing/2014/main" id="{EFD62F78-64A0-9B56-0D75-CE1F0C0DC938}"/>
              </a:ext>
            </a:extLst>
          </p:cNvPr>
          <p:cNvSpPr>
            <a:spLocks noChangeAspect="1" noChangeArrowheads="1"/>
          </p:cNvSpPr>
          <p:nvPr/>
        </p:nvSpPr>
        <p:spPr bwMode="auto">
          <a:xfrm>
            <a:off x="5837635" y="22079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D45177B-B146-EA8B-FA65-6A74314EE019}"/>
              </a:ext>
            </a:extLst>
          </p:cNvPr>
          <p:cNvPicPr>
            <a:picLocks noChangeAspect="1"/>
          </p:cNvPicPr>
          <p:nvPr/>
        </p:nvPicPr>
        <p:blipFill rotWithShape="1">
          <a:blip r:embed="rId4"/>
          <a:srcRect t="6321"/>
          <a:stretch/>
        </p:blipFill>
        <p:spPr>
          <a:xfrm>
            <a:off x="2103835" y="1369759"/>
            <a:ext cx="3418258" cy="2566580"/>
          </a:xfrm>
          <a:prstGeom prst="rect">
            <a:avLst/>
          </a:prstGeom>
        </p:spPr>
      </p:pic>
      <p:sp>
        <p:nvSpPr>
          <p:cNvPr id="13" name="Oval 12">
            <a:extLst>
              <a:ext uri="{FF2B5EF4-FFF2-40B4-BE49-F238E27FC236}">
                <a16:creationId xmlns:a16="http://schemas.microsoft.com/office/drawing/2014/main" id="{7F05E310-E06E-92D6-F61D-943F7956C9F6}"/>
              </a:ext>
            </a:extLst>
          </p:cNvPr>
          <p:cNvSpPr/>
          <p:nvPr/>
        </p:nvSpPr>
        <p:spPr>
          <a:xfrm>
            <a:off x="4008835" y="2893759"/>
            <a:ext cx="1676400" cy="99060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9B1F927C-CC53-BF84-35EC-82DEFAC16DFB}"/>
              </a:ext>
            </a:extLst>
          </p:cNvPr>
          <p:cNvSpPr/>
          <p:nvPr/>
        </p:nvSpPr>
        <p:spPr>
          <a:xfrm>
            <a:off x="8839200" y="2937171"/>
            <a:ext cx="1676400" cy="990600"/>
          </a:xfrm>
          <a:prstGeom prst="ellipse">
            <a:avLst/>
          </a:prstGeom>
          <a:noFill/>
          <a:ln w="28575">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Channel Name">
            <a:extLst>
              <a:ext uri="{FF2B5EF4-FFF2-40B4-BE49-F238E27FC236}">
                <a16:creationId xmlns:a16="http://schemas.microsoft.com/office/drawing/2014/main" id="{8BCE4460-BB93-D528-2938-863299DBCB70}"/>
              </a:ext>
            </a:extLst>
          </p:cNvPr>
          <p:cNvSpPr txBox="1"/>
          <p:nvPr/>
        </p:nvSpPr>
        <p:spPr>
          <a:xfrm>
            <a:off x="2027635" y="4296905"/>
            <a:ext cx="3657600" cy="812530"/>
          </a:xfrm>
          <a:prstGeom prst="rect">
            <a:avLst/>
          </a:prstGeom>
          <a:noFill/>
          <a:ln>
            <a:noFill/>
          </a:ln>
        </p:spPr>
        <p:txBody>
          <a:bodyPr wrap="square" rtlCol="0">
            <a:spAutoFit/>
          </a:bodyPr>
          <a:lstStyle/>
          <a:p>
            <a:pPr marR="0" lvl="0" algn="ctr" defTabSz="914400" rtl="0" eaLnBrk="1" fontAlgn="auto" latinLnBrk="0" hangingPunct="1">
              <a:lnSpc>
                <a:spcPct val="130000"/>
              </a:lnSpc>
              <a:spcBef>
                <a:spcPts val="0"/>
              </a:spcBef>
              <a:spcAft>
                <a:spcPts val="0"/>
              </a:spcAft>
              <a:buClrTx/>
              <a:buSzTx/>
              <a:tabLst/>
              <a:defRPr/>
            </a:pPr>
            <a:r>
              <a:rPr lang="en-US" sz="3600" b="1"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Carboxylic acid</a:t>
            </a:r>
            <a:endParaRPr kumimoji="0" lang="vi-VN" sz="3600" b="1"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Channel Name">
            <a:extLst>
              <a:ext uri="{FF2B5EF4-FFF2-40B4-BE49-F238E27FC236}">
                <a16:creationId xmlns:a16="http://schemas.microsoft.com/office/drawing/2014/main" id="{5E9E60AC-4949-60CB-35C8-18E450498B52}"/>
              </a:ext>
            </a:extLst>
          </p:cNvPr>
          <p:cNvSpPr txBox="1"/>
          <p:nvPr/>
        </p:nvSpPr>
        <p:spPr>
          <a:xfrm>
            <a:off x="6853481" y="4296905"/>
            <a:ext cx="3124200" cy="740652"/>
          </a:xfrm>
          <a:prstGeom prst="rect">
            <a:avLst/>
          </a:prstGeom>
          <a:noFill/>
          <a:ln>
            <a:noFill/>
          </a:ln>
        </p:spPr>
        <p:txBody>
          <a:bodyPr wrap="square" rtlCol="0">
            <a:spAutoFit/>
          </a:bodyPr>
          <a:lstStyle/>
          <a:p>
            <a:pPr marR="0" lvl="0" algn="ctr" defTabSz="914400" rtl="0" eaLnBrk="1" fontAlgn="auto" latinLnBrk="0" hangingPunct="1">
              <a:lnSpc>
                <a:spcPct val="130000"/>
              </a:lnSpc>
              <a:spcBef>
                <a:spcPts val="0"/>
              </a:spcBef>
              <a:spcAft>
                <a:spcPts val="0"/>
              </a:spcAft>
              <a:buClrTx/>
              <a:buSzTx/>
              <a:tabLst/>
              <a:defRPr/>
            </a:pPr>
            <a:r>
              <a:rPr lang="en-US" sz="3600" b="1">
                <a:ln w="0">
                  <a:noFill/>
                  <a:prstDash val="solid"/>
                </a:ln>
                <a:latin typeface="Times New Roman" panose="02020603050405020304" pitchFamily="18" charset="0"/>
                <a:ea typeface="Tahoma" panose="020B0604030504040204" pitchFamily="34" charset="0"/>
                <a:cs typeface="Times New Roman" panose="02020603050405020304" pitchFamily="18" charset="0"/>
              </a:rPr>
              <a:t>Ester </a:t>
            </a:r>
            <a:endParaRPr kumimoji="0" lang="vi-VN" sz="3600" b="1"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Arrow: Striped Right 16">
            <a:extLst>
              <a:ext uri="{FF2B5EF4-FFF2-40B4-BE49-F238E27FC236}">
                <a16:creationId xmlns:a16="http://schemas.microsoft.com/office/drawing/2014/main" id="{9C283D9E-7E3C-69DD-61E3-5812B76A8A5E}"/>
              </a:ext>
            </a:extLst>
          </p:cNvPr>
          <p:cNvSpPr/>
          <p:nvPr/>
        </p:nvSpPr>
        <p:spPr>
          <a:xfrm>
            <a:off x="6081616" y="2207959"/>
            <a:ext cx="732687" cy="484632"/>
          </a:xfrm>
          <a:prstGeom prst="strip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688EE605-3B61-C52B-2BC5-1F096B67A2CE}"/>
              </a:ext>
            </a:extLst>
          </p:cNvPr>
          <p:cNvGrpSpPr/>
          <p:nvPr/>
        </p:nvGrpSpPr>
        <p:grpSpPr>
          <a:xfrm>
            <a:off x="2184400" y="-190502"/>
            <a:ext cx="7823200" cy="1138893"/>
            <a:chOff x="2184400" y="-190501"/>
            <a:chExt cx="7823200" cy="980515"/>
          </a:xfrm>
        </p:grpSpPr>
        <p:sp>
          <p:nvSpPr>
            <p:cNvPr id="11" name="Rectangle: Rounded Corners 10">
              <a:extLst>
                <a:ext uri="{FF2B5EF4-FFF2-40B4-BE49-F238E27FC236}">
                  <a16:creationId xmlns:a16="http://schemas.microsoft.com/office/drawing/2014/main" id="{02D647E6-37FD-D12C-A89B-26300960A9BE}"/>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annel Name">
              <a:extLst>
                <a:ext uri="{FF2B5EF4-FFF2-40B4-BE49-F238E27FC236}">
                  <a16:creationId xmlns:a16="http://schemas.microsoft.com/office/drawing/2014/main" id="{D2172CA3-1CD4-92F8-EDF6-721F29C893BE}"/>
                </a:ext>
              </a:extLst>
            </p:cNvPr>
            <p:cNvSpPr txBox="1"/>
            <p:nvPr/>
          </p:nvSpPr>
          <p:spPr>
            <a:xfrm>
              <a:off x="2239565" y="-89056"/>
              <a:ext cx="7543800" cy="637655"/>
            </a:xfrm>
            <a:prstGeom prst="rect">
              <a:avLst/>
            </a:prstGeom>
            <a:noFill/>
            <a:ln>
              <a:noFill/>
            </a:ln>
          </p:spPr>
          <p:txBody>
            <a:bodyPr wrap="square" rtlCol="0">
              <a:spAutoFit/>
            </a:bodyPr>
            <a:lstStyle/>
            <a:p>
              <a:pPr lvl="0" algn="ctr">
                <a:lnSpc>
                  <a:spcPct val="130000"/>
                </a:lnSpc>
                <a:defRPr/>
              </a:pPr>
              <a:r>
                <a:rPr lang="en-US" sz="36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KHÁI NIỆM</a:t>
              </a:r>
            </a:p>
          </p:txBody>
        </p:sp>
      </p:grpSp>
    </p:spTree>
    <p:extLst>
      <p:ext uri="{BB962C8B-B14F-4D97-AF65-F5344CB8AC3E}">
        <p14:creationId xmlns:p14="http://schemas.microsoft.com/office/powerpoint/2010/main" val="242441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7" name="Freeform: Shape 1036">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39" name="Freeform: Shape 1038">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6" name="Picture 8" descr="Mỡ heo – BaF">
            <a:extLst>
              <a:ext uri="{FF2B5EF4-FFF2-40B4-BE49-F238E27FC236}">
                <a16:creationId xmlns:a16="http://schemas.microsoft.com/office/drawing/2014/main" id="{A7C14131-395A-2216-3162-B82F56A9E6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14" r="2" b="15611"/>
          <a:stretch/>
        </p:blipFill>
        <p:spPr bwMode="auto">
          <a:xfrm>
            <a:off x="2664294" y="948390"/>
            <a:ext cx="9526226" cy="2942570"/>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041" name="Freeform: Shape 1040">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30" name="Picture 6" descr="Sử dụng dầu thực vật đúng cách để bảo vệ sức khỏe gia đình | websosanh.vn">
            <a:extLst>
              <a:ext uri="{FF2B5EF4-FFF2-40B4-BE49-F238E27FC236}">
                <a16:creationId xmlns:a16="http://schemas.microsoft.com/office/drawing/2014/main" id="{E725130A-D536-E479-EB69-5A54252A70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90" r="-1" b="21187"/>
          <a:stretch/>
        </p:blipFill>
        <p:spPr bwMode="auto">
          <a:xfrm>
            <a:off x="2660676" y="3938585"/>
            <a:ext cx="9531324" cy="291941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043" name="Freeform: Shape 1042">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ectangle 1">
            <a:extLst>
              <a:ext uri="{FF2B5EF4-FFF2-40B4-BE49-F238E27FC236}">
                <a16:creationId xmlns:a16="http://schemas.microsoft.com/office/drawing/2014/main" id="{D40C130D-473D-F40A-BDCC-042DF6CC7688}"/>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3C2B9A4-0ADF-987F-65D1-6E9A97D5D4C7}"/>
              </a:ext>
            </a:extLst>
          </p:cNvPr>
          <p:cNvSpPr/>
          <p:nvPr/>
        </p:nvSpPr>
        <p:spPr>
          <a:xfrm>
            <a:off x="-26456" y="5401920"/>
            <a:ext cx="2286000" cy="6096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Chất béo</a:t>
            </a:r>
          </a:p>
        </p:txBody>
      </p:sp>
      <p:grpSp>
        <p:nvGrpSpPr>
          <p:cNvPr id="11" name="Group 10">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12"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VẬT LÍ CỦA CHẤT BÉO</a:t>
              </a:r>
            </a:p>
          </p:txBody>
        </p:sp>
      </p:grpSp>
    </p:spTree>
    <p:extLst>
      <p:ext uri="{BB962C8B-B14F-4D97-AF65-F5344CB8AC3E}">
        <p14:creationId xmlns:p14="http://schemas.microsoft.com/office/powerpoint/2010/main" val="110024404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C9437AEC-84A9-E735-EBC9-EE5E57C6C9F3}"/>
              </a:ext>
            </a:extLst>
          </p:cNvPr>
          <p:cNvSpPr txBox="1"/>
          <p:nvPr/>
        </p:nvSpPr>
        <p:spPr>
          <a:xfrm>
            <a:off x="852349" y="1091185"/>
            <a:ext cx="3733800" cy="70788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600"/>
              </a:spcAft>
              <a:buClrTx/>
              <a:buSzTx/>
              <a:buFontTx/>
              <a:buNone/>
              <a:tabLst/>
              <a:defRPr sz="2600" b="0">
                <a:latin typeface="Arial"/>
              </a:defRPr>
            </a:lvl1pPr>
          </a:lstStyle>
          <a:p>
            <a:pPr algn="l"/>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a:latin typeface="Times New Roman" panose="02020603050405020304" pitchFamily="18" charset="0"/>
                <a:cs typeface="Times New Roman" panose="02020603050405020304" pitchFamily="18" charset="0"/>
              </a:rPr>
              <a:t>Ở điều kiện thường:</a:t>
            </a:r>
          </a:p>
        </p:txBody>
      </p:sp>
      <p:sp>
        <p:nvSpPr>
          <p:cNvPr id="14" name="Rectangle: Rounded Corners 13">
            <a:extLst>
              <a:ext uri="{FF2B5EF4-FFF2-40B4-BE49-F238E27FC236}">
                <a16:creationId xmlns:a16="http://schemas.microsoft.com/office/drawing/2014/main" id="{C62BB4B1-3F46-2C61-7563-3C6BB6723DC7}"/>
              </a:ext>
            </a:extLst>
          </p:cNvPr>
          <p:cNvSpPr/>
          <p:nvPr/>
        </p:nvSpPr>
        <p:spPr>
          <a:xfrm>
            <a:off x="836785" y="2286000"/>
            <a:ext cx="5181600" cy="3733800"/>
          </a:xfrm>
          <a:prstGeom prst="roundRect">
            <a:avLst>
              <a:gd name="adj" fmla="val 6562"/>
            </a:avLst>
          </a:prstGeom>
          <a:solidFill>
            <a:schemeClr val="bg1"/>
          </a:solidFill>
          <a:ln w="2857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940F7A37-8FD8-7AC2-3D80-A42A96734857}"/>
              </a:ext>
            </a:extLst>
          </p:cNvPr>
          <p:cNvSpPr/>
          <p:nvPr/>
        </p:nvSpPr>
        <p:spPr>
          <a:xfrm>
            <a:off x="1674986" y="2030739"/>
            <a:ext cx="3660428" cy="516209"/>
          </a:xfrm>
          <a:prstGeom prst="roundRect">
            <a:avLst>
              <a:gd name="adj" fmla="val 50000"/>
            </a:avLst>
          </a:prstGeom>
          <a:solidFill>
            <a:srgbClr val="C7374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Chất béo dạng lỏng</a:t>
            </a:r>
          </a:p>
        </p:txBody>
      </p:sp>
      <p:sp>
        <p:nvSpPr>
          <p:cNvPr id="16" name="Rectangle: Rounded Corners 15">
            <a:extLst>
              <a:ext uri="{FF2B5EF4-FFF2-40B4-BE49-F238E27FC236}">
                <a16:creationId xmlns:a16="http://schemas.microsoft.com/office/drawing/2014/main" id="{9B7D0A14-8F4E-3546-9457-6A2A97187C6E}"/>
              </a:ext>
            </a:extLst>
          </p:cNvPr>
          <p:cNvSpPr/>
          <p:nvPr/>
        </p:nvSpPr>
        <p:spPr>
          <a:xfrm>
            <a:off x="6248400" y="2282391"/>
            <a:ext cx="5181600" cy="3733800"/>
          </a:xfrm>
          <a:prstGeom prst="roundRect">
            <a:avLst>
              <a:gd name="adj" fmla="val 6562"/>
            </a:avLst>
          </a:prstGeom>
          <a:solidFill>
            <a:schemeClr val="bg1"/>
          </a:solidFill>
          <a:ln w="28575">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69D9F75-2D5A-B62E-FBED-A5A550B0BCB9}"/>
              </a:ext>
            </a:extLst>
          </p:cNvPr>
          <p:cNvSpPr/>
          <p:nvPr/>
        </p:nvSpPr>
        <p:spPr>
          <a:xfrm>
            <a:off x="7086601" y="2027130"/>
            <a:ext cx="3430414" cy="516209"/>
          </a:xfrm>
          <a:prstGeom prst="roundRect">
            <a:avLst>
              <a:gd name="adj" fmla="val 50000"/>
            </a:avLst>
          </a:prstGeom>
          <a:solidFill>
            <a:srgbClr val="217D6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Chất béo dạng rắn</a:t>
            </a:r>
          </a:p>
        </p:txBody>
      </p:sp>
      <p:pic>
        <p:nvPicPr>
          <p:cNvPr id="3078" name="Picture 6" descr="Dầu mè là dầu gì? Công dụng và cách sử dụng dầu mè đúng nhất">
            <a:extLst>
              <a:ext uri="{FF2B5EF4-FFF2-40B4-BE49-F238E27FC236}">
                <a16:creationId xmlns:a16="http://schemas.microsoft.com/office/drawing/2014/main" id="{F6683982-7B01-0FC2-070B-C57268B36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996" y="3962400"/>
            <a:ext cx="2610609" cy="19579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ác dụng của dầu lạc : Vũ khí bí mật cho sức khỏe và cách sử dụng thông  minh【 1900.633.539 】">
            <a:extLst>
              <a:ext uri="{FF2B5EF4-FFF2-40B4-BE49-F238E27FC236}">
                <a16:creationId xmlns:a16="http://schemas.microsoft.com/office/drawing/2014/main" id="{1704612B-06C1-E083-A69E-8DFDF04207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25" t="10039" b="6865"/>
          <a:stretch/>
        </p:blipFill>
        <p:spPr bwMode="auto">
          <a:xfrm>
            <a:off x="3860027" y="2727407"/>
            <a:ext cx="2021632" cy="16741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ầu dừa nguyên chất | Nafoods Group">
            <a:extLst>
              <a:ext uri="{FF2B5EF4-FFF2-40B4-BE49-F238E27FC236}">
                <a16:creationId xmlns:a16="http://schemas.microsoft.com/office/drawing/2014/main" id="{3FFE0910-20E8-2666-168D-05356D951EFA}"/>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6869" t="21181" r="5181" b="12807"/>
          <a:stretch/>
        </p:blipFill>
        <p:spPr bwMode="auto">
          <a:xfrm>
            <a:off x="907256" y="2712158"/>
            <a:ext cx="2099717" cy="15774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ỡ cừu - Nguyên liệu làm son tại TP Hồ Chí Minh">
            <a:extLst>
              <a:ext uri="{FF2B5EF4-FFF2-40B4-BE49-F238E27FC236}">
                <a16:creationId xmlns:a16="http://schemas.microsoft.com/office/drawing/2014/main" id="{7802370D-5A50-5C4D-EEA7-87762F14E60F}"/>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3168" r="17935" b="2107"/>
          <a:stretch/>
        </p:blipFill>
        <p:spPr bwMode="auto">
          <a:xfrm>
            <a:off x="7964406" y="3700299"/>
            <a:ext cx="1750720" cy="18656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Sỉ lẻ Mỡ bò - Loại 1kg - Tươi Sạch | Thực Phẩm Nhanh">
            <a:extLst>
              <a:ext uri="{FF2B5EF4-FFF2-40B4-BE49-F238E27FC236}">
                <a16:creationId xmlns:a16="http://schemas.microsoft.com/office/drawing/2014/main" id="{2AB7802C-180C-FBDF-767B-DD60DA8500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750" t="17003" r="24941" b="28889"/>
          <a:stretch/>
        </p:blipFill>
        <p:spPr bwMode="auto">
          <a:xfrm>
            <a:off x="9353297" y="2727407"/>
            <a:ext cx="1813596" cy="14478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05BB2C10-D3EF-A62F-E130-7FB4AF7CC0BF}"/>
              </a:ext>
            </a:extLst>
          </p:cNvPr>
          <p:cNvSpPr txBox="1"/>
          <p:nvPr/>
        </p:nvSpPr>
        <p:spPr>
          <a:xfrm>
            <a:off x="1066801" y="4397330"/>
            <a:ext cx="1571434"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Dầu dừa</a:t>
            </a:r>
          </a:p>
        </p:txBody>
      </p:sp>
      <p:sp>
        <p:nvSpPr>
          <p:cNvPr id="30" name="TextBox 29">
            <a:extLst>
              <a:ext uri="{FF2B5EF4-FFF2-40B4-BE49-F238E27FC236}">
                <a16:creationId xmlns:a16="http://schemas.microsoft.com/office/drawing/2014/main" id="{1CE352C2-E235-A0D0-31B0-284B61974DA4}"/>
              </a:ext>
            </a:extLst>
          </p:cNvPr>
          <p:cNvSpPr txBox="1"/>
          <p:nvPr/>
        </p:nvSpPr>
        <p:spPr>
          <a:xfrm>
            <a:off x="4438055" y="4397330"/>
            <a:ext cx="1580330"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Dầu lạc</a:t>
            </a:r>
          </a:p>
        </p:txBody>
      </p:sp>
      <p:sp>
        <p:nvSpPr>
          <p:cNvPr id="31" name="TextBox 30">
            <a:extLst>
              <a:ext uri="{FF2B5EF4-FFF2-40B4-BE49-F238E27FC236}">
                <a16:creationId xmlns:a16="http://schemas.microsoft.com/office/drawing/2014/main" id="{C3B9F199-21DC-588A-04B3-BD43C2FD97EA}"/>
              </a:ext>
            </a:extLst>
          </p:cNvPr>
          <p:cNvSpPr txBox="1"/>
          <p:nvPr/>
        </p:nvSpPr>
        <p:spPr>
          <a:xfrm>
            <a:off x="739899" y="5397137"/>
            <a:ext cx="1927365"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Dầu vừng</a:t>
            </a:r>
          </a:p>
        </p:txBody>
      </p:sp>
      <p:sp>
        <p:nvSpPr>
          <p:cNvPr id="32" name="TextBox 31">
            <a:extLst>
              <a:ext uri="{FF2B5EF4-FFF2-40B4-BE49-F238E27FC236}">
                <a16:creationId xmlns:a16="http://schemas.microsoft.com/office/drawing/2014/main" id="{308010B6-FDC3-9513-142C-978613FCB858}"/>
              </a:ext>
            </a:extLst>
          </p:cNvPr>
          <p:cNvSpPr txBox="1"/>
          <p:nvPr/>
        </p:nvSpPr>
        <p:spPr>
          <a:xfrm>
            <a:off x="6459687" y="4236393"/>
            <a:ext cx="1428949"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Mỡ heo</a:t>
            </a:r>
          </a:p>
        </p:txBody>
      </p:sp>
      <p:sp>
        <p:nvSpPr>
          <p:cNvPr id="33" name="TextBox 32">
            <a:extLst>
              <a:ext uri="{FF2B5EF4-FFF2-40B4-BE49-F238E27FC236}">
                <a16:creationId xmlns:a16="http://schemas.microsoft.com/office/drawing/2014/main" id="{B2FBDE61-898B-FB3D-95F2-6575F85398BD}"/>
              </a:ext>
            </a:extLst>
          </p:cNvPr>
          <p:cNvSpPr txBox="1"/>
          <p:nvPr/>
        </p:nvSpPr>
        <p:spPr>
          <a:xfrm>
            <a:off x="9867900" y="4216871"/>
            <a:ext cx="1295213"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Mỡ bò</a:t>
            </a:r>
          </a:p>
        </p:txBody>
      </p:sp>
      <p:sp>
        <p:nvSpPr>
          <p:cNvPr id="34" name="TextBox 33">
            <a:extLst>
              <a:ext uri="{FF2B5EF4-FFF2-40B4-BE49-F238E27FC236}">
                <a16:creationId xmlns:a16="http://schemas.microsoft.com/office/drawing/2014/main" id="{552085A6-48DA-2EF3-97AF-8C0CCA253CD0}"/>
              </a:ext>
            </a:extLst>
          </p:cNvPr>
          <p:cNvSpPr txBox="1"/>
          <p:nvPr/>
        </p:nvSpPr>
        <p:spPr>
          <a:xfrm>
            <a:off x="8194674" y="5562078"/>
            <a:ext cx="1406525" cy="523220"/>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Mỡ cừu</a:t>
            </a:r>
          </a:p>
        </p:txBody>
      </p:sp>
      <p:pic>
        <p:nvPicPr>
          <p:cNvPr id="35" name="Picture 8" descr="Mỡ heo – BaF">
            <a:extLst>
              <a:ext uri="{FF2B5EF4-FFF2-40B4-BE49-F238E27FC236}">
                <a16:creationId xmlns:a16="http://schemas.microsoft.com/office/drawing/2014/main" id="{2EBE6342-169F-C9F1-D2B4-EB702AE9A47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273800" y="2580159"/>
            <a:ext cx="2717800" cy="16306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26"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VẬT LÍ CỦA CHẤT BÉO</a:t>
              </a:r>
            </a:p>
          </p:txBody>
        </p:sp>
      </p:grpSp>
    </p:spTree>
    <p:extLst>
      <p:ext uri="{BB962C8B-B14F-4D97-AF65-F5344CB8AC3E}">
        <p14:creationId xmlns:p14="http://schemas.microsoft.com/office/powerpoint/2010/main" val="34271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par>
                                <p:cTn id="38" presetID="16" presetClass="entr" presetSubtype="2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par>
                                <p:cTn id="47" presetID="16" presetClass="entr" presetSubtype="21" fill="hold" nodeType="withEffect">
                                  <p:stCondLst>
                                    <p:cond delay="0"/>
                                  </p:stCondLst>
                                  <p:childTnLst>
                                    <p:set>
                                      <p:cBhvr>
                                        <p:cTn id="48" dur="1" fill="hold">
                                          <p:stCondLst>
                                            <p:cond delay="0"/>
                                          </p:stCondLst>
                                        </p:cTn>
                                        <p:tgtEl>
                                          <p:spTgt spid="3078"/>
                                        </p:tgtEl>
                                        <p:attrNameLst>
                                          <p:attrName>style.visibility</p:attrName>
                                        </p:attrNameLst>
                                      </p:cBhvr>
                                      <p:to>
                                        <p:strVal val="visible"/>
                                      </p:to>
                                    </p:set>
                                    <p:animEffect transition="in" filter="barn(inVertical)">
                                      <p:cBhvr>
                                        <p:cTn id="49" dur="500"/>
                                        <p:tgtEl>
                                          <p:spTgt spid="307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par>
                                <p:cTn id="58" presetID="16" presetClass="entr" presetSubtype="21"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par>
                                <p:cTn id="64" presetID="16" presetClass="entr" presetSubtype="21" fill="hold" nodeType="withEffect">
                                  <p:stCondLst>
                                    <p:cond delay="0"/>
                                  </p:stCondLst>
                                  <p:childTnLst>
                                    <p:set>
                                      <p:cBhvr>
                                        <p:cTn id="65" dur="1" fill="hold">
                                          <p:stCondLst>
                                            <p:cond delay="0"/>
                                          </p:stCondLst>
                                        </p:cTn>
                                        <p:tgtEl>
                                          <p:spTgt spid="3084"/>
                                        </p:tgtEl>
                                        <p:attrNameLst>
                                          <p:attrName>style.visibility</p:attrName>
                                        </p:attrNameLst>
                                      </p:cBhvr>
                                      <p:to>
                                        <p:strVal val="visible"/>
                                      </p:to>
                                    </p:set>
                                    <p:animEffect transition="in" filter="barn(inVertical)">
                                      <p:cBhvr>
                                        <p:cTn id="66" dur="500"/>
                                        <p:tgtEl>
                                          <p:spTgt spid="308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barn(inVertical)">
                                      <p:cBhvr>
                                        <p:cTn id="6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6" grpId="0" animBg="1"/>
      <p:bldP spid="17" grpId="0" animBg="1"/>
      <p:bldP spid="29" grpId="0"/>
      <p:bldP spid="30" grpId="0"/>
      <p:bldP spid="31" grpId="0"/>
      <p:bldP spid="32" grpId="0"/>
      <p:bldP spid="33"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C9437AEC-84A9-E735-EBC9-EE5E57C6C9F3}"/>
              </a:ext>
            </a:extLst>
          </p:cNvPr>
          <p:cNvSpPr txBox="1"/>
          <p:nvPr/>
        </p:nvSpPr>
        <p:spPr>
          <a:xfrm>
            <a:off x="876300" y="1163511"/>
            <a:ext cx="10439400" cy="2139047"/>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600"/>
              </a:spcAft>
              <a:buClrTx/>
              <a:buSzTx/>
              <a:buFontTx/>
              <a:buNone/>
              <a:tabLst/>
              <a:defRPr sz="2600" b="0">
                <a:latin typeface="Arial"/>
              </a:defRPr>
            </a:lvl1pPr>
          </a:lstStyle>
          <a:p>
            <a:pPr>
              <a:lnSpc>
                <a:spcPct val="10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a:latin typeface="Times New Roman" panose="02020603050405020304" pitchFamily="18" charset="0"/>
                <a:cs typeface="Times New Roman" panose="02020603050405020304" pitchFamily="18" charset="0"/>
              </a:rPr>
              <a:t>Khi trong phân tử chất béo chứa nhiều </a:t>
            </a:r>
            <a:r>
              <a:rPr lang="vi-VN" sz="3200" b="1" dirty="0">
                <a:latin typeface="Times New Roman" panose="02020603050405020304" pitchFamily="18" charset="0"/>
                <a:cs typeface="Times New Roman" panose="02020603050405020304" pitchFamily="18" charset="0"/>
              </a:rPr>
              <a:t>gốc</a:t>
            </a:r>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acid béo no</a:t>
            </a:r>
            <a:r>
              <a:rPr lang="vi-VN" sz="3200" dirty="0">
                <a:latin typeface="Times New Roman" panose="02020603050405020304" pitchFamily="18" charset="0"/>
                <a:cs typeface="Times New Roman" panose="02020603050405020304" pitchFamily="18" charset="0"/>
              </a:rPr>
              <a:t>, chất béo thường ở thể </a:t>
            </a:r>
            <a:r>
              <a:rPr lang="vi-VN" sz="3200" b="1" dirty="0">
                <a:solidFill>
                  <a:srgbClr val="C7374F"/>
                </a:solidFill>
                <a:latin typeface="Times New Roman" panose="02020603050405020304" pitchFamily="18" charset="0"/>
                <a:cs typeface="Times New Roman" panose="02020603050405020304" pitchFamily="18" charset="0"/>
              </a:rPr>
              <a:t>rắn</a:t>
            </a:r>
            <a:r>
              <a:rPr lang="vi-VN" sz="3200" dirty="0">
                <a:latin typeface="Times New Roman" panose="02020603050405020304" pitchFamily="18" charset="0"/>
                <a:cs typeface="Times New Roman" panose="02020603050405020304" pitchFamily="18" charset="0"/>
              </a:rPr>
              <a:t>.</a:t>
            </a:r>
          </a:p>
          <a:p>
            <a:pPr>
              <a:lnSpc>
                <a:spcPct val="10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a:latin typeface="Times New Roman" panose="02020603050405020304" pitchFamily="18" charset="0"/>
                <a:cs typeface="Times New Roman" panose="02020603050405020304" pitchFamily="18" charset="0"/>
              </a:rPr>
              <a:t>Khi trong phân tử chất béo chứa nhiều </a:t>
            </a:r>
            <a:r>
              <a:rPr lang="vi-VN" sz="3200" b="1" dirty="0">
                <a:latin typeface="Times New Roman" panose="02020603050405020304" pitchFamily="18" charset="0"/>
                <a:cs typeface="Times New Roman" panose="02020603050405020304" pitchFamily="18" charset="0"/>
              </a:rPr>
              <a:t>gốc acid béo không no</a:t>
            </a:r>
            <a:r>
              <a:rPr lang="vi-VN" sz="3200" dirty="0">
                <a:latin typeface="Times New Roman" panose="02020603050405020304" pitchFamily="18" charset="0"/>
                <a:cs typeface="Times New Roman" panose="02020603050405020304" pitchFamily="18" charset="0"/>
              </a:rPr>
              <a:t>, chất béo thường ở thể </a:t>
            </a:r>
            <a:r>
              <a:rPr lang="vi-VN" sz="3200" b="1" dirty="0">
                <a:solidFill>
                  <a:srgbClr val="C7374F"/>
                </a:solidFill>
                <a:latin typeface="Times New Roman" panose="02020603050405020304" pitchFamily="18" charset="0"/>
                <a:cs typeface="Times New Roman" panose="02020603050405020304" pitchFamily="18" charset="0"/>
              </a:rPr>
              <a:t>lỏng</a:t>
            </a:r>
            <a:r>
              <a:rPr lang="vi-VN" sz="3200" dirty="0">
                <a:latin typeface="Times New Roman" panose="02020603050405020304" pitchFamily="18" charset="0"/>
                <a:cs typeface="Times New Roman" panose="02020603050405020304" pitchFamily="18" charset="0"/>
              </a:rPr>
              <a:t>.</a:t>
            </a:r>
          </a:p>
        </p:txBody>
      </p:sp>
      <p:graphicFrame>
        <p:nvGraphicFramePr>
          <p:cNvPr id="5" name="Table 4">
            <a:extLst>
              <a:ext uri="{FF2B5EF4-FFF2-40B4-BE49-F238E27FC236}">
                <a16:creationId xmlns:a16="http://schemas.microsoft.com/office/drawing/2014/main" id="{5044C404-8686-792E-1B28-DA9D4FD6364C}"/>
              </a:ext>
            </a:extLst>
          </p:cNvPr>
          <p:cNvGraphicFramePr>
            <a:graphicFrameLocks noGrp="1"/>
          </p:cNvGraphicFramePr>
          <p:nvPr>
            <p:extLst>
              <p:ext uri="{D42A27DB-BD31-4B8C-83A1-F6EECF244321}">
                <p14:modId xmlns:p14="http://schemas.microsoft.com/office/powerpoint/2010/main" val="2240213331"/>
              </p:ext>
            </p:extLst>
          </p:nvPr>
        </p:nvGraphicFramePr>
        <p:xfrm>
          <a:off x="1181100" y="3461408"/>
          <a:ext cx="9906000" cy="2537836"/>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303924541"/>
                    </a:ext>
                  </a:extLst>
                </a:gridCol>
                <a:gridCol w="4953000">
                  <a:extLst>
                    <a:ext uri="{9D8B030D-6E8A-4147-A177-3AD203B41FA5}">
                      <a16:colId xmlns:a16="http://schemas.microsoft.com/office/drawing/2014/main" val="1840402112"/>
                    </a:ext>
                  </a:extLst>
                </a:gridCol>
              </a:tblGrid>
              <a:tr h="634459">
                <a:tc>
                  <a:txBody>
                    <a:bodyPr/>
                    <a:lstStyle/>
                    <a:p>
                      <a:pPr algn="ctr">
                        <a:lnSpc>
                          <a:spcPct val="100000"/>
                        </a:lnSpc>
                      </a:pPr>
                      <a:r>
                        <a:rPr lang="en-US" sz="2800" dirty="0">
                          <a:latin typeface="Times New Roman" panose="02020603050405020304" pitchFamily="18" charset="0"/>
                          <a:cs typeface="Times New Roman" panose="02020603050405020304" pitchFamily="18" charset="0"/>
                        </a:rPr>
                        <a:t>Chất béo no</a:t>
                      </a:r>
                    </a:p>
                  </a:txBody>
                  <a:tcPr anchor="ctr">
                    <a:lnL w="12700" cap="flat" cmpd="sng" algn="ctr">
                      <a:solidFill>
                        <a:srgbClr val="217D61"/>
                      </a:solidFill>
                      <a:prstDash val="solid"/>
                      <a:round/>
                      <a:headEnd type="none" w="med" len="med"/>
                      <a:tailEnd type="none" w="med" len="med"/>
                    </a:lnL>
                    <a:lnR w="12700" cap="flat" cmpd="sng" algn="ctr">
                      <a:solidFill>
                        <a:srgbClr val="217D61"/>
                      </a:solidFill>
                      <a:prstDash val="solid"/>
                      <a:round/>
                      <a:headEnd type="none" w="med" len="med"/>
                      <a:tailEnd type="none" w="med" len="med"/>
                    </a:lnR>
                    <a:lnT w="12700" cap="flat" cmpd="sng" algn="ctr">
                      <a:solidFill>
                        <a:srgbClr val="217D61"/>
                      </a:solidFill>
                      <a:prstDash val="solid"/>
                      <a:round/>
                      <a:headEnd type="none" w="med" len="med"/>
                      <a:tailEnd type="none" w="med" len="med"/>
                    </a:lnT>
                    <a:lnB w="12700" cap="flat" cmpd="sng" algn="ctr">
                      <a:solidFill>
                        <a:srgbClr val="217D61"/>
                      </a:solidFill>
                      <a:prstDash val="solid"/>
                      <a:round/>
                      <a:headEnd type="none" w="med" len="med"/>
                      <a:tailEnd type="none" w="med" len="med"/>
                    </a:lnB>
                    <a:solidFill>
                      <a:srgbClr val="217D61"/>
                    </a:solidFill>
                  </a:tcPr>
                </a:tc>
                <a:tc>
                  <a:txBody>
                    <a:bodyPr/>
                    <a:lstStyle/>
                    <a:p>
                      <a:pPr algn="ctr">
                        <a:lnSpc>
                          <a:spcPct val="100000"/>
                        </a:lnSpc>
                      </a:pPr>
                      <a:r>
                        <a:rPr lang="en-US" sz="2800">
                          <a:latin typeface="Times New Roman" panose="02020603050405020304" pitchFamily="18" charset="0"/>
                          <a:cs typeface="Times New Roman" panose="02020603050405020304" pitchFamily="18" charset="0"/>
                        </a:rPr>
                        <a:t>Chất béo không no</a:t>
                      </a:r>
                    </a:p>
                  </a:txBody>
                  <a:tcPr anchor="ctr">
                    <a:lnL w="12700" cap="flat" cmpd="sng" algn="ctr">
                      <a:solidFill>
                        <a:srgbClr val="217D61"/>
                      </a:solidFill>
                      <a:prstDash val="solid"/>
                      <a:round/>
                      <a:headEnd type="none" w="med" len="med"/>
                      <a:tailEnd type="none" w="med" len="med"/>
                    </a:lnL>
                    <a:lnR w="12700" cap="flat" cmpd="sng" algn="ctr">
                      <a:solidFill>
                        <a:srgbClr val="217D61"/>
                      </a:solidFill>
                      <a:prstDash val="solid"/>
                      <a:round/>
                      <a:headEnd type="none" w="med" len="med"/>
                      <a:tailEnd type="none" w="med" len="med"/>
                    </a:lnR>
                    <a:lnT w="12700" cap="flat" cmpd="sng" algn="ctr">
                      <a:solidFill>
                        <a:srgbClr val="217D61"/>
                      </a:solidFill>
                      <a:prstDash val="solid"/>
                      <a:round/>
                      <a:headEnd type="none" w="med" len="med"/>
                      <a:tailEnd type="none" w="med" len="med"/>
                    </a:lnT>
                    <a:lnB w="12700" cap="flat" cmpd="sng" algn="ctr">
                      <a:solidFill>
                        <a:srgbClr val="217D61"/>
                      </a:solidFill>
                      <a:prstDash val="solid"/>
                      <a:round/>
                      <a:headEnd type="none" w="med" len="med"/>
                      <a:tailEnd type="none" w="med" len="med"/>
                    </a:lnB>
                    <a:solidFill>
                      <a:srgbClr val="217D61"/>
                    </a:solidFill>
                  </a:tcPr>
                </a:tc>
                <a:extLst>
                  <a:ext uri="{0D108BD9-81ED-4DB2-BD59-A6C34878D82A}">
                    <a16:rowId xmlns:a16="http://schemas.microsoft.com/office/drawing/2014/main" val="3807383469"/>
                  </a:ext>
                </a:extLst>
              </a:tr>
              <a:tr h="634459">
                <a:tc>
                  <a:txBody>
                    <a:bodyPr/>
                    <a:lstStyle/>
                    <a:p>
                      <a:pPr algn="ctr">
                        <a:lnSpc>
                          <a:spcPct val="100000"/>
                        </a:lnSpc>
                      </a:pPr>
                      <a:r>
                        <a:rPr lang="en-US" sz="2800" dirty="0">
                          <a:latin typeface="Times New Roman" panose="02020603050405020304" pitchFamily="18" charset="0"/>
                          <a:cs typeface="Times New Roman" panose="02020603050405020304" pitchFamily="18" charset="0"/>
                        </a:rPr>
                        <a:t>Rắn</a:t>
                      </a:r>
                    </a:p>
                  </a:txBody>
                  <a:tcPr anchor="ctr">
                    <a:lnL w="12700" cap="flat" cmpd="sng" algn="ctr">
                      <a:solidFill>
                        <a:srgbClr val="217D61"/>
                      </a:solidFill>
                      <a:prstDash val="solid"/>
                      <a:round/>
                      <a:headEnd type="none" w="med" len="med"/>
                      <a:tailEnd type="none" w="med" len="med"/>
                    </a:lnL>
                    <a:lnR w="12700" cap="flat" cmpd="sng" algn="ctr">
                      <a:solidFill>
                        <a:srgbClr val="217D61"/>
                      </a:solidFill>
                      <a:prstDash val="solid"/>
                      <a:round/>
                      <a:headEnd type="none" w="med" len="med"/>
                      <a:tailEnd type="none" w="med" len="med"/>
                    </a:lnR>
                    <a:lnT w="12700" cap="flat" cmpd="sng" algn="ctr">
                      <a:solidFill>
                        <a:srgbClr val="217D61"/>
                      </a:solidFill>
                      <a:prstDash val="solid"/>
                      <a:round/>
                      <a:headEnd type="none" w="med" len="med"/>
                      <a:tailEnd type="none" w="med" len="med"/>
                    </a:lnT>
                    <a:lnB w="12700" cap="flat" cmpd="sng" algn="ctr">
                      <a:solidFill>
                        <a:srgbClr val="217D61"/>
                      </a:solidFill>
                      <a:prstDash val="solid"/>
                      <a:round/>
                      <a:headEnd type="none" w="med" len="med"/>
                      <a:tailEnd type="none" w="med" len="med"/>
                    </a:lnB>
                    <a:noFill/>
                  </a:tcPr>
                </a:tc>
                <a:tc>
                  <a:txBody>
                    <a:bodyPr/>
                    <a:lstStyle/>
                    <a:p>
                      <a:pPr algn="ctr">
                        <a:lnSpc>
                          <a:spcPct val="100000"/>
                        </a:lnSpc>
                      </a:pPr>
                      <a:r>
                        <a:rPr lang="en-US" sz="2800">
                          <a:latin typeface="Times New Roman" panose="02020603050405020304" pitchFamily="18" charset="0"/>
                          <a:cs typeface="Times New Roman" panose="02020603050405020304" pitchFamily="18" charset="0"/>
                        </a:rPr>
                        <a:t>Lỏng</a:t>
                      </a:r>
                    </a:p>
                  </a:txBody>
                  <a:tcPr anchor="ctr">
                    <a:lnL w="12700" cap="flat" cmpd="sng" algn="ctr">
                      <a:solidFill>
                        <a:srgbClr val="217D61"/>
                      </a:solidFill>
                      <a:prstDash val="solid"/>
                      <a:round/>
                      <a:headEnd type="none" w="med" len="med"/>
                      <a:tailEnd type="none" w="med" len="med"/>
                    </a:lnL>
                    <a:lnR w="12700" cap="flat" cmpd="sng" algn="ctr">
                      <a:solidFill>
                        <a:srgbClr val="217D61"/>
                      </a:solidFill>
                      <a:prstDash val="solid"/>
                      <a:round/>
                      <a:headEnd type="none" w="med" len="med"/>
                      <a:tailEnd type="none" w="med" len="med"/>
                    </a:lnR>
                    <a:lnT w="12700" cap="flat" cmpd="sng" algn="ctr">
                      <a:solidFill>
                        <a:srgbClr val="217D61"/>
                      </a:solidFill>
                      <a:prstDash val="solid"/>
                      <a:round/>
                      <a:headEnd type="none" w="med" len="med"/>
                      <a:tailEnd type="none" w="med" len="med"/>
                    </a:lnT>
                    <a:lnB w="12700" cap="flat" cmpd="sng" algn="ctr">
                      <a:solidFill>
                        <a:srgbClr val="217D61"/>
                      </a:solidFill>
                      <a:prstDash val="solid"/>
                      <a:round/>
                      <a:headEnd type="none" w="med" len="med"/>
                      <a:tailEnd type="none" w="med" len="med"/>
                    </a:lnB>
                    <a:noFill/>
                  </a:tcPr>
                </a:tc>
                <a:extLst>
                  <a:ext uri="{0D108BD9-81ED-4DB2-BD59-A6C34878D82A}">
                    <a16:rowId xmlns:a16="http://schemas.microsoft.com/office/drawing/2014/main" val="4035909755"/>
                  </a:ext>
                </a:extLst>
              </a:tr>
              <a:tr h="634459">
                <a:tc>
                  <a:txBody>
                    <a:bodyPr/>
                    <a:lstStyle/>
                    <a:p>
                      <a:pPr algn="ctr">
                        <a:lnSpc>
                          <a:spcPct val="100000"/>
                        </a:lnSpc>
                      </a:pPr>
                      <a:r>
                        <a:rPr lang="en-US" sz="2800" dirty="0">
                          <a:latin typeface="Times New Roman" panose="02020603050405020304" pitchFamily="18" charset="0"/>
                          <a:cs typeface="Times New Roman" panose="02020603050405020304" pitchFamily="18" charset="0"/>
                        </a:rPr>
                        <a:t>(C</a:t>
                      </a:r>
                      <a:r>
                        <a:rPr lang="en-US" sz="2800" baseline="-25000" dirty="0">
                          <a:latin typeface="Times New Roman" panose="02020603050405020304" pitchFamily="18" charset="0"/>
                          <a:cs typeface="Times New Roman" panose="02020603050405020304" pitchFamily="18" charset="0"/>
                        </a:rPr>
                        <a:t>17</a:t>
                      </a:r>
                      <a:r>
                        <a:rPr lang="en-US" sz="2800" baseline="0" dirty="0">
                          <a:latin typeface="Times New Roman" panose="02020603050405020304" pitchFamily="18" charset="0"/>
                          <a:cs typeface="Times New Roman" panose="02020603050405020304" pitchFamily="18" charset="0"/>
                        </a:rPr>
                        <a:t>H</a:t>
                      </a:r>
                      <a:r>
                        <a:rPr lang="en-US" sz="2800" baseline="-25000" dirty="0">
                          <a:latin typeface="Times New Roman" panose="02020603050405020304" pitchFamily="18" charset="0"/>
                          <a:cs typeface="Times New Roman" panose="02020603050405020304" pitchFamily="18" charset="0"/>
                        </a:rPr>
                        <a:t>35</a:t>
                      </a:r>
                      <a:r>
                        <a:rPr lang="en-US" sz="2800" baseline="0" dirty="0">
                          <a:latin typeface="Times New Roman" panose="02020603050405020304" pitchFamily="18" charset="0"/>
                          <a:cs typeface="Times New Roman" panose="02020603050405020304" pitchFamily="18" charset="0"/>
                        </a:rPr>
                        <a:t>COO)</a:t>
                      </a:r>
                      <a:r>
                        <a:rPr lang="en-US" sz="2800" baseline="-25000" dirty="0">
                          <a:latin typeface="Times New Roman" panose="02020603050405020304" pitchFamily="18" charset="0"/>
                          <a:cs typeface="Times New Roman" panose="02020603050405020304" pitchFamily="18" charset="0"/>
                        </a:rPr>
                        <a:t>3</a:t>
                      </a:r>
                      <a:r>
                        <a:rPr lang="en-US" sz="2800" baseline="0" dirty="0">
                          <a:latin typeface="Times New Roman" panose="02020603050405020304" pitchFamily="18" charset="0"/>
                          <a:cs typeface="Times New Roman" panose="02020603050405020304" pitchFamily="18" charset="0"/>
                        </a:rPr>
                        <a:t>C</a:t>
                      </a:r>
                      <a:r>
                        <a:rPr lang="en-US" sz="2800" baseline="-25000" dirty="0">
                          <a:latin typeface="Times New Roman" panose="02020603050405020304" pitchFamily="18" charset="0"/>
                          <a:cs typeface="Times New Roman" panose="02020603050405020304" pitchFamily="18" charset="0"/>
                        </a:rPr>
                        <a:t>3</a:t>
                      </a:r>
                      <a:r>
                        <a:rPr lang="en-US" sz="2800" baseline="0" dirty="0">
                          <a:latin typeface="Times New Roman" panose="02020603050405020304" pitchFamily="18" charset="0"/>
                          <a:cs typeface="Times New Roman" panose="02020603050405020304" pitchFamily="18" charset="0"/>
                        </a:rPr>
                        <a:t>H</a:t>
                      </a:r>
                      <a:r>
                        <a:rPr lang="en-US" sz="2800" baseline="-25000" dirty="0">
                          <a:latin typeface="Times New Roman" panose="02020603050405020304" pitchFamily="18" charset="0"/>
                          <a:cs typeface="Times New Roman" panose="02020603050405020304" pitchFamily="18" charset="0"/>
                        </a:rPr>
                        <a:t>5</a:t>
                      </a:r>
                      <a:r>
                        <a:rPr lang="en-US" sz="2800" baseline="0" dirty="0">
                          <a:latin typeface="Times New Roman" panose="02020603050405020304" pitchFamily="18" charset="0"/>
                          <a:cs typeface="Times New Roman" panose="02020603050405020304" pitchFamily="18" charset="0"/>
                        </a:rPr>
                        <a:t> (tristearin)</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rgbClr val="217D61"/>
                      </a:solidFill>
                      <a:prstDash val="solid"/>
                      <a:round/>
                      <a:headEnd type="none" w="med" len="med"/>
                      <a:tailEnd type="none" w="med" len="med"/>
                    </a:lnL>
                    <a:lnR w="12700" cap="flat" cmpd="sng" algn="ctr">
                      <a:solidFill>
                        <a:srgbClr val="217D61"/>
                      </a:solidFill>
                      <a:prstDash val="solid"/>
                      <a:round/>
                      <a:headEnd type="none" w="med" len="med"/>
                      <a:tailEnd type="none" w="med" len="med"/>
                    </a:lnR>
                    <a:lnT w="12700" cap="flat" cmpd="sng" algn="ctr">
                      <a:solidFill>
                        <a:srgbClr val="217D61"/>
                      </a:solidFill>
                      <a:prstDash val="solid"/>
                      <a:round/>
                      <a:headEnd type="none" w="med" len="med"/>
                      <a:tailEnd type="none" w="med" len="med"/>
                    </a:lnT>
                    <a:lnB w="12700" cap="flat" cmpd="sng" algn="ctr">
                      <a:solidFill>
                        <a:srgbClr val="217D61"/>
                      </a:solidFill>
                      <a:prstDash val="solid"/>
                      <a:round/>
                      <a:headEnd type="none" w="med" len="med"/>
                      <a:tailEnd type="none" w="med" len="med"/>
                    </a:lnB>
                    <a:noFill/>
                  </a:tcPr>
                </a:tc>
                <a:tc>
                  <a:txBody>
                    <a:bodyPr/>
                    <a:lstStyle/>
                    <a:p>
                      <a:pPr algn="ctr">
                        <a:lnSpc>
                          <a:spcPct val="100000"/>
                        </a:lnSpc>
                      </a:pPr>
                      <a:r>
                        <a:rPr lang="en-US" sz="2800" dirty="0">
                          <a:latin typeface="Times New Roman" panose="02020603050405020304" pitchFamily="18" charset="0"/>
                          <a:cs typeface="Times New Roman" panose="02020603050405020304" pitchFamily="18" charset="0"/>
                        </a:rPr>
                        <a:t>(C</a:t>
                      </a:r>
                      <a:r>
                        <a:rPr lang="en-US" sz="2800" baseline="-25000" dirty="0">
                          <a:latin typeface="Times New Roman" panose="02020603050405020304" pitchFamily="18" charset="0"/>
                          <a:cs typeface="Times New Roman" panose="02020603050405020304" pitchFamily="18" charset="0"/>
                        </a:rPr>
                        <a:t>17</a:t>
                      </a:r>
                      <a:r>
                        <a:rPr lang="en-US" sz="2800" baseline="0" dirty="0">
                          <a:latin typeface="Times New Roman" panose="02020603050405020304" pitchFamily="18" charset="0"/>
                          <a:cs typeface="Times New Roman" panose="02020603050405020304" pitchFamily="18" charset="0"/>
                        </a:rPr>
                        <a:t>H</a:t>
                      </a:r>
                      <a:r>
                        <a:rPr lang="en-US" sz="2800" baseline="-25000" dirty="0">
                          <a:latin typeface="Times New Roman" panose="02020603050405020304" pitchFamily="18" charset="0"/>
                          <a:cs typeface="Times New Roman" panose="02020603050405020304" pitchFamily="18" charset="0"/>
                        </a:rPr>
                        <a:t>33</a:t>
                      </a:r>
                      <a:r>
                        <a:rPr lang="en-US" sz="2800" baseline="0" dirty="0">
                          <a:latin typeface="Times New Roman" panose="02020603050405020304" pitchFamily="18" charset="0"/>
                          <a:cs typeface="Times New Roman" panose="02020603050405020304" pitchFamily="18" charset="0"/>
                        </a:rPr>
                        <a:t>COO)</a:t>
                      </a:r>
                      <a:r>
                        <a:rPr lang="en-US" sz="2800" baseline="-25000" dirty="0">
                          <a:latin typeface="Times New Roman" panose="02020603050405020304" pitchFamily="18" charset="0"/>
                          <a:cs typeface="Times New Roman" panose="02020603050405020304" pitchFamily="18" charset="0"/>
                        </a:rPr>
                        <a:t>3</a:t>
                      </a:r>
                      <a:r>
                        <a:rPr lang="en-US" sz="2800" baseline="0" dirty="0">
                          <a:latin typeface="Times New Roman" panose="02020603050405020304" pitchFamily="18" charset="0"/>
                          <a:cs typeface="Times New Roman" panose="02020603050405020304" pitchFamily="18" charset="0"/>
                        </a:rPr>
                        <a:t>C</a:t>
                      </a:r>
                      <a:r>
                        <a:rPr lang="en-US" sz="2800" baseline="-25000" dirty="0">
                          <a:latin typeface="Times New Roman" panose="02020603050405020304" pitchFamily="18" charset="0"/>
                          <a:cs typeface="Times New Roman" panose="02020603050405020304" pitchFamily="18" charset="0"/>
                        </a:rPr>
                        <a:t>3</a:t>
                      </a:r>
                      <a:r>
                        <a:rPr lang="en-US" sz="2800" baseline="0" dirty="0">
                          <a:latin typeface="Times New Roman" panose="02020603050405020304" pitchFamily="18" charset="0"/>
                          <a:cs typeface="Times New Roman" panose="02020603050405020304" pitchFamily="18" charset="0"/>
                        </a:rPr>
                        <a:t>H</a:t>
                      </a:r>
                      <a:r>
                        <a:rPr lang="en-US" sz="2800" baseline="-25000" dirty="0">
                          <a:latin typeface="Times New Roman" panose="02020603050405020304" pitchFamily="18" charset="0"/>
                          <a:cs typeface="Times New Roman" panose="02020603050405020304" pitchFamily="18" charset="0"/>
                        </a:rPr>
                        <a:t>5</a:t>
                      </a:r>
                      <a:r>
                        <a:rPr lang="en-US" sz="2800" baseline="0" dirty="0">
                          <a:latin typeface="Times New Roman" panose="02020603050405020304" pitchFamily="18" charset="0"/>
                          <a:cs typeface="Times New Roman" panose="02020603050405020304" pitchFamily="18" charset="0"/>
                        </a:rPr>
                        <a:t> (triolein)</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rgbClr val="217D61"/>
                      </a:solidFill>
                      <a:prstDash val="solid"/>
                      <a:round/>
                      <a:headEnd type="none" w="med" len="med"/>
                      <a:tailEnd type="none" w="med" len="med"/>
                    </a:lnL>
                    <a:lnR w="12700" cap="flat" cmpd="sng" algn="ctr">
                      <a:solidFill>
                        <a:srgbClr val="217D61"/>
                      </a:solidFill>
                      <a:prstDash val="solid"/>
                      <a:round/>
                      <a:headEnd type="none" w="med" len="med"/>
                      <a:tailEnd type="none" w="med" len="med"/>
                    </a:lnR>
                    <a:lnT w="12700" cap="flat" cmpd="sng" algn="ctr">
                      <a:solidFill>
                        <a:srgbClr val="217D61"/>
                      </a:solidFill>
                      <a:prstDash val="solid"/>
                      <a:round/>
                      <a:headEnd type="none" w="med" len="med"/>
                      <a:tailEnd type="none" w="med" len="med"/>
                    </a:lnT>
                    <a:lnB w="12700" cap="flat" cmpd="sng" algn="ctr">
                      <a:solidFill>
                        <a:srgbClr val="217D61"/>
                      </a:solidFill>
                      <a:prstDash val="solid"/>
                      <a:round/>
                      <a:headEnd type="none" w="med" len="med"/>
                      <a:tailEnd type="none" w="med" len="med"/>
                    </a:lnB>
                    <a:noFill/>
                  </a:tcPr>
                </a:tc>
                <a:extLst>
                  <a:ext uri="{0D108BD9-81ED-4DB2-BD59-A6C34878D82A}">
                    <a16:rowId xmlns:a16="http://schemas.microsoft.com/office/drawing/2014/main" val="1985490122"/>
                  </a:ext>
                </a:extLst>
              </a:tr>
              <a:tr h="634459">
                <a:tc>
                  <a:txBody>
                    <a:bodyPr/>
                    <a:lstStyle/>
                    <a:p>
                      <a:pPr algn="ctr">
                        <a:lnSpc>
                          <a:spcPct val="100000"/>
                        </a:lnSpc>
                      </a:pPr>
                      <a:r>
                        <a:rPr lang="en-US" sz="2800">
                          <a:latin typeface="Times New Roman" panose="02020603050405020304" pitchFamily="18" charset="0"/>
                          <a:cs typeface="Times New Roman" panose="02020603050405020304" pitchFamily="18" charset="0"/>
                        </a:rPr>
                        <a:t>C</a:t>
                      </a:r>
                      <a:r>
                        <a:rPr lang="en-US" sz="2800" baseline="-25000">
                          <a:latin typeface="Times New Roman" panose="02020603050405020304" pitchFamily="18" charset="0"/>
                          <a:cs typeface="Times New Roman" panose="02020603050405020304" pitchFamily="18" charset="0"/>
                        </a:rPr>
                        <a:t>15</a:t>
                      </a:r>
                      <a:r>
                        <a:rPr lang="en-US" sz="2800" baseline="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31</a:t>
                      </a:r>
                      <a:r>
                        <a:rPr lang="en-US" sz="2800" baseline="0">
                          <a:latin typeface="Times New Roman" panose="02020603050405020304" pitchFamily="18" charset="0"/>
                          <a:cs typeface="Times New Roman" panose="02020603050405020304" pitchFamily="18" charset="0"/>
                        </a:rPr>
                        <a:t>COO)</a:t>
                      </a:r>
                      <a:r>
                        <a:rPr lang="en-US" sz="2800" baseline="-25000">
                          <a:latin typeface="Times New Roman" panose="02020603050405020304" pitchFamily="18" charset="0"/>
                          <a:cs typeface="Times New Roman" panose="02020603050405020304" pitchFamily="18" charset="0"/>
                        </a:rPr>
                        <a:t>3</a:t>
                      </a:r>
                      <a:r>
                        <a:rPr lang="en-US" sz="2800" baseline="0">
                          <a:latin typeface="Times New Roman" panose="02020603050405020304" pitchFamily="18" charset="0"/>
                          <a:cs typeface="Times New Roman" panose="02020603050405020304" pitchFamily="18" charset="0"/>
                        </a:rPr>
                        <a:t>C</a:t>
                      </a:r>
                      <a:r>
                        <a:rPr lang="en-US" sz="2800" baseline="-25000">
                          <a:latin typeface="Times New Roman" panose="02020603050405020304" pitchFamily="18" charset="0"/>
                          <a:cs typeface="Times New Roman" panose="02020603050405020304" pitchFamily="18" charset="0"/>
                        </a:rPr>
                        <a:t>3</a:t>
                      </a:r>
                      <a:r>
                        <a:rPr lang="en-US" sz="2800" baseline="0">
                          <a:latin typeface="Times New Roman" panose="02020603050405020304" pitchFamily="18" charset="0"/>
                          <a:cs typeface="Times New Roman" panose="02020603050405020304" pitchFamily="18" charset="0"/>
                        </a:rPr>
                        <a:t>H</a:t>
                      </a:r>
                      <a:r>
                        <a:rPr lang="en-US" sz="2800" baseline="-25000">
                          <a:latin typeface="Times New Roman" panose="02020603050405020304" pitchFamily="18" charset="0"/>
                          <a:cs typeface="Times New Roman" panose="02020603050405020304" pitchFamily="18" charset="0"/>
                        </a:rPr>
                        <a:t>5 </a:t>
                      </a:r>
                      <a:r>
                        <a:rPr lang="en-US" sz="2800" baseline="0">
                          <a:latin typeface="Times New Roman" panose="02020603050405020304" pitchFamily="18" charset="0"/>
                          <a:cs typeface="Times New Roman" panose="02020603050405020304" pitchFamily="18" charset="0"/>
                        </a:rPr>
                        <a:t>(tripalmitin)</a:t>
                      </a:r>
                      <a:endParaRPr lang="en-US" sz="2800">
                        <a:latin typeface="Times New Roman" panose="02020603050405020304" pitchFamily="18" charset="0"/>
                        <a:cs typeface="Times New Roman" panose="02020603050405020304" pitchFamily="18" charset="0"/>
                      </a:endParaRPr>
                    </a:p>
                  </a:txBody>
                  <a:tcPr anchor="ctr">
                    <a:lnL w="12700" cap="flat" cmpd="sng" algn="ctr">
                      <a:solidFill>
                        <a:srgbClr val="217D61"/>
                      </a:solidFill>
                      <a:prstDash val="solid"/>
                      <a:round/>
                      <a:headEnd type="none" w="med" len="med"/>
                      <a:tailEnd type="none" w="med" len="med"/>
                    </a:lnL>
                    <a:lnR w="12700" cap="flat" cmpd="sng" algn="ctr">
                      <a:solidFill>
                        <a:srgbClr val="217D61"/>
                      </a:solidFill>
                      <a:prstDash val="solid"/>
                      <a:round/>
                      <a:headEnd type="none" w="med" len="med"/>
                      <a:tailEnd type="none" w="med" len="med"/>
                    </a:lnR>
                    <a:lnT w="12700" cap="flat" cmpd="sng" algn="ctr">
                      <a:solidFill>
                        <a:srgbClr val="217D61"/>
                      </a:solidFill>
                      <a:prstDash val="solid"/>
                      <a:round/>
                      <a:headEnd type="none" w="med" len="med"/>
                      <a:tailEnd type="none" w="med" len="med"/>
                    </a:lnT>
                    <a:lnB w="12700" cap="flat" cmpd="sng" algn="ctr">
                      <a:solidFill>
                        <a:srgbClr val="217D61"/>
                      </a:solidFill>
                      <a:prstDash val="solid"/>
                      <a:round/>
                      <a:headEnd type="none" w="med" len="med"/>
                      <a:tailEnd type="none" w="med" len="med"/>
                    </a:lnB>
                    <a:noFill/>
                  </a:tcPr>
                </a:tc>
                <a:tc>
                  <a:txBody>
                    <a:bodyPr/>
                    <a:lstStyle/>
                    <a:p>
                      <a:pPr algn="ctr">
                        <a:lnSpc>
                          <a:spcPct val="100000"/>
                        </a:lnSpc>
                      </a:pPr>
                      <a:r>
                        <a:rPr lang="en-US" sz="2800" dirty="0">
                          <a:latin typeface="Times New Roman" panose="02020603050405020304" pitchFamily="18" charset="0"/>
                          <a:cs typeface="Times New Roman" panose="02020603050405020304" pitchFamily="18" charset="0"/>
                        </a:rPr>
                        <a:t>(C</a:t>
                      </a:r>
                      <a:r>
                        <a:rPr lang="en-US" sz="2800" baseline="-25000" dirty="0">
                          <a:latin typeface="Times New Roman" panose="02020603050405020304" pitchFamily="18" charset="0"/>
                          <a:cs typeface="Times New Roman" panose="02020603050405020304" pitchFamily="18" charset="0"/>
                        </a:rPr>
                        <a:t>17</a:t>
                      </a:r>
                      <a:r>
                        <a:rPr lang="en-US" sz="2800" baseline="0" dirty="0">
                          <a:latin typeface="Times New Roman" panose="02020603050405020304" pitchFamily="18" charset="0"/>
                          <a:cs typeface="Times New Roman" panose="02020603050405020304" pitchFamily="18" charset="0"/>
                        </a:rPr>
                        <a:t>H</a:t>
                      </a:r>
                      <a:r>
                        <a:rPr lang="en-US" sz="2800" baseline="-25000" dirty="0">
                          <a:latin typeface="Times New Roman" panose="02020603050405020304" pitchFamily="18" charset="0"/>
                          <a:cs typeface="Times New Roman" panose="02020603050405020304" pitchFamily="18" charset="0"/>
                        </a:rPr>
                        <a:t>31</a:t>
                      </a:r>
                      <a:r>
                        <a:rPr lang="en-US" sz="2800" baseline="0" dirty="0">
                          <a:latin typeface="Times New Roman" panose="02020603050405020304" pitchFamily="18" charset="0"/>
                          <a:cs typeface="Times New Roman" panose="02020603050405020304" pitchFamily="18" charset="0"/>
                        </a:rPr>
                        <a:t>COO)</a:t>
                      </a:r>
                      <a:r>
                        <a:rPr lang="en-US" sz="2800" baseline="-25000" dirty="0">
                          <a:latin typeface="Times New Roman" panose="02020603050405020304" pitchFamily="18" charset="0"/>
                          <a:cs typeface="Times New Roman" panose="02020603050405020304" pitchFamily="18" charset="0"/>
                        </a:rPr>
                        <a:t>3</a:t>
                      </a:r>
                      <a:r>
                        <a:rPr lang="en-US" sz="2800" baseline="0" dirty="0">
                          <a:latin typeface="Times New Roman" panose="02020603050405020304" pitchFamily="18" charset="0"/>
                          <a:cs typeface="Times New Roman" panose="02020603050405020304" pitchFamily="18" charset="0"/>
                        </a:rPr>
                        <a:t>C</a:t>
                      </a:r>
                      <a:r>
                        <a:rPr lang="en-US" sz="2800" baseline="-25000" dirty="0">
                          <a:latin typeface="Times New Roman" panose="02020603050405020304" pitchFamily="18" charset="0"/>
                          <a:cs typeface="Times New Roman" panose="02020603050405020304" pitchFamily="18" charset="0"/>
                        </a:rPr>
                        <a:t>3</a:t>
                      </a:r>
                      <a:r>
                        <a:rPr lang="en-US" sz="2800" baseline="0" dirty="0">
                          <a:latin typeface="Times New Roman" panose="02020603050405020304" pitchFamily="18" charset="0"/>
                          <a:cs typeface="Times New Roman" panose="02020603050405020304" pitchFamily="18" charset="0"/>
                        </a:rPr>
                        <a:t>H</a:t>
                      </a:r>
                      <a:r>
                        <a:rPr lang="en-US" sz="2800" baseline="-25000" dirty="0">
                          <a:latin typeface="Times New Roman" panose="02020603050405020304" pitchFamily="18" charset="0"/>
                          <a:cs typeface="Times New Roman" panose="02020603050405020304" pitchFamily="18" charset="0"/>
                        </a:rPr>
                        <a:t>5</a:t>
                      </a:r>
                      <a:r>
                        <a:rPr lang="en-US" sz="2800" baseline="0" dirty="0">
                          <a:latin typeface="Times New Roman" panose="02020603050405020304" pitchFamily="18" charset="0"/>
                          <a:cs typeface="Times New Roman" panose="02020603050405020304" pitchFamily="18" charset="0"/>
                        </a:rPr>
                        <a:t> (trilinolein)</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rgbClr val="217D61"/>
                      </a:solidFill>
                      <a:prstDash val="solid"/>
                      <a:round/>
                      <a:headEnd type="none" w="med" len="med"/>
                      <a:tailEnd type="none" w="med" len="med"/>
                    </a:lnL>
                    <a:lnR w="12700" cap="flat" cmpd="sng" algn="ctr">
                      <a:solidFill>
                        <a:srgbClr val="217D61"/>
                      </a:solidFill>
                      <a:prstDash val="solid"/>
                      <a:round/>
                      <a:headEnd type="none" w="med" len="med"/>
                      <a:tailEnd type="none" w="med" len="med"/>
                    </a:lnR>
                    <a:lnT w="12700" cap="flat" cmpd="sng" algn="ctr">
                      <a:solidFill>
                        <a:srgbClr val="217D61"/>
                      </a:solidFill>
                      <a:prstDash val="solid"/>
                      <a:round/>
                      <a:headEnd type="none" w="med" len="med"/>
                      <a:tailEnd type="none" w="med" len="med"/>
                    </a:lnT>
                    <a:lnB w="12700" cap="flat" cmpd="sng" algn="ctr">
                      <a:solidFill>
                        <a:srgbClr val="217D61"/>
                      </a:solidFill>
                      <a:prstDash val="solid"/>
                      <a:round/>
                      <a:headEnd type="none" w="med" len="med"/>
                      <a:tailEnd type="none" w="med" len="med"/>
                    </a:lnB>
                    <a:noFill/>
                  </a:tcPr>
                </a:tc>
                <a:extLst>
                  <a:ext uri="{0D108BD9-81ED-4DB2-BD59-A6C34878D82A}">
                    <a16:rowId xmlns:a16="http://schemas.microsoft.com/office/drawing/2014/main" val="3961981895"/>
                  </a:ext>
                </a:extLst>
              </a:tr>
            </a:tbl>
          </a:graphicData>
        </a:graphic>
      </p:graphicFrame>
      <p:grpSp>
        <p:nvGrpSpPr>
          <p:cNvPr id="11" name="Group 10">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12"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VẬT LÍ CỦA CHẤT BÉO</a:t>
              </a:r>
            </a:p>
          </p:txBody>
        </p:sp>
      </p:grpSp>
    </p:spTree>
    <p:extLst>
      <p:ext uri="{BB962C8B-B14F-4D97-AF65-F5344CB8AC3E}">
        <p14:creationId xmlns:p14="http://schemas.microsoft.com/office/powerpoint/2010/main" val="374999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C9437AEC-84A9-E735-EBC9-EE5E57C6C9F3}"/>
              </a:ext>
            </a:extLst>
          </p:cNvPr>
          <p:cNvSpPr txBox="1"/>
          <p:nvPr/>
        </p:nvSpPr>
        <p:spPr>
          <a:xfrm>
            <a:off x="990600" y="1293646"/>
            <a:ext cx="10439400" cy="1077218"/>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600"/>
              </a:spcAft>
              <a:buClrTx/>
              <a:buSzTx/>
              <a:buFontTx/>
              <a:buNone/>
              <a:tabLst/>
              <a:defRPr sz="2600" b="0">
                <a:latin typeface="Arial"/>
              </a:defRPr>
            </a:lvl1pPr>
          </a:lstStyle>
          <a:p>
            <a:pPr>
              <a:lnSpc>
                <a:spcPct val="10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a:latin typeface="Times New Roman" panose="02020603050405020304" pitchFamily="18" charset="0"/>
                <a:cs typeface="Times New Roman" panose="02020603050405020304" pitchFamily="18" charset="0"/>
              </a:rPr>
              <a:t>Các chất béo </a:t>
            </a:r>
            <a:r>
              <a:rPr lang="vi-VN" sz="3200" b="1" dirty="0">
                <a:solidFill>
                  <a:srgbClr val="00B050"/>
                </a:solidFill>
                <a:latin typeface="Times New Roman" panose="02020603050405020304" pitchFamily="18" charset="0"/>
                <a:cs typeface="Times New Roman" panose="02020603050405020304" pitchFamily="18" charset="0"/>
              </a:rPr>
              <a:t>nhẹ hơn nước</a:t>
            </a:r>
            <a:r>
              <a:rPr lang="vi-VN" sz="3200" dirty="0">
                <a:latin typeface="Times New Roman" panose="02020603050405020304" pitchFamily="18" charset="0"/>
                <a:cs typeface="Times New Roman" panose="02020603050405020304" pitchFamily="18" charset="0"/>
              </a:rPr>
              <a:t>, </a:t>
            </a:r>
            <a:r>
              <a:rPr lang="vi-VN" sz="3200" b="1" dirty="0">
                <a:solidFill>
                  <a:srgbClr val="2135B3"/>
                </a:solidFill>
                <a:latin typeface="Times New Roman" panose="02020603050405020304" pitchFamily="18" charset="0"/>
                <a:cs typeface="Times New Roman" panose="02020603050405020304" pitchFamily="18" charset="0"/>
              </a:rPr>
              <a:t>không tan</a:t>
            </a:r>
            <a:r>
              <a:rPr lang="vi-VN" sz="3200" dirty="0">
                <a:latin typeface="Times New Roman" panose="02020603050405020304" pitchFamily="18" charset="0"/>
                <a:cs typeface="Times New Roman" panose="02020603050405020304" pitchFamily="18" charset="0"/>
              </a:rPr>
              <a:t> </a:t>
            </a:r>
            <a:r>
              <a:rPr lang="vi-VN" sz="3200" b="1" dirty="0">
                <a:solidFill>
                  <a:srgbClr val="2135B3"/>
                </a:solidFill>
                <a:latin typeface="Times New Roman" panose="02020603050405020304" pitchFamily="18" charset="0"/>
                <a:cs typeface="Times New Roman" panose="02020603050405020304" pitchFamily="18" charset="0"/>
              </a:rPr>
              <a:t>trong nước </a:t>
            </a:r>
            <a:r>
              <a:rPr lang="vi-VN" sz="3200" dirty="0">
                <a:latin typeface="Times New Roman" panose="02020603050405020304" pitchFamily="18" charset="0"/>
                <a:cs typeface="Times New Roman" panose="02020603050405020304" pitchFamily="18" charset="0"/>
              </a:rPr>
              <a:t>và tan nhiều trong các dung môi hữu cơ kém phân cực</a:t>
            </a:r>
            <a:r>
              <a:rPr lang="en-US" sz="3200" dirty="0">
                <a:latin typeface="Times New Roman" panose="02020603050405020304" pitchFamily="18" charset="0"/>
                <a:cs typeface="Times New Roman" panose="02020603050405020304" pitchFamily="18" charset="0"/>
              </a:rPr>
              <a:t>.</a:t>
            </a:r>
          </a:p>
        </p:txBody>
      </p:sp>
      <p:pic>
        <p:nvPicPr>
          <p:cNvPr id="4098" name="Picture 2" descr="Bildagentur | mauritius images | Pouring oil into water. Corn oil is being poured  into a cup with water. Oil and water are mutually insoluble (immiscible)  and oil is less dense than water.">
            <a:extLst>
              <a:ext uri="{FF2B5EF4-FFF2-40B4-BE49-F238E27FC236}">
                <a16:creationId xmlns:a16="http://schemas.microsoft.com/office/drawing/2014/main" id="{6E0765D6-8EE0-344A-9083-FFA29062C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61366"/>
            <a:ext cx="10638656" cy="3691644"/>
          </a:xfrm>
          <a:prstGeom prst="roundRect">
            <a:avLst>
              <a:gd name="adj" fmla="val 7913"/>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12"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VẬT LÍ CỦA CHẤT BÉO</a:t>
              </a:r>
            </a:p>
          </p:txBody>
        </p:sp>
      </p:grpSp>
    </p:spTree>
    <p:extLst>
      <p:ext uri="{BB962C8B-B14F-4D97-AF65-F5344CB8AC3E}">
        <p14:creationId xmlns:p14="http://schemas.microsoft.com/office/powerpoint/2010/main" val="6061650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19800" cy="6858000"/>
          </a:xfrm>
          <a:prstGeom prst="rect">
            <a:avLst/>
          </a:prstGeom>
          <a:solidFill>
            <a:srgbClr val="FFE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Mixing oil and water – science experiment">
            <a:extLst>
              <a:ext uri="{FF2B5EF4-FFF2-40B4-BE49-F238E27FC236}">
                <a16:creationId xmlns:a16="http://schemas.microsoft.com/office/drawing/2014/main" id="{6CC1AC3C-C697-BEB7-E255-E7943A8B32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0" t="5112" r="3966" b="6689"/>
          <a:stretch/>
        </p:blipFill>
        <p:spPr bwMode="auto">
          <a:xfrm>
            <a:off x="228600" y="228600"/>
            <a:ext cx="5637628" cy="6400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0FC5BF-B8A4-A143-17FE-B4881F16649D}"/>
              </a:ext>
            </a:extLst>
          </p:cNvPr>
          <p:cNvSpPr txBox="1"/>
          <p:nvPr/>
        </p:nvSpPr>
        <p:spPr>
          <a:xfrm>
            <a:off x="6281225" y="1066800"/>
            <a:ext cx="5562600" cy="4601260"/>
          </a:xfrm>
          <a:prstGeom prst="rect">
            <a:avLst/>
          </a:prstGeom>
          <a:noFill/>
        </p:spPr>
        <p:txBody>
          <a:bodyPr wrap="square" rtlCol="0">
            <a:spAutoFit/>
          </a:bodyPr>
          <a:lstStyle>
            <a:defPPr>
              <a:defRPr lang="en-US"/>
            </a:defPPr>
            <a:lvl1pPr marR="0" lvl="0" indent="0" algn="just" fontAlgn="auto">
              <a:lnSpc>
                <a:spcPct val="130000"/>
              </a:lnSpc>
              <a:spcBef>
                <a:spcPts val="0"/>
              </a:spcBef>
              <a:spcAft>
                <a:spcPts val="600"/>
              </a:spcAft>
              <a:buClrTx/>
              <a:buSzTx/>
              <a:buFontTx/>
              <a:buNone/>
              <a:tabLst/>
              <a:defRPr kumimoji="0" sz="2600" b="1" i="0" u="none" strike="noStrike" cap="none" spc="0" normalizeH="0" baseline="0">
                <a:ln>
                  <a:noFill/>
                </a:ln>
                <a:solidFill>
                  <a:prstClr val="black"/>
                </a:solidFill>
                <a:effectLst/>
                <a:uLnTx/>
                <a:uFillTx/>
                <a:latin typeface="Arial"/>
              </a:defRPr>
            </a:lvl1pPr>
          </a:lstStyle>
          <a:p>
            <a:pPr>
              <a:lnSpc>
                <a:spcPct val="100000"/>
              </a:lnSpc>
            </a:pPr>
            <a:r>
              <a:rPr lang="vi-VN" sz="3600" b="0" dirty="0">
                <a:latin typeface="Times New Roman" panose="02020603050405020304" pitchFamily="18" charset="0"/>
                <a:cs typeface="Times New Roman" panose="02020603050405020304" pitchFamily="18" charset="0"/>
                <a:sym typeface="Wingdings" panose="05000000000000000000" pitchFamily="2" charset="2"/>
              </a:rPr>
              <a:t></a:t>
            </a:r>
            <a:r>
              <a:rPr lang="en-US" sz="3600" b="0" dirty="0">
                <a:latin typeface="Times New Roman" panose="02020603050405020304" pitchFamily="18" charset="0"/>
                <a:cs typeface="Times New Roman" panose="02020603050405020304" pitchFamily="18" charset="0"/>
                <a:sym typeface="Wingdings" panose="05000000000000000000" pitchFamily="2" charset="2"/>
              </a:rPr>
              <a:t> </a:t>
            </a:r>
            <a:r>
              <a:rPr lang="vi-VN" sz="3600" b="0" dirty="0">
                <a:latin typeface="Times New Roman" panose="02020603050405020304" pitchFamily="18" charset="0"/>
                <a:cs typeface="Times New Roman" panose="02020603050405020304" pitchFamily="18" charset="0"/>
              </a:rPr>
              <a:t>Khi cho dầu, mỡ vào nước sẽ </a:t>
            </a:r>
            <a:r>
              <a:rPr lang="vi-VN" sz="3600" dirty="0">
                <a:solidFill>
                  <a:srgbClr val="0000FF"/>
                </a:solidFill>
                <a:latin typeface="Times New Roman" panose="02020603050405020304" pitchFamily="18" charset="0"/>
                <a:cs typeface="Times New Roman" panose="02020603050405020304" pitchFamily="18" charset="0"/>
              </a:rPr>
              <a:t>không tan </a:t>
            </a:r>
            <a:r>
              <a:rPr lang="vi-VN" sz="3600" b="0" dirty="0">
                <a:latin typeface="Times New Roman" panose="02020603050405020304" pitchFamily="18" charset="0"/>
                <a:cs typeface="Times New Roman" panose="02020603050405020304" pitchFamily="18" charset="0"/>
              </a:rPr>
              <a:t>trong nước, và </a:t>
            </a:r>
            <a:r>
              <a:rPr lang="vi-VN" sz="3600" dirty="0">
                <a:solidFill>
                  <a:srgbClr val="DC484A"/>
                </a:solidFill>
                <a:latin typeface="Times New Roman" panose="02020603050405020304" pitchFamily="18" charset="0"/>
                <a:cs typeface="Times New Roman" panose="02020603050405020304" pitchFamily="18" charset="0"/>
              </a:rPr>
              <a:t>nổi trên </a:t>
            </a:r>
            <a:r>
              <a:rPr lang="vi-VN" sz="3600" b="0" dirty="0">
                <a:latin typeface="Times New Roman" panose="02020603050405020304" pitchFamily="18" charset="0"/>
                <a:cs typeface="Times New Roman" panose="02020603050405020304" pitchFamily="18" charset="0"/>
              </a:rPr>
              <a:t>mặt nước. </a:t>
            </a:r>
            <a:endParaRPr lang="en-US" sz="3600" b="0" dirty="0">
              <a:latin typeface="Times New Roman" panose="02020603050405020304" pitchFamily="18" charset="0"/>
              <a:cs typeface="Times New Roman" panose="02020603050405020304" pitchFamily="18" charset="0"/>
            </a:endParaRPr>
          </a:p>
          <a:p>
            <a:pPr>
              <a:lnSpc>
                <a:spcPct val="100000"/>
              </a:lnSpc>
            </a:pPr>
            <a:r>
              <a:rPr lang="vi-VN" sz="3600" b="0" dirty="0">
                <a:latin typeface="Times New Roman" panose="02020603050405020304" pitchFamily="18" charset="0"/>
                <a:cs typeface="Times New Roman" panose="02020603050405020304" pitchFamily="18" charset="0"/>
                <a:sym typeface="Wingdings" panose="05000000000000000000" pitchFamily="2" charset="2"/>
              </a:rPr>
              <a:t></a:t>
            </a:r>
            <a:r>
              <a:rPr lang="en-US" sz="3600" b="0" dirty="0">
                <a:latin typeface="Times New Roman" panose="02020603050405020304" pitchFamily="18" charset="0"/>
                <a:cs typeface="Times New Roman" panose="02020603050405020304" pitchFamily="18" charset="0"/>
                <a:sym typeface="Wingdings" panose="05000000000000000000" pitchFamily="2" charset="2"/>
              </a:rPr>
              <a:t> </a:t>
            </a:r>
            <a:r>
              <a:rPr lang="vi-VN" sz="3600" b="0" dirty="0">
                <a:latin typeface="Times New Roman" panose="02020603050405020304" pitchFamily="18" charset="0"/>
                <a:cs typeface="Times New Roman" panose="02020603050405020304" pitchFamily="18" charset="0"/>
              </a:rPr>
              <a:t>Vì dầu, mỡ </a:t>
            </a:r>
            <a:r>
              <a:rPr lang="vi-VN" sz="3600" dirty="0">
                <a:solidFill>
                  <a:srgbClr val="B12FC7"/>
                </a:solidFill>
                <a:latin typeface="Times New Roman" panose="02020603050405020304" pitchFamily="18" charset="0"/>
                <a:cs typeface="Times New Roman" panose="02020603050405020304" pitchFamily="18" charset="0"/>
              </a:rPr>
              <a:t>không có liên kết hydrogen </a:t>
            </a:r>
            <a:r>
              <a:rPr lang="vi-VN" sz="3600" b="0" dirty="0">
                <a:latin typeface="Times New Roman" panose="02020603050405020304" pitchFamily="18" charset="0"/>
                <a:cs typeface="Times New Roman" panose="02020603050405020304" pitchFamily="18" charset="0"/>
              </a:rPr>
              <a:t>nên không tan trong nước, khối lượng riêng nhỏ hơn nước nên nổi trên mặt nước.</a:t>
            </a:r>
            <a:endParaRPr lang="en-US" sz="36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466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F66258-1552-FF97-377A-0923B641B78B}"/>
              </a:ext>
            </a:extLst>
          </p:cNvPr>
          <p:cNvGrpSpPr/>
          <p:nvPr/>
        </p:nvGrpSpPr>
        <p:grpSpPr>
          <a:xfrm>
            <a:off x="3048000" y="0"/>
            <a:ext cx="6316663" cy="6858000"/>
            <a:chOff x="3048000" y="0"/>
            <a:chExt cx="6316663" cy="6858000"/>
          </a:xfrm>
        </p:grpSpPr>
        <p:pic>
          <p:nvPicPr>
            <p:cNvPr id="5122" name="Picture 2">
              <a:extLst>
                <a:ext uri="{FF2B5EF4-FFF2-40B4-BE49-F238E27FC236}">
                  <a16:creationId xmlns:a16="http://schemas.microsoft.com/office/drawing/2014/main" id="{12D83541-6B36-61F8-8FA4-5FE1F3591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316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D6C2D91-2468-F9DF-6002-581592ED1A26}"/>
                </a:ext>
              </a:extLst>
            </p:cNvPr>
            <p:cNvSpPr/>
            <p:nvPr/>
          </p:nvSpPr>
          <p:spPr>
            <a:xfrm>
              <a:off x="3276600" y="533400"/>
              <a:ext cx="3429000" cy="1219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27DD7A4-7BC9-EEF9-E9E2-A58A70345627}"/>
                </a:ext>
              </a:extLst>
            </p:cNvPr>
            <p:cNvSpPr/>
            <p:nvPr/>
          </p:nvSpPr>
          <p:spPr>
            <a:xfrm>
              <a:off x="3276600" y="3048000"/>
              <a:ext cx="2133600" cy="1219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773BA4D-E85E-F28C-339D-11641EEEBFBF}"/>
                </a:ext>
              </a:extLst>
            </p:cNvPr>
            <p:cNvSpPr/>
            <p:nvPr/>
          </p:nvSpPr>
          <p:spPr>
            <a:xfrm>
              <a:off x="3276600" y="4419600"/>
              <a:ext cx="2286000" cy="1219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E090481-DD19-27C4-2887-6AF422099EF0}"/>
                </a:ext>
              </a:extLst>
            </p:cNvPr>
            <p:cNvSpPr/>
            <p:nvPr/>
          </p:nvSpPr>
          <p:spPr>
            <a:xfrm>
              <a:off x="5334000" y="5991260"/>
              <a:ext cx="2133600" cy="485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6A8A795-D5FF-E6AB-C7E7-CBEBD799F9D3}"/>
                </a:ext>
              </a:extLst>
            </p:cNvPr>
            <p:cNvSpPr/>
            <p:nvPr/>
          </p:nvSpPr>
          <p:spPr>
            <a:xfrm>
              <a:off x="3276600" y="143577"/>
              <a:ext cx="2133600" cy="291526"/>
            </a:xfrm>
            <a:prstGeom prst="rect">
              <a:avLst/>
            </a:prstGeom>
            <a:solidFill>
              <a:srgbClr val="FFE4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758C42D-A4DA-0F81-5EF4-C46D36693889}"/>
                </a:ext>
              </a:extLst>
            </p:cNvPr>
            <p:cNvSpPr txBox="1"/>
            <p:nvPr/>
          </p:nvSpPr>
          <p:spPr>
            <a:xfrm>
              <a:off x="3267259" y="82034"/>
              <a:ext cx="289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Chất béo không bão hòa</a:t>
              </a:r>
            </a:p>
          </p:txBody>
        </p:sp>
        <p:sp>
          <p:nvSpPr>
            <p:cNvPr id="10" name="TextBox 9">
              <a:extLst>
                <a:ext uri="{FF2B5EF4-FFF2-40B4-BE49-F238E27FC236}">
                  <a16:creationId xmlns:a16="http://schemas.microsoft.com/office/drawing/2014/main" id="{17FCBF4A-C802-0866-8039-A2BC31D964D6}"/>
                </a:ext>
              </a:extLst>
            </p:cNvPr>
            <p:cNvSpPr txBox="1"/>
            <p:nvPr/>
          </p:nvSpPr>
          <p:spPr>
            <a:xfrm>
              <a:off x="3352798" y="603766"/>
              <a:ext cx="3657602" cy="227607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nhiệt độ phòng, các phân tử của chất béo không bão hòa như dầu ô liu không thể kết dính với nhau đủ chặt để đông đặc do các nút thắt trong một số chuỗi hydrocarbon acid béo </a:t>
              </a:r>
            </a:p>
          </p:txBody>
        </p:sp>
        <p:sp>
          <p:nvSpPr>
            <p:cNvPr id="11" name="TextBox 10">
              <a:extLst>
                <a:ext uri="{FF2B5EF4-FFF2-40B4-BE49-F238E27FC236}">
                  <a16:creationId xmlns:a16="http://schemas.microsoft.com/office/drawing/2014/main" id="{BA11FC42-4113-F06B-223A-FFCDB9A6AE4D}"/>
                </a:ext>
              </a:extLst>
            </p:cNvPr>
            <p:cNvSpPr txBox="1"/>
            <p:nvPr/>
          </p:nvSpPr>
          <p:spPr>
            <a:xfrm>
              <a:off x="3352798" y="2932876"/>
              <a:ext cx="3657602" cy="49686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Công thức cấu tạo</a:t>
              </a:r>
            </a:p>
          </p:txBody>
        </p:sp>
        <p:sp>
          <p:nvSpPr>
            <p:cNvPr id="12" name="TextBox 11">
              <a:extLst>
                <a:ext uri="{FF2B5EF4-FFF2-40B4-BE49-F238E27FC236}">
                  <a16:creationId xmlns:a16="http://schemas.microsoft.com/office/drawing/2014/main" id="{4D60DAFF-1DC2-AB61-C219-6EDF7F6EF369}"/>
                </a:ext>
              </a:extLst>
            </p:cNvPr>
            <p:cNvSpPr txBox="1"/>
            <p:nvPr/>
          </p:nvSpPr>
          <p:spPr>
            <a:xfrm>
              <a:off x="3352798" y="4986090"/>
              <a:ext cx="2438402" cy="120032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Mô hình lấp đầy không gian của oleic acid</a:t>
              </a:r>
            </a:p>
          </p:txBody>
        </p:sp>
        <p:sp>
          <p:nvSpPr>
            <p:cNvPr id="13" name="TextBox 12">
              <a:extLst>
                <a:ext uri="{FF2B5EF4-FFF2-40B4-BE49-F238E27FC236}">
                  <a16:creationId xmlns:a16="http://schemas.microsoft.com/office/drawing/2014/main" id="{57EFAFEB-216E-A5B4-E3BA-056316DC6D68}"/>
                </a:ext>
              </a:extLst>
            </p:cNvPr>
            <p:cNvSpPr txBox="1"/>
            <p:nvPr/>
          </p:nvSpPr>
          <p:spPr>
            <a:xfrm>
              <a:off x="5105400" y="5922045"/>
              <a:ext cx="2362200" cy="83099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Liên kết đôi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Cis </a:t>
              </a: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gây uốn cong</a:t>
              </a:r>
            </a:p>
          </p:txBody>
        </p:sp>
      </p:grpSp>
    </p:spTree>
    <p:extLst>
      <p:ext uri="{BB962C8B-B14F-4D97-AF65-F5344CB8AC3E}">
        <p14:creationId xmlns:p14="http://schemas.microsoft.com/office/powerpoint/2010/main" val="1682044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3024D0F-E72F-46AE-1429-979E49F35947}"/>
              </a:ext>
            </a:extLst>
          </p:cNvPr>
          <p:cNvGrpSpPr/>
          <p:nvPr/>
        </p:nvGrpSpPr>
        <p:grpSpPr>
          <a:xfrm>
            <a:off x="2743200" y="152400"/>
            <a:ext cx="7343745" cy="6553200"/>
            <a:chOff x="2743200" y="152400"/>
            <a:chExt cx="7343745" cy="6553200"/>
          </a:xfrm>
        </p:grpSpPr>
        <p:pic>
          <p:nvPicPr>
            <p:cNvPr id="7170" name="Picture 2" descr="Ballyfermot Chapelizod Partnership Types Of Fat: •, 56% OFF">
              <a:extLst>
                <a:ext uri="{FF2B5EF4-FFF2-40B4-BE49-F238E27FC236}">
                  <a16:creationId xmlns:a16="http://schemas.microsoft.com/office/drawing/2014/main" id="{3330B0C6-DE90-6306-3B74-B226C12BF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
              <a:ext cx="7343745" cy="655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87F36B3-643B-D137-B9AA-0918976FA514}"/>
                </a:ext>
              </a:extLst>
            </p:cNvPr>
            <p:cNvSpPr/>
            <p:nvPr/>
          </p:nvSpPr>
          <p:spPr>
            <a:xfrm>
              <a:off x="2971800" y="381000"/>
              <a:ext cx="2057400" cy="304800"/>
            </a:xfrm>
            <a:prstGeom prst="rect">
              <a:avLst/>
            </a:prstGeom>
            <a:solidFill>
              <a:srgbClr val="FFE4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64D5828-39E9-DB56-D90C-C5DFB955A15C}"/>
                </a:ext>
              </a:extLst>
            </p:cNvPr>
            <p:cNvSpPr/>
            <p:nvPr/>
          </p:nvSpPr>
          <p:spPr>
            <a:xfrm>
              <a:off x="2971800" y="838200"/>
              <a:ext cx="39624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137431F-CD32-D05B-93B7-F88B61D9C45A}"/>
                </a:ext>
              </a:extLst>
            </p:cNvPr>
            <p:cNvSpPr/>
            <p:nvPr/>
          </p:nvSpPr>
          <p:spPr>
            <a:xfrm>
              <a:off x="2999330" y="1243535"/>
              <a:ext cx="317287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C1A1ABE-44B9-2463-E005-985F9220031A}"/>
                </a:ext>
              </a:extLst>
            </p:cNvPr>
            <p:cNvSpPr/>
            <p:nvPr/>
          </p:nvSpPr>
          <p:spPr>
            <a:xfrm>
              <a:off x="3026860" y="1949490"/>
              <a:ext cx="2688140" cy="2698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242EAB4-B8A3-FC04-1861-3BF79C3D4B7F}"/>
                </a:ext>
              </a:extLst>
            </p:cNvPr>
            <p:cNvSpPr/>
            <p:nvPr/>
          </p:nvSpPr>
          <p:spPr>
            <a:xfrm>
              <a:off x="3037675" y="3810000"/>
              <a:ext cx="2688140" cy="2698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463266A-4412-92F1-E943-54621FEAAAAB}"/>
                </a:ext>
              </a:extLst>
            </p:cNvPr>
            <p:cNvSpPr txBox="1"/>
            <p:nvPr/>
          </p:nvSpPr>
          <p:spPr>
            <a:xfrm>
              <a:off x="2983598" y="310634"/>
              <a:ext cx="2895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Chất béo bão hòa</a:t>
              </a:r>
            </a:p>
          </p:txBody>
        </p:sp>
        <p:sp>
          <p:nvSpPr>
            <p:cNvPr id="11" name="TextBox 10">
              <a:extLst>
                <a:ext uri="{FF2B5EF4-FFF2-40B4-BE49-F238E27FC236}">
                  <a16:creationId xmlns:a16="http://schemas.microsoft.com/office/drawing/2014/main" id="{F2E2F851-4A20-9374-FB2B-07438D48A009}"/>
                </a:ext>
              </a:extLst>
            </p:cNvPr>
            <p:cNvSpPr txBox="1"/>
            <p:nvPr/>
          </p:nvSpPr>
          <p:spPr>
            <a:xfrm>
              <a:off x="3038168" y="851828"/>
              <a:ext cx="3657602" cy="153740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nhiệt độ phòng, các phân tử của chất béo bão hòa như chất béo trong bơ, liên kết chặt chẽ với nhau tạo thành chất rắn.</a:t>
              </a:r>
            </a:p>
          </p:txBody>
        </p:sp>
        <p:sp>
          <p:nvSpPr>
            <p:cNvPr id="12" name="TextBox 11">
              <a:extLst>
                <a:ext uri="{FF2B5EF4-FFF2-40B4-BE49-F238E27FC236}">
                  <a16:creationId xmlns:a16="http://schemas.microsoft.com/office/drawing/2014/main" id="{81741EE8-0A7F-0B07-AD45-BF55FE90326F}"/>
                </a:ext>
              </a:extLst>
            </p:cNvPr>
            <p:cNvSpPr txBox="1"/>
            <p:nvPr/>
          </p:nvSpPr>
          <p:spPr>
            <a:xfrm>
              <a:off x="3038168" y="2417055"/>
              <a:ext cx="2905432" cy="304698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Công thức cấu tạo gồm 1 choỗi hydrocarbon được biểu diễn dưới dạng đường ngoằn ngoèo, trong đó mỗi đoạn uốn cong biểu thị một nguyên tử carbon và hydro không được hiển thị.</a:t>
              </a:r>
            </a:p>
          </p:txBody>
        </p:sp>
        <p:sp>
          <p:nvSpPr>
            <p:cNvPr id="13" name="TextBox 12">
              <a:extLst>
                <a:ext uri="{FF2B5EF4-FFF2-40B4-BE49-F238E27FC236}">
                  <a16:creationId xmlns:a16="http://schemas.microsoft.com/office/drawing/2014/main" id="{376FDB08-8F79-63CB-D0D8-28CB69EEE0B3}"/>
                </a:ext>
              </a:extLst>
            </p:cNvPr>
            <p:cNvSpPr txBox="1"/>
            <p:nvPr/>
          </p:nvSpPr>
          <p:spPr>
            <a:xfrm>
              <a:off x="3038168" y="5464043"/>
              <a:ext cx="2905432" cy="79874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Mô hình lấp đầy không gian của stearic acid</a:t>
              </a:r>
            </a:p>
          </p:txBody>
        </p:sp>
      </p:grpSp>
    </p:spTree>
    <p:extLst>
      <p:ext uri="{BB962C8B-B14F-4D97-AF65-F5344CB8AC3E}">
        <p14:creationId xmlns:p14="http://schemas.microsoft.com/office/powerpoint/2010/main" val="111796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3DF413A6-B6BF-809E-6742-04CAC4890F48}"/>
              </a:ext>
            </a:extLst>
          </p:cNvPr>
          <p:cNvSpPr txBox="1"/>
          <p:nvPr/>
        </p:nvSpPr>
        <p:spPr>
          <a:xfrm>
            <a:off x="797542" y="1211977"/>
            <a:ext cx="10613847" cy="732508"/>
          </a:xfrm>
          <a:prstGeom prst="rect">
            <a:avLst/>
          </a:prstGeom>
          <a:noFill/>
        </p:spPr>
        <p:txBody>
          <a:bodyPr wrap="square">
            <a:spAutoFit/>
          </a:bodyPr>
          <a:lstStyle/>
          <a:p>
            <a:pPr algn="just">
              <a:lnSpc>
                <a:spcPct val="130000"/>
              </a:lnSpc>
            </a:pP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Chất béo là ester nên có </a:t>
            </a:r>
            <a:r>
              <a:rPr lang="vi-VN" sz="3200" b="1" i="1" dirty="0">
                <a:solidFill>
                  <a:srgbClr val="FF0000"/>
                </a:solidFill>
                <a:latin typeface="Times New Roman" panose="02020603050405020304" pitchFamily="18" charset="0"/>
                <a:cs typeface="Times New Roman" panose="02020603050405020304" pitchFamily="18" charset="0"/>
              </a:rPr>
              <a:t>phản ứng thuỷ phân</a:t>
            </a:r>
            <a:endParaRPr lang="en-US" sz="3200" b="1" i="1" dirty="0">
              <a:solidFill>
                <a:srgbClr val="FF0000"/>
              </a:solidFill>
              <a:effectLst/>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26"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HÓA HỌC CỦA CHẤT BÉO</a:t>
              </a:r>
            </a:p>
          </p:txBody>
        </p:sp>
      </p:grpSp>
      <p:sp>
        <p:nvSpPr>
          <p:cNvPr id="29" name="TextBox 28">
            <a:extLst>
              <a:ext uri="{FF2B5EF4-FFF2-40B4-BE49-F238E27FC236}">
                <a16:creationId xmlns:a16="http://schemas.microsoft.com/office/drawing/2014/main" id="{3DF413A6-B6BF-809E-6742-04CAC4890F48}"/>
              </a:ext>
            </a:extLst>
          </p:cNvPr>
          <p:cNvSpPr txBox="1"/>
          <p:nvPr/>
        </p:nvSpPr>
        <p:spPr>
          <a:xfrm>
            <a:off x="827176" y="2066449"/>
            <a:ext cx="10613847" cy="668645"/>
          </a:xfrm>
          <a:prstGeom prst="rect">
            <a:avLst/>
          </a:prstGeom>
          <a:noFill/>
        </p:spPr>
        <p:txBody>
          <a:bodyPr wrap="square">
            <a:spAutoFit/>
          </a:bodyPr>
          <a:lstStyle/>
          <a:p>
            <a:pPr algn="just">
              <a:lnSpc>
                <a:spcPct val="130000"/>
              </a:lnSpc>
            </a:pPr>
            <a:r>
              <a:rPr lang="en-US" sz="3200" b="1" i="1" u="sng" dirty="0">
                <a:latin typeface="Times New Roman" panose="02020603050405020304" pitchFamily="18" charset="0"/>
                <a:cs typeface="Times New Roman" panose="02020603050405020304" pitchFamily="18" charset="0"/>
              </a:rPr>
              <a:t>+ Trong môi trường kiềm</a:t>
            </a:r>
            <a:endParaRPr lang="en-US" sz="3200" b="1" i="1" u="sng" dirty="0">
              <a:solidFill>
                <a:srgbClr val="FF0000"/>
              </a:solidFill>
              <a:effectLst/>
              <a:latin typeface="Times New Roman" panose="02020603050405020304" pitchFamily="18" charset="0"/>
              <a:cs typeface="Times New Roman" panose="02020603050405020304" pitchFamily="18" charset="0"/>
            </a:endParaRPr>
          </a:p>
        </p:txBody>
      </p:sp>
      <p:sp>
        <p:nvSpPr>
          <p:cNvPr id="30" name="Rectangle 29"/>
          <p:cNvSpPr/>
          <p:nvPr/>
        </p:nvSpPr>
        <p:spPr>
          <a:xfrm>
            <a:off x="1028216" y="2998680"/>
            <a:ext cx="9424375" cy="584775"/>
          </a:xfrm>
          <a:prstGeom prst="rect">
            <a:avLst/>
          </a:prstGeom>
        </p:spPr>
        <p:txBody>
          <a:bodyPr wrap="none">
            <a:spAutoFit/>
          </a:bodyPr>
          <a:lstStyle/>
          <a:p>
            <a:pPr algn="ctr"/>
            <a:r>
              <a:rPr lang="vi-VN" sz="32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(RCOO)</a:t>
            </a:r>
            <a:r>
              <a:rPr lang="en-US" sz="32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a:t>
            </a:r>
            <a:r>
              <a:rPr lang="vi-VN" sz="32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C</a:t>
            </a:r>
            <a:r>
              <a:rPr lang="vi-VN" sz="32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a:t>
            </a:r>
            <a:r>
              <a:rPr lang="vi-VN" sz="32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H</a:t>
            </a:r>
            <a:r>
              <a:rPr lang="en-US" sz="32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5</a:t>
            </a:r>
            <a:r>
              <a:rPr lang="vi-VN" sz="32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+ 3NaOH →</a:t>
            </a:r>
            <a:r>
              <a:rPr lang="en-US" sz="32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vi-VN" sz="32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3RCOONa + C</a:t>
            </a:r>
            <a:r>
              <a:rPr lang="en-US" sz="32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a:t>
            </a:r>
            <a:r>
              <a:rPr lang="vi-VN" sz="32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H</a:t>
            </a:r>
            <a:r>
              <a:rPr lang="vi-VN" sz="32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5</a:t>
            </a:r>
            <a:r>
              <a:rPr lang="vi-VN" sz="32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(OH)</a:t>
            </a:r>
            <a:r>
              <a:rPr lang="vi-VN" sz="3200" b="1" baseline="-25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3</a:t>
            </a:r>
            <a:endParaRPr lang="en-US" sz="3200" b="1" baseline="-25000" dirty="0">
              <a:solidFill>
                <a:srgbClr val="7030A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83825" y="3747124"/>
            <a:ext cx="10541375" cy="1077218"/>
          </a:xfrm>
          <a:prstGeom prst="rect">
            <a:avLst/>
          </a:prstGeom>
        </p:spPr>
        <p:txBody>
          <a:bodyPr wrap="square">
            <a:spAutoFit/>
          </a:bodyPr>
          <a:lstStyle/>
          <a:p>
            <a:r>
              <a:rPr lang="vi-VN" sz="3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a:t>
            </a:r>
            <a:r>
              <a:rPr lang="en-US" sz="3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3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sản phẩm gồm </a:t>
            </a:r>
            <a:r>
              <a:rPr lang="vi-VN" sz="3200" dirty="0">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glycerol</a:t>
            </a:r>
            <a:r>
              <a:rPr lang="vi-VN" sz="3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và </a:t>
            </a:r>
            <a:r>
              <a:rPr lang="vi-VN" sz="3200" dirty="0">
                <a:solidFill>
                  <a:srgbClr val="FF0066"/>
                </a:solidFill>
                <a:latin typeface="Times New Roman" panose="02020603050405020304" pitchFamily="18" charset="0"/>
                <a:ea typeface="Courier New" panose="02070309020205020404" pitchFamily="49" charset="0"/>
                <a:cs typeface="Times New Roman" panose="02020603050405020304" pitchFamily="18" charset="0"/>
              </a:rPr>
              <a:t>các muối tương ứng của acid béo </a:t>
            </a:r>
            <a:r>
              <a:rPr lang="vi-VN" sz="3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(thành ph</a:t>
            </a:r>
            <a:r>
              <a:rPr lang="en-US" sz="3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ầ</a:t>
            </a:r>
            <a:r>
              <a:rPr lang="vi-VN" sz="3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n chính của xà phòng).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5551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p:bldP spid="30" grpId="0"/>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3DF413A6-B6BF-809E-6742-04CAC4890F48}"/>
              </a:ext>
            </a:extLst>
          </p:cNvPr>
          <p:cNvSpPr txBox="1"/>
          <p:nvPr/>
        </p:nvSpPr>
        <p:spPr>
          <a:xfrm>
            <a:off x="797542" y="1622477"/>
            <a:ext cx="10613847" cy="668645"/>
          </a:xfrm>
          <a:prstGeom prst="rect">
            <a:avLst/>
          </a:prstGeom>
          <a:noFill/>
        </p:spPr>
        <p:txBody>
          <a:bodyPr wrap="square">
            <a:spAutoFit/>
          </a:bodyPr>
          <a:lstStyle/>
          <a:p>
            <a:pPr algn="just">
              <a:lnSpc>
                <a:spcPct val="130000"/>
              </a:lnSpc>
            </a:pPr>
            <a:r>
              <a:rPr lang="en-US" sz="3200" i="1" dirty="0">
                <a:latin typeface="Times New Roman" panose="02020603050405020304" pitchFamily="18" charset="0"/>
                <a:cs typeface="Times New Roman" panose="02020603050405020304" pitchFamily="18" charset="0"/>
              </a:rPr>
              <a:t>- Ví dụ</a:t>
            </a:r>
            <a:endParaRPr lang="en-US" sz="3200" b="1" i="1" dirty="0">
              <a:solidFill>
                <a:srgbClr val="FF0000"/>
              </a:solidFill>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768513" y="2508857"/>
            <a:ext cx="12221835" cy="1854283"/>
            <a:chOff x="592825" y="2752753"/>
            <a:chExt cx="12221835" cy="1854283"/>
          </a:xfrm>
        </p:grpSpPr>
        <p:grpSp>
          <p:nvGrpSpPr>
            <p:cNvPr id="32" name="Group 31">
              <a:extLst>
                <a:ext uri="{FF2B5EF4-FFF2-40B4-BE49-F238E27FC236}">
                  <a16:creationId xmlns:a16="http://schemas.microsoft.com/office/drawing/2014/main" id="{98FD4CFE-17FD-1CB0-D08F-E7E7EF53D3AE}"/>
                </a:ext>
              </a:extLst>
            </p:cNvPr>
            <p:cNvGrpSpPr/>
            <p:nvPr/>
          </p:nvGrpSpPr>
          <p:grpSpPr>
            <a:xfrm>
              <a:off x="9056547" y="2777301"/>
              <a:ext cx="3758113" cy="1829735"/>
              <a:chOff x="2133600" y="3529743"/>
              <a:chExt cx="2133600" cy="1829735"/>
            </a:xfrm>
          </p:grpSpPr>
          <p:sp>
            <p:nvSpPr>
              <p:cNvPr id="33" name="TextBox 32">
                <a:extLst>
                  <a:ext uri="{FF2B5EF4-FFF2-40B4-BE49-F238E27FC236}">
                    <a16:creationId xmlns:a16="http://schemas.microsoft.com/office/drawing/2014/main" id="{4F8A6485-3655-49B5-F96A-98DB7595126F}"/>
                  </a:ext>
                </a:extLst>
              </p:cNvPr>
              <p:cNvSpPr txBox="1"/>
              <p:nvPr/>
            </p:nvSpPr>
            <p:spPr>
              <a:xfrm>
                <a:off x="2133600" y="352974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H</a:t>
                </a:r>
                <a:r>
                  <a:rPr lang="en-US" sz="3200" dirty="0">
                    <a:solidFill>
                      <a:srgbClr val="FF0066"/>
                    </a:solidFill>
                    <a:latin typeface="Times New Roman" panose="02020603050405020304" pitchFamily="18" charset="0"/>
                    <a:cs typeface="Times New Roman" panose="02020603050405020304" pitchFamily="18" charset="0"/>
                  </a:rPr>
                  <a:t>O–CH</a:t>
                </a:r>
                <a:r>
                  <a:rPr lang="en-US" sz="3200" baseline="-25000" dirty="0">
                    <a:solidFill>
                      <a:srgbClr val="FF0066"/>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id="{B52E6BE8-BA74-9C1F-D47B-42FFE91EEF69}"/>
                  </a:ext>
                </a:extLst>
              </p:cNvPr>
              <p:cNvSpPr txBox="1"/>
              <p:nvPr/>
            </p:nvSpPr>
            <p:spPr>
              <a:xfrm>
                <a:off x="2138742" y="4132569"/>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H</a:t>
                </a:r>
                <a:r>
                  <a:rPr lang="en-US" sz="3200" dirty="0">
                    <a:solidFill>
                      <a:srgbClr val="FF0066"/>
                    </a:solidFill>
                    <a:latin typeface="Times New Roman" panose="02020603050405020304" pitchFamily="18" charset="0"/>
                    <a:cs typeface="Times New Roman" panose="02020603050405020304" pitchFamily="18" charset="0"/>
                  </a:rPr>
                  <a:t>O–CH</a:t>
                </a:r>
                <a:r>
                  <a:rPr lang="en-US" sz="3200" dirty="0">
                    <a:latin typeface="Times New Roman" panose="02020603050405020304" pitchFamily="18" charset="0"/>
                    <a:cs typeface="Times New Roman" panose="02020603050405020304" pitchFamily="18" charset="0"/>
                  </a:rPr>
                  <a:t> </a:t>
                </a:r>
              </a:p>
            </p:txBody>
          </p:sp>
          <p:cxnSp>
            <p:nvCxnSpPr>
              <p:cNvPr id="35" name="Straight Connector 34">
                <a:extLst>
                  <a:ext uri="{FF2B5EF4-FFF2-40B4-BE49-F238E27FC236}">
                    <a16:creationId xmlns:a16="http://schemas.microsoft.com/office/drawing/2014/main" id="{6BF8A1E2-D7B3-8EFB-C508-112ADEF7B05D}"/>
                  </a:ext>
                </a:extLst>
              </p:cNvPr>
              <p:cNvCxnSpPr/>
              <p:nvPr/>
            </p:nvCxnSpPr>
            <p:spPr>
              <a:xfrm>
                <a:off x="2727032" y="3981287"/>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D3A0E5-5B3B-B3C1-5EE9-FF7C713A1EEA}"/>
                  </a:ext>
                </a:extLst>
              </p:cNvPr>
              <p:cNvCxnSpPr/>
              <p:nvPr/>
            </p:nvCxnSpPr>
            <p:spPr>
              <a:xfrm>
                <a:off x="2727032" y="4620710"/>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92311FB-FEC9-10ED-ED92-94934E59AE40}"/>
                  </a:ext>
                </a:extLst>
              </p:cNvPr>
              <p:cNvSpPr txBox="1"/>
              <p:nvPr/>
            </p:nvSpPr>
            <p:spPr>
              <a:xfrm>
                <a:off x="2184400" y="477470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H</a:t>
                </a:r>
                <a:r>
                  <a:rPr lang="en-US" sz="3200" dirty="0">
                    <a:solidFill>
                      <a:srgbClr val="FF0066"/>
                    </a:solidFill>
                    <a:latin typeface="Times New Roman" panose="02020603050405020304" pitchFamily="18" charset="0"/>
                    <a:cs typeface="Times New Roman" panose="02020603050405020304" pitchFamily="18" charset="0"/>
                  </a:rPr>
                  <a:t>O–CH</a:t>
                </a:r>
                <a:r>
                  <a:rPr lang="en-US" sz="3200" baseline="-25000" dirty="0">
                    <a:solidFill>
                      <a:srgbClr val="FF0066"/>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grpSp>
        <p:grpSp>
          <p:nvGrpSpPr>
            <p:cNvPr id="5" name="Group 4"/>
            <p:cNvGrpSpPr/>
            <p:nvPr/>
          </p:nvGrpSpPr>
          <p:grpSpPr>
            <a:xfrm>
              <a:off x="592825" y="2752753"/>
              <a:ext cx="9035080" cy="1854283"/>
              <a:chOff x="592825" y="2752753"/>
              <a:chExt cx="9035080" cy="1854283"/>
            </a:xfrm>
          </p:grpSpPr>
          <p:grpSp>
            <p:nvGrpSpPr>
              <p:cNvPr id="12" name="Group 11">
                <a:extLst>
                  <a:ext uri="{FF2B5EF4-FFF2-40B4-BE49-F238E27FC236}">
                    <a16:creationId xmlns:a16="http://schemas.microsoft.com/office/drawing/2014/main" id="{98FD4CFE-17FD-1CB0-D08F-E7E7EF53D3AE}"/>
                  </a:ext>
                </a:extLst>
              </p:cNvPr>
              <p:cNvGrpSpPr/>
              <p:nvPr/>
            </p:nvGrpSpPr>
            <p:grpSpPr>
              <a:xfrm>
                <a:off x="5869792" y="2777301"/>
                <a:ext cx="3758113" cy="1829735"/>
                <a:chOff x="2133600" y="3529743"/>
                <a:chExt cx="2133600" cy="1829735"/>
              </a:xfrm>
            </p:grpSpPr>
            <p:sp>
              <p:nvSpPr>
                <p:cNvPr id="13" name="TextBox 12">
                  <a:extLst>
                    <a:ext uri="{FF2B5EF4-FFF2-40B4-BE49-F238E27FC236}">
                      <a16:creationId xmlns:a16="http://schemas.microsoft.com/office/drawing/2014/main" id="{4F8A6485-3655-49B5-F96A-98DB7595126F}"/>
                    </a:ext>
                  </a:extLst>
                </p:cNvPr>
                <p:cNvSpPr txBox="1"/>
                <p:nvPr/>
              </p:nvSpPr>
              <p:spPr>
                <a:xfrm>
                  <a:off x="2133600" y="352974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15</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31</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ONa</a:t>
                  </a:r>
                  <a:r>
                    <a:rPr lang="en-US" sz="3200" dirty="0">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B52E6BE8-BA74-9C1F-D47B-42FFE91EEF69}"/>
                    </a:ext>
                  </a:extLst>
                </p:cNvPr>
                <p:cNvSpPr txBox="1"/>
                <p:nvPr/>
              </p:nvSpPr>
              <p:spPr>
                <a:xfrm>
                  <a:off x="2138742" y="4132569"/>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35</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ONa</a:t>
                  </a:r>
                  <a:r>
                    <a:rPr lang="en-US" sz="3200" dirty="0">
                      <a:latin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id="{A92311FB-FEC9-10ED-ED92-94934E59AE40}"/>
                    </a:ext>
                  </a:extLst>
                </p:cNvPr>
                <p:cNvSpPr txBox="1"/>
                <p:nvPr/>
              </p:nvSpPr>
              <p:spPr>
                <a:xfrm>
                  <a:off x="2184400" y="477470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33</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ONa</a:t>
                  </a:r>
                  <a:r>
                    <a:rPr lang="en-US" sz="3200" dirty="0">
                      <a:latin typeface="Times New Roman" panose="02020603050405020304" pitchFamily="18" charset="0"/>
                      <a:cs typeface="Times New Roman" panose="02020603050405020304" pitchFamily="18" charset="0"/>
                    </a:rPr>
                    <a:t> </a:t>
                  </a:r>
                </a:p>
              </p:txBody>
            </p:sp>
          </p:grpSp>
          <p:grpSp>
            <p:nvGrpSpPr>
              <p:cNvPr id="18" name="Group 17">
                <a:extLst>
                  <a:ext uri="{FF2B5EF4-FFF2-40B4-BE49-F238E27FC236}">
                    <a16:creationId xmlns:a16="http://schemas.microsoft.com/office/drawing/2014/main" id="{98FD4CFE-17FD-1CB0-D08F-E7E7EF53D3AE}"/>
                  </a:ext>
                </a:extLst>
              </p:cNvPr>
              <p:cNvGrpSpPr/>
              <p:nvPr/>
            </p:nvGrpSpPr>
            <p:grpSpPr>
              <a:xfrm>
                <a:off x="592825" y="2752753"/>
                <a:ext cx="3758113" cy="1829735"/>
                <a:chOff x="2133600" y="3529743"/>
                <a:chExt cx="2133600" cy="1829735"/>
              </a:xfrm>
            </p:grpSpPr>
            <p:sp>
              <p:nvSpPr>
                <p:cNvPr id="19" name="TextBox 18">
                  <a:extLst>
                    <a:ext uri="{FF2B5EF4-FFF2-40B4-BE49-F238E27FC236}">
                      <a16:creationId xmlns:a16="http://schemas.microsoft.com/office/drawing/2014/main" id="{4F8A6485-3655-49B5-F96A-98DB7595126F}"/>
                    </a:ext>
                  </a:extLst>
                </p:cNvPr>
                <p:cNvSpPr txBox="1"/>
                <p:nvPr/>
              </p:nvSpPr>
              <p:spPr>
                <a:xfrm>
                  <a:off x="2133600" y="352974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15</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31</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baseline="-25000" dirty="0">
                      <a:solidFill>
                        <a:srgbClr val="FF0066"/>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B52E6BE8-BA74-9C1F-D47B-42FFE91EEF69}"/>
                    </a:ext>
                  </a:extLst>
                </p:cNvPr>
                <p:cNvSpPr txBox="1"/>
                <p:nvPr/>
              </p:nvSpPr>
              <p:spPr>
                <a:xfrm>
                  <a:off x="2138742" y="4132569"/>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35</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dirty="0">
                      <a:latin typeface="Times New Roman" panose="02020603050405020304" pitchFamily="18" charset="0"/>
                      <a:cs typeface="Times New Roman" panose="02020603050405020304" pitchFamily="18" charset="0"/>
                    </a:rPr>
                    <a:t> </a:t>
                  </a:r>
                </a:p>
              </p:txBody>
            </p:sp>
            <p:cxnSp>
              <p:nvCxnSpPr>
                <p:cNvPr id="21" name="Straight Connector 20">
                  <a:extLst>
                    <a:ext uri="{FF2B5EF4-FFF2-40B4-BE49-F238E27FC236}">
                      <a16:creationId xmlns:a16="http://schemas.microsoft.com/office/drawing/2014/main" id="{6BF8A1E2-D7B3-8EFB-C508-112ADEF7B05D}"/>
                    </a:ext>
                  </a:extLst>
                </p:cNvPr>
                <p:cNvCxnSpPr/>
                <p:nvPr/>
              </p:nvCxnSpPr>
              <p:spPr>
                <a:xfrm>
                  <a:off x="3526394" y="3981287"/>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D3A0E5-5B3B-B3C1-5EE9-FF7C713A1EEA}"/>
                    </a:ext>
                  </a:extLst>
                </p:cNvPr>
                <p:cNvCxnSpPr/>
                <p:nvPr/>
              </p:nvCxnSpPr>
              <p:spPr>
                <a:xfrm>
                  <a:off x="3526394" y="4620710"/>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92311FB-FEC9-10ED-ED92-94934E59AE40}"/>
                    </a:ext>
                  </a:extLst>
                </p:cNvPr>
                <p:cNvSpPr txBox="1"/>
                <p:nvPr/>
              </p:nvSpPr>
              <p:spPr>
                <a:xfrm>
                  <a:off x="2184400" y="477470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33</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baseline="-25000" dirty="0">
                      <a:solidFill>
                        <a:srgbClr val="FF0066"/>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grpSp>
          <p:sp>
            <p:nvSpPr>
              <p:cNvPr id="3" name="TextBox 2"/>
              <p:cNvSpPr txBox="1"/>
              <p:nvPr/>
            </p:nvSpPr>
            <p:spPr>
              <a:xfrm>
                <a:off x="3499936" y="3399782"/>
                <a:ext cx="2369856"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+ 3NaOH →</a:t>
                </a:r>
              </a:p>
            </p:txBody>
          </p:sp>
          <p:sp>
            <p:nvSpPr>
              <p:cNvPr id="38" name="TextBox 37"/>
              <p:cNvSpPr txBox="1"/>
              <p:nvPr/>
            </p:nvSpPr>
            <p:spPr>
              <a:xfrm>
                <a:off x="8564474" y="3380126"/>
                <a:ext cx="812266"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p>
            </p:txBody>
          </p:sp>
        </p:grpSp>
      </p:grpSp>
      <p:sp>
        <p:nvSpPr>
          <p:cNvPr id="9" name="TextBox 8"/>
          <p:cNvSpPr txBox="1"/>
          <p:nvPr/>
        </p:nvSpPr>
        <p:spPr>
          <a:xfrm>
            <a:off x="6691600" y="4445215"/>
            <a:ext cx="2997114" cy="523220"/>
          </a:xfrm>
          <a:prstGeom prst="rect">
            <a:avLst/>
          </a:prstGeom>
          <a:noFill/>
        </p:spPr>
        <p:txBody>
          <a:bodyPr wrap="square" rtlCol="0">
            <a:spAutoFit/>
          </a:bodyPr>
          <a:lstStyle/>
          <a:p>
            <a:r>
              <a:rPr lang="en-US" sz="2800" i="1" dirty="0">
                <a:solidFill>
                  <a:srgbClr val="00B0F0"/>
                </a:solidFill>
                <a:latin typeface="Times New Roman" panose="02020603050405020304" pitchFamily="18" charset="0"/>
                <a:cs typeface="Times New Roman" panose="02020603050405020304" pitchFamily="18" charset="0"/>
              </a:rPr>
              <a:t>Xà phòng</a:t>
            </a:r>
          </a:p>
        </p:txBody>
      </p:sp>
      <p:sp>
        <p:nvSpPr>
          <p:cNvPr id="39" name="TextBox 38"/>
          <p:cNvSpPr txBox="1"/>
          <p:nvPr/>
        </p:nvSpPr>
        <p:spPr>
          <a:xfrm>
            <a:off x="9312403" y="4394289"/>
            <a:ext cx="1965197" cy="523220"/>
          </a:xfrm>
          <a:prstGeom prst="rect">
            <a:avLst/>
          </a:prstGeom>
          <a:noFill/>
        </p:spPr>
        <p:txBody>
          <a:bodyPr wrap="square" rtlCol="0">
            <a:spAutoFit/>
          </a:bodyPr>
          <a:lstStyle/>
          <a:p>
            <a:r>
              <a:rPr lang="en-US" sz="2800" i="1" dirty="0">
                <a:solidFill>
                  <a:srgbClr val="00B0F0"/>
                </a:solidFill>
                <a:latin typeface="Times New Roman" panose="02020603050405020304" pitchFamily="18" charset="0"/>
                <a:cs typeface="Times New Roman" panose="02020603050405020304" pitchFamily="18" charset="0"/>
              </a:rPr>
              <a:t>Glycerol</a:t>
            </a:r>
          </a:p>
        </p:txBody>
      </p:sp>
      <p:grpSp>
        <p:nvGrpSpPr>
          <p:cNvPr id="31" name="Group 30">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40"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HÓA HỌC CỦA CHẤT BÉO</a:t>
              </a:r>
            </a:p>
          </p:txBody>
        </p:sp>
      </p:grpSp>
    </p:spTree>
    <p:extLst>
      <p:ext uri="{BB962C8B-B14F-4D97-AF65-F5344CB8AC3E}">
        <p14:creationId xmlns:p14="http://schemas.microsoft.com/office/powerpoint/2010/main" val="11662993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BFA3E932-793E-89F0-045D-04EF16A3AB6B}"/>
              </a:ext>
            </a:extLst>
          </p:cNvPr>
          <p:cNvSpPr txBox="1"/>
          <p:nvPr/>
        </p:nvSpPr>
        <p:spPr>
          <a:xfrm>
            <a:off x="1227394" y="2362292"/>
            <a:ext cx="6095064" cy="584775"/>
          </a:xfrm>
          <a:prstGeom prst="rect">
            <a:avLst/>
          </a:prstGeom>
          <a:noFill/>
        </p:spPr>
        <p:txBody>
          <a:bodyPr wrap="square">
            <a:spAutoFit/>
          </a:bodyPr>
          <a:lstStyle/>
          <a:p>
            <a:r>
              <a:rPr lang="en-US" sz="3200" b="1" i="0" dirty="0">
                <a:solidFill>
                  <a:srgbClr val="7030A0"/>
                </a:solidFill>
                <a:effectLst/>
                <a:latin typeface="Times New Roman" panose="02020603050405020304" pitchFamily="18" charset="0"/>
                <a:cs typeface="Times New Roman" panose="02020603050405020304" pitchFamily="18" charset="0"/>
              </a:rPr>
              <a:t>(RCOO)</a:t>
            </a:r>
            <a:r>
              <a:rPr lang="en-US" sz="3200" b="1" i="0" baseline="-25000" dirty="0">
                <a:solidFill>
                  <a:srgbClr val="7030A0"/>
                </a:solidFill>
                <a:effectLst/>
                <a:latin typeface="Times New Roman" panose="02020603050405020304" pitchFamily="18" charset="0"/>
                <a:cs typeface="Times New Roman" panose="02020603050405020304" pitchFamily="18" charset="0"/>
              </a:rPr>
              <a:t>3</a:t>
            </a:r>
            <a:r>
              <a:rPr lang="en-US" sz="3200" b="1" i="0" dirty="0">
                <a:solidFill>
                  <a:srgbClr val="7030A0"/>
                </a:solidFill>
                <a:effectLst/>
                <a:latin typeface="Times New Roman" panose="02020603050405020304" pitchFamily="18" charset="0"/>
                <a:cs typeface="Times New Roman" panose="02020603050405020304" pitchFamily="18" charset="0"/>
              </a:rPr>
              <a:t>C</a:t>
            </a:r>
            <a:r>
              <a:rPr lang="en-US" sz="3200" b="1" i="0" baseline="-25000" dirty="0">
                <a:solidFill>
                  <a:srgbClr val="7030A0"/>
                </a:solidFill>
                <a:effectLst/>
                <a:latin typeface="Times New Roman" panose="02020603050405020304" pitchFamily="18" charset="0"/>
                <a:cs typeface="Times New Roman" panose="02020603050405020304" pitchFamily="18" charset="0"/>
              </a:rPr>
              <a:t>3</a:t>
            </a:r>
            <a:r>
              <a:rPr lang="en-US" sz="3200" b="1" i="0" dirty="0">
                <a:solidFill>
                  <a:srgbClr val="7030A0"/>
                </a:solidFill>
                <a:effectLst/>
                <a:latin typeface="Times New Roman" panose="02020603050405020304" pitchFamily="18" charset="0"/>
                <a:cs typeface="Times New Roman" panose="02020603050405020304" pitchFamily="18" charset="0"/>
              </a:rPr>
              <a:t>H</a:t>
            </a:r>
            <a:r>
              <a:rPr lang="en-US" sz="3200" b="1" i="0" baseline="-25000" dirty="0">
                <a:solidFill>
                  <a:srgbClr val="7030A0"/>
                </a:solidFill>
                <a:effectLst/>
                <a:latin typeface="Times New Roman" panose="02020603050405020304" pitchFamily="18" charset="0"/>
                <a:cs typeface="Times New Roman" panose="02020603050405020304" pitchFamily="18" charset="0"/>
              </a:rPr>
              <a:t>5</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baseline="-25000" dirty="0">
                <a:solidFill>
                  <a:srgbClr val="7030A0"/>
                </a:solidFill>
                <a:effectLst/>
                <a:latin typeface="Times New Roman" panose="02020603050405020304" pitchFamily="18" charset="0"/>
                <a:cs typeface="Times New Roman" panose="02020603050405020304" pitchFamily="18" charset="0"/>
              </a:rPr>
              <a:t>(lỏng)</a:t>
            </a:r>
            <a:r>
              <a:rPr lang="en-US" sz="3200" b="1" i="0" dirty="0">
                <a:solidFill>
                  <a:srgbClr val="7030A0"/>
                </a:solidFill>
                <a:effectLst/>
                <a:latin typeface="Times New Roman" panose="02020603050405020304" pitchFamily="18" charset="0"/>
                <a:cs typeface="Times New Roman" panose="02020603050405020304" pitchFamily="18" charset="0"/>
              </a:rPr>
              <a:t> +  3H</a:t>
            </a:r>
            <a:r>
              <a:rPr lang="en-US" sz="3200" b="1" i="0" baseline="-25000" dirty="0">
                <a:solidFill>
                  <a:srgbClr val="7030A0"/>
                </a:solidFill>
                <a:effectLst/>
                <a:latin typeface="Times New Roman" panose="02020603050405020304" pitchFamily="18" charset="0"/>
                <a:cs typeface="Times New Roman" panose="02020603050405020304" pitchFamily="18" charset="0"/>
              </a:rPr>
              <a:t>2</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E4E5E2C-AE96-012B-F69F-1025B4D61384}"/>
              </a:ext>
            </a:extLst>
          </p:cNvPr>
          <p:cNvSpPr txBox="1"/>
          <p:nvPr/>
        </p:nvSpPr>
        <p:spPr>
          <a:xfrm>
            <a:off x="7322458" y="2323868"/>
            <a:ext cx="4114800" cy="584775"/>
          </a:xfrm>
          <a:prstGeom prst="rect">
            <a:avLst/>
          </a:prstGeom>
          <a:noFill/>
        </p:spPr>
        <p:txBody>
          <a:bodyPr wrap="square">
            <a:spAutoFit/>
          </a:bodyPr>
          <a:lstStyle/>
          <a:p>
            <a:r>
              <a:rPr lang="en-US" sz="3200" b="1" i="0" dirty="0">
                <a:solidFill>
                  <a:srgbClr val="7030A0"/>
                </a:solidFill>
                <a:effectLst/>
                <a:latin typeface="Times New Roman" panose="02020603050405020304" pitchFamily="18" charset="0"/>
                <a:cs typeface="Times New Roman" panose="02020603050405020304" pitchFamily="18" charset="0"/>
              </a:rPr>
              <a:t>(R’COO)</a:t>
            </a:r>
            <a:r>
              <a:rPr lang="en-US" sz="3200" b="1" i="0" baseline="-25000" dirty="0">
                <a:solidFill>
                  <a:srgbClr val="7030A0"/>
                </a:solidFill>
                <a:effectLst/>
                <a:latin typeface="Times New Roman" panose="02020603050405020304" pitchFamily="18" charset="0"/>
                <a:cs typeface="Times New Roman" panose="02020603050405020304" pitchFamily="18" charset="0"/>
              </a:rPr>
              <a:t>3</a:t>
            </a:r>
            <a:r>
              <a:rPr lang="en-US" sz="3200" b="1" i="0" dirty="0">
                <a:solidFill>
                  <a:srgbClr val="7030A0"/>
                </a:solidFill>
                <a:effectLst/>
                <a:latin typeface="Times New Roman" panose="02020603050405020304" pitchFamily="18" charset="0"/>
                <a:cs typeface="Times New Roman" panose="02020603050405020304" pitchFamily="18" charset="0"/>
              </a:rPr>
              <a:t>C</a:t>
            </a:r>
            <a:r>
              <a:rPr lang="en-US" sz="3200" b="1" i="0" baseline="-25000" dirty="0">
                <a:solidFill>
                  <a:srgbClr val="7030A0"/>
                </a:solidFill>
                <a:effectLst/>
                <a:latin typeface="Times New Roman" panose="02020603050405020304" pitchFamily="18" charset="0"/>
                <a:cs typeface="Times New Roman" panose="02020603050405020304" pitchFamily="18" charset="0"/>
              </a:rPr>
              <a:t>3</a:t>
            </a:r>
            <a:r>
              <a:rPr lang="en-US" sz="3200" b="1" i="0" dirty="0">
                <a:solidFill>
                  <a:srgbClr val="7030A0"/>
                </a:solidFill>
                <a:effectLst/>
                <a:latin typeface="Times New Roman" panose="02020603050405020304" pitchFamily="18" charset="0"/>
                <a:cs typeface="Times New Roman" panose="02020603050405020304" pitchFamily="18" charset="0"/>
              </a:rPr>
              <a:t>H</a:t>
            </a:r>
            <a:r>
              <a:rPr lang="en-US" sz="3200" b="1" i="0" baseline="-25000" dirty="0">
                <a:solidFill>
                  <a:srgbClr val="7030A0"/>
                </a:solidFill>
                <a:effectLst/>
                <a:latin typeface="Times New Roman" panose="02020603050405020304" pitchFamily="18" charset="0"/>
                <a:cs typeface="Times New Roman" panose="02020603050405020304" pitchFamily="18" charset="0"/>
              </a:rPr>
              <a:t>5</a:t>
            </a:r>
            <a:r>
              <a:rPr lang="en-US" sz="3200" b="1" i="0" dirty="0">
                <a:solidFill>
                  <a:srgbClr val="7030A0"/>
                </a:solidFill>
                <a:effectLst/>
                <a:latin typeface="Times New Roman" panose="02020603050405020304" pitchFamily="18" charset="0"/>
                <a:cs typeface="Times New Roman" panose="02020603050405020304" pitchFamily="18" charset="0"/>
              </a:rPr>
              <a:t> </a:t>
            </a:r>
            <a:r>
              <a:rPr lang="en-US" sz="3200" b="1" i="0" baseline="-25000" dirty="0">
                <a:solidFill>
                  <a:srgbClr val="7030A0"/>
                </a:solidFill>
                <a:effectLst/>
                <a:latin typeface="Times New Roman" panose="02020603050405020304" pitchFamily="18" charset="0"/>
                <a:cs typeface="Times New Roman" panose="02020603050405020304" pitchFamily="18" charset="0"/>
              </a:rPr>
              <a:t>(rắn)</a:t>
            </a:r>
            <a:endParaRPr lang="en-US" sz="3200" b="1" dirty="0">
              <a:solidFill>
                <a:srgbClr val="7030A0"/>
              </a:solidFill>
              <a:latin typeface="Times New Roman" panose="02020603050405020304" pitchFamily="18" charset="0"/>
              <a:cs typeface="Times New Roman" panose="02020603050405020304" pitchFamily="18" charset="0"/>
            </a:endParaRPr>
          </a:p>
        </p:txBody>
      </p:sp>
      <p:grpSp>
        <p:nvGrpSpPr>
          <p:cNvPr id="41" name="Group 40">
            <a:extLst>
              <a:ext uri="{FF2B5EF4-FFF2-40B4-BE49-F238E27FC236}">
                <a16:creationId xmlns:a16="http://schemas.microsoft.com/office/drawing/2014/main" id="{F2A698DD-937E-CCD6-7F9A-5CC84F8E31BB}"/>
              </a:ext>
            </a:extLst>
          </p:cNvPr>
          <p:cNvGrpSpPr/>
          <p:nvPr/>
        </p:nvGrpSpPr>
        <p:grpSpPr>
          <a:xfrm>
            <a:off x="5944098" y="2236889"/>
            <a:ext cx="1066800" cy="479291"/>
            <a:chOff x="3924300" y="2949709"/>
            <a:chExt cx="1066800" cy="479291"/>
          </a:xfrm>
        </p:grpSpPr>
        <p:cxnSp>
          <p:nvCxnSpPr>
            <p:cNvPr id="42" name="Straight Arrow Connector 41">
              <a:extLst>
                <a:ext uri="{FF2B5EF4-FFF2-40B4-BE49-F238E27FC236}">
                  <a16:creationId xmlns:a16="http://schemas.microsoft.com/office/drawing/2014/main" id="{BA8EE4BC-48CB-0010-DA45-3B69DC5202B9}"/>
                </a:ext>
              </a:extLst>
            </p:cNvPr>
            <p:cNvCxnSpPr/>
            <p:nvPr/>
          </p:nvCxnSpPr>
          <p:spPr>
            <a:xfrm>
              <a:off x="3962400" y="3429000"/>
              <a:ext cx="990600" cy="0"/>
            </a:xfrm>
            <a:prstGeom prst="straightConnector1">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A10BCBC-ACEA-8FCE-FF8D-7874EB1A3FC4}"/>
                </a:ext>
              </a:extLst>
            </p:cNvPr>
            <p:cNvSpPr txBox="1"/>
            <p:nvPr/>
          </p:nvSpPr>
          <p:spPr>
            <a:xfrm>
              <a:off x="3924300" y="2949709"/>
              <a:ext cx="1066800" cy="452496"/>
            </a:xfrm>
            <a:prstGeom prst="rect">
              <a:avLst/>
            </a:prstGeom>
            <a:noFill/>
          </p:spPr>
          <p:txBody>
            <a:bodyPr wrap="square">
              <a:spAutoFit/>
            </a:bodyPr>
            <a:lstStyle/>
            <a:p>
              <a:pPr algn="ctr">
                <a:lnSpc>
                  <a:spcPct val="130000"/>
                </a:lnSpc>
              </a:pPr>
              <a:r>
                <a:rPr lang="en-US" sz="2000" b="1" dirty="0">
                  <a:solidFill>
                    <a:srgbClr val="7030A0"/>
                  </a:solidFill>
                  <a:latin typeface="Times New Roman" panose="02020603050405020304" pitchFamily="18" charset="0"/>
                  <a:cs typeface="Times New Roman" panose="02020603050405020304" pitchFamily="18" charset="0"/>
                </a:rPr>
                <a:t>xt, t</a:t>
              </a:r>
              <a:r>
                <a:rPr lang="en-US" sz="2000" b="1" baseline="30000" dirty="0">
                  <a:solidFill>
                    <a:srgbClr val="7030A0"/>
                  </a:solidFill>
                  <a:latin typeface="Times New Roman" panose="02020603050405020304" pitchFamily="18" charset="0"/>
                  <a:cs typeface="Times New Roman" panose="02020603050405020304" pitchFamily="18" charset="0"/>
                </a:rPr>
                <a:t>0</a:t>
              </a:r>
              <a:r>
                <a:rPr lang="en-US" sz="2000" b="1" dirty="0">
                  <a:solidFill>
                    <a:srgbClr val="7030A0"/>
                  </a:solidFill>
                  <a:latin typeface="Times New Roman" panose="02020603050405020304" pitchFamily="18" charset="0"/>
                  <a:cs typeface="Times New Roman" panose="02020603050405020304" pitchFamily="18" charset="0"/>
                </a:rPr>
                <a:t>, p</a:t>
              </a:r>
            </a:p>
          </p:txBody>
        </p:sp>
      </p:grpSp>
      <p:grpSp>
        <p:nvGrpSpPr>
          <p:cNvPr id="14" name="Group 13">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15"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HÓA HỌC CỦA CHẤT BÉO</a:t>
              </a:r>
            </a:p>
          </p:txBody>
        </p:sp>
      </p:grpSp>
      <p:sp>
        <p:nvSpPr>
          <p:cNvPr id="17" name="Rectangle: Rounded Corners 4">
            <a:extLst>
              <a:ext uri="{FF2B5EF4-FFF2-40B4-BE49-F238E27FC236}">
                <a16:creationId xmlns:a16="http://schemas.microsoft.com/office/drawing/2014/main" id="{B6610F0D-1799-B14B-167A-EE26B2F7ABB4}"/>
              </a:ext>
            </a:extLst>
          </p:cNvPr>
          <p:cNvSpPr/>
          <p:nvPr/>
        </p:nvSpPr>
        <p:spPr>
          <a:xfrm>
            <a:off x="1066800" y="1321797"/>
            <a:ext cx="5045870" cy="505344"/>
          </a:xfrm>
          <a:prstGeom prst="roundRect">
            <a:avLst>
              <a:gd name="adj" fmla="val 50000"/>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Phản ứng hydrogen hóa</a:t>
            </a:r>
          </a:p>
        </p:txBody>
      </p:sp>
      <p:grpSp>
        <p:nvGrpSpPr>
          <p:cNvPr id="19" name="Group 18">
            <a:extLst>
              <a:ext uri="{FF2B5EF4-FFF2-40B4-BE49-F238E27FC236}">
                <a16:creationId xmlns:a16="http://schemas.microsoft.com/office/drawing/2014/main" id="{8CDC0DB9-DFE5-C48D-6280-7C750D190662}"/>
              </a:ext>
            </a:extLst>
          </p:cNvPr>
          <p:cNvGrpSpPr/>
          <p:nvPr/>
        </p:nvGrpSpPr>
        <p:grpSpPr>
          <a:xfrm>
            <a:off x="3314700" y="3017667"/>
            <a:ext cx="5562600" cy="3299751"/>
            <a:chOff x="1573770" y="2621648"/>
            <a:chExt cx="5562600" cy="4122447"/>
          </a:xfrm>
        </p:grpSpPr>
        <p:pic>
          <p:nvPicPr>
            <p:cNvPr id="20" name="Picture 4" descr="Unit 2.3: Carbohydrates and Lipids - ppt download">
              <a:extLst>
                <a:ext uri="{FF2B5EF4-FFF2-40B4-BE49-F238E27FC236}">
                  <a16:creationId xmlns:a16="http://schemas.microsoft.com/office/drawing/2014/main" id="{750DB258-EF81-A9F0-847B-C4AAEE5503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11" t="34139" r="16323" b="6666"/>
            <a:stretch/>
          </p:blipFill>
          <p:spPr bwMode="auto">
            <a:xfrm>
              <a:off x="1573770" y="2895458"/>
              <a:ext cx="5562600" cy="384863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55C4D3C-2D80-5487-6AFD-26C37B910BA6}"/>
                </a:ext>
              </a:extLst>
            </p:cNvPr>
            <p:cNvSpPr/>
            <p:nvPr/>
          </p:nvSpPr>
          <p:spPr>
            <a:xfrm>
              <a:off x="1685925" y="5067047"/>
              <a:ext cx="1526145" cy="15393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Liên kết đôi cis</a:t>
              </a:r>
            </a:p>
          </p:txBody>
        </p:sp>
        <p:sp>
          <p:nvSpPr>
            <p:cNvPr id="22" name="Rectangle 21">
              <a:extLst>
                <a:ext uri="{FF2B5EF4-FFF2-40B4-BE49-F238E27FC236}">
                  <a16:creationId xmlns:a16="http://schemas.microsoft.com/office/drawing/2014/main" id="{A8B085EC-5367-D05E-B805-80469AC41551}"/>
                </a:ext>
              </a:extLst>
            </p:cNvPr>
            <p:cNvSpPr/>
            <p:nvPr/>
          </p:nvSpPr>
          <p:spPr>
            <a:xfrm>
              <a:off x="1762126" y="5887164"/>
              <a:ext cx="1415145" cy="19075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Acid béo xoắn</a:t>
              </a:r>
            </a:p>
          </p:txBody>
        </p:sp>
        <p:sp>
          <p:nvSpPr>
            <p:cNvPr id="23" name="Rectangle 22">
              <a:extLst>
                <a:ext uri="{FF2B5EF4-FFF2-40B4-BE49-F238E27FC236}">
                  <a16:creationId xmlns:a16="http://schemas.microsoft.com/office/drawing/2014/main" id="{6FF7BA79-C2BC-9BCA-086B-7AAAB873BBE4}"/>
                </a:ext>
              </a:extLst>
            </p:cNvPr>
            <p:cNvSpPr/>
            <p:nvPr/>
          </p:nvSpPr>
          <p:spPr>
            <a:xfrm>
              <a:off x="5391857" y="5286689"/>
              <a:ext cx="1428726" cy="19075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Liên kết đôi </a:t>
              </a:r>
            </a:p>
          </p:txBody>
        </p:sp>
        <p:sp>
          <p:nvSpPr>
            <p:cNvPr id="24" name="Rectangle 23">
              <a:extLst>
                <a:ext uri="{FF2B5EF4-FFF2-40B4-BE49-F238E27FC236}">
                  <a16:creationId xmlns:a16="http://schemas.microsoft.com/office/drawing/2014/main" id="{7DCD6F6B-B623-48A2-7229-B9CF92C52461}"/>
                </a:ext>
              </a:extLst>
            </p:cNvPr>
            <p:cNvSpPr/>
            <p:nvPr/>
          </p:nvSpPr>
          <p:spPr>
            <a:xfrm>
              <a:off x="5414962" y="6003868"/>
              <a:ext cx="1530907" cy="26837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Acid béo thẳng</a:t>
              </a:r>
            </a:p>
          </p:txBody>
        </p:sp>
        <p:sp>
          <p:nvSpPr>
            <p:cNvPr id="29" name="Rectangle 28">
              <a:extLst>
                <a:ext uri="{FF2B5EF4-FFF2-40B4-BE49-F238E27FC236}">
                  <a16:creationId xmlns:a16="http://schemas.microsoft.com/office/drawing/2014/main" id="{90E9647F-C632-D7D4-9AA2-BA6F1480DB45}"/>
                </a:ext>
              </a:extLst>
            </p:cNvPr>
            <p:cNvSpPr/>
            <p:nvPr/>
          </p:nvSpPr>
          <p:spPr>
            <a:xfrm>
              <a:off x="1728788" y="6500620"/>
              <a:ext cx="1415145" cy="226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Chất lỏng</a:t>
              </a:r>
            </a:p>
          </p:txBody>
        </p:sp>
        <p:sp>
          <p:nvSpPr>
            <p:cNvPr id="30" name="Rectangle 29">
              <a:extLst>
                <a:ext uri="{FF2B5EF4-FFF2-40B4-BE49-F238E27FC236}">
                  <a16:creationId xmlns:a16="http://schemas.microsoft.com/office/drawing/2014/main" id="{2E601B29-7A9C-EBBA-1A60-03D6C5D2C26C}"/>
                </a:ext>
              </a:extLst>
            </p:cNvPr>
            <p:cNvSpPr/>
            <p:nvPr/>
          </p:nvSpPr>
          <p:spPr>
            <a:xfrm>
              <a:off x="5366621" y="6509209"/>
              <a:ext cx="1415145" cy="226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Chất rắn</a:t>
              </a:r>
            </a:p>
          </p:txBody>
        </p:sp>
        <p:sp>
          <p:nvSpPr>
            <p:cNvPr id="32" name="Rectangle 31">
              <a:extLst>
                <a:ext uri="{FF2B5EF4-FFF2-40B4-BE49-F238E27FC236}">
                  <a16:creationId xmlns:a16="http://schemas.microsoft.com/office/drawing/2014/main" id="{10A565D9-164F-144A-0E04-6CAFE73A072A}"/>
                </a:ext>
              </a:extLst>
            </p:cNvPr>
            <p:cNvSpPr/>
            <p:nvPr/>
          </p:nvSpPr>
          <p:spPr>
            <a:xfrm>
              <a:off x="3429000" y="3470205"/>
              <a:ext cx="3276600" cy="7969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1AACDFBC-2F94-9023-C06E-9C7A123111CF}"/>
                </a:ext>
              </a:extLst>
            </p:cNvPr>
            <p:cNvSpPr/>
            <p:nvPr/>
          </p:nvSpPr>
          <p:spPr>
            <a:xfrm>
              <a:off x="5366621" y="4489780"/>
              <a:ext cx="1579248" cy="2122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Bơ thực vật</a:t>
              </a:r>
            </a:p>
          </p:txBody>
        </p:sp>
        <p:sp>
          <p:nvSpPr>
            <p:cNvPr id="34" name="Rectangle 33">
              <a:extLst>
                <a:ext uri="{FF2B5EF4-FFF2-40B4-BE49-F238E27FC236}">
                  <a16:creationId xmlns:a16="http://schemas.microsoft.com/office/drawing/2014/main" id="{B5509BFD-A66E-B544-55C1-5FEDEC51DF1B}"/>
                </a:ext>
              </a:extLst>
            </p:cNvPr>
            <p:cNvSpPr/>
            <p:nvPr/>
          </p:nvSpPr>
          <p:spPr>
            <a:xfrm>
              <a:off x="1636260" y="2621648"/>
              <a:ext cx="1666876" cy="244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Dầu thực vật</a:t>
              </a:r>
            </a:p>
          </p:txBody>
        </p:sp>
      </p:grpSp>
    </p:spTree>
    <p:extLst>
      <p:ext uri="{BB962C8B-B14F-4D97-AF65-F5344CB8AC3E}">
        <p14:creationId xmlns:p14="http://schemas.microsoft.com/office/powerpoint/2010/main" val="362989011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56396" y="381000"/>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hat Is an Ester in Chemistry?">
            <a:extLst>
              <a:ext uri="{FF2B5EF4-FFF2-40B4-BE49-F238E27FC236}">
                <a16:creationId xmlns:a16="http://schemas.microsoft.com/office/drawing/2014/main" id="{781C31D3-36FE-4344-CC26-8B01BBED8C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66" b="15860"/>
          <a:stretch/>
        </p:blipFill>
        <p:spPr bwMode="auto">
          <a:xfrm>
            <a:off x="6506919" y="934536"/>
            <a:ext cx="4406273"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a:extLst>
              <a:ext uri="{FF2B5EF4-FFF2-40B4-BE49-F238E27FC236}">
                <a16:creationId xmlns:a16="http://schemas.microsoft.com/office/drawing/2014/main" id="{EFD62F78-64A0-9B56-0D75-CE1F0C0DC938}"/>
              </a:ext>
            </a:extLst>
          </p:cNvPr>
          <p:cNvSpPr>
            <a:spLocks noChangeAspect="1" noChangeArrowheads="1"/>
          </p:cNvSpPr>
          <p:nvPr/>
        </p:nvSpPr>
        <p:spPr bwMode="auto">
          <a:xfrm>
            <a:off x="5867554" y="17727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D45177B-B146-EA8B-FA65-6A74314EE019}"/>
              </a:ext>
            </a:extLst>
          </p:cNvPr>
          <p:cNvPicPr>
            <a:picLocks noChangeAspect="1"/>
          </p:cNvPicPr>
          <p:nvPr/>
        </p:nvPicPr>
        <p:blipFill rotWithShape="1">
          <a:blip r:embed="rId4"/>
          <a:srcRect t="6321"/>
          <a:stretch/>
        </p:blipFill>
        <p:spPr>
          <a:xfrm>
            <a:off x="2133754" y="934536"/>
            <a:ext cx="3418258" cy="2566580"/>
          </a:xfrm>
          <a:prstGeom prst="rect">
            <a:avLst/>
          </a:prstGeom>
        </p:spPr>
      </p:pic>
      <p:sp>
        <p:nvSpPr>
          <p:cNvPr id="13" name="Oval 12">
            <a:extLst>
              <a:ext uri="{FF2B5EF4-FFF2-40B4-BE49-F238E27FC236}">
                <a16:creationId xmlns:a16="http://schemas.microsoft.com/office/drawing/2014/main" id="{7F05E310-E06E-92D6-F61D-943F7956C9F6}"/>
              </a:ext>
            </a:extLst>
          </p:cNvPr>
          <p:cNvSpPr/>
          <p:nvPr/>
        </p:nvSpPr>
        <p:spPr>
          <a:xfrm>
            <a:off x="4038754" y="2458536"/>
            <a:ext cx="1676400" cy="99060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9B1F927C-CC53-BF84-35EC-82DEFAC16DFB}"/>
              </a:ext>
            </a:extLst>
          </p:cNvPr>
          <p:cNvSpPr/>
          <p:nvPr/>
        </p:nvSpPr>
        <p:spPr>
          <a:xfrm>
            <a:off x="8869119" y="2501948"/>
            <a:ext cx="1676400" cy="990600"/>
          </a:xfrm>
          <a:prstGeom prst="ellipse">
            <a:avLst/>
          </a:prstGeom>
          <a:noFill/>
          <a:ln w="28575">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Channel Name">
            <a:extLst>
              <a:ext uri="{FF2B5EF4-FFF2-40B4-BE49-F238E27FC236}">
                <a16:creationId xmlns:a16="http://schemas.microsoft.com/office/drawing/2014/main" id="{8BCE4460-BB93-D528-2938-863299DBCB70}"/>
              </a:ext>
            </a:extLst>
          </p:cNvPr>
          <p:cNvSpPr txBox="1"/>
          <p:nvPr/>
        </p:nvSpPr>
        <p:spPr>
          <a:xfrm>
            <a:off x="2113500" y="3302961"/>
            <a:ext cx="3657600" cy="812530"/>
          </a:xfrm>
          <a:prstGeom prst="rect">
            <a:avLst/>
          </a:prstGeom>
          <a:noFill/>
          <a:ln>
            <a:noFill/>
          </a:ln>
        </p:spPr>
        <p:txBody>
          <a:bodyPr wrap="square" rtlCol="0">
            <a:spAutoFit/>
          </a:bodyPr>
          <a:lstStyle/>
          <a:p>
            <a:pPr marR="0" lvl="0" algn="ctr" defTabSz="914400" rtl="0" eaLnBrk="1" fontAlgn="auto" latinLnBrk="0" hangingPunct="1">
              <a:lnSpc>
                <a:spcPct val="130000"/>
              </a:lnSpc>
              <a:spcBef>
                <a:spcPts val="0"/>
              </a:spcBef>
              <a:spcAft>
                <a:spcPts val="0"/>
              </a:spcAft>
              <a:buClrTx/>
              <a:buSzTx/>
              <a:tabLst/>
              <a:defRPr/>
            </a:pPr>
            <a:r>
              <a:rPr lang="en-US" sz="3600" b="1" dirty="0">
                <a:ln w="0">
                  <a:noFill/>
                  <a:prstDash val="solid"/>
                </a:ln>
                <a:latin typeface="Times New Roman" panose="02020603050405020304" pitchFamily="18" charset="0"/>
                <a:ea typeface="Tahoma" panose="020B0604030504040204" pitchFamily="34" charset="0"/>
                <a:cs typeface="Times New Roman" panose="02020603050405020304" pitchFamily="18" charset="0"/>
              </a:rPr>
              <a:t>Carboxylic acid</a:t>
            </a:r>
            <a:endParaRPr kumimoji="0" lang="vi-VN" sz="3600" b="1"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Channel Name">
            <a:extLst>
              <a:ext uri="{FF2B5EF4-FFF2-40B4-BE49-F238E27FC236}">
                <a16:creationId xmlns:a16="http://schemas.microsoft.com/office/drawing/2014/main" id="{5E9E60AC-4949-60CB-35C8-18E450498B52}"/>
              </a:ext>
            </a:extLst>
          </p:cNvPr>
          <p:cNvSpPr txBox="1"/>
          <p:nvPr/>
        </p:nvSpPr>
        <p:spPr>
          <a:xfrm>
            <a:off x="6939346" y="3302961"/>
            <a:ext cx="3124200" cy="740652"/>
          </a:xfrm>
          <a:prstGeom prst="rect">
            <a:avLst/>
          </a:prstGeom>
          <a:noFill/>
          <a:ln>
            <a:noFill/>
          </a:ln>
        </p:spPr>
        <p:txBody>
          <a:bodyPr wrap="square" rtlCol="0">
            <a:spAutoFit/>
          </a:bodyPr>
          <a:lstStyle/>
          <a:p>
            <a:pPr marR="0" lvl="0" algn="ctr" defTabSz="914400" rtl="0" eaLnBrk="1" fontAlgn="auto" latinLnBrk="0" hangingPunct="1">
              <a:lnSpc>
                <a:spcPct val="130000"/>
              </a:lnSpc>
              <a:spcBef>
                <a:spcPts val="0"/>
              </a:spcBef>
              <a:spcAft>
                <a:spcPts val="0"/>
              </a:spcAft>
              <a:buClrTx/>
              <a:buSzTx/>
              <a:tabLst/>
              <a:defRPr/>
            </a:pPr>
            <a:r>
              <a:rPr lang="en-US" sz="3600" b="1">
                <a:ln w="0">
                  <a:noFill/>
                  <a:prstDash val="solid"/>
                </a:ln>
                <a:latin typeface="Times New Roman" panose="02020603050405020304" pitchFamily="18" charset="0"/>
                <a:ea typeface="Tahoma" panose="020B0604030504040204" pitchFamily="34" charset="0"/>
                <a:cs typeface="Times New Roman" panose="02020603050405020304" pitchFamily="18" charset="0"/>
              </a:rPr>
              <a:t>Ester </a:t>
            </a:r>
            <a:endParaRPr kumimoji="0" lang="vi-VN" sz="3600" b="1" u="none" strike="noStrike" kern="1200" normalizeH="0" baseline="0" noProof="0" dirty="0">
              <a:ln w="0">
                <a:noFill/>
                <a:prstDash val="solid"/>
              </a:ln>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Arrow: Striped Right 16">
            <a:extLst>
              <a:ext uri="{FF2B5EF4-FFF2-40B4-BE49-F238E27FC236}">
                <a16:creationId xmlns:a16="http://schemas.microsoft.com/office/drawing/2014/main" id="{9C283D9E-7E3C-69DD-61E3-5812B76A8A5E}"/>
              </a:ext>
            </a:extLst>
          </p:cNvPr>
          <p:cNvSpPr/>
          <p:nvPr/>
        </p:nvSpPr>
        <p:spPr>
          <a:xfrm>
            <a:off x="6111535" y="1772736"/>
            <a:ext cx="732687" cy="484632"/>
          </a:xfrm>
          <a:prstGeom prst="strip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688EE605-3B61-C52B-2BC5-1F096B67A2CE}"/>
              </a:ext>
            </a:extLst>
          </p:cNvPr>
          <p:cNvGrpSpPr/>
          <p:nvPr/>
        </p:nvGrpSpPr>
        <p:grpSpPr>
          <a:xfrm>
            <a:off x="2184400" y="-190502"/>
            <a:ext cx="7823200" cy="1138893"/>
            <a:chOff x="2184400" y="-190501"/>
            <a:chExt cx="7823200" cy="980515"/>
          </a:xfrm>
        </p:grpSpPr>
        <p:sp>
          <p:nvSpPr>
            <p:cNvPr id="11" name="Rectangle: Rounded Corners 10">
              <a:extLst>
                <a:ext uri="{FF2B5EF4-FFF2-40B4-BE49-F238E27FC236}">
                  <a16:creationId xmlns:a16="http://schemas.microsoft.com/office/drawing/2014/main" id="{02D647E6-37FD-D12C-A89B-26300960A9BE}"/>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annel Name">
              <a:extLst>
                <a:ext uri="{FF2B5EF4-FFF2-40B4-BE49-F238E27FC236}">
                  <a16:creationId xmlns:a16="http://schemas.microsoft.com/office/drawing/2014/main" id="{D2172CA3-1CD4-92F8-EDF6-721F29C893BE}"/>
                </a:ext>
              </a:extLst>
            </p:cNvPr>
            <p:cNvSpPr txBox="1"/>
            <p:nvPr/>
          </p:nvSpPr>
          <p:spPr>
            <a:xfrm>
              <a:off x="2239565" y="-89056"/>
              <a:ext cx="7543800" cy="637655"/>
            </a:xfrm>
            <a:prstGeom prst="rect">
              <a:avLst/>
            </a:prstGeom>
            <a:noFill/>
            <a:ln>
              <a:noFill/>
            </a:ln>
          </p:spPr>
          <p:txBody>
            <a:bodyPr wrap="square" rtlCol="0">
              <a:spAutoFit/>
            </a:bodyPr>
            <a:lstStyle/>
            <a:p>
              <a:pPr lvl="0" algn="ctr">
                <a:lnSpc>
                  <a:spcPct val="130000"/>
                </a:lnSpc>
                <a:defRPr/>
              </a:pPr>
              <a:r>
                <a:rPr lang="en-US" sz="36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KHÁI NIỆM</a:t>
              </a:r>
            </a:p>
          </p:txBody>
        </p:sp>
      </p:grpSp>
      <p:sp>
        <p:nvSpPr>
          <p:cNvPr id="18" name="TextBox 17">
            <a:extLst>
              <a:ext uri="{FF2B5EF4-FFF2-40B4-BE49-F238E27FC236}">
                <a16:creationId xmlns:a16="http://schemas.microsoft.com/office/drawing/2014/main" id="{7AEF99ED-70A1-107B-810E-0DCE62E1061C}"/>
              </a:ext>
            </a:extLst>
          </p:cNvPr>
          <p:cNvSpPr txBox="1"/>
          <p:nvPr/>
        </p:nvSpPr>
        <p:spPr>
          <a:xfrm>
            <a:off x="894766" y="4395971"/>
            <a:ext cx="10515600" cy="1569660"/>
          </a:xfrm>
          <a:custGeom>
            <a:avLst/>
            <a:gdLst>
              <a:gd name="connsiteX0" fmla="*/ 0 w 10515600"/>
              <a:gd name="connsiteY0" fmla="*/ 261615 h 1569660"/>
              <a:gd name="connsiteX1" fmla="*/ 261615 w 10515600"/>
              <a:gd name="connsiteY1" fmla="*/ 0 h 1569660"/>
              <a:gd name="connsiteX2" fmla="*/ 927773 w 10515600"/>
              <a:gd name="connsiteY2" fmla="*/ 0 h 1569660"/>
              <a:gd name="connsiteX3" fmla="*/ 1593931 w 10515600"/>
              <a:gd name="connsiteY3" fmla="*/ 0 h 1569660"/>
              <a:gd name="connsiteX4" fmla="*/ 2060242 w 10515600"/>
              <a:gd name="connsiteY4" fmla="*/ 0 h 1569660"/>
              <a:gd name="connsiteX5" fmla="*/ 2426629 w 10515600"/>
              <a:gd name="connsiteY5" fmla="*/ 0 h 1569660"/>
              <a:gd name="connsiteX6" fmla="*/ 3192710 w 10515600"/>
              <a:gd name="connsiteY6" fmla="*/ 0 h 1569660"/>
              <a:gd name="connsiteX7" fmla="*/ 3758945 w 10515600"/>
              <a:gd name="connsiteY7" fmla="*/ 0 h 1569660"/>
              <a:gd name="connsiteX8" fmla="*/ 4125331 w 10515600"/>
              <a:gd name="connsiteY8" fmla="*/ 0 h 1569660"/>
              <a:gd name="connsiteX9" fmla="*/ 4991337 w 10515600"/>
              <a:gd name="connsiteY9" fmla="*/ 0 h 1569660"/>
              <a:gd name="connsiteX10" fmla="*/ 5857342 w 10515600"/>
              <a:gd name="connsiteY10" fmla="*/ 0 h 1569660"/>
              <a:gd name="connsiteX11" fmla="*/ 6523500 w 10515600"/>
              <a:gd name="connsiteY11" fmla="*/ 0 h 1569660"/>
              <a:gd name="connsiteX12" fmla="*/ 7089735 w 10515600"/>
              <a:gd name="connsiteY12" fmla="*/ 0 h 1569660"/>
              <a:gd name="connsiteX13" fmla="*/ 7955740 w 10515600"/>
              <a:gd name="connsiteY13" fmla="*/ 0 h 1569660"/>
              <a:gd name="connsiteX14" fmla="*/ 8621898 w 10515600"/>
              <a:gd name="connsiteY14" fmla="*/ 0 h 1569660"/>
              <a:gd name="connsiteX15" fmla="*/ 9288056 w 10515600"/>
              <a:gd name="connsiteY15" fmla="*/ 0 h 1569660"/>
              <a:gd name="connsiteX16" fmla="*/ 10253985 w 10515600"/>
              <a:gd name="connsiteY16" fmla="*/ 0 h 1569660"/>
              <a:gd name="connsiteX17" fmla="*/ 10515600 w 10515600"/>
              <a:gd name="connsiteY17" fmla="*/ 261615 h 1569660"/>
              <a:gd name="connsiteX18" fmla="*/ 10515600 w 10515600"/>
              <a:gd name="connsiteY18" fmla="*/ 774366 h 1569660"/>
              <a:gd name="connsiteX19" fmla="*/ 10515600 w 10515600"/>
              <a:gd name="connsiteY19" fmla="*/ 1308045 h 1569660"/>
              <a:gd name="connsiteX20" fmla="*/ 10253985 w 10515600"/>
              <a:gd name="connsiteY20" fmla="*/ 1569660 h 1569660"/>
              <a:gd name="connsiteX21" fmla="*/ 9587827 w 10515600"/>
              <a:gd name="connsiteY21" fmla="*/ 1569660 h 1569660"/>
              <a:gd name="connsiteX22" fmla="*/ 8921669 w 10515600"/>
              <a:gd name="connsiteY22" fmla="*/ 1569660 h 1569660"/>
              <a:gd name="connsiteX23" fmla="*/ 8455358 w 10515600"/>
              <a:gd name="connsiteY23" fmla="*/ 1569660 h 1569660"/>
              <a:gd name="connsiteX24" fmla="*/ 7989048 w 10515600"/>
              <a:gd name="connsiteY24" fmla="*/ 1569660 h 1569660"/>
              <a:gd name="connsiteX25" fmla="*/ 7522737 w 10515600"/>
              <a:gd name="connsiteY25" fmla="*/ 1569660 h 1569660"/>
              <a:gd name="connsiteX26" fmla="*/ 6756656 w 10515600"/>
              <a:gd name="connsiteY26" fmla="*/ 1569660 h 1569660"/>
              <a:gd name="connsiteX27" fmla="*/ 6090498 w 10515600"/>
              <a:gd name="connsiteY27" fmla="*/ 1569660 h 1569660"/>
              <a:gd name="connsiteX28" fmla="*/ 5624187 w 10515600"/>
              <a:gd name="connsiteY28" fmla="*/ 1569660 h 1569660"/>
              <a:gd name="connsiteX29" fmla="*/ 4958029 w 10515600"/>
              <a:gd name="connsiteY29" fmla="*/ 1569660 h 1569660"/>
              <a:gd name="connsiteX30" fmla="*/ 4191947 w 10515600"/>
              <a:gd name="connsiteY30" fmla="*/ 1569660 h 1569660"/>
              <a:gd name="connsiteX31" fmla="*/ 3625713 w 10515600"/>
              <a:gd name="connsiteY31" fmla="*/ 1569660 h 1569660"/>
              <a:gd name="connsiteX32" fmla="*/ 3259326 w 10515600"/>
              <a:gd name="connsiteY32" fmla="*/ 1569660 h 1569660"/>
              <a:gd name="connsiteX33" fmla="*/ 2493244 w 10515600"/>
              <a:gd name="connsiteY33" fmla="*/ 1569660 h 1569660"/>
              <a:gd name="connsiteX34" fmla="*/ 1627239 w 10515600"/>
              <a:gd name="connsiteY34" fmla="*/ 1569660 h 1569660"/>
              <a:gd name="connsiteX35" fmla="*/ 1160928 w 10515600"/>
              <a:gd name="connsiteY35" fmla="*/ 1569660 h 1569660"/>
              <a:gd name="connsiteX36" fmla="*/ 261615 w 10515600"/>
              <a:gd name="connsiteY36" fmla="*/ 1569660 h 1569660"/>
              <a:gd name="connsiteX37" fmla="*/ 0 w 10515600"/>
              <a:gd name="connsiteY37" fmla="*/ 1308045 h 1569660"/>
              <a:gd name="connsiteX38" fmla="*/ 0 w 10515600"/>
              <a:gd name="connsiteY38" fmla="*/ 784830 h 1569660"/>
              <a:gd name="connsiteX39" fmla="*/ 0 w 10515600"/>
              <a:gd name="connsiteY39"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15600" h="1569660" fill="none" extrusionOk="0">
                <a:moveTo>
                  <a:pt x="0" y="261615"/>
                </a:moveTo>
                <a:cubicBezTo>
                  <a:pt x="-15022" y="142777"/>
                  <a:pt x="121094" y="12801"/>
                  <a:pt x="261615" y="0"/>
                </a:cubicBezTo>
                <a:cubicBezTo>
                  <a:pt x="404793" y="10363"/>
                  <a:pt x="633821" y="-26512"/>
                  <a:pt x="927773" y="0"/>
                </a:cubicBezTo>
                <a:cubicBezTo>
                  <a:pt x="1221725" y="26512"/>
                  <a:pt x="1279844" y="7394"/>
                  <a:pt x="1593931" y="0"/>
                </a:cubicBezTo>
                <a:cubicBezTo>
                  <a:pt x="1908018" y="-7394"/>
                  <a:pt x="1963043" y="-7845"/>
                  <a:pt x="2060242" y="0"/>
                </a:cubicBezTo>
                <a:cubicBezTo>
                  <a:pt x="2157441" y="7845"/>
                  <a:pt x="2277456" y="-6838"/>
                  <a:pt x="2426629" y="0"/>
                </a:cubicBezTo>
                <a:cubicBezTo>
                  <a:pt x="2575802" y="6838"/>
                  <a:pt x="2960288" y="-35717"/>
                  <a:pt x="3192710" y="0"/>
                </a:cubicBezTo>
                <a:cubicBezTo>
                  <a:pt x="3425132" y="35717"/>
                  <a:pt x="3622875" y="-16702"/>
                  <a:pt x="3758945" y="0"/>
                </a:cubicBezTo>
                <a:cubicBezTo>
                  <a:pt x="3895015" y="16702"/>
                  <a:pt x="4031412" y="-16592"/>
                  <a:pt x="4125331" y="0"/>
                </a:cubicBezTo>
                <a:cubicBezTo>
                  <a:pt x="4219250" y="16592"/>
                  <a:pt x="4577347" y="-6417"/>
                  <a:pt x="4991337" y="0"/>
                </a:cubicBezTo>
                <a:cubicBezTo>
                  <a:pt x="5405327" y="6417"/>
                  <a:pt x="5637077" y="-4782"/>
                  <a:pt x="5857342" y="0"/>
                </a:cubicBezTo>
                <a:cubicBezTo>
                  <a:pt x="6077608" y="4782"/>
                  <a:pt x="6292152" y="-31150"/>
                  <a:pt x="6523500" y="0"/>
                </a:cubicBezTo>
                <a:cubicBezTo>
                  <a:pt x="6754848" y="31150"/>
                  <a:pt x="6914610" y="3677"/>
                  <a:pt x="7089735" y="0"/>
                </a:cubicBezTo>
                <a:cubicBezTo>
                  <a:pt x="7264860" y="-3677"/>
                  <a:pt x="7715307" y="34873"/>
                  <a:pt x="7955740" y="0"/>
                </a:cubicBezTo>
                <a:cubicBezTo>
                  <a:pt x="8196173" y="-34873"/>
                  <a:pt x="8376948" y="29426"/>
                  <a:pt x="8621898" y="0"/>
                </a:cubicBezTo>
                <a:cubicBezTo>
                  <a:pt x="8866848" y="-29426"/>
                  <a:pt x="9095251" y="-16174"/>
                  <a:pt x="9288056" y="0"/>
                </a:cubicBezTo>
                <a:cubicBezTo>
                  <a:pt x="9480861" y="16174"/>
                  <a:pt x="9912501" y="-21895"/>
                  <a:pt x="10253985" y="0"/>
                </a:cubicBezTo>
                <a:cubicBezTo>
                  <a:pt x="10405063" y="-34133"/>
                  <a:pt x="10528309" y="111409"/>
                  <a:pt x="10515600" y="261615"/>
                </a:cubicBezTo>
                <a:cubicBezTo>
                  <a:pt x="10511341" y="508805"/>
                  <a:pt x="10531192" y="564504"/>
                  <a:pt x="10515600" y="774366"/>
                </a:cubicBezTo>
                <a:cubicBezTo>
                  <a:pt x="10500008" y="984228"/>
                  <a:pt x="10496164" y="1081347"/>
                  <a:pt x="10515600" y="1308045"/>
                </a:cubicBezTo>
                <a:cubicBezTo>
                  <a:pt x="10516270" y="1456074"/>
                  <a:pt x="10407753" y="1573688"/>
                  <a:pt x="10253985" y="1569660"/>
                </a:cubicBezTo>
                <a:cubicBezTo>
                  <a:pt x="10057954" y="1577788"/>
                  <a:pt x="9790852" y="1554622"/>
                  <a:pt x="9587827" y="1569660"/>
                </a:cubicBezTo>
                <a:cubicBezTo>
                  <a:pt x="9384802" y="1584698"/>
                  <a:pt x="9206990" y="1563802"/>
                  <a:pt x="8921669" y="1569660"/>
                </a:cubicBezTo>
                <a:cubicBezTo>
                  <a:pt x="8636348" y="1575518"/>
                  <a:pt x="8670132" y="1572275"/>
                  <a:pt x="8455358" y="1569660"/>
                </a:cubicBezTo>
                <a:cubicBezTo>
                  <a:pt x="8240584" y="1567045"/>
                  <a:pt x="8158095" y="1561471"/>
                  <a:pt x="7989048" y="1569660"/>
                </a:cubicBezTo>
                <a:cubicBezTo>
                  <a:pt x="7820001" y="1577850"/>
                  <a:pt x="7748007" y="1574077"/>
                  <a:pt x="7522737" y="1569660"/>
                </a:cubicBezTo>
                <a:cubicBezTo>
                  <a:pt x="7297467" y="1565243"/>
                  <a:pt x="7068984" y="1567651"/>
                  <a:pt x="6756656" y="1569660"/>
                </a:cubicBezTo>
                <a:cubicBezTo>
                  <a:pt x="6444328" y="1571669"/>
                  <a:pt x="6223874" y="1573929"/>
                  <a:pt x="6090498" y="1569660"/>
                </a:cubicBezTo>
                <a:cubicBezTo>
                  <a:pt x="5957122" y="1565391"/>
                  <a:pt x="5777797" y="1585424"/>
                  <a:pt x="5624187" y="1569660"/>
                </a:cubicBezTo>
                <a:cubicBezTo>
                  <a:pt x="5470577" y="1553896"/>
                  <a:pt x="5146289" y="1554726"/>
                  <a:pt x="4958029" y="1569660"/>
                </a:cubicBezTo>
                <a:cubicBezTo>
                  <a:pt x="4769769" y="1584594"/>
                  <a:pt x="4439821" y="1605815"/>
                  <a:pt x="4191947" y="1569660"/>
                </a:cubicBezTo>
                <a:cubicBezTo>
                  <a:pt x="3944073" y="1533505"/>
                  <a:pt x="3880036" y="1546953"/>
                  <a:pt x="3625713" y="1569660"/>
                </a:cubicBezTo>
                <a:cubicBezTo>
                  <a:pt x="3371390" y="1592367"/>
                  <a:pt x="3363797" y="1551553"/>
                  <a:pt x="3259326" y="1569660"/>
                </a:cubicBezTo>
                <a:cubicBezTo>
                  <a:pt x="3154855" y="1587767"/>
                  <a:pt x="2759228" y="1548334"/>
                  <a:pt x="2493244" y="1569660"/>
                </a:cubicBezTo>
                <a:cubicBezTo>
                  <a:pt x="2227260" y="1590986"/>
                  <a:pt x="2018745" y="1532473"/>
                  <a:pt x="1627239" y="1569660"/>
                </a:cubicBezTo>
                <a:cubicBezTo>
                  <a:pt x="1235733" y="1606847"/>
                  <a:pt x="1314224" y="1548369"/>
                  <a:pt x="1160928" y="1569660"/>
                </a:cubicBezTo>
                <a:cubicBezTo>
                  <a:pt x="1007632" y="1590951"/>
                  <a:pt x="610149" y="1580148"/>
                  <a:pt x="261615" y="1569660"/>
                </a:cubicBezTo>
                <a:cubicBezTo>
                  <a:pt x="98895" y="1578461"/>
                  <a:pt x="-12040" y="1453035"/>
                  <a:pt x="0" y="1308045"/>
                </a:cubicBezTo>
                <a:cubicBezTo>
                  <a:pt x="-19778" y="1101210"/>
                  <a:pt x="-4388" y="1037173"/>
                  <a:pt x="0" y="784830"/>
                </a:cubicBezTo>
                <a:cubicBezTo>
                  <a:pt x="4388" y="532488"/>
                  <a:pt x="8533" y="382026"/>
                  <a:pt x="0" y="261615"/>
                </a:cubicBezTo>
                <a:close/>
              </a:path>
              <a:path w="10515600" h="1569660" stroke="0" extrusionOk="0">
                <a:moveTo>
                  <a:pt x="0" y="261615"/>
                </a:moveTo>
                <a:cubicBezTo>
                  <a:pt x="-1078" y="133774"/>
                  <a:pt x="103230" y="9161"/>
                  <a:pt x="261615" y="0"/>
                </a:cubicBezTo>
                <a:cubicBezTo>
                  <a:pt x="583337" y="-27874"/>
                  <a:pt x="741523" y="-8043"/>
                  <a:pt x="1127620" y="0"/>
                </a:cubicBezTo>
                <a:cubicBezTo>
                  <a:pt x="1513718" y="8043"/>
                  <a:pt x="1397732" y="7748"/>
                  <a:pt x="1494007" y="0"/>
                </a:cubicBezTo>
                <a:cubicBezTo>
                  <a:pt x="1590282" y="-7748"/>
                  <a:pt x="1813957" y="-23132"/>
                  <a:pt x="1960318" y="0"/>
                </a:cubicBezTo>
                <a:cubicBezTo>
                  <a:pt x="2106679" y="23132"/>
                  <a:pt x="2239259" y="-14531"/>
                  <a:pt x="2426629" y="0"/>
                </a:cubicBezTo>
                <a:cubicBezTo>
                  <a:pt x="2613999" y="14531"/>
                  <a:pt x="2610752" y="-16031"/>
                  <a:pt x="2793015" y="0"/>
                </a:cubicBezTo>
                <a:cubicBezTo>
                  <a:pt x="2975278" y="16031"/>
                  <a:pt x="3028809" y="-7418"/>
                  <a:pt x="3259326" y="0"/>
                </a:cubicBezTo>
                <a:cubicBezTo>
                  <a:pt x="3489843" y="7418"/>
                  <a:pt x="3630056" y="15175"/>
                  <a:pt x="3925484" y="0"/>
                </a:cubicBezTo>
                <a:cubicBezTo>
                  <a:pt x="4220912" y="-15175"/>
                  <a:pt x="4201286" y="3999"/>
                  <a:pt x="4291871" y="0"/>
                </a:cubicBezTo>
                <a:cubicBezTo>
                  <a:pt x="4382456" y="-3999"/>
                  <a:pt x="4554622" y="-12372"/>
                  <a:pt x="4658258" y="0"/>
                </a:cubicBezTo>
                <a:cubicBezTo>
                  <a:pt x="4761894" y="12372"/>
                  <a:pt x="4937928" y="16038"/>
                  <a:pt x="5124568" y="0"/>
                </a:cubicBezTo>
                <a:cubicBezTo>
                  <a:pt x="5311208" y="-16038"/>
                  <a:pt x="5454481" y="-9542"/>
                  <a:pt x="5590879" y="0"/>
                </a:cubicBezTo>
                <a:cubicBezTo>
                  <a:pt x="5727277" y="9542"/>
                  <a:pt x="6007495" y="21894"/>
                  <a:pt x="6157113" y="0"/>
                </a:cubicBezTo>
                <a:cubicBezTo>
                  <a:pt x="6306731" y="-21894"/>
                  <a:pt x="6365145" y="12551"/>
                  <a:pt x="6523500" y="0"/>
                </a:cubicBezTo>
                <a:cubicBezTo>
                  <a:pt x="6681855" y="-12551"/>
                  <a:pt x="7053142" y="3541"/>
                  <a:pt x="7189658" y="0"/>
                </a:cubicBezTo>
                <a:cubicBezTo>
                  <a:pt x="7326174" y="-3541"/>
                  <a:pt x="7544080" y="16164"/>
                  <a:pt x="7655969" y="0"/>
                </a:cubicBezTo>
                <a:cubicBezTo>
                  <a:pt x="7767858" y="-16164"/>
                  <a:pt x="8273466" y="36893"/>
                  <a:pt x="8521974" y="0"/>
                </a:cubicBezTo>
                <a:cubicBezTo>
                  <a:pt x="8770482" y="-36893"/>
                  <a:pt x="9175089" y="1456"/>
                  <a:pt x="9387980" y="0"/>
                </a:cubicBezTo>
                <a:cubicBezTo>
                  <a:pt x="9600871" y="-1456"/>
                  <a:pt x="9853399" y="-1333"/>
                  <a:pt x="10253985" y="0"/>
                </a:cubicBezTo>
                <a:cubicBezTo>
                  <a:pt x="10414436" y="13242"/>
                  <a:pt x="10480575" y="112077"/>
                  <a:pt x="10515600" y="261615"/>
                </a:cubicBezTo>
                <a:cubicBezTo>
                  <a:pt x="10491645" y="515441"/>
                  <a:pt x="10502981" y="547137"/>
                  <a:pt x="10515600" y="784830"/>
                </a:cubicBezTo>
                <a:cubicBezTo>
                  <a:pt x="10528219" y="1022524"/>
                  <a:pt x="10529744" y="1171483"/>
                  <a:pt x="10515600" y="1308045"/>
                </a:cubicBezTo>
                <a:cubicBezTo>
                  <a:pt x="10518823" y="1460978"/>
                  <a:pt x="10375211" y="1563068"/>
                  <a:pt x="10253985" y="1569660"/>
                </a:cubicBezTo>
                <a:cubicBezTo>
                  <a:pt x="10080562" y="1551476"/>
                  <a:pt x="10012285" y="1571532"/>
                  <a:pt x="9887598" y="1569660"/>
                </a:cubicBezTo>
                <a:cubicBezTo>
                  <a:pt x="9762911" y="1567788"/>
                  <a:pt x="9365303" y="1544965"/>
                  <a:pt x="9121516" y="1569660"/>
                </a:cubicBezTo>
                <a:cubicBezTo>
                  <a:pt x="8877729" y="1594355"/>
                  <a:pt x="8825260" y="1574908"/>
                  <a:pt x="8655206" y="1569660"/>
                </a:cubicBezTo>
                <a:cubicBezTo>
                  <a:pt x="8485152" y="1564413"/>
                  <a:pt x="8254050" y="1590006"/>
                  <a:pt x="7989048" y="1569660"/>
                </a:cubicBezTo>
                <a:cubicBezTo>
                  <a:pt x="7724046" y="1549314"/>
                  <a:pt x="7667152" y="1575808"/>
                  <a:pt x="7522737" y="1569660"/>
                </a:cubicBezTo>
                <a:cubicBezTo>
                  <a:pt x="7378322" y="1563512"/>
                  <a:pt x="7231454" y="1555920"/>
                  <a:pt x="7156350" y="1569660"/>
                </a:cubicBezTo>
                <a:cubicBezTo>
                  <a:pt x="7081246" y="1583400"/>
                  <a:pt x="6782535" y="1589098"/>
                  <a:pt x="6590116" y="1569660"/>
                </a:cubicBezTo>
                <a:cubicBezTo>
                  <a:pt x="6397697" y="1550222"/>
                  <a:pt x="6124088" y="1537528"/>
                  <a:pt x="5724111" y="1569660"/>
                </a:cubicBezTo>
                <a:cubicBezTo>
                  <a:pt x="5324134" y="1601792"/>
                  <a:pt x="5208817" y="1533934"/>
                  <a:pt x="4958029" y="1569660"/>
                </a:cubicBezTo>
                <a:cubicBezTo>
                  <a:pt x="4707241" y="1605386"/>
                  <a:pt x="4496776" y="1543074"/>
                  <a:pt x="4191947" y="1569660"/>
                </a:cubicBezTo>
                <a:cubicBezTo>
                  <a:pt x="3887118" y="1596246"/>
                  <a:pt x="3874959" y="1584314"/>
                  <a:pt x="3725637" y="1569660"/>
                </a:cubicBezTo>
                <a:cubicBezTo>
                  <a:pt x="3576315" y="1555007"/>
                  <a:pt x="3428127" y="1561969"/>
                  <a:pt x="3259326" y="1569660"/>
                </a:cubicBezTo>
                <a:cubicBezTo>
                  <a:pt x="3090525" y="1577351"/>
                  <a:pt x="3059783" y="1569571"/>
                  <a:pt x="2892939" y="1569660"/>
                </a:cubicBezTo>
                <a:cubicBezTo>
                  <a:pt x="2726095" y="1569749"/>
                  <a:pt x="2681909" y="1565738"/>
                  <a:pt x="2526552" y="1569660"/>
                </a:cubicBezTo>
                <a:cubicBezTo>
                  <a:pt x="2371195" y="1573582"/>
                  <a:pt x="2072333" y="1586009"/>
                  <a:pt x="1660547" y="1569660"/>
                </a:cubicBezTo>
                <a:cubicBezTo>
                  <a:pt x="1248762" y="1553311"/>
                  <a:pt x="1343262" y="1588525"/>
                  <a:pt x="1194236" y="1569660"/>
                </a:cubicBezTo>
                <a:cubicBezTo>
                  <a:pt x="1045210" y="1550795"/>
                  <a:pt x="585136" y="1530370"/>
                  <a:pt x="261615" y="1569660"/>
                </a:cubicBezTo>
                <a:cubicBezTo>
                  <a:pt x="106372" y="1580321"/>
                  <a:pt x="-21009" y="1465520"/>
                  <a:pt x="0" y="1308045"/>
                </a:cubicBezTo>
                <a:cubicBezTo>
                  <a:pt x="-100" y="1132717"/>
                  <a:pt x="-1581" y="929776"/>
                  <a:pt x="0" y="795294"/>
                </a:cubicBezTo>
                <a:cubicBezTo>
                  <a:pt x="1581" y="660812"/>
                  <a:pt x="8654" y="457058"/>
                  <a:pt x="0" y="261615"/>
                </a:cubicBezTo>
                <a:close/>
              </a:path>
            </a:pathLst>
          </a:custGeom>
          <a:solidFill>
            <a:schemeClr val="accent4">
              <a:lumMod val="20000"/>
              <a:lumOff val="80000"/>
            </a:schemeClr>
          </a:solidFill>
          <a:ln>
            <a:noFill/>
            <a:extLst>
              <a:ext uri="{C807C97D-BFC1-408E-A445-0C87EB9F89A2}">
                <ask:lineSketchStyleProps xmlns:ask="http://schemas.microsoft.com/office/drawing/2018/sketchyshapes" sd="1606976122">
                  <a:prstGeom prst="roundRect">
                    <a:avLst/>
                  </a:pr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nSpc>
                <a:spcPct val="10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a:latin typeface="Times New Roman" panose="02020603050405020304" pitchFamily="18" charset="0"/>
                <a:cs typeface="Times New Roman" panose="02020603050405020304" pitchFamily="18" charset="0"/>
              </a:rPr>
              <a:t>Khi thay thế </a:t>
            </a:r>
            <a:r>
              <a:rPr lang="vi-VN" sz="3200" b="1" dirty="0">
                <a:solidFill>
                  <a:srgbClr val="FF0000"/>
                </a:solidFill>
                <a:latin typeface="Times New Roman" panose="02020603050405020304" pitchFamily="18" charset="0"/>
                <a:cs typeface="Times New Roman" panose="02020603050405020304" pitchFamily="18" charset="0"/>
              </a:rPr>
              <a:t>nhóm –OH </a:t>
            </a:r>
            <a:r>
              <a:rPr lang="vi-VN" sz="3200" dirty="0">
                <a:latin typeface="Times New Roman" panose="02020603050405020304" pitchFamily="18" charset="0"/>
                <a:cs typeface="Times New Roman" panose="02020603050405020304" pitchFamily="18" charset="0"/>
              </a:rPr>
              <a:t>ở nhóm carboxyl (–COOH) của carboxylic acid bằng </a:t>
            </a:r>
            <a:r>
              <a:rPr lang="vi-VN" sz="3200" b="1" dirty="0">
                <a:solidFill>
                  <a:srgbClr val="00B0F0"/>
                </a:solidFill>
                <a:latin typeface="Times New Roman" panose="02020603050405020304" pitchFamily="18" charset="0"/>
                <a:cs typeface="Times New Roman" panose="02020603050405020304" pitchFamily="18" charset="0"/>
              </a:rPr>
              <a:t>nhóm –OR</a:t>
            </a:r>
            <a:r>
              <a:rPr lang="en-US" sz="3200" b="1" dirty="0">
                <a:solidFill>
                  <a:srgbClr val="00B0F0"/>
                </a:solidFill>
                <a:latin typeface="Times New Roman" panose="02020603050405020304" pitchFamily="18" charset="0"/>
                <a:cs typeface="Times New Roman" panose="02020603050405020304" pitchFamily="18" charset="0"/>
              </a:rPr>
              <a:t>’</a:t>
            </a:r>
            <a:r>
              <a:rPr lang="vi-VN" sz="3200" b="1" dirty="0">
                <a:solidFill>
                  <a:srgbClr val="00B0F0"/>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thì thu được ester. </a:t>
            </a:r>
            <a:endParaRPr lang="en-US" sz="3200" dirty="0">
              <a:latin typeface="Times New Roman" panose="02020603050405020304" pitchFamily="18" charset="0"/>
              <a:cs typeface="Times New Roman" panose="02020603050405020304" pitchFamily="18" charset="0"/>
            </a:endParaRPr>
          </a:p>
          <a:p>
            <a:pPr>
              <a:lnSpc>
                <a:spcPct val="10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a:latin typeface="Times New Roman" panose="02020603050405020304" pitchFamily="18" charset="0"/>
                <a:cs typeface="Times New Roman" panose="02020603050405020304" pitchFamily="18" charset="0"/>
              </a:rPr>
              <a:t>Trong đó, </a:t>
            </a:r>
            <a:r>
              <a:rPr lang="vi-VN" sz="3200" b="1" dirty="0">
                <a:latin typeface="Times New Roman" panose="02020603050405020304" pitchFamily="18" charset="0"/>
                <a:cs typeface="Times New Roman" panose="02020603050405020304" pitchFamily="18" charset="0"/>
              </a:rPr>
              <a:t>R</a:t>
            </a:r>
            <a:r>
              <a:rPr lang="vi-VN" sz="3200" dirty="0">
                <a:latin typeface="Times New Roman" panose="02020603050405020304" pitchFamily="18" charset="0"/>
                <a:cs typeface="Times New Roman" panose="02020603050405020304" pitchFamily="18" charset="0"/>
              </a:rPr>
              <a:t> là gốc hydrocarbon.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0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3DF413A6-B6BF-809E-6742-04CAC4890F48}"/>
              </a:ext>
            </a:extLst>
          </p:cNvPr>
          <p:cNvSpPr txBox="1"/>
          <p:nvPr/>
        </p:nvSpPr>
        <p:spPr>
          <a:xfrm>
            <a:off x="797542" y="1855172"/>
            <a:ext cx="10613847" cy="668645"/>
          </a:xfrm>
          <a:prstGeom prst="rect">
            <a:avLst/>
          </a:prstGeom>
          <a:noFill/>
        </p:spPr>
        <p:txBody>
          <a:bodyPr wrap="square">
            <a:spAutoFit/>
          </a:bodyPr>
          <a:lstStyle/>
          <a:p>
            <a:pPr algn="just">
              <a:lnSpc>
                <a:spcPct val="130000"/>
              </a:lnSpc>
            </a:pPr>
            <a:r>
              <a:rPr lang="en-US" sz="3200" i="1" dirty="0">
                <a:latin typeface="Times New Roman" panose="02020603050405020304" pitchFamily="18" charset="0"/>
                <a:cs typeface="Times New Roman" panose="02020603050405020304" pitchFamily="18" charset="0"/>
              </a:rPr>
              <a:t>- Ví dụ</a:t>
            </a:r>
            <a:endParaRPr lang="en-US" sz="3200" b="1" i="1" dirty="0">
              <a:solidFill>
                <a:srgbClr val="FF0000"/>
              </a:solidFill>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1861520" y="2728376"/>
            <a:ext cx="9035080" cy="1854283"/>
            <a:chOff x="592825" y="2752753"/>
            <a:chExt cx="9035080" cy="1854283"/>
          </a:xfrm>
        </p:grpSpPr>
        <p:grpSp>
          <p:nvGrpSpPr>
            <p:cNvPr id="32" name="Group 31">
              <a:extLst>
                <a:ext uri="{FF2B5EF4-FFF2-40B4-BE49-F238E27FC236}">
                  <a16:creationId xmlns:a16="http://schemas.microsoft.com/office/drawing/2014/main" id="{98FD4CFE-17FD-1CB0-D08F-E7E7EF53D3AE}"/>
                </a:ext>
              </a:extLst>
            </p:cNvPr>
            <p:cNvGrpSpPr/>
            <p:nvPr/>
          </p:nvGrpSpPr>
          <p:grpSpPr>
            <a:xfrm>
              <a:off x="8025466" y="3228845"/>
              <a:ext cx="0" cy="897846"/>
              <a:chOff x="2727032" y="3981287"/>
              <a:chExt cx="0" cy="897846"/>
            </a:xfrm>
          </p:grpSpPr>
          <p:cxnSp>
            <p:nvCxnSpPr>
              <p:cNvPr id="35" name="Straight Connector 34">
                <a:extLst>
                  <a:ext uri="{FF2B5EF4-FFF2-40B4-BE49-F238E27FC236}">
                    <a16:creationId xmlns:a16="http://schemas.microsoft.com/office/drawing/2014/main" id="{6BF8A1E2-D7B3-8EFB-C508-112ADEF7B05D}"/>
                  </a:ext>
                </a:extLst>
              </p:cNvPr>
              <p:cNvCxnSpPr/>
              <p:nvPr/>
            </p:nvCxnSpPr>
            <p:spPr>
              <a:xfrm>
                <a:off x="2727032" y="3981287"/>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D3A0E5-5B3B-B3C1-5EE9-FF7C713A1EEA}"/>
                  </a:ext>
                </a:extLst>
              </p:cNvPr>
              <p:cNvCxnSpPr/>
              <p:nvPr/>
            </p:nvCxnSpPr>
            <p:spPr>
              <a:xfrm>
                <a:off x="2727032" y="4620710"/>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92825" y="2752753"/>
              <a:ext cx="9035080" cy="1854283"/>
              <a:chOff x="592825" y="2752753"/>
              <a:chExt cx="9035080" cy="1854283"/>
            </a:xfrm>
          </p:grpSpPr>
          <p:grpSp>
            <p:nvGrpSpPr>
              <p:cNvPr id="12" name="Group 11">
                <a:extLst>
                  <a:ext uri="{FF2B5EF4-FFF2-40B4-BE49-F238E27FC236}">
                    <a16:creationId xmlns:a16="http://schemas.microsoft.com/office/drawing/2014/main" id="{98FD4CFE-17FD-1CB0-D08F-E7E7EF53D3AE}"/>
                  </a:ext>
                </a:extLst>
              </p:cNvPr>
              <p:cNvGrpSpPr/>
              <p:nvPr/>
            </p:nvGrpSpPr>
            <p:grpSpPr>
              <a:xfrm>
                <a:off x="5869792" y="2777301"/>
                <a:ext cx="3758113" cy="1829735"/>
                <a:chOff x="2133600" y="3529743"/>
                <a:chExt cx="2133600" cy="1829735"/>
              </a:xfrm>
            </p:grpSpPr>
            <p:sp>
              <p:nvSpPr>
                <p:cNvPr id="13" name="TextBox 12">
                  <a:extLst>
                    <a:ext uri="{FF2B5EF4-FFF2-40B4-BE49-F238E27FC236}">
                      <a16:creationId xmlns:a16="http://schemas.microsoft.com/office/drawing/2014/main" id="{4F8A6485-3655-49B5-F96A-98DB7595126F}"/>
                    </a:ext>
                  </a:extLst>
                </p:cNvPr>
                <p:cNvSpPr txBox="1"/>
                <p:nvPr/>
              </p:nvSpPr>
              <p:spPr>
                <a:xfrm>
                  <a:off x="2133600" y="352974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35</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baseline="-25000" dirty="0">
                      <a:solidFill>
                        <a:srgbClr val="FF0066"/>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B52E6BE8-BA74-9C1F-D47B-42FFE91EEF69}"/>
                    </a:ext>
                  </a:extLst>
                </p:cNvPr>
                <p:cNvSpPr txBox="1"/>
                <p:nvPr/>
              </p:nvSpPr>
              <p:spPr>
                <a:xfrm>
                  <a:off x="2138742" y="4132569"/>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35</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dirty="0">
                      <a:latin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id="{A92311FB-FEC9-10ED-ED92-94934E59AE40}"/>
                    </a:ext>
                  </a:extLst>
                </p:cNvPr>
                <p:cNvSpPr txBox="1"/>
                <p:nvPr/>
              </p:nvSpPr>
              <p:spPr>
                <a:xfrm>
                  <a:off x="2184400" y="477470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35</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baseline="-25000" dirty="0">
                      <a:solidFill>
                        <a:srgbClr val="FF0066"/>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grpSp>
          <p:grpSp>
            <p:nvGrpSpPr>
              <p:cNvPr id="18" name="Group 17">
                <a:extLst>
                  <a:ext uri="{FF2B5EF4-FFF2-40B4-BE49-F238E27FC236}">
                    <a16:creationId xmlns:a16="http://schemas.microsoft.com/office/drawing/2014/main" id="{98FD4CFE-17FD-1CB0-D08F-E7E7EF53D3AE}"/>
                  </a:ext>
                </a:extLst>
              </p:cNvPr>
              <p:cNvGrpSpPr/>
              <p:nvPr/>
            </p:nvGrpSpPr>
            <p:grpSpPr>
              <a:xfrm>
                <a:off x="592825" y="2752753"/>
                <a:ext cx="3758113" cy="1829735"/>
                <a:chOff x="2133600" y="3529743"/>
                <a:chExt cx="2133600" cy="1829735"/>
              </a:xfrm>
            </p:grpSpPr>
            <p:sp>
              <p:nvSpPr>
                <p:cNvPr id="19" name="TextBox 18">
                  <a:extLst>
                    <a:ext uri="{FF2B5EF4-FFF2-40B4-BE49-F238E27FC236}">
                      <a16:creationId xmlns:a16="http://schemas.microsoft.com/office/drawing/2014/main" id="{4F8A6485-3655-49B5-F96A-98DB7595126F}"/>
                    </a:ext>
                  </a:extLst>
                </p:cNvPr>
                <p:cNvSpPr txBox="1"/>
                <p:nvPr/>
              </p:nvSpPr>
              <p:spPr>
                <a:xfrm>
                  <a:off x="2133600" y="352974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33</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baseline="-25000" dirty="0">
                      <a:solidFill>
                        <a:srgbClr val="FF0066"/>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B52E6BE8-BA74-9C1F-D47B-42FFE91EEF69}"/>
                    </a:ext>
                  </a:extLst>
                </p:cNvPr>
                <p:cNvSpPr txBox="1"/>
                <p:nvPr/>
              </p:nvSpPr>
              <p:spPr>
                <a:xfrm>
                  <a:off x="2138742" y="4132569"/>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33</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dirty="0">
                      <a:latin typeface="Times New Roman" panose="02020603050405020304" pitchFamily="18" charset="0"/>
                      <a:cs typeface="Times New Roman" panose="02020603050405020304" pitchFamily="18" charset="0"/>
                    </a:rPr>
                    <a:t> </a:t>
                  </a:r>
                </a:p>
              </p:txBody>
            </p:sp>
            <p:cxnSp>
              <p:nvCxnSpPr>
                <p:cNvPr id="21" name="Straight Connector 20">
                  <a:extLst>
                    <a:ext uri="{FF2B5EF4-FFF2-40B4-BE49-F238E27FC236}">
                      <a16:creationId xmlns:a16="http://schemas.microsoft.com/office/drawing/2014/main" id="{6BF8A1E2-D7B3-8EFB-C508-112ADEF7B05D}"/>
                    </a:ext>
                  </a:extLst>
                </p:cNvPr>
                <p:cNvCxnSpPr/>
                <p:nvPr/>
              </p:nvCxnSpPr>
              <p:spPr>
                <a:xfrm>
                  <a:off x="3369597" y="3981287"/>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D3A0E5-5B3B-B3C1-5EE9-FF7C713A1EEA}"/>
                    </a:ext>
                  </a:extLst>
                </p:cNvPr>
                <p:cNvCxnSpPr/>
                <p:nvPr/>
              </p:nvCxnSpPr>
              <p:spPr>
                <a:xfrm>
                  <a:off x="3412859" y="4620710"/>
                  <a:ext cx="0" cy="2584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92311FB-FEC9-10ED-ED92-94934E59AE40}"/>
                    </a:ext>
                  </a:extLst>
                </p:cNvPr>
                <p:cNvSpPr txBox="1"/>
                <p:nvPr/>
              </p:nvSpPr>
              <p:spPr>
                <a:xfrm>
                  <a:off x="2184400" y="4774703"/>
                  <a:ext cx="20828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33</a:t>
                  </a:r>
                  <a:r>
                    <a:rPr lang="en-US" sz="3200" dirty="0">
                      <a:latin typeface="Times New Roman" panose="02020603050405020304" pitchFamily="18" charset="0"/>
                      <a:cs typeface="Times New Roman" panose="02020603050405020304" pitchFamily="18" charset="0"/>
                    </a:rPr>
                    <a:t>CO</a:t>
                  </a:r>
                  <a:r>
                    <a:rPr lang="en-US" sz="3200" dirty="0">
                      <a:solidFill>
                        <a:srgbClr val="FF0066"/>
                      </a:solidFill>
                      <a:latin typeface="Times New Roman" panose="02020603050405020304" pitchFamily="18" charset="0"/>
                      <a:cs typeface="Times New Roman" panose="02020603050405020304" pitchFamily="18" charset="0"/>
                    </a:rPr>
                    <a:t>OCH</a:t>
                  </a:r>
                  <a:r>
                    <a:rPr lang="en-US" sz="3200" baseline="-25000" dirty="0">
                      <a:solidFill>
                        <a:srgbClr val="FF0066"/>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grpSp>
          <p:sp>
            <p:nvSpPr>
              <p:cNvPr id="3" name="TextBox 2"/>
              <p:cNvSpPr txBox="1"/>
              <p:nvPr/>
            </p:nvSpPr>
            <p:spPr>
              <a:xfrm>
                <a:off x="3767043" y="3384258"/>
                <a:ext cx="2369856"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+ 3H</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grpSp>
      </p:grpSp>
      <p:sp>
        <p:nvSpPr>
          <p:cNvPr id="9" name="TextBox 8"/>
          <p:cNvSpPr txBox="1"/>
          <p:nvPr/>
        </p:nvSpPr>
        <p:spPr>
          <a:xfrm>
            <a:off x="1861520" y="4633864"/>
            <a:ext cx="3745114" cy="523220"/>
          </a:xfrm>
          <a:prstGeom prst="rect">
            <a:avLst/>
          </a:prstGeom>
          <a:noFill/>
        </p:spPr>
        <p:txBody>
          <a:bodyPr wrap="square" rtlCol="0">
            <a:spAutoFit/>
          </a:bodyPr>
          <a:lstStyle/>
          <a:p>
            <a:r>
              <a:rPr lang="en-US" sz="2800" i="1" dirty="0">
                <a:solidFill>
                  <a:srgbClr val="00B0F0"/>
                </a:solidFill>
                <a:latin typeface="Times New Roman" panose="02020603050405020304" pitchFamily="18" charset="0"/>
                <a:cs typeface="Times New Roman" panose="02020603050405020304" pitchFamily="18" charset="0"/>
              </a:rPr>
              <a:t>Chất béo chưa no, lỏng</a:t>
            </a:r>
          </a:p>
        </p:txBody>
      </p:sp>
      <p:sp>
        <p:nvSpPr>
          <p:cNvPr id="39" name="TextBox 38"/>
          <p:cNvSpPr txBox="1"/>
          <p:nvPr/>
        </p:nvSpPr>
        <p:spPr>
          <a:xfrm>
            <a:off x="7292081" y="4675348"/>
            <a:ext cx="3124200" cy="523220"/>
          </a:xfrm>
          <a:prstGeom prst="rect">
            <a:avLst/>
          </a:prstGeom>
          <a:noFill/>
        </p:spPr>
        <p:txBody>
          <a:bodyPr wrap="square" rtlCol="0">
            <a:spAutoFit/>
          </a:bodyPr>
          <a:lstStyle/>
          <a:p>
            <a:r>
              <a:rPr lang="en-US" sz="2800" i="1" dirty="0">
                <a:solidFill>
                  <a:srgbClr val="00B0F0"/>
                </a:solidFill>
                <a:latin typeface="Times New Roman" panose="02020603050405020304" pitchFamily="18" charset="0"/>
                <a:cs typeface="Times New Roman" panose="02020603050405020304" pitchFamily="18" charset="0"/>
              </a:rPr>
              <a:t>Chất béo  no, rắn</a:t>
            </a:r>
          </a:p>
        </p:txBody>
      </p:sp>
      <p:grpSp>
        <p:nvGrpSpPr>
          <p:cNvPr id="29" name="Group 28">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30"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HÓA HỌC CỦA CHẤT BÉO</a:t>
              </a:r>
            </a:p>
          </p:txBody>
        </p:sp>
      </p:grpSp>
      <p:sp>
        <p:nvSpPr>
          <p:cNvPr id="33" name="Rectangle: Rounded Corners 4">
            <a:extLst>
              <a:ext uri="{FF2B5EF4-FFF2-40B4-BE49-F238E27FC236}">
                <a16:creationId xmlns:a16="http://schemas.microsoft.com/office/drawing/2014/main" id="{B6610F0D-1799-B14B-167A-EE26B2F7ABB4}"/>
              </a:ext>
            </a:extLst>
          </p:cNvPr>
          <p:cNvSpPr/>
          <p:nvPr/>
        </p:nvSpPr>
        <p:spPr>
          <a:xfrm>
            <a:off x="1066800" y="1321797"/>
            <a:ext cx="5045870" cy="505344"/>
          </a:xfrm>
          <a:prstGeom prst="roundRect">
            <a:avLst>
              <a:gd name="adj" fmla="val 50000"/>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Phản ứng hydrogen hóa</a:t>
            </a:r>
          </a:p>
        </p:txBody>
      </p:sp>
    </p:spTree>
    <p:extLst>
      <p:ext uri="{BB962C8B-B14F-4D97-AF65-F5344CB8AC3E}">
        <p14:creationId xmlns:p14="http://schemas.microsoft.com/office/powerpoint/2010/main" val="8003989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8699"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F5900A5C-6560-4D47-E57E-05CCB101137C}"/>
              </a:ext>
            </a:extLst>
          </p:cNvPr>
          <p:cNvGrpSpPr/>
          <p:nvPr/>
        </p:nvGrpSpPr>
        <p:grpSpPr>
          <a:xfrm>
            <a:off x="762000" y="736010"/>
            <a:ext cx="10668000" cy="5512390"/>
            <a:chOff x="809625" y="4847241"/>
            <a:chExt cx="10668000" cy="3858896"/>
          </a:xfrm>
        </p:grpSpPr>
        <p:grpSp>
          <p:nvGrpSpPr>
            <p:cNvPr id="23" name="Group 22">
              <a:extLst>
                <a:ext uri="{FF2B5EF4-FFF2-40B4-BE49-F238E27FC236}">
                  <a16:creationId xmlns:a16="http://schemas.microsoft.com/office/drawing/2014/main" id="{75250D0A-2E32-3039-57F7-9EF3CF573ED2}"/>
                </a:ext>
              </a:extLst>
            </p:cNvPr>
            <p:cNvGrpSpPr/>
            <p:nvPr/>
          </p:nvGrpSpPr>
          <p:grpSpPr>
            <a:xfrm>
              <a:off x="1039639" y="4910457"/>
              <a:ext cx="10437986" cy="3795680"/>
              <a:chOff x="1533810" y="896088"/>
              <a:chExt cx="10015117" cy="4176747"/>
            </a:xfrm>
          </p:grpSpPr>
          <p:sp>
            <p:nvSpPr>
              <p:cNvPr id="36" name="Rectangle: Rounded Corners 35">
                <a:extLst>
                  <a:ext uri="{FF2B5EF4-FFF2-40B4-BE49-F238E27FC236}">
                    <a16:creationId xmlns:a16="http://schemas.microsoft.com/office/drawing/2014/main" id="{556626EA-785D-840E-9B3E-37FA31AB02DC}"/>
                  </a:ext>
                </a:extLst>
              </p:cNvPr>
              <p:cNvSpPr/>
              <p:nvPr/>
            </p:nvSpPr>
            <p:spPr>
              <a:xfrm rot="21540000">
                <a:off x="1825558" y="896088"/>
                <a:ext cx="2688337" cy="682306"/>
              </a:xfrm>
              <a:prstGeom prst="roundRect">
                <a:avLst>
                  <a:gd name="adj" fmla="val 14256"/>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76A3D3F-D32C-06EE-C192-D76A1A455BCF}"/>
                  </a:ext>
                </a:extLst>
              </p:cNvPr>
              <p:cNvGrpSpPr/>
              <p:nvPr/>
            </p:nvGrpSpPr>
            <p:grpSpPr>
              <a:xfrm>
                <a:off x="1533810" y="1347394"/>
                <a:ext cx="10015117" cy="3725441"/>
                <a:chOff x="1533810" y="949042"/>
                <a:chExt cx="10015117" cy="3725441"/>
              </a:xfrm>
            </p:grpSpPr>
            <p:sp>
              <p:nvSpPr>
                <p:cNvPr id="39" name="Rectangle: Rounded Corners 38">
                  <a:extLst>
                    <a:ext uri="{FF2B5EF4-FFF2-40B4-BE49-F238E27FC236}">
                      <a16:creationId xmlns:a16="http://schemas.microsoft.com/office/drawing/2014/main" id="{CA16B717-8414-53F0-ECFC-77880839C3E8}"/>
                    </a:ext>
                  </a:extLst>
                </p:cNvPr>
                <p:cNvSpPr/>
                <p:nvPr/>
              </p:nvSpPr>
              <p:spPr>
                <a:xfrm rot="21540000">
                  <a:off x="1621239" y="949042"/>
                  <a:ext cx="9857379" cy="3725441"/>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22AD100-9CE7-C5BD-C568-6B6BD25BEE56}"/>
                    </a:ext>
                  </a:extLst>
                </p:cNvPr>
                <p:cNvSpPr/>
                <p:nvPr/>
              </p:nvSpPr>
              <p:spPr>
                <a:xfrm>
                  <a:off x="1533810" y="1125770"/>
                  <a:ext cx="10015117" cy="3411058"/>
                </a:xfrm>
                <a:prstGeom prst="roundRect">
                  <a:avLst>
                    <a:gd name="adj" fmla="val 9851"/>
                  </a:avLst>
                </a:prstGeom>
                <a:solidFill>
                  <a:schemeClr val="bg1"/>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7913BC4-E8D5-E8BA-8A8D-83B5D73A4223}"/>
                  </a:ext>
                </a:extLst>
              </p:cNvPr>
              <p:cNvSpPr txBox="1"/>
              <p:nvPr/>
            </p:nvSpPr>
            <p:spPr>
              <a:xfrm rot="21540000">
                <a:off x="2110485" y="952821"/>
                <a:ext cx="2241263" cy="432973"/>
              </a:xfrm>
              <a:prstGeom prst="rect">
                <a:avLst/>
              </a:prstGeom>
              <a:noFill/>
            </p:spPr>
            <p:txBody>
              <a:bodyPr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EM CÓ BIẾT</a:t>
                </a:r>
              </a:p>
            </p:txBody>
          </p:sp>
        </p:grpSp>
        <p:grpSp>
          <p:nvGrpSpPr>
            <p:cNvPr id="25" name="Group 24">
              <a:extLst>
                <a:ext uri="{FF2B5EF4-FFF2-40B4-BE49-F238E27FC236}">
                  <a16:creationId xmlns:a16="http://schemas.microsoft.com/office/drawing/2014/main" id="{F2DC1E53-73DB-6988-B465-858FA3502E84}"/>
                </a:ext>
              </a:extLst>
            </p:cNvPr>
            <p:cNvGrpSpPr/>
            <p:nvPr/>
          </p:nvGrpSpPr>
          <p:grpSpPr>
            <a:xfrm>
              <a:off x="809625" y="4847241"/>
              <a:ext cx="826650" cy="698500"/>
              <a:chOff x="383897" y="299737"/>
              <a:chExt cx="986479" cy="833552"/>
            </a:xfrm>
          </p:grpSpPr>
          <p:sp>
            <p:nvSpPr>
              <p:cNvPr id="26" name="Oval 25">
                <a:extLst>
                  <a:ext uri="{FF2B5EF4-FFF2-40B4-BE49-F238E27FC236}">
                    <a16:creationId xmlns:a16="http://schemas.microsoft.com/office/drawing/2014/main" id="{1D804B8D-3611-8CDA-0512-7B0B5D864120}"/>
                  </a:ext>
                </a:extLst>
              </p:cNvPr>
              <p:cNvSpPr/>
              <p:nvPr/>
            </p:nvSpPr>
            <p:spPr>
              <a:xfrm>
                <a:off x="383897" y="299737"/>
                <a:ext cx="986479"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97446C74-67D2-F4DB-F4BC-3465726B4C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3897" y="401866"/>
                <a:ext cx="868997" cy="603414"/>
              </a:xfrm>
              <a:prstGeom prst="rect">
                <a:avLst/>
              </a:prstGeom>
            </p:spPr>
          </p:pic>
        </p:grpSp>
      </p:grpSp>
      <p:sp>
        <p:nvSpPr>
          <p:cNvPr id="5" name="Rectangle 4"/>
          <p:cNvSpPr/>
          <p:nvPr/>
        </p:nvSpPr>
        <p:spPr>
          <a:xfrm>
            <a:off x="1041715" y="1781936"/>
            <a:ext cx="10235885" cy="1384995"/>
          </a:xfrm>
          <a:prstGeom prst="rect">
            <a:avLst/>
          </a:prstGeom>
        </p:spPr>
        <p:txBody>
          <a:bodyPr wrap="square">
            <a:spAutoFit/>
          </a:bodyPr>
          <a:lstStyle/>
          <a:p>
            <a:pPr marL="114300" marR="0" algn="just">
              <a:spcBef>
                <a:spcPts val="0"/>
              </a:spcBef>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Nhi</a:t>
            </a:r>
            <a:r>
              <a:rPr lang="en-US" sz="2800" dirty="0">
                <a:latin typeface="Times New Roman" panose="02020603050405020304" pitchFamily="18" charset="0"/>
                <a:ea typeface="Arial" panose="020B0604020202020204" pitchFamily="34" charset="0"/>
                <a:cs typeface="Times New Roman" panose="02020603050405020304" pitchFamily="18" charset="0"/>
              </a:rPr>
              <a:t>ề</a:t>
            </a:r>
            <a:r>
              <a:rPr lang="vi-VN" sz="2800" dirty="0">
                <a:latin typeface="Times New Roman" panose="02020603050405020304" pitchFamily="18" charset="0"/>
                <a:ea typeface="Arial" panose="020B0604020202020204" pitchFamily="34" charset="0"/>
                <a:cs typeface="Times New Roman" panose="02020603050405020304" pitchFamily="18" charset="0"/>
              </a:rPr>
              <a:t>u loại bơ thực vật (chất béo no ở dạng rắn) được tạo ra bởi quá trình hydrogen hoá một ph</a:t>
            </a:r>
            <a:r>
              <a:rPr lang="en-US" sz="2800" dirty="0">
                <a:latin typeface="Times New Roman" panose="02020603050405020304" pitchFamily="18" charset="0"/>
                <a:ea typeface="Arial" panose="020B0604020202020204" pitchFamily="34" charset="0"/>
                <a:cs typeface="Times New Roman" panose="02020603050405020304" pitchFamily="18" charset="0"/>
              </a:rPr>
              <a:t>ầ</a:t>
            </a:r>
            <a:r>
              <a:rPr lang="vi-VN" sz="2800" dirty="0">
                <a:latin typeface="Times New Roman" panose="02020603050405020304" pitchFamily="18" charset="0"/>
                <a:ea typeface="Arial" panose="020B0604020202020204" pitchFamily="34" charset="0"/>
                <a:cs typeface="Times New Roman" panose="02020603050405020304" pitchFamily="18" charset="0"/>
              </a:rPr>
              <a:t>n dầu thực vật (chất béo không no ở dạng lỏng).</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6" name="Picture 2" descr="Top 5 loại dầu ăn phổ biến nhất hiên nay. - Công Ty TNHH Bình Minh">
            <a:extLst>
              <a:ext uri="{FF2B5EF4-FFF2-40B4-BE49-F238E27FC236}">
                <a16:creationId xmlns:a16="http://schemas.microsoft.com/office/drawing/2014/main" id="{C916F313-223E-1CB4-E085-B80766F61AD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86000" y="2834788"/>
            <a:ext cx="2050640" cy="2586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Butter PNG Image | Food png, Food, Making ghee">
            <a:extLst>
              <a:ext uri="{FF2B5EF4-FFF2-40B4-BE49-F238E27FC236}">
                <a16:creationId xmlns:a16="http://schemas.microsoft.com/office/drawing/2014/main" id="{CC98CD46-C5B3-B362-AEC5-70E4B5310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170" y="2651617"/>
            <a:ext cx="4391946" cy="2886136"/>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A06AA1AA-6657-006B-290A-E11E8F71590D}"/>
              </a:ext>
            </a:extLst>
          </p:cNvPr>
          <p:cNvCxnSpPr/>
          <p:nvPr/>
        </p:nvCxnSpPr>
        <p:spPr>
          <a:xfrm>
            <a:off x="4824830" y="4219206"/>
            <a:ext cx="16002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4DF4B0B-4621-C2AB-1C79-466B19A108E0}"/>
              </a:ext>
            </a:extLst>
          </p:cNvPr>
          <p:cNvSpPr txBox="1"/>
          <p:nvPr/>
        </p:nvSpPr>
        <p:spPr>
          <a:xfrm>
            <a:off x="4520030" y="3493198"/>
            <a:ext cx="2514600" cy="524567"/>
          </a:xfrm>
          <a:prstGeom prst="rect">
            <a:avLst/>
          </a:prstGeom>
          <a:noFill/>
        </p:spPr>
        <p:txBody>
          <a:bodyPr wrap="square">
            <a:spAutoFit/>
          </a:bodyPr>
          <a:lstStyle/>
          <a:p>
            <a:pPr algn="just">
              <a:lnSpc>
                <a:spcPct val="130000"/>
              </a:lnSpc>
            </a:pPr>
            <a:r>
              <a:rPr lang="en-US" sz="2400" b="1" i="1" dirty="0">
                <a:effectLst/>
                <a:latin typeface="Times New Roman" panose="02020603050405020304" pitchFamily="18" charset="0"/>
                <a:cs typeface="Times New Roman" panose="02020603050405020304" pitchFamily="18" charset="0"/>
              </a:rPr>
              <a:t>Hydrogen hóa</a:t>
            </a:r>
          </a:p>
        </p:txBody>
      </p:sp>
      <p:sp>
        <p:nvSpPr>
          <p:cNvPr id="6" name="Rectangle 5"/>
          <p:cNvSpPr/>
          <p:nvPr/>
        </p:nvSpPr>
        <p:spPr>
          <a:xfrm>
            <a:off x="2470491" y="5383883"/>
            <a:ext cx="8229625" cy="566309"/>
          </a:xfrm>
          <a:prstGeom prst="rect">
            <a:avLst/>
          </a:prstGeom>
        </p:spPr>
        <p:txBody>
          <a:bodyPr wrap="none">
            <a:spAutoFit/>
          </a:bodyPr>
          <a:lstStyle/>
          <a:p>
            <a:pPr>
              <a:lnSpc>
                <a:spcPct val="110000"/>
              </a:lnSpc>
            </a:pPr>
            <a:r>
              <a:rPr lang="vi-VN" sz="2800" b="1" i="1" dirty="0">
                <a:latin typeface="Times New Roman" panose="02020603050405020304" pitchFamily="18" charset="0"/>
                <a:ea typeface="Arial" panose="020B0604020202020204" pitchFamily="34" charset="0"/>
                <a:cs typeface="Times New Roman" panose="02020603050405020304" pitchFamily="18" charset="0"/>
              </a:rPr>
              <a:t>Hình 1.3. </a:t>
            </a:r>
            <a:r>
              <a:rPr lang="vi-VN" sz="2800" i="1" dirty="0">
                <a:latin typeface="Times New Roman" panose="02020603050405020304" pitchFamily="18" charset="0"/>
                <a:ea typeface="Arial" panose="020B0604020202020204" pitchFamily="34" charset="0"/>
                <a:cs typeface="Times New Roman" panose="02020603050405020304" pitchFamily="18" charset="0"/>
              </a:rPr>
              <a:t>Hydrogen hoá dầu thực vật thành bơ thực vật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838488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196" name="Picture 4" descr="NHẬN BIẾT DẦU OI THÔNG QUA GIÁ TRỊ PEROXIDE">
            <a:extLst>
              <a:ext uri="{FF2B5EF4-FFF2-40B4-BE49-F238E27FC236}">
                <a16:creationId xmlns:a16="http://schemas.microsoft.com/office/drawing/2014/main" id="{E67EF8DA-8A86-CDFA-B70F-BF391DBF1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66380"/>
            <a:ext cx="44958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ầu ăn thừa có 7 công dụng khiến ai cũng ngạc nhiên | Tin tức Online">
            <a:extLst>
              <a:ext uri="{FF2B5EF4-FFF2-40B4-BE49-F238E27FC236}">
                <a16:creationId xmlns:a16="http://schemas.microsoft.com/office/drawing/2014/main" id="{758AA9CD-1509-BEF1-0230-D89C121045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03" r="4133"/>
          <a:stretch/>
        </p:blipFill>
        <p:spPr bwMode="auto">
          <a:xfrm>
            <a:off x="5638800" y="2066380"/>
            <a:ext cx="5853821" cy="3371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24D1EF-EC04-1B3D-97D0-0A5A590EF7AD}"/>
              </a:ext>
            </a:extLst>
          </p:cNvPr>
          <p:cNvSpPr txBox="1"/>
          <p:nvPr/>
        </p:nvSpPr>
        <p:spPr>
          <a:xfrm>
            <a:off x="3352800" y="5628732"/>
            <a:ext cx="53340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Dầu mỡ chiên, xào nhiều lần</a:t>
            </a:r>
          </a:p>
        </p:txBody>
      </p:sp>
      <p:grpSp>
        <p:nvGrpSpPr>
          <p:cNvPr id="11" name="Group 10">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12"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HÓA HỌC CỦA CHẤT BÉO</a:t>
              </a:r>
            </a:p>
          </p:txBody>
        </p:sp>
      </p:grpSp>
      <p:sp>
        <p:nvSpPr>
          <p:cNvPr id="18" name="Rectangle: Rounded Corners 4">
            <a:extLst>
              <a:ext uri="{FF2B5EF4-FFF2-40B4-BE49-F238E27FC236}">
                <a16:creationId xmlns:a16="http://schemas.microsoft.com/office/drawing/2014/main" id="{B6610F0D-1799-B14B-167A-EE26B2F7ABB4}"/>
              </a:ext>
            </a:extLst>
          </p:cNvPr>
          <p:cNvSpPr/>
          <p:nvPr/>
        </p:nvSpPr>
        <p:spPr>
          <a:xfrm>
            <a:off x="723900" y="1213113"/>
            <a:ext cx="9829800" cy="505344"/>
          </a:xfrm>
          <a:prstGeom prst="roundRect">
            <a:avLst>
              <a:gd name="adj" fmla="val 50000"/>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Phản ứng oxi hóa chất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béo bởi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oxygen trong không khí</a:t>
            </a:r>
          </a:p>
        </p:txBody>
      </p:sp>
    </p:spTree>
    <p:extLst>
      <p:ext uri="{BB962C8B-B14F-4D97-AF65-F5344CB8AC3E}">
        <p14:creationId xmlns:p14="http://schemas.microsoft.com/office/powerpoint/2010/main" val="4873985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2000"/>
                                        <p:tgtEl>
                                          <p:spTgt spid="8196"/>
                                        </p:tgtEl>
                                      </p:cBhvr>
                                    </p:animEffect>
                                  </p:childTnLst>
                                </p:cTn>
                              </p:par>
                              <p:par>
                                <p:cTn id="13" presetID="6" presetClass="entr" presetSubtype="16" fill="hold" nodeType="withEffect">
                                  <p:stCondLst>
                                    <p:cond delay="0"/>
                                  </p:stCondLst>
                                  <p:childTnLst>
                                    <p:set>
                                      <p:cBhvr>
                                        <p:cTn id="14" dur="1" fill="hold">
                                          <p:stCondLst>
                                            <p:cond delay="0"/>
                                          </p:stCondLst>
                                        </p:cTn>
                                        <p:tgtEl>
                                          <p:spTgt spid="8200"/>
                                        </p:tgtEl>
                                        <p:attrNameLst>
                                          <p:attrName>style.visibility</p:attrName>
                                        </p:attrNameLst>
                                      </p:cBhvr>
                                      <p:to>
                                        <p:strVal val="visible"/>
                                      </p:to>
                                    </p:set>
                                    <p:animEffect transition="in" filter="circle(in)">
                                      <p:cBhvr>
                                        <p:cTn id="15" dur="2000"/>
                                        <p:tgtEl>
                                          <p:spTgt spid="820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242" name="Picture 2" descr="Dầu ăn chiên đi chiên lại nhiều lần nguy cơ gây ung thư cực lớn">
            <a:extLst>
              <a:ext uri="{FF2B5EF4-FFF2-40B4-BE49-F238E27FC236}">
                <a16:creationId xmlns:a16="http://schemas.microsoft.com/office/drawing/2014/main" id="{6AD46A6D-E37A-0E06-FA57-381714D325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66"/>
          <a:stretch/>
        </p:blipFill>
        <p:spPr bwMode="auto">
          <a:xfrm>
            <a:off x="6705599" y="1864648"/>
            <a:ext cx="4684243" cy="4571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ác hại của dầu chiên đi chiên lại: Có thể kích hoạt ung thư vú di căn">
            <a:extLst>
              <a:ext uri="{FF2B5EF4-FFF2-40B4-BE49-F238E27FC236}">
                <a16:creationId xmlns:a16="http://schemas.microsoft.com/office/drawing/2014/main" id="{E9B38928-A51D-E339-F107-9AD223E83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79" y="1864648"/>
            <a:ext cx="5990106" cy="3371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A4A821-CA2D-DDAA-6CAB-0A585EC15069}"/>
              </a:ext>
            </a:extLst>
          </p:cNvPr>
          <p:cNvSpPr txBox="1"/>
          <p:nvPr/>
        </p:nvSpPr>
        <p:spPr>
          <a:xfrm>
            <a:off x="1600200" y="5605732"/>
            <a:ext cx="4191000"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Dầu mỡ bị khét, vị đắng</a:t>
            </a:r>
          </a:p>
        </p:txBody>
      </p:sp>
      <p:grpSp>
        <p:nvGrpSpPr>
          <p:cNvPr id="11" name="Group 10">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12"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HÓA HỌC CỦA CHẤT BÉO</a:t>
              </a:r>
            </a:p>
          </p:txBody>
        </p:sp>
      </p:grpSp>
      <p:sp>
        <p:nvSpPr>
          <p:cNvPr id="18" name="Rectangle: Rounded Corners 4">
            <a:extLst>
              <a:ext uri="{FF2B5EF4-FFF2-40B4-BE49-F238E27FC236}">
                <a16:creationId xmlns:a16="http://schemas.microsoft.com/office/drawing/2014/main" id="{B6610F0D-1799-B14B-167A-EE26B2F7ABB4}"/>
              </a:ext>
            </a:extLst>
          </p:cNvPr>
          <p:cNvSpPr/>
          <p:nvPr/>
        </p:nvSpPr>
        <p:spPr>
          <a:xfrm>
            <a:off x="723900" y="1213113"/>
            <a:ext cx="9829800" cy="505344"/>
          </a:xfrm>
          <a:prstGeom prst="roundRect">
            <a:avLst>
              <a:gd name="adj" fmla="val 50000"/>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Phản ứng oxi hóa chất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béo bởi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oxygen trong không khí</a:t>
            </a:r>
          </a:p>
        </p:txBody>
      </p:sp>
    </p:spTree>
    <p:extLst>
      <p:ext uri="{BB962C8B-B14F-4D97-AF65-F5344CB8AC3E}">
        <p14:creationId xmlns:p14="http://schemas.microsoft.com/office/powerpoint/2010/main" val="3250076748"/>
      </p:ext>
    </p:extLst>
  </p:cSld>
  <p:clrMapOvr>
    <a:masterClrMapping/>
  </p:clrMapOvr>
  <p:transition spd="slow">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194" name="Picture 2" descr="6 dấu hiệu cảnh báo thực phẩm bị ôi thiu">
            <a:extLst>
              <a:ext uri="{FF2B5EF4-FFF2-40B4-BE49-F238E27FC236}">
                <a16:creationId xmlns:a16="http://schemas.microsoft.com/office/drawing/2014/main" id="{C710385D-AFC8-D234-AA5D-F698FE2D87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67" r="20828"/>
          <a:stretch/>
        </p:blipFill>
        <p:spPr bwMode="auto">
          <a:xfrm>
            <a:off x="1066800" y="2173411"/>
            <a:ext cx="4648199" cy="336232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6 dấu hiệu cảnh báo thực phẩm bị ôi thiu">
            <a:extLst>
              <a:ext uri="{FF2B5EF4-FFF2-40B4-BE49-F238E27FC236}">
                <a16:creationId xmlns:a16="http://schemas.microsoft.com/office/drawing/2014/main" id="{A05D185E-B21F-6DFF-4566-8FC7FDF70A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397"/>
          <a:stretch/>
        </p:blipFill>
        <p:spPr bwMode="auto">
          <a:xfrm>
            <a:off x="5791200" y="2168269"/>
            <a:ext cx="5715000" cy="3362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CFA797-92AE-25DA-F5DD-5F9585F99330}"/>
              </a:ext>
            </a:extLst>
          </p:cNvPr>
          <p:cNvSpPr txBox="1"/>
          <p:nvPr/>
        </p:nvSpPr>
        <p:spPr>
          <a:xfrm>
            <a:off x="4267200" y="5628732"/>
            <a:ext cx="44196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Dầu mỡ bị ôi thiu</a:t>
            </a:r>
          </a:p>
        </p:txBody>
      </p:sp>
      <p:grpSp>
        <p:nvGrpSpPr>
          <p:cNvPr id="11" name="Group 10">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12"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HÓA HỌC CỦA CHẤT BÉO</a:t>
              </a:r>
            </a:p>
          </p:txBody>
        </p:sp>
      </p:grpSp>
      <p:sp>
        <p:nvSpPr>
          <p:cNvPr id="18" name="Rectangle: Rounded Corners 4">
            <a:extLst>
              <a:ext uri="{FF2B5EF4-FFF2-40B4-BE49-F238E27FC236}">
                <a16:creationId xmlns:a16="http://schemas.microsoft.com/office/drawing/2014/main" id="{B6610F0D-1799-B14B-167A-EE26B2F7ABB4}"/>
              </a:ext>
            </a:extLst>
          </p:cNvPr>
          <p:cNvSpPr/>
          <p:nvPr/>
        </p:nvSpPr>
        <p:spPr>
          <a:xfrm>
            <a:off x="723900" y="1213113"/>
            <a:ext cx="9829800" cy="505344"/>
          </a:xfrm>
          <a:prstGeom prst="roundRect">
            <a:avLst>
              <a:gd name="adj" fmla="val 50000"/>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Phản ứng oxi hóa chất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béo bởi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oxygen trong không khí</a:t>
            </a:r>
          </a:p>
        </p:txBody>
      </p:sp>
    </p:spTree>
    <p:extLst>
      <p:ext uri="{BB962C8B-B14F-4D97-AF65-F5344CB8AC3E}">
        <p14:creationId xmlns:p14="http://schemas.microsoft.com/office/powerpoint/2010/main" val="3955751046"/>
      </p:ext>
    </p:extLst>
  </p:cSld>
  <p:clrMapOvr>
    <a:masterClrMapping/>
  </p:clrMapOvr>
  <p:transition spd="slow">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688EE605-3B61-C52B-2BC5-1F096B67A2CE}"/>
              </a:ext>
            </a:extLst>
          </p:cNvPr>
          <p:cNvGrpSpPr/>
          <p:nvPr/>
        </p:nvGrpSpPr>
        <p:grpSpPr>
          <a:xfrm>
            <a:off x="1371600" y="-190502"/>
            <a:ext cx="9525000" cy="1138893"/>
            <a:chOff x="1371600" y="-190501"/>
            <a:chExt cx="9525000" cy="980515"/>
          </a:xfrm>
        </p:grpSpPr>
        <p:sp>
          <p:nvSpPr>
            <p:cNvPr id="12" name="Rectangle: Rounded Corners 10">
              <a:extLst>
                <a:ext uri="{FF2B5EF4-FFF2-40B4-BE49-F238E27FC236}">
                  <a16:creationId xmlns:a16="http://schemas.microsoft.com/office/drawing/2014/main" id="{02D647E6-37FD-D12C-A89B-26300960A9BE}"/>
                </a:ext>
              </a:extLst>
            </p:cNvPr>
            <p:cNvSpPr/>
            <p:nvPr/>
          </p:nvSpPr>
          <p:spPr>
            <a:xfrm>
              <a:off x="1371600" y="-190501"/>
              <a:ext cx="95250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Channel Name">
              <a:extLst>
                <a:ext uri="{FF2B5EF4-FFF2-40B4-BE49-F238E27FC236}">
                  <a16:creationId xmlns:a16="http://schemas.microsoft.com/office/drawing/2014/main" id="{D2172CA3-1CD4-92F8-EDF6-721F29C893BE}"/>
                </a:ext>
              </a:extLst>
            </p:cNvPr>
            <p:cNvSpPr txBox="1"/>
            <p:nvPr/>
          </p:nvSpPr>
          <p:spPr>
            <a:xfrm>
              <a:off x="1371600" y="148824"/>
              <a:ext cx="9525000" cy="575661"/>
            </a:xfrm>
            <a:prstGeom prst="rect">
              <a:avLst/>
            </a:prstGeom>
            <a:noFill/>
            <a:ln>
              <a:noFill/>
            </a:ln>
          </p:spPr>
          <p:txBody>
            <a:bodyPr wrap="square" rtlCol="0">
              <a:spAutoFit/>
            </a:bodyPr>
            <a:lstStyle/>
            <a:p>
              <a:pPr lvl="0" algn="ctr">
                <a:lnSpc>
                  <a:spcPct val="130000"/>
                </a:lnSpc>
                <a:defRPr/>
              </a:pP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32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 CHẤT HÓA HỌC CỦA CHẤT BÉO</a:t>
              </a:r>
            </a:p>
          </p:txBody>
        </p:sp>
      </p:grpSp>
      <p:sp>
        <p:nvSpPr>
          <p:cNvPr id="16" name="Rectangle: Rounded Corners 4">
            <a:extLst>
              <a:ext uri="{FF2B5EF4-FFF2-40B4-BE49-F238E27FC236}">
                <a16:creationId xmlns:a16="http://schemas.microsoft.com/office/drawing/2014/main" id="{B6610F0D-1799-B14B-167A-EE26B2F7ABB4}"/>
              </a:ext>
            </a:extLst>
          </p:cNvPr>
          <p:cNvSpPr/>
          <p:nvPr/>
        </p:nvSpPr>
        <p:spPr>
          <a:xfrm>
            <a:off x="723900" y="1213113"/>
            <a:ext cx="9829800" cy="505344"/>
          </a:xfrm>
          <a:prstGeom prst="roundRect">
            <a:avLst>
              <a:gd name="adj" fmla="val 50000"/>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Phản ứng oxi hóa chất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béo bởi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oxygen trong không khí</a:t>
            </a:r>
          </a:p>
        </p:txBody>
      </p:sp>
      <p:sp>
        <p:nvSpPr>
          <p:cNvPr id="17" name="TextBox 16">
            <a:extLst>
              <a:ext uri="{FF2B5EF4-FFF2-40B4-BE49-F238E27FC236}">
                <a16:creationId xmlns:a16="http://schemas.microsoft.com/office/drawing/2014/main" id="{3FDCD04D-FF22-999B-47B9-E493974F5D94}"/>
              </a:ext>
            </a:extLst>
          </p:cNvPr>
          <p:cNvSpPr txBox="1"/>
          <p:nvPr/>
        </p:nvSpPr>
        <p:spPr>
          <a:xfrm>
            <a:off x="1075266" y="1884816"/>
            <a:ext cx="10058400" cy="3970318"/>
          </a:xfrm>
          <a:prstGeom prst="rect">
            <a:avLst/>
          </a:prstGeom>
          <a:noFill/>
        </p:spPr>
        <p:txBody>
          <a:bodyPr wrap="square">
            <a:spAutoFit/>
          </a:bodyPr>
          <a:lstStyle>
            <a:defPPr>
              <a:defRPr lang="en-US"/>
            </a:defPPr>
            <a:lvl1pPr algn="just">
              <a:lnSpc>
                <a:spcPct val="120000"/>
              </a:lnSpc>
              <a:defRPr sz="2400" b="0" i="1">
                <a:effectLst/>
                <a:latin typeface="Times New Roman" panose="02020603050405020304" pitchFamily="18" charset="0"/>
                <a:cs typeface="Times New Roman" panose="02020603050405020304" pitchFamily="18" charset="0"/>
              </a:defRPr>
            </a:lvl1pPr>
          </a:lstStyle>
          <a:p>
            <a:pPr>
              <a:lnSpc>
                <a:spcPct val="100000"/>
              </a:lnSpc>
            </a:pPr>
            <a:r>
              <a:rPr lang="vi-VN" sz="2800" i="0" dirty="0">
                <a:sym typeface="Wingdings" panose="05000000000000000000" pitchFamily="2" charset="2"/>
              </a:rPr>
              <a:t></a:t>
            </a:r>
            <a:r>
              <a:rPr lang="en-US" sz="2800" i="0" dirty="0">
                <a:sym typeface="Wingdings" panose="05000000000000000000" pitchFamily="2" charset="2"/>
              </a:rPr>
              <a:t> </a:t>
            </a:r>
            <a:r>
              <a:rPr lang="vi-VN" sz="2800" i="0" dirty="0"/>
              <a:t>Dầu, mỡ để lâu ngày trong không khí thường có mùi, vị khó chịu (mùi hôi, khét, vị đắng). </a:t>
            </a:r>
            <a:endParaRPr lang="en-US" sz="2800" i="0" dirty="0"/>
          </a:p>
          <a:p>
            <a:pPr>
              <a:lnSpc>
                <a:spcPct val="100000"/>
              </a:lnSpc>
            </a:pPr>
            <a:r>
              <a:rPr lang="vi-VN" sz="2800" b="1" i="0" dirty="0">
                <a:solidFill>
                  <a:srgbClr val="FF0000"/>
                </a:solidFill>
                <a:sym typeface="Wingdings" panose="05000000000000000000" pitchFamily="2" charset="2"/>
              </a:rPr>
              <a:t></a:t>
            </a:r>
            <a:r>
              <a:rPr lang="en-US" sz="2800" b="1" i="0" dirty="0">
                <a:solidFill>
                  <a:srgbClr val="FF0000"/>
                </a:solidFill>
                <a:sym typeface="Wingdings" panose="05000000000000000000" pitchFamily="2" charset="2"/>
              </a:rPr>
              <a:t> </a:t>
            </a:r>
            <a:r>
              <a:rPr lang="vi-VN" sz="2800" b="1" i="0" dirty="0">
                <a:solidFill>
                  <a:srgbClr val="FF0000"/>
                </a:solidFill>
              </a:rPr>
              <a:t>Hiện tượng này được gọi là sự ôi mỡ. </a:t>
            </a:r>
            <a:endParaRPr lang="en-US" sz="2800" b="1" i="0" dirty="0">
              <a:solidFill>
                <a:srgbClr val="FF0000"/>
              </a:solidFill>
            </a:endParaRPr>
          </a:p>
          <a:p>
            <a:pPr>
              <a:lnSpc>
                <a:spcPct val="100000"/>
              </a:lnSpc>
            </a:pPr>
            <a:r>
              <a:rPr lang="vi-VN" sz="2800" i="0" dirty="0">
                <a:sym typeface="Wingdings" panose="05000000000000000000" pitchFamily="2" charset="2"/>
              </a:rPr>
              <a:t></a:t>
            </a:r>
            <a:r>
              <a:rPr lang="en-US" sz="2800" i="0" dirty="0">
                <a:sym typeface="Wingdings" panose="05000000000000000000" pitchFamily="2" charset="2"/>
              </a:rPr>
              <a:t> </a:t>
            </a:r>
            <a:r>
              <a:rPr lang="vi-VN" sz="2800" i="0" dirty="0"/>
              <a:t>Quá trình ôi mỡ xảy ra là do </a:t>
            </a:r>
            <a:r>
              <a:rPr lang="vi-VN" sz="2800" b="1" i="0" dirty="0">
                <a:solidFill>
                  <a:srgbClr val="00B050"/>
                </a:solidFill>
              </a:rPr>
              <a:t>gốc hydrocarbon không no</a:t>
            </a:r>
            <a:r>
              <a:rPr lang="vi-VN" sz="2800" b="1" i="0" dirty="0"/>
              <a:t> </a:t>
            </a:r>
            <a:r>
              <a:rPr lang="vi-VN" sz="2800" i="0" dirty="0"/>
              <a:t>có trong chất béo </a:t>
            </a:r>
            <a:r>
              <a:rPr lang="vi-VN" sz="2800" b="1" i="0" dirty="0">
                <a:solidFill>
                  <a:srgbClr val="2135B3"/>
                </a:solidFill>
              </a:rPr>
              <a:t>bị oxi hoá bởi oxygen </a:t>
            </a:r>
            <a:r>
              <a:rPr lang="vi-VN" sz="2800" i="0" dirty="0"/>
              <a:t>trong không khí, sinh ra các hợp chất có mùi khó chịu và có hại cho sức khoẻ con người. Dầu, mỡ được tái sử dụng nhiều lần cũng có hiện tượng trên. </a:t>
            </a:r>
            <a:endParaRPr lang="en-US" sz="2800" i="0" dirty="0"/>
          </a:p>
          <a:p>
            <a:pPr>
              <a:lnSpc>
                <a:spcPct val="100000"/>
              </a:lnSpc>
            </a:pPr>
            <a:r>
              <a:rPr lang="vi-VN" sz="2800" b="1" dirty="0">
                <a:solidFill>
                  <a:srgbClr val="B513B9"/>
                </a:solidFill>
              </a:rPr>
              <a:t>Do vậy, việc sử dụng lại dầu, mỡ sẽ gây ảnh hưởng không tốt đến sức khoẻ con người.</a:t>
            </a:r>
            <a:endParaRPr lang="en-US" sz="2800" b="1" dirty="0">
              <a:solidFill>
                <a:srgbClr val="B513B9"/>
              </a:solidFill>
            </a:endParaRPr>
          </a:p>
        </p:txBody>
      </p:sp>
    </p:spTree>
    <p:extLst>
      <p:ext uri="{BB962C8B-B14F-4D97-AF65-F5344CB8AC3E}">
        <p14:creationId xmlns:p14="http://schemas.microsoft.com/office/powerpoint/2010/main" val="1927106525"/>
      </p:ext>
    </p:extLst>
  </p:cSld>
  <p:clrMapOvr>
    <a:masterClrMapping/>
  </p:clrMapOvr>
  <p:transition spd="slow">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8699"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F5900A5C-6560-4D47-E57E-05CCB101137C}"/>
              </a:ext>
            </a:extLst>
          </p:cNvPr>
          <p:cNvGrpSpPr/>
          <p:nvPr/>
        </p:nvGrpSpPr>
        <p:grpSpPr>
          <a:xfrm>
            <a:off x="762000" y="736010"/>
            <a:ext cx="10668000" cy="5512390"/>
            <a:chOff x="809625" y="4847241"/>
            <a:chExt cx="10668000" cy="3858896"/>
          </a:xfrm>
        </p:grpSpPr>
        <p:grpSp>
          <p:nvGrpSpPr>
            <p:cNvPr id="23" name="Group 22">
              <a:extLst>
                <a:ext uri="{FF2B5EF4-FFF2-40B4-BE49-F238E27FC236}">
                  <a16:creationId xmlns:a16="http://schemas.microsoft.com/office/drawing/2014/main" id="{75250D0A-2E32-3039-57F7-9EF3CF573ED2}"/>
                </a:ext>
              </a:extLst>
            </p:cNvPr>
            <p:cNvGrpSpPr/>
            <p:nvPr/>
          </p:nvGrpSpPr>
          <p:grpSpPr>
            <a:xfrm>
              <a:off x="1039639" y="4910457"/>
              <a:ext cx="10437986" cy="3795680"/>
              <a:chOff x="1533810" y="896088"/>
              <a:chExt cx="10015117" cy="4176747"/>
            </a:xfrm>
          </p:grpSpPr>
          <p:sp>
            <p:nvSpPr>
              <p:cNvPr id="36" name="Rectangle: Rounded Corners 35">
                <a:extLst>
                  <a:ext uri="{FF2B5EF4-FFF2-40B4-BE49-F238E27FC236}">
                    <a16:creationId xmlns:a16="http://schemas.microsoft.com/office/drawing/2014/main" id="{556626EA-785D-840E-9B3E-37FA31AB02DC}"/>
                  </a:ext>
                </a:extLst>
              </p:cNvPr>
              <p:cNvSpPr/>
              <p:nvPr/>
            </p:nvSpPr>
            <p:spPr>
              <a:xfrm rot="21540000">
                <a:off x="1825558" y="896088"/>
                <a:ext cx="2688337" cy="682306"/>
              </a:xfrm>
              <a:prstGeom prst="roundRect">
                <a:avLst>
                  <a:gd name="adj" fmla="val 14256"/>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76A3D3F-D32C-06EE-C192-D76A1A455BCF}"/>
                  </a:ext>
                </a:extLst>
              </p:cNvPr>
              <p:cNvGrpSpPr/>
              <p:nvPr/>
            </p:nvGrpSpPr>
            <p:grpSpPr>
              <a:xfrm>
                <a:off x="1533810" y="1347394"/>
                <a:ext cx="10015117" cy="3725441"/>
                <a:chOff x="1533810" y="949042"/>
                <a:chExt cx="10015117" cy="3725441"/>
              </a:xfrm>
            </p:grpSpPr>
            <p:sp>
              <p:nvSpPr>
                <p:cNvPr id="39" name="Rectangle: Rounded Corners 38">
                  <a:extLst>
                    <a:ext uri="{FF2B5EF4-FFF2-40B4-BE49-F238E27FC236}">
                      <a16:creationId xmlns:a16="http://schemas.microsoft.com/office/drawing/2014/main" id="{CA16B717-8414-53F0-ECFC-77880839C3E8}"/>
                    </a:ext>
                  </a:extLst>
                </p:cNvPr>
                <p:cNvSpPr/>
                <p:nvPr/>
              </p:nvSpPr>
              <p:spPr>
                <a:xfrm rot="21540000">
                  <a:off x="1621239" y="949042"/>
                  <a:ext cx="9857379" cy="3725441"/>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22AD100-9CE7-C5BD-C568-6B6BD25BEE56}"/>
                    </a:ext>
                  </a:extLst>
                </p:cNvPr>
                <p:cNvSpPr/>
                <p:nvPr/>
              </p:nvSpPr>
              <p:spPr>
                <a:xfrm>
                  <a:off x="1533810" y="1125770"/>
                  <a:ext cx="10015117" cy="3411058"/>
                </a:xfrm>
                <a:prstGeom prst="roundRect">
                  <a:avLst>
                    <a:gd name="adj" fmla="val 9851"/>
                  </a:avLst>
                </a:prstGeom>
                <a:solidFill>
                  <a:schemeClr val="bg1"/>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7913BC4-E8D5-E8BA-8A8D-83B5D73A4223}"/>
                  </a:ext>
                </a:extLst>
              </p:cNvPr>
              <p:cNvSpPr txBox="1"/>
              <p:nvPr/>
            </p:nvSpPr>
            <p:spPr>
              <a:xfrm rot="21540000">
                <a:off x="2110485" y="952821"/>
                <a:ext cx="2241263" cy="432973"/>
              </a:xfrm>
              <a:prstGeom prst="rect">
                <a:avLst/>
              </a:prstGeom>
              <a:noFill/>
            </p:spPr>
            <p:txBody>
              <a:bodyPr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EM CÓ BIẾT</a:t>
                </a:r>
              </a:p>
            </p:txBody>
          </p:sp>
        </p:grpSp>
        <p:grpSp>
          <p:nvGrpSpPr>
            <p:cNvPr id="25" name="Group 24">
              <a:extLst>
                <a:ext uri="{FF2B5EF4-FFF2-40B4-BE49-F238E27FC236}">
                  <a16:creationId xmlns:a16="http://schemas.microsoft.com/office/drawing/2014/main" id="{F2DC1E53-73DB-6988-B465-858FA3502E84}"/>
                </a:ext>
              </a:extLst>
            </p:cNvPr>
            <p:cNvGrpSpPr/>
            <p:nvPr/>
          </p:nvGrpSpPr>
          <p:grpSpPr>
            <a:xfrm>
              <a:off x="809625" y="4847241"/>
              <a:ext cx="826650" cy="698500"/>
              <a:chOff x="383897" y="299737"/>
              <a:chExt cx="986479" cy="833552"/>
            </a:xfrm>
          </p:grpSpPr>
          <p:sp>
            <p:nvSpPr>
              <p:cNvPr id="26" name="Oval 25">
                <a:extLst>
                  <a:ext uri="{FF2B5EF4-FFF2-40B4-BE49-F238E27FC236}">
                    <a16:creationId xmlns:a16="http://schemas.microsoft.com/office/drawing/2014/main" id="{1D804B8D-3611-8CDA-0512-7B0B5D864120}"/>
                  </a:ext>
                </a:extLst>
              </p:cNvPr>
              <p:cNvSpPr/>
              <p:nvPr/>
            </p:nvSpPr>
            <p:spPr>
              <a:xfrm>
                <a:off x="383897" y="299737"/>
                <a:ext cx="986479"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97446C74-67D2-F4DB-F4BC-3465726B4C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3897" y="401866"/>
                <a:ext cx="868997" cy="603414"/>
              </a:xfrm>
              <a:prstGeom prst="rect">
                <a:avLst/>
              </a:prstGeom>
            </p:spPr>
          </p:pic>
        </p:grpSp>
      </p:grpSp>
      <p:sp>
        <p:nvSpPr>
          <p:cNvPr id="5" name="Rectangle 4"/>
          <p:cNvSpPr/>
          <p:nvPr/>
        </p:nvSpPr>
        <p:spPr>
          <a:xfrm>
            <a:off x="1041715" y="1781936"/>
            <a:ext cx="10235885" cy="1569660"/>
          </a:xfrm>
          <a:prstGeom prst="rect">
            <a:avLst/>
          </a:prstGeom>
        </p:spPr>
        <p:txBody>
          <a:bodyPr wrap="square">
            <a:spAutoFit/>
          </a:bodyPr>
          <a:lstStyle/>
          <a:p>
            <a:pPr marL="114300" marR="0" algn="just">
              <a:spcBef>
                <a:spcPts val="0"/>
              </a:spcBef>
              <a:spcAft>
                <a:spcPts val="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Để bảo quản các thực phẩm chế biến có chứa chất béo, người ta thường thêm các chất chống oxi hoá như vitamin </a:t>
            </a:r>
            <a:r>
              <a:rPr lang="en-US" sz="3200" dirty="0">
                <a:latin typeface="Times New Roman" panose="02020603050405020304" pitchFamily="18" charset="0"/>
                <a:ea typeface="Arial" panose="020B0604020202020204" pitchFamily="34" charset="0"/>
                <a:cs typeface="Times New Roman" panose="02020603050405020304" pitchFamily="18" charset="0"/>
              </a:rPr>
              <a:t>C</a:t>
            </a:r>
            <a:r>
              <a:rPr lang="vi-VN" sz="3200" dirty="0">
                <a:latin typeface="Times New Roman" panose="02020603050405020304" pitchFamily="18" charset="0"/>
                <a:ea typeface="Arial" panose="020B0604020202020204" pitchFamily="34" charset="0"/>
                <a:cs typeface="Times New Roman" panose="02020603050405020304" pitchFamily="18" charset="0"/>
              </a:rPr>
              <a:t>, vitamin E,...</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62200" y="3328145"/>
            <a:ext cx="3841767" cy="2561178"/>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614" y="3328146"/>
            <a:ext cx="3844705" cy="2561178"/>
          </a:xfrm>
          <a:prstGeom prst="rect">
            <a:avLst/>
          </a:prstGeom>
          <a:ln>
            <a:noFill/>
          </a:ln>
          <a:effectLst>
            <a:softEdge rad="112500"/>
          </a:effectLst>
        </p:spPr>
      </p:pic>
    </p:spTree>
    <p:extLst>
      <p:ext uri="{BB962C8B-B14F-4D97-AF65-F5344CB8AC3E}">
        <p14:creationId xmlns:p14="http://schemas.microsoft.com/office/powerpoint/2010/main" val="38538745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PNG\PPT\3.16\Cool 3D Chemistry Middle School Student Pack\Cool 3D Chemistry Middle School Student Pack-36.png">
            <a:extLst>
              <a:ext uri="{FF2B5EF4-FFF2-40B4-BE49-F238E27FC236}">
                <a16:creationId xmlns:a16="http://schemas.microsoft.com/office/drawing/2014/main" id="{D922D795-BA12-94AD-60BD-D17BFDCDEA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4061617">
            <a:off x="-549654" y="5896368"/>
            <a:ext cx="1409371" cy="12965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PNG\PPT\3.16\Cool 3D Chemistry Middle School Student Pack\Cool 3D Chemistry Middle School Student Pack-36.png">
            <a:extLst>
              <a:ext uri="{FF2B5EF4-FFF2-40B4-BE49-F238E27FC236}">
                <a16:creationId xmlns:a16="http://schemas.microsoft.com/office/drawing/2014/main" id="{A0C12C5F-D408-D4BC-D442-5818AA4E1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D:\PNG\PPT\3.16\Cool 3D Chemistry Middle School Student Pack\Cool 3D Chemistry Middle School Student Pack-33.png">
            <a:extLst>
              <a:ext uri="{FF2B5EF4-FFF2-40B4-BE49-F238E27FC236}">
                <a16:creationId xmlns:a16="http://schemas.microsoft.com/office/drawing/2014/main" id="{06474166-2E0B-C210-5685-C067CF863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D:\PNG\PPT\3.16\Cool 3D Chemistry Middle School Student Pack\Cool 3D Chemistry Middle School Student Pack-34.png">
            <a:extLst>
              <a:ext uri="{FF2B5EF4-FFF2-40B4-BE49-F238E27FC236}">
                <a16:creationId xmlns:a16="http://schemas.microsoft.com/office/drawing/2014/main" id="{F3927EE5-F4AD-2701-7723-67A404146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765977">
            <a:off x="-1200980" y="2145349"/>
            <a:ext cx="1935839" cy="2088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PNG\PPT\3.16\Cool 3D Chemistry Middle School Student Pack\Cool 3D Chemistry Middle School Student Pack-28.png">
            <a:extLst>
              <a:ext uri="{FF2B5EF4-FFF2-40B4-BE49-F238E27FC236}">
                <a16:creationId xmlns:a16="http://schemas.microsoft.com/office/drawing/2014/main" id="{671C6A61-54B5-41CC-73C1-63EBFB520E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r="1"/>
          <a:stretch/>
        </p:blipFill>
        <p:spPr bwMode="auto">
          <a:xfrm rot="10606804">
            <a:off x="10885319" y="5365712"/>
            <a:ext cx="2621355" cy="22513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PNG\PPT\3.16\Cool 3D Chemistry Middle School Student Pack\Cool 3D Chemistry Middle School Student Pack-34.png">
            <a:extLst>
              <a:ext uri="{FF2B5EF4-FFF2-40B4-BE49-F238E27FC236}">
                <a16:creationId xmlns:a16="http://schemas.microsoft.com/office/drawing/2014/main" id="{DA2BBE46-D707-2F5F-78BF-707410F46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70106">
            <a:off x="11201169" y="1389999"/>
            <a:ext cx="2691449" cy="2904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4B8FC7E-A821-0F67-2FCE-ECC6F51E5220}"/>
              </a:ext>
            </a:extLst>
          </p:cNvPr>
          <p:cNvGrpSpPr/>
          <p:nvPr/>
        </p:nvGrpSpPr>
        <p:grpSpPr>
          <a:xfrm>
            <a:off x="1190951" y="785458"/>
            <a:ext cx="10128377" cy="1843160"/>
            <a:chOff x="1050985" y="914400"/>
            <a:chExt cx="10455215" cy="1719128"/>
          </a:xfrm>
        </p:grpSpPr>
        <p:sp>
          <p:nvSpPr>
            <p:cNvPr id="3" name="Rectangle 2">
              <a:extLst>
                <a:ext uri="{FF2B5EF4-FFF2-40B4-BE49-F238E27FC236}">
                  <a16:creationId xmlns:a16="http://schemas.microsoft.com/office/drawing/2014/main" id="{A78161BD-1AE3-449F-5A64-AAEF0B6DD95E}"/>
                </a:ext>
              </a:extLst>
            </p:cNvPr>
            <p:cNvSpPr/>
            <p:nvPr/>
          </p:nvSpPr>
          <p:spPr>
            <a:xfrm>
              <a:off x="1050985" y="914401"/>
              <a:ext cx="10455215" cy="1719127"/>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a:extLst>
                <a:ext uri="{FF2B5EF4-FFF2-40B4-BE49-F238E27FC236}">
                  <a16:creationId xmlns:a16="http://schemas.microsoft.com/office/drawing/2014/main" id="{B0C2F27C-DEFB-BF31-4E34-3DFF36579AFE}"/>
                </a:ext>
              </a:extLst>
            </p:cNvPr>
            <p:cNvSpPr/>
            <p:nvPr/>
          </p:nvSpPr>
          <p:spPr>
            <a:xfrm>
              <a:off x="1050985" y="914400"/>
              <a:ext cx="10455215"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2B41FC64-6AB3-44E4-A280-7F6C46B60F77}"/>
              </a:ext>
            </a:extLst>
          </p:cNvPr>
          <p:cNvGrpSpPr/>
          <p:nvPr/>
        </p:nvGrpSpPr>
        <p:grpSpPr>
          <a:xfrm>
            <a:off x="806715" y="453341"/>
            <a:ext cx="914400" cy="914400"/>
            <a:chOff x="666750" y="619125"/>
            <a:chExt cx="914400" cy="914400"/>
          </a:xfrm>
        </p:grpSpPr>
        <p:sp>
          <p:nvSpPr>
            <p:cNvPr id="2" name="Oval 1">
              <a:extLst>
                <a:ext uri="{FF2B5EF4-FFF2-40B4-BE49-F238E27FC236}">
                  <a16:creationId xmlns:a16="http://schemas.microsoft.com/office/drawing/2014/main" id="{4850E17A-9A9A-C2AE-4695-2F7CE711541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AAF59947-033D-8FFD-8D9A-8656C56E826D}"/>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mn-ea"/>
                  <a:cs typeface="+mn-cs"/>
                </a:rPr>
                <a:t>?</a:t>
              </a:r>
            </a:p>
          </p:txBody>
        </p:sp>
        <p:sp>
          <p:nvSpPr>
            <p:cNvPr id="6" name="Block Arc 5">
              <a:extLst>
                <a:ext uri="{FF2B5EF4-FFF2-40B4-BE49-F238E27FC236}">
                  <a16:creationId xmlns:a16="http://schemas.microsoft.com/office/drawing/2014/main" id="{B8C4E22E-A8FD-8DBC-AB71-CD1775A79C4C}"/>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Block Arc 6">
              <a:extLst>
                <a:ext uri="{FF2B5EF4-FFF2-40B4-BE49-F238E27FC236}">
                  <a16:creationId xmlns:a16="http://schemas.microsoft.com/office/drawing/2014/main" id="{F5EADB6C-24F1-3E59-2C4F-38C1035B1FD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Block Arc 7">
              <a:extLst>
                <a:ext uri="{FF2B5EF4-FFF2-40B4-BE49-F238E27FC236}">
                  <a16:creationId xmlns:a16="http://schemas.microsoft.com/office/drawing/2014/main" id="{CB30BF6C-E6D6-B764-C954-F25128DDAA35}"/>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Oval 8">
              <a:extLst>
                <a:ext uri="{FF2B5EF4-FFF2-40B4-BE49-F238E27FC236}">
                  <a16:creationId xmlns:a16="http://schemas.microsoft.com/office/drawing/2014/main" id="{1A693931-0B3E-D331-1834-2FCFF89AC75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2A6BF6FA-006F-DB87-9964-2D308432286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A9F1CD1D-079F-F3B6-9E06-B65D0A343612}"/>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D2B6D26F-8BC6-BCDA-CA90-7EF369FAE1FB}"/>
              </a:ext>
            </a:extLst>
          </p:cNvPr>
          <p:cNvSpPr txBox="1"/>
          <p:nvPr/>
        </p:nvSpPr>
        <p:spPr>
          <a:xfrm>
            <a:off x="1454596" y="1315024"/>
            <a:ext cx="9670604"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Viết phương trình hoá học của phản ứng hydrogen hóa chất béo được tạo thành từ glycerol và linoleic acid.</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Rectangle: Rounded Corners 30">
            <a:extLst>
              <a:ext uri="{FF2B5EF4-FFF2-40B4-BE49-F238E27FC236}">
                <a16:creationId xmlns:a16="http://schemas.microsoft.com/office/drawing/2014/main" id="{51918317-BE19-3222-E20E-D40B2BB6397B}"/>
              </a:ext>
            </a:extLst>
          </p:cNvPr>
          <p:cNvSpPr/>
          <p:nvPr/>
        </p:nvSpPr>
        <p:spPr>
          <a:xfrm>
            <a:off x="4495800" y="2813596"/>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p:grpSp>
        <p:nvGrpSpPr>
          <p:cNvPr id="17" name="Group 16"/>
          <p:cNvGrpSpPr/>
          <p:nvPr/>
        </p:nvGrpSpPr>
        <p:grpSpPr>
          <a:xfrm>
            <a:off x="1617452" y="3871944"/>
            <a:ext cx="8983622" cy="673491"/>
            <a:chOff x="1840537" y="3949884"/>
            <a:chExt cx="8983622" cy="673491"/>
          </a:xfrm>
        </p:grpSpPr>
        <p:sp>
          <p:nvSpPr>
            <p:cNvPr id="12" name="Rectangle 11"/>
            <p:cNvSpPr/>
            <p:nvPr/>
          </p:nvSpPr>
          <p:spPr>
            <a:xfrm>
              <a:off x="1840537" y="4038600"/>
              <a:ext cx="8983622" cy="58477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31</a:t>
              </a:r>
              <a:r>
                <a:rPr lang="en-US" sz="3200" dirty="0">
                  <a:latin typeface="Times New Roman" panose="02020603050405020304" pitchFamily="18" charset="0"/>
                  <a:cs typeface="Times New Roman" panose="02020603050405020304" pitchFamily="18" charset="0"/>
                </a:rPr>
                <a:t>COO)</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5</a:t>
              </a:r>
              <a:r>
                <a:rPr lang="en-US" sz="3200" dirty="0">
                  <a:latin typeface="Times New Roman" panose="02020603050405020304" pitchFamily="18" charset="0"/>
                  <a:cs typeface="Times New Roman" panose="02020603050405020304" pitchFamily="18" charset="0"/>
                </a:rPr>
                <a:t> + 6H</a:t>
              </a:r>
              <a:r>
                <a:rPr lang="en-US" sz="3200" baseline="-25000" dirty="0">
                  <a:latin typeface="Times New Roman" panose="02020603050405020304" pitchFamily="18" charset="0"/>
                  <a:cs typeface="Times New Roman" panose="02020603050405020304" pitchFamily="18" charset="0"/>
                </a:rPr>
                <a:t>2                </a:t>
              </a:r>
              <a:r>
                <a:rPr lang="en-US" sz="3200" dirty="0">
                  <a:latin typeface="Times New Roman" panose="02020603050405020304" pitchFamily="18" charset="0"/>
                  <a:cs typeface="Times New Roman" panose="02020603050405020304" pitchFamily="18" charset="0"/>
                </a:rPr>
                <a:t> (C</a:t>
              </a:r>
              <a:r>
                <a:rPr lang="en-US" sz="3200" baseline="-25000" dirty="0">
                  <a:latin typeface="Times New Roman" panose="02020603050405020304" pitchFamily="18" charset="0"/>
                  <a:cs typeface="Times New Roman" panose="02020603050405020304" pitchFamily="18" charset="0"/>
                </a:rPr>
                <a:t>17</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35</a:t>
              </a:r>
              <a:r>
                <a:rPr lang="en-US" sz="3200" dirty="0">
                  <a:latin typeface="Times New Roman" panose="02020603050405020304" pitchFamily="18" charset="0"/>
                  <a:cs typeface="Times New Roman" panose="02020603050405020304" pitchFamily="18" charset="0"/>
                </a:rPr>
                <a:t>COO)</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3</a:t>
              </a:r>
              <a:r>
                <a:rPr lang="en-US" sz="3200" dirty="0">
                  <a:latin typeface="Times New Roman" panose="02020603050405020304" pitchFamily="18" charset="0"/>
                  <a:cs typeface="Times New Roman" panose="02020603050405020304" pitchFamily="18" charset="0"/>
                </a:rPr>
                <a:t>H</a:t>
              </a:r>
              <a:r>
                <a:rPr lang="en-US" sz="3200" baseline="-25000" dirty="0">
                  <a:latin typeface="Times New Roman" panose="02020603050405020304" pitchFamily="18" charset="0"/>
                  <a:cs typeface="Times New Roman" panose="02020603050405020304" pitchFamily="18" charset="0"/>
                </a:rPr>
                <a:t>5</a:t>
              </a:r>
              <a:endParaRPr lang="en-US" sz="3200" dirty="0">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F2A698DD-937E-CCD6-7F9A-5CC84F8E31BB}"/>
                </a:ext>
              </a:extLst>
            </p:cNvPr>
            <p:cNvGrpSpPr/>
            <p:nvPr/>
          </p:nvGrpSpPr>
          <p:grpSpPr>
            <a:xfrm>
              <a:off x="6332348" y="3949884"/>
              <a:ext cx="1066800" cy="479291"/>
              <a:chOff x="3924300" y="2949709"/>
              <a:chExt cx="1066800" cy="479291"/>
            </a:xfrm>
          </p:grpSpPr>
          <p:cxnSp>
            <p:nvCxnSpPr>
              <p:cNvPr id="29" name="Straight Arrow Connector 28">
                <a:extLst>
                  <a:ext uri="{FF2B5EF4-FFF2-40B4-BE49-F238E27FC236}">
                    <a16:creationId xmlns:a16="http://schemas.microsoft.com/office/drawing/2014/main" id="{BA8EE4BC-48CB-0010-DA45-3B69DC5202B9}"/>
                  </a:ext>
                </a:extLst>
              </p:cNvPr>
              <p:cNvCxnSpPr/>
              <p:nvPr/>
            </p:nvCxnSpPr>
            <p:spPr>
              <a:xfrm>
                <a:off x="3962400" y="34290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A10BCBC-ACEA-8FCE-FF8D-7874EB1A3FC4}"/>
                  </a:ext>
                </a:extLst>
              </p:cNvPr>
              <p:cNvSpPr txBox="1"/>
              <p:nvPr/>
            </p:nvSpPr>
            <p:spPr>
              <a:xfrm>
                <a:off x="3924300" y="2949709"/>
                <a:ext cx="1066800" cy="452496"/>
              </a:xfrm>
              <a:prstGeom prst="rect">
                <a:avLst/>
              </a:prstGeom>
              <a:noFill/>
            </p:spPr>
            <p:txBody>
              <a:bodyPr wrap="square">
                <a:spAutoFit/>
              </a:bodyPr>
              <a:lstStyle/>
              <a:p>
                <a:pPr algn="ctr">
                  <a:lnSpc>
                    <a:spcPct val="130000"/>
                  </a:lnSpc>
                </a:pPr>
                <a:r>
                  <a:rPr lang="en-US" sz="2000" b="1" dirty="0">
                    <a:latin typeface="Times New Roman" panose="02020603050405020304" pitchFamily="18" charset="0"/>
                    <a:cs typeface="Times New Roman" panose="02020603050405020304" pitchFamily="18" charset="0"/>
                  </a:rPr>
                  <a:t>xt, t</a:t>
                </a:r>
                <a:r>
                  <a:rPr lang="en-US" sz="2000" b="1" baseline="30000" dirty="0">
                    <a:latin typeface="Times New Roman" panose="02020603050405020304" pitchFamily="18" charset="0"/>
                    <a:cs typeface="Times New Roman" panose="02020603050405020304" pitchFamily="18" charset="0"/>
                  </a:rPr>
                  <a:t>0</a:t>
                </a:r>
                <a:r>
                  <a:rPr lang="en-US" sz="2000" b="1" dirty="0">
                    <a:latin typeface="Times New Roman" panose="02020603050405020304" pitchFamily="18" charset="0"/>
                    <a:cs typeface="Times New Roman" panose="02020603050405020304" pitchFamily="18" charset="0"/>
                  </a:rPr>
                  <a:t>, p</a:t>
                </a:r>
              </a:p>
            </p:txBody>
          </p:sp>
        </p:grpSp>
      </p:grpSp>
    </p:spTree>
    <p:extLst>
      <p:ext uri="{BB962C8B-B14F-4D97-AF65-F5344CB8AC3E}">
        <p14:creationId xmlns:p14="http://schemas.microsoft.com/office/powerpoint/2010/main" val="7604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635" y="1906904"/>
            <a:ext cx="4190547" cy="2684481"/>
          </a:xfrm>
          <a:prstGeom prst="ellipse">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779" y="3629451"/>
            <a:ext cx="3830861" cy="2549600"/>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70" y="819694"/>
            <a:ext cx="3700631" cy="2775473"/>
          </a:xfrm>
          <a:prstGeom prst="ellipse">
            <a:avLst/>
          </a:prstGeom>
          <a:ln>
            <a:noFill/>
          </a:ln>
          <a:effectLst>
            <a:softEdge rad="112500"/>
          </a:effectLst>
        </p:spPr>
      </p:pic>
      <p:sp>
        <p:nvSpPr>
          <p:cNvPr id="6" name="Rectangle 5"/>
          <p:cNvSpPr/>
          <p:nvPr/>
        </p:nvSpPr>
        <p:spPr>
          <a:xfrm>
            <a:off x="4065200" y="2902486"/>
            <a:ext cx="375941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b="1" dirty="0">
                <a:solidFill>
                  <a:srgbClr val="132432"/>
                </a:solidFill>
                <a:latin typeface="Times New Roman" panose="02020603050405020304" pitchFamily="18" charset="0"/>
                <a:cs typeface="Times New Roman" panose="02020603050405020304" pitchFamily="18" charset="0"/>
              </a:rPr>
              <a:t>Chất béo là thức ăn quan trọng của con người</a:t>
            </a:r>
            <a:endParaRPr lang="vi-VN" sz="2400" b="1" dirty="0">
              <a:solidFill>
                <a:srgbClr val="132432"/>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3239" y="3581455"/>
            <a:ext cx="2694969" cy="42056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vi-VN" sz="2133" b="1" dirty="0">
                <a:solidFill>
                  <a:srgbClr val="132432"/>
                </a:solidFill>
                <a:latin typeface="Times New Roman" panose="02020603050405020304" pitchFamily="18" charset="0"/>
                <a:cs typeface="Times New Roman" panose="02020603050405020304" pitchFamily="18" charset="0"/>
              </a:rPr>
              <a:t>Cung cấp năng lượng</a:t>
            </a:r>
          </a:p>
        </p:txBody>
      </p:sp>
      <p:sp>
        <p:nvSpPr>
          <p:cNvPr id="9" name="Rectangle 8"/>
          <p:cNvSpPr/>
          <p:nvPr/>
        </p:nvSpPr>
        <p:spPr>
          <a:xfrm>
            <a:off x="7488011" y="6044693"/>
            <a:ext cx="3957435" cy="7487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fontAlgn="base"/>
            <a:r>
              <a:rPr lang="en-US" sz="2133" b="1" dirty="0">
                <a:latin typeface="Times New Roman" panose="02020603050405020304" pitchFamily="18" charset="0"/>
                <a:cs typeface="Times New Roman" panose="02020603050405020304" pitchFamily="18" charset="0"/>
              </a:rPr>
              <a:t> Thúc đẩy hấp thu các vitamin tan trong chất béo</a:t>
            </a:r>
            <a:endParaRPr lang="en-US" sz="2133"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663" y="3898567"/>
            <a:ext cx="4113273" cy="2476504"/>
          </a:xfrm>
          <a:prstGeom prst="ellipse">
            <a:avLst/>
          </a:prstGeom>
          <a:ln>
            <a:noFill/>
          </a:ln>
          <a:effectLst>
            <a:softEdge rad="11250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l="7881" r="7881"/>
          <a:stretch/>
        </p:blipFill>
        <p:spPr>
          <a:xfrm>
            <a:off x="7318999" y="769462"/>
            <a:ext cx="3957661" cy="2466571"/>
          </a:xfrm>
          <a:prstGeom prst="ellipse">
            <a:avLst/>
          </a:prstGeom>
          <a:ln>
            <a:noFill/>
          </a:ln>
          <a:effectLst>
            <a:softEdge rad="112500"/>
          </a:effectLst>
        </p:spPr>
      </p:pic>
      <p:sp>
        <p:nvSpPr>
          <p:cNvPr id="12" name="Rectangle 11"/>
          <p:cNvSpPr/>
          <p:nvPr/>
        </p:nvSpPr>
        <p:spPr>
          <a:xfrm>
            <a:off x="7977793" y="3145724"/>
            <a:ext cx="3775393" cy="42056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vi-VN" sz="2133" b="1" dirty="0">
                <a:solidFill>
                  <a:srgbClr val="132432"/>
                </a:solidFill>
                <a:latin typeface="Times New Roman" panose="02020603050405020304" pitchFamily="18" charset="0"/>
                <a:cs typeface="Times New Roman" panose="02020603050405020304" pitchFamily="18" charset="0"/>
              </a:rPr>
              <a:t>Giúp ổn định thân nhiệt cơ thể</a:t>
            </a:r>
          </a:p>
        </p:txBody>
      </p:sp>
      <p:sp>
        <p:nvSpPr>
          <p:cNvPr id="13" name="Rectangle 12"/>
          <p:cNvSpPr/>
          <p:nvPr/>
        </p:nvSpPr>
        <p:spPr>
          <a:xfrm>
            <a:off x="1713506" y="6092301"/>
            <a:ext cx="2874505" cy="42056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vi-VN" sz="2133" b="1" dirty="0">
                <a:solidFill>
                  <a:srgbClr val="132432"/>
                </a:solidFill>
                <a:latin typeface="Times New Roman" panose="02020603050405020304" pitchFamily="18" charset="0"/>
                <a:cs typeface="Times New Roman" panose="02020603050405020304" pitchFamily="18" charset="0"/>
              </a:rPr>
              <a:t>T</a:t>
            </a:r>
            <a:r>
              <a:rPr lang="en-US" sz="2133" b="1" dirty="0">
                <a:solidFill>
                  <a:srgbClr val="132432"/>
                </a:solidFill>
                <a:latin typeface="Times New Roman" panose="02020603050405020304" pitchFamily="18" charset="0"/>
                <a:cs typeface="Times New Roman" panose="02020603050405020304" pitchFamily="18" charset="0"/>
              </a:rPr>
              <a:t>ă</a:t>
            </a:r>
            <a:r>
              <a:rPr lang="vi-VN" sz="2133" b="1" dirty="0">
                <a:solidFill>
                  <a:srgbClr val="132432"/>
                </a:solidFill>
                <a:latin typeface="Times New Roman" panose="02020603050405020304" pitchFamily="18" charset="0"/>
                <a:cs typeface="Times New Roman" panose="02020603050405020304" pitchFamily="18" charset="0"/>
              </a:rPr>
              <a:t>ng hoạt động trí não</a:t>
            </a:r>
          </a:p>
        </p:txBody>
      </p:sp>
      <p:grpSp>
        <p:nvGrpSpPr>
          <p:cNvPr id="14" name="Group 13">
            <a:extLst>
              <a:ext uri="{FF2B5EF4-FFF2-40B4-BE49-F238E27FC236}">
                <a16:creationId xmlns:a16="http://schemas.microsoft.com/office/drawing/2014/main" id="{688EE605-3B61-C52B-2BC5-1F096B67A2CE}"/>
              </a:ext>
            </a:extLst>
          </p:cNvPr>
          <p:cNvGrpSpPr/>
          <p:nvPr/>
        </p:nvGrpSpPr>
        <p:grpSpPr>
          <a:xfrm>
            <a:off x="1079760" y="-190502"/>
            <a:ext cx="10197840" cy="1138893"/>
            <a:chOff x="1079760" y="-190501"/>
            <a:chExt cx="10197840" cy="980515"/>
          </a:xfrm>
        </p:grpSpPr>
        <p:sp>
          <p:nvSpPr>
            <p:cNvPr id="15" name="Rectangle: Rounded Corners 10">
              <a:extLst>
                <a:ext uri="{FF2B5EF4-FFF2-40B4-BE49-F238E27FC236}">
                  <a16:creationId xmlns:a16="http://schemas.microsoft.com/office/drawing/2014/main" id="{02D647E6-37FD-D12C-A89B-26300960A9BE}"/>
                </a:ext>
              </a:extLst>
            </p:cNvPr>
            <p:cNvSpPr/>
            <p:nvPr/>
          </p:nvSpPr>
          <p:spPr>
            <a:xfrm>
              <a:off x="1079760" y="-190501"/>
              <a:ext cx="1019784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Channel Name">
              <a:extLst>
                <a:ext uri="{FF2B5EF4-FFF2-40B4-BE49-F238E27FC236}">
                  <a16:creationId xmlns:a16="http://schemas.microsoft.com/office/drawing/2014/main" id="{D2172CA3-1CD4-92F8-EDF6-721F29C893BE}"/>
                </a:ext>
              </a:extLst>
            </p:cNvPr>
            <p:cNvSpPr txBox="1"/>
            <p:nvPr/>
          </p:nvSpPr>
          <p:spPr>
            <a:xfrm>
              <a:off x="1771720" y="173641"/>
              <a:ext cx="9007795" cy="450459"/>
            </a:xfrm>
            <a:prstGeom prst="rect">
              <a:avLst/>
            </a:prstGeom>
            <a:noFill/>
            <a:ln>
              <a:noFill/>
            </a:ln>
          </p:spPr>
          <p:txBody>
            <a:bodyPr wrap="square" rtlCol="0">
              <a:spAutoFit/>
            </a:bodyPr>
            <a:lstStyle/>
            <a:p>
              <a:pPr lvl="0" algn="ctr">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4</a:t>
              </a:r>
              <a:r>
                <a:rPr kumimoji="0" lang="en-US" sz="28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ỨNG DỤNG CỦA CHẤT BÉO VÀ ACID BÉO</a:t>
              </a:r>
              <a:endParaRPr lang="vi-VN"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225937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9">
            <a:extLst>
              <a:ext uri="{FF2B5EF4-FFF2-40B4-BE49-F238E27FC236}">
                <a16:creationId xmlns:a16="http://schemas.microsoft.com/office/drawing/2014/main" id="{1FDA6A6D-A703-4A1C-8242-D7D9C3B1C68F}"/>
              </a:ext>
            </a:extLst>
          </p:cNvPr>
          <p:cNvSpPr txBox="1">
            <a:spLocks noChangeArrowheads="1"/>
          </p:cNvSpPr>
          <p:nvPr/>
        </p:nvSpPr>
        <p:spPr bwMode="auto">
          <a:xfrm>
            <a:off x="1395999" y="5921924"/>
            <a:ext cx="9044492" cy="584775"/>
          </a:xfrm>
          <a:prstGeom prst="rect">
            <a:avLst/>
          </a:prstGeom>
          <a:solidFill>
            <a:srgbClr val="FFFF00"/>
          </a:solidFill>
          <a:ln>
            <a:noFill/>
          </a:ln>
          <a:effectLst/>
        </p:spPr>
        <p:txBody>
          <a:bodyPr wrap="square" anchor="ctr">
            <a:spAutoFit/>
          </a:bodyPr>
          <a:lstStyle/>
          <a:p>
            <a:pPr algn="ctr" eaLnBrk="1" hangingPunct="1">
              <a:spcBef>
                <a:spcPct val="50000"/>
              </a:spcBef>
            </a:pPr>
            <a:r>
              <a:rPr lang="en-US" altLang="en-US" sz="3200" i="1" dirty="0">
                <a:latin typeface="Times New Roman" panose="02020603050405020304" pitchFamily="18" charset="0"/>
                <a:cs typeface="Times New Roman" panose="02020603050405020304" pitchFamily="18" charset="0"/>
              </a:rPr>
              <a:t>Phần chất béo còn dư tích luỹ vào mô mỡ</a:t>
            </a:r>
          </a:p>
        </p:txBody>
      </p:sp>
      <p:grpSp>
        <p:nvGrpSpPr>
          <p:cNvPr id="3" name="Group 2">
            <a:extLst>
              <a:ext uri="{FF2B5EF4-FFF2-40B4-BE49-F238E27FC236}">
                <a16:creationId xmlns:a16="http://schemas.microsoft.com/office/drawing/2014/main" id="{14259567-2D68-4202-B61B-16A2BAF1EB07}"/>
              </a:ext>
            </a:extLst>
          </p:cNvPr>
          <p:cNvGrpSpPr/>
          <p:nvPr/>
        </p:nvGrpSpPr>
        <p:grpSpPr>
          <a:xfrm>
            <a:off x="1511679" y="1023473"/>
            <a:ext cx="9511740" cy="4709521"/>
            <a:chOff x="589370" y="1174584"/>
            <a:chExt cx="9511740" cy="4709521"/>
          </a:xfrm>
        </p:grpSpPr>
        <p:cxnSp>
          <p:nvCxnSpPr>
            <p:cNvPr id="4" name="AutoShape 25">
              <a:extLst>
                <a:ext uri="{FF2B5EF4-FFF2-40B4-BE49-F238E27FC236}">
                  <a16:creationId xmlns:a16="http://schemas.microsoft.com/office/drawing/2014/main" id="{A7FCABE5-385A-47EF-BD12-77E0BE9CEBFD}"/>
                </a:ext>
              </a:extLst>
            </p:cNvPr>
            <p:cNvCxnSpPr>
              <a:cxnSpLocks noChangeShapeType="1"/>
            </p:cNvCxnSpPr>
            <p:nvPr/>
          </p:nvCxnSpPr>
          <p:spPr bwMode="auto">
            <a:xfrm flipH="1" flipV="1">
              <a:off x="10037610" y="5638800"/>
              <a:ext cx="63500" cy="365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 Box 37">
              <a:extLst>
                <a:ext uri="{FF2B5EF4-FFF2-40B4-BE49-F238E27FC236}">
                  <a16:creationId xmlns:a16="http://schemas.microsoft.com/office/drawing/2014/main" id="{98DBBF42-44C9-47C8-B427-745702805BBF}"/>
                </a:ext>
              </a:extLst>
            </p:cNvPr>
            <p:cNvSpPr txBox="1">
              <a:spLocks noChangeArrowheads="1"/>
            </p:cNvSpPr>
            <p:nvPr/>
          </p:nvSpPr>
          <p:spPr bwMode="auto">
            <a:xfrm>
              <a:off x="5181601" y="4296669"/>
              <a:ext cx="1676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spcBef>
                  <a:spcPct val="50000"/>
                </a:spcBef>
              </a:pPr>
              <a:endParaRPr lang="en-US" altLang="en-US" sz="1400">
                <a:latin typeface="Times New Roman" panose="02020603050405020304" pitchFamily="18" charset="0"/>
                <a:cs typeface="Times New Roman" panose="02020603050405020304" pitchFamily="18" charset="0"/>
              </a:endParaRPr>
            </a:p>
          </p:txBody>
        </p:sp>
        <p:sp>
          <p:nvSpPr>
            <p:cNvPr id="6" name="Line 12">
              <a:extLst>
                <a:ext uri="{FF2B5EF4-FFF2-40B4-BE49-F238E27FC236}">
                  <a16:creationId xmlns:a16="http://schemas.microsoft.com/office/drawing/2014/main" id="{B9D5E9C7-BA5F-4035-B9A6-AD28C73E4F8F}"/>
                </a:ext>
              </a:extLst>
            </p:cNvPr>
            <p:cNvSpPr>
              <a:spLocks noChangeShapeType="1"/>
            </p:cNvSpPr>
            <p:nvPr/>
          </p:nvSpPr>
          <p:spPr bwMode="auto">
            <a:xfrm flipV="1">
              <a:off x="6204229" y="2303066"/>
              <a:ext cx="664783" cy="0"/>
            </a:xfrm>
            <a:prstGeom prst="line">
              <a:avLst/>
            </a:prstGeom>
            <a:noFill/>
            <a:ln w="38100">
              <a:solidFill>
                <a:srgbClr val="2252F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p:txBody>
        </p:sp>
        <p:sp>
          <p:nvSpPr>
            <p:cNvPr id="7" name="Text Box 2">
              <a:extLst>
                <a:ext uri="{FF2B5EF4-FFF2-40B4-BE49-F238E27FC236}">
                  <a16:creationId xmlns:a16="http://schemas.microsoft.com/office/drawing/2014/main" id="{01E51969-8A31-4B08-BA40-8D3AF2703C35}"/>
                </a:ext>
              </a:extLst>
            </p:cNvPr>
            <p:cNvSpPr txBox="1">
              <a:spLocks noChangeArrowheads="1"/>
            </p:cNvSpPr>
            <p:nvPr/>
          </p:nvSpPr>
          <p:spPr bwMode="auto">
            <a:xfrm>
              <a:off x="596255" y="1545653"/>
              <a:ext cx="1656223" cy="584775"/>
            </a:xfrm>
            <a:prstGeom prst="rect">
              <a:avLst/>
            </a:prstGeom>
            <a:solidFill>
              <a:srgbClr val="FF0000"/>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Chất béo</a:t>
              </a:r>
            </a:p>
          </p:txBody>
        </p:sp>
        <p:sp>
          <p:nvSpPr>
            <p:cNvPr id="8" name="Text Box 3">
              <a:extLst>
                <a:ext uri="{FF2B5EF4-FFF2-40B4-BE49-F238E27FC236}">
                  <a16:creationId xmlns:a16="http://schemas.microsoft.com/office/drawing/2014/main" id="{4AF91680-982B-421F-B240-08E028C26D04}"/>
                </a:ext>
              </a:extLst>
            </p:cNvPr>
            <p:cNvSpPr txBox="1">
              <a:spLocks noChangeArrowheads="1"/>
            </p:cNvSpPr>
            <p:nvPr/>
          </p:nvSpPr>
          <p:spPr bwMode="auto">
            <a:xfrm>
              <a:off x="2683675" y="1440876"/>
              <a:ext cx="1319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Dịch mật</a:t>
              </a:r>
            </a:p>
          </p:txBody>
        </p:sp>
        <p:sp>
          <p:nvSpPr>
            <p:cNvPr id="9" name="Text Box 4">
              <a:extLst>
                <a:ext uri="{FF2B5EF4-FFF2-40B4-BE49-F238E27FC236}">
                  <a16:creationId xmlns:a16="http://schemas.microsoft.com/office/drawing/2014/main" id="{F7647488-F622-4B36-8227-12A87773D3EA}"/>
                </a:ext>
              </a:extLst>
            </p:cNvPr>
            <p:cNvSpPr txBox="1">
              <a:spLocks noChangeArrowheads="1"/>
            </p:cNvSpPr>
            <p:nvPr/>
          </p:nvSpPr>
          <p:spPr bwMode="auto">
            <a:xfrm>
              <a:off x="2416068" y="1827336"/>
              <a:ext cx="1984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Enzim (lipase)</a:t>
              </a:r>
            </a:p>
          </p:txBody>
        </p:sp>
        <p:sp>
          <p:nvSpPr>
            <p:cNvPr id="10" name="Line 5">
              <a:extLst>
                <a:ext uri="{FF2B5EF4-FFF2-40B4-BE49-F238E27FC236}">
                  <a16:creationId xmlns:a16="http://schemas.microsoft.com/office/drawing/2014/main" id="{58CD2D06-344C-4961-ACBC-C622D42F64AF}"/>
                </a:ext>
              </a:extLst>
            </p:cNvPr>
            <p:cNvSpPr>
              <a:spLocks noChangeShapeType="1"/>
            </p:cNvSpPr>
            <p:nvPr/>
          </p:nvSpPr>
          <p:spPr bwMode="auto">
            <a:xfrm>
              <a:off x="2306117" y="1837333"/>
              <a:ext cx="2236885"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400">
                <a:solidFill>
                  <a:srgbClr val="00B050"/>
                </a:solidFill>
                <a:latin typeface="Times New Roman" panose="02020603050405020304" pitchFamily="18" charset="0"/>
                <a:cs typeface="Times New Roman" panose="02020603050405020304" pitchFamily="18" charset="0"/>
              </a:endParaRPr>
            </a:p>
          </p:txBody>
        </p:sp>
        <p:sp>
          <p:nvSpPr>
            <p:cNvPr id="11" name="Text Box 23">
              <a:extLst>
                <a:ext uri="{FF2B5EF4-FFF2-40B4-BE49-F238E27FC236}">
                  <a16:creationId xmlns:a16="http://schemas.microsoft.com/office/drawing/2014/main" id="{85EF276B-F2BE-4309-AC8C-B04EB574B2A1}"/>
                </a:ext>
              </a:extLst>
            </p:cNvPr>
            <p:cNvSpPr txBox="1">
              <a:spLocks noChangeArrowheads="1"/>
            </p:cNvSpPr>
            <p:nvPr/>
          </p:nvSpPr>
          <p:spPr bwMode="auto">
            <a:xfrm>
              <a:off x="2248555" y="4258268"/>
              <a:ext cx="10823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00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p>
          </p:txBody>
        </p:sp>
        <p:sp>
          <p:nvSpPr>
            <p:cNvPr id="12" name="Text Box 24">
              <a:extLst>
                <a:ext uri="{FF2B5EF4-FFF2-40B4-BE49-F238E27FC236}">
                  <a16:creationId xmlns:a16="http://schemas.microsoft.com/office/drawing/2014/main" id="{ED54B529-AE9E-4BC1-AF3D-2E51B7E2D990}"/>
                </a:ext>
              </a:extLst>
            </p:cNvPr>
            <p:cNvSpPr txBox="1">
              <a:spLocks noChangeArrowheads="1"/>
            </p:cNvSpPr>
            <p:nvPr/>
          </p:nvSpPr>
          <p:spPr bwMode="auto">
            <a:xfrm rot="10800000" flipH="1" flipV="1">
              <a:off x="2308829" y="4889825"/>
              <a:ext cx="17219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bị thuỷ phân</a:t>
              </a:r>
            </a:p>
          </p:txBody>
        </p:sp>
        <p:sp>
          <p:nvSpPr>
            <p:cNvPr id="13" name="Text Box 27">
              <a:extLst>
                <a:ext uri="{FF2B5EF4-FFF2-40B4-BE49-F238E27FC236}">
                  <a16:creationId xmlns:a16="http://schemas.microsoft.com/office/drawing/2014/main" id="{240CA77D-E2A8-4B54-AF77-B9BB0C3E13E8}"/>
                </a:ext>
              </a:extLst>
            </p:cNvPr>
            <p:cNvSpPr txBox="1">
              <a:spLocks noChangeArrowheads="1"/>
            </p:cNvSpPr>
            <p:nvPr/>
          </p:nvSpPr>
          <p:spPr bwMode="auto">
            <a:xfrm>
              <a:off x="4157715" y="5074966"/>
              <a:ext cx="2789545" cy="584775"/>
            </a:xfrm>
            <a:prstGeom prst="rect">
              <a:avLst/>
            </a:prstGeom>
            <a:solidFill>
              <a:srgbClr val="002060"/>
            </a:solidFill>
            <a:ln w="12700">
              <a:noFill/>
              <a:miter lim="800000"/>
              <a:headEnd/>
              <a:tailEnd/>
            </a:ln>
            <a:effectLst/>
          </p:spPr>
          <p:txBody>
            <a:bodyPr wrap="none" anchor="ctr">
              <a:spAutoFit/>
            </a:bodyPr>
            <a:lstStyle/>
            <a:p>
              <a:pPr algn="ctr"/>
              <a:r>
                <a:rPr lang="en-US" altLang="en-US" sz="32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CO</a:t>
              </a:r>
              <a:r>
                <a:rPr lang="en-US" altLang="en-US" sz="3200" baseline="-250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lang="en-US" altLang="en-US" sz="32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H</a:t>
              </a:r>
              <a:r>
                <a:rPr lang="en-US" altLang="en-US" sz="3200" baseline="-250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r>
                <a:rPr lang="en-US" altLang="en-US" sz="32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O + Q</a:t>
              </a:r>
            </a:p>
          </p:txBody>
        </p:sp>
        <p:sp>
          <p:nvSpPr>
            <p:cNvPr id="14" name="Text Box 29">
              <a:extLst>
                <a:ext uri="{FF2B5EF4-FFF2-40B4-BE49-F238E27FC236}">
                  <a16:creationId xmlns:a16="http://schemas.microsoft.com/office/drawing/2014/main" id="{ABD966BE-62D2-41F8-86CC-1592F0E29E3C}"/>
                </a:ext>
              </a:extLst>
            </p:cNvPr>
            <p:cNvSpPr txBox="1">
              <a:spLocks noChangeArrowheads="1"/>
            </p:cNvSpPr>
            <p:nvPr/>
          </p:nvSpPr>
          <p:spPr bwMode="auto">
            <a:xfrm>
              <a:off x="7204811" y="4790183"/>
              <a:ext cx="1865799" cy="1077218"/>
            </a:xfrm>
            <a:prstGeom prst="rect">
              <a:avLst/>
            </a:prstGeom>
            <a:solidFill>
              <a:srgbClr val="E33F2E"/>
            </a:solidFill>
            <a:ln>
              <a:noFill/>
            </a:ln>
            <a:effectLst/>
          </p:spPr>
          <p:txBody>
            <a:bodyPr wrap="square" anchor="ctr">
              <a:spAutoFit/>
            </a:bodyPr>
            <a:lstStyle/>
            <a:p>
              <a:pPr algn="ctr"/>
              <a:r>
                <a:rPr lang="en-US" altLang="en-US" sz="32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Cơ thể hoạt động</a:t>
              </a:r>
            </a:p>
          </p:txBody>
        </p:sp>
        <p:sp>
          <p:nvSpPr>
            <p:cNvPr id="15" name="Text Box 36">
              <a:extLst>
                <a:ext uri="{FF2B5EF4-FFF2-40B4-BE49-F238E27FC236}">
                  <a16:creationId xmlns:a16="http://schemas.microsoft.com/office/drawing/2014/main" id="{2AA6FA6D-86BD-4FBB-B917-EE16753B460A}"/>
                </a:ext>
              </a:extLst>
            </p:cNvPr>
            <p:cNvSpPr txBox="1">
              <a:spLocks noChangeArrowheads="1"/>
            </p:cNvSpPr>
            <p:nvPr/>
          </p:nvSpPr>
          <p:spPr bwMode="auto">
            <a:xfrm>
              <a:off x="2491685" y="5328701"/>
              <a:ext cx="14141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bị oxi hoá</a:t>
              </a:r>
            </a:p>
          </p:txBody>
        </p:sp>
        <p:grpSp>
          <p:nvGrpSpPr>
            <p:cNvPr id="16" name="Group 6">
              <a:extLst>
                <a:ext uri="{FF2B5EF4-FFF2-40B4-BE49-F238E27FC236}">
                  <a16:creationId xmlns:a16="http://schemas.microsoft.com/office/drawing/2014/main" id="{114A392A-55DF-4EE6-BB60-0E8103E71282}"/>
                </a:ext>
              </a:extLst>
            </p:cNvPr>
            <p:cNvGrpSpPr>
              <a:grpSpLocks/>
            </p:cNvGrpSpPr>
            <p:nvPr/>
          </p:nvGrpSpPr>
          <p:grpSpPr bwMode="auto">
            <a:xfrm>
              <a:off x="4543002" y="1448042"/>
              <a:ext cx="210393" cy="838037"/>
              <a:chOff x="2688" y="628"/>
              <a:chExt cx="144" cy="592"/>
            </a:xfrm>
          </p:grpSpPr>
          <p:sp>
            <p:nvSpPr>
              <p:cNvPr id="36" name="Line 7">
                <a:extLst>
                  <a:ext uri="{FF2B5EF4-FFF2-40B4-BE49-F238E27FC236}">
                    <a16:creationId xmlns:a16="http://schemas.microsoft.com/office/drawing/2014/main" id="{1998A5E3-C5B4-44FE-A603-DA00FFCBB922}"/>
                  </a:ext>
                </a:extLst>
              </p:cNvPr>
              <p:cNvSpPr>
                <a:spLocks noChangeShapeType="1"/>
              </p:cNvSpPr>
              <p:nvPr/>
            </p:nvSpPr>
            <p:spPr bwMode="auto">
              <a:xfrm>
                <a:off x="2688" y="628"/>
                <a:ext cx="0" cy="592"/>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p:txBody>
          </p:sp>
          <p:sp>
            <p:nvSpPr>
              <p:cNvPr id="37" name="Line 8">
                <a:extLst>
                  <a:ext uri="{FF2B5EF4-FFF2-40B4-BE49-F238E27FC236}">
                    <a16:creationId xmlns:a16="http://schemas.microsoft.com/office/drawing/2014/main" id="{4F70EE64-3E2D-4ACD-A771-8AB7D7B5A3C7}"/>
                  </a:ext>
                </a:extLst>
              </p:cNvPr>
              <p:cNvSpPr>
                <a:spLocks noChangeShapeType="1"/>
              </p:cNvSpPr>
              <p:nvPr/>
            </p:nvSpPr>
            <p:spPr bwMode="auto">
              <a:xfrm>
                <a:off x="2688" y="628"/>
                <a:ext cx="144" cy="0"/>
              </a:xfrm>
              <a:prstGeom prst="line">
                <a:avLst/>
              </a:prstGeom>
              <a:noFill/>
              <a:ln w="38100">
                <a:solidFill>
                  <a:srgbClr val="1757F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p:txBody>
          </p:sp>
          <p:sp>
            <p:nvSpPr>
              <p:cNvPr id="38" name="Line 9">
                <a:extLst>
                  <a:ext uri="{FF2B5EF4-FFF2-40B4-BE49-F238E27FC236}">
                    <a16:creationId xmlns:a16="http://schemas.microsoft.com/office/drawing/2014/main" id="{E13155FE-92B3-4454-A659-A3EB00C2A540}"/>
                  </a:ext>
                </a:extLst>
              </p:cNvPr>
              <p:cNvSpPr>
                <a:spLocks noChangeShapeType="1"/>
              </p:cNvSpPr>
              <p:nvPr/>
            </p:nvSpPr>
            <p:spPr bwMode="auto">
              <a:xfrm>
                <a:off x="2688" y="1220"/>
                <a:ext cx="144" cy="0"/>
              </a:xfrm>
              <a:prstGeom prst="line">
                <a:avLst/>
              </a:prstGeom>
              <a:noFill/>
              <a:ln w="38100">
                <a:solidFill>
                  <a:srgbClr val="1757F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p:txBody>
          </p:sp>
        </p:grpSp>
        <p:sp>
          <p:nvSpPr>
            <p:cNvPr id="17" name="Text Box 10">
              <a:extLst>
                <a:ext uri="{FF2B5EF4-FFF2-40B4-BE49-F238E27FC236}">
                  <a16:creationId xmlns:a16="http://schemas.microsoft.com/office/drawing/2014/main" id="{7AA003DE-3D49-400B-9352-6225F841E64C}"/>
                </a:ext>
              </a:extLst>
            </p:cNvPr>
            <p:cNvSpPr txBox="1">
              <a:spLocks noChangeArrowheads="1"/>
            </p:cNvSpPr>
            <p:nvPr/>
          </p:nvSpPr>
          <p:spPr bwMode="auto">
            <a:xfrm>
              <a:off x="4674429" y="1174584"/>
              <a:ext cx="1532792" cy="553998"/>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000"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Glycerol</a:t>
              </a:r>
            </a:p>
          </p:txBody>
        </p:sp>
        <p:sp>
          <p:nvSpPr>
            <p:cNvPr id="18" name="Text Box 11">
              <a:extLst>
                <a:ext uri="{FF2B5EF4-FFF2-40B4-BE49-F238E27FC236}">
                  <a16:creationId xmlns:a16="http://schemas.microsoft.com/office/drawing/2014/main" id="{D1B1D765-7F43-471A-B25B-3D26A50AF42A}"/>
                </a:ext>
              </a:extLst>
            </p:cNvPr>
            <p:cNvSpPr txBox="1">
              <a:spLocks noChangeArrowheads="1"/>
            </p:cNvSpPr>
            <p:nvPr/>
          </p:nvSpPr>
          <p:spPr bwMode="auto">
            <a:xfrm>
              <a:off x="4679394" y="2009791"/>
              <a:ext cx="1585690" cy="553998"/>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000"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Acid béo</a:t>
              </a:r>
            </a:p>
          </p:txBody>
        </p:sp>
        <p:sp>
          <p:nvSpPr>
            <p:cNvPr id="19" name="Text Box 13">
              <a:extLst>
                <a:ext uri="{FF2B5EF4-FFF2-40B4-BE49-F238E27FC236}">
                  <a16:creationId xmlns:a16="http://schemas.microsoft.com/office/drawing/2014/main" id="{24978042-DD2A-43BD-9521-8D7FCEC425F8}"/>
                </a:ext>
              </a:extLst>
            </p:cNvPr>
            <p:cNvSpPr txBox="1">
              <a:spLocks noChangeArrowheads="1"/>
            </p:cNvSpPr>
            <p:nvPr/>
          </p:nvSpPr>
          <p:spPr bwMode="auto">
            <a:xfrm>
              <a:off x="6148734" y="1856808"/>
              <a:ext cx="679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Mật</a:t>
              </a:r>
            </a:p>
          </p:txBody>
        </p:sp>
        <p:sp>
          <p:nvSpPr>
            <p:cNvPr id="20" name="Text Box 14">
              <a:extLst>
                <a:ext uri="{FF2B5EF4-FFF2-40B4-BE49-F238E27FC236}">
                  <a16:creationId xmlns:a16="http://schemas.microsoft.com/office/drawing/2014/main" id="{B74407AE-17CC-4523-AE33-5786192D6AB2}"/>
                </a:ext>
              </a:extLst>
            </p:cNvPr>
            <p:cNvSpPr txBox="1">
              <a:spLocks noChangeArrowheads="1"/>
            </p:cNvSpPr>
            <p:nvPr/>
          </p:nvSpPr>
          <p:spPr bwMode="auto">
            <a:xfrm>
              <a:off x="6876098" y="2014035"/>
              <a:ext cx="1585690" cy="553998"/>
            </a:xfrm>
            <a:prstGeom prst="rect">
              <a:avLst/>
            </a:prstGeom>
            <a:solidFill>
              <a:srgbClr val="F66E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0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Dạng tan</a:t>
              </a:r>
            </a:p>
          </p:txBody>
        </p:sp>
        <p:sp>
          <p:nvSpPr>
            <p:cNvPr id="21" name="Line 15">
              <a:extLst>
                <a:ext uri="{FF2B5EF4-FFF2-40B4-BE49-F238E27FC236}">
                  <a16:creationId xmlns:a16="http://schemas.microsoft.com/office/drawing/2014/main" id="{B9E3833F-C909-43D7-B498-0D0704411B05}"/>
                </a:ext>
              </a:extLst>
            </p:cNvPr>
            <p:cNvSpPr>
              <a:spLocks noChangeShapeType="1"/>
            </p:cNvSpPr>
            <p:nvPr/>
          </p:nvSpPr>
          <p:spPr bwMode="auto">
            <a:xfrm>
              <a:off x="6139942" y="1428224"/>
              <a:ext cx="2622605" cy="0"/>
            </a:xfrm>
            <a:prstGeom prst="line">
              <a:avLst/>
            </a:prstGeom>
            <a:noFill/>
            <a:ln w="38100">
              <a:solidFill>
                <a:srgbClr val="2252F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p:txBody>
        </p:sp>
        <p:sp>
          <p:nvSpPr>
            <p:cNvPr id="22" name="Text Box 18">
              <a:extLst>
                <a:ext uri="{FF2B5EF4-FFF2-40B4-BE49-F238E27FC236}">
                  <a16:creationId xmlns:a16="http://schemas.microsoft.com/office/drawing/2014/main" id="{50527590-B6A2-419B-8926-7DB09C133090}"/>
                </a:ext>
              </a:extLst>
            </p:cNvPr>
            <p:cNvSpPr txBox="1">
              <a:spLocks noChangeArrowheads="1"/>
            </p:cNvSpPr>
            <p:nvPr/>
          </p:nvSpPr>
          <p:spPr bwMode="auto">
            <a:xfrm>
              <a:off x="3530664" y="3435460"/>
              <a:ext cx="46794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Hấp thụ trực tiếp qua mao trạng ruột</a:t>
              </a:r>
            </a:p>
          </p:txBody>
        </p:sp>
        <p:sp>
          <p:nvSpPr>
            <p:cNvPr id="23" name="Text Box 19">
              <a:extLst>
                <a:ext uri="{FF2B5EF4-FFF2-40B4-BE49-F238E27FC236}">
                  <a16:creationId xmlns:a16="http://schemas.microsoft.com/office/drawing/2014/main" id="{98FDA185-D3E5-4049-9CC3-18FAC84C6677}"/>
                </a:ext>
              </a:extLst>
            </p:cNvPr>
            <p:cNvSpPr txBox="1">
              <a:spLocks noChangeArrowheads="1"/>
            </p:cNvSpPr>
            <p:nvPr/>
          </p:nvSpPr>
          <p:spPr bwMode="auto">
            <a:xfrm>
              <a:off x="4995936" y="3872881"/>
              <a:ext cx="19607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a:solidFill>
                    <a:srgbClr val="00B05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vào thành ruột</a:t>
              </a:r>
            </a:p>
          </p:txBody>
        </p:sp>
        <p:sp>
          <p:nvSpPr>
            <p:cNvPr id="24" name="Text Box 20">
              <a:extLst>
                <a:ext uri="{FF2B5EF4-FFF2-40B4-BE49-F238E27FC236}">
                  <a16:creationId xmlns:a16="http://schemas.microsoft.com/office/drawing/2014/main" id="{A166E9F6-EE03-4A3B-874C-DBF15508EEF5}"/>
                </a:ext>
              </a:extLst>
            </p:cNvPr>
            <p:cNvSpPr txBox="1">
              <a:spLocks noChangeArrowheads="1"/>
            </p:cNvSpPr>
            <p:nvPr/>
          </p:nvSpPr>
          <p:spPr bwMode="auto">
            <a:xfrm>
              <a:off x="589370" y="3360550"/>
              <a:ext cx="2381531" cy="1077218"/>
            </a:xfrm>
            <a:prstGeom prst="rect">
              <a:avLst/>
            </a:prstGeom>
            <a:solidFill>
              <a:srgbClr val="00B0F0"/>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en-US" sz="32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Chất béo mới</a:t>
              </a:r>
            </a:p>
          </p:txBody>
        </p:sp>
        <p:sp>
          <p:nvSpPr>
            <p:cNvPr id="25" name="Text Box 38">
              <a:extLst>
                <a:ext uri="{FF2B5EF4-FFF2-40B4-BE49-F238E27FC236}">
                  <a16:creationId xmlns:a16="http://schemas.microsoft.com/office/drawing/2014/main" id="{F7F566BC-3A77-435F-B443-F97B177D88E4}"/>
                </a:ext>
              </a:extLst>
            </p:cNvPr>
            <p:cNvSpPr txBox="1">
              <a:spLocks noChangeArrowheads="1"/>
            </p:cNvSpPr>
            <p:nvPr/>
          </p:nvSpPr>
          <p:spPr bwMode="auto">
            <a:xfrm>
              <a:off x="1352481" y="4332908"/>
              <a:ext cx="27015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1" hangingPunct="1">
                <a:spcBef>
                  <a:spcPct val="50000"/>
                </a:spcBef>
              </a:pPr>
              <a:r>
                <a:rPr lang="en-US" altLang="en-US" sz="2400">
                  <a:solidFill>
                    <a:srgbClr val="C00000"/>
                  </a:solidFill>
                  <a:latin typeface="Times New Roman" panose="02020603050405020304" pitchFamily="18" charset="0"/>
                  <a:cs typeface="Times New Roman" panose="02020603050405020304" pitchFamily="18" charset="0"/>
                </a:rPr>
                <a:t>nhờ máu chuyển tới</a:t>
              </a:r>
            </a:p>
          </p:txBody>
        </p:sp>
        <p:sp>
          <p:nvSpPr>
            <p:cNvPr id="26" name="Text Box 49">
              <a:extLst>
                <a:ext uri="{FF2B5EF4-FFF2-40B4-BE49-F238E27FC236}">
                  <a16:creationId xmlns:a16="http://schemas.microsoft.com/office/drawing/2014/main" id="{A05B9EA4-5624-4408-9E78-4598C2E10C1E}"/>
                </a:ext>
              </a:extLst>
            </p:cNvPr>
            <p:cNvSpPr txBox="1">
              <a:spLocks noChangeArrowheads="1"/>
            </p:cNvSpPr>
            <p:nvPr/>
          </p:nvSpPr>
          <p:spPr bwMode="auto">
            <a:xfrm>
              <a:off x="914401" y="4806887"/>
              <a:ext cx="1279891" cy="1077218"/>
            </a:xfrm>
            <a:prstGeom prst="rect">
              <a:avLst/>
            </a:prstGeom>
            <a:solidFill>
              <a:srgbClr val="7030A0"/>
            </a:solidFill>
            <a:ln>
              <a:noFill/>
            </a:ln>
            <a:effectLst/>
          </p:spPr>
          <p:txBody>
            <a:bodyPr wrap="square" anchor="ctr">
              <a:spAutoFit/>
            </a:bodyPr>
            <a:lstStyle/>
            <a:p>
              <a:pPr algn="ctr" eaLnBrk="1" hangingPunct="1">
                <a:spcBef>
                  <a:spcPct val="50000"/>
                </a:spcBef>
              </a:pPr>
              <a:r>
                <a:rPr lang="en-US" altLang="en-US" sz="320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Tế bào</a:t>
              </a:r>
            </a:p>
          </p:txBody>
        </p:sp>
        <p:sp>
          <p:nvSpPr>
            <p:cNvPr id="27" name="Line 7">
              <a:extLst>
                <a:ext uri="{FF2B5EF4-FFF2-40B4-BE49-F238E27FC236}">
                  <a16:creationId xmlns:a16="http://schemas.microsoft.com/office/drawing/2014/main" id="{6ACD1770-5AB1-4E97-AF9C-71055ED9BF26}"/>
                </a:ext>
              </a:extLst>
            </p:cNvPr>
            <p:cNvSpPr>
              <a:spLocks noChangeShapeType="1"/>
            </p:cNvSpPr>
            <p:nvPr/>
          </p:nvSpPr>
          <p:spPr bwMode="auto">
            <a:xfrm>
              <a:off x="8762549" y="1440964"/>
              <a:ext cx="0" cy="862102"/>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p:txBody>
        </p:sp>
        <p:sp>
          <p:nvSpPr>
            <p:cNvPr id="28" name="Line 5">
              <a:extLst>
                <a:ext uri="{FF2B5EF4-FFF2-40B4-BE49-F238E27FC236}">
                  <a16:creationId xmlns:a16="http://schemas.microsoft.com/office/drawing/2014/main" id="{A46DA230-CA69-4A97-8C30-B37FC05E7CC3}"/>
                </a:ext>
              </a:extLst>
            </p:cNvPr>
            <p:cNvSpPr>
              <a:spLocks noChangeShapeType="1"/>
            </p:cNvSpPr>
            <p:nvPr/>
          </p:nvSpPr>
          <p:spPr bwMode="auto">
            <a:xfrm>
              <a:off x="8465954" y="2303066"/>
              <a:ext cx="296596"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400">
                <a:solidFill>
                  <a:srgbClr val="00B050"/>
                </a:solidFill>
                <a:latin typeface="Times New Roman" panose="02020603050405020304" pitchFamily="18" charset="0"/>
                <a:cs typeface="Times New Roman" panose="02020603050405020304" pitchFamily="18" charset="0"/>
              </a:endParaRPr>
            </a:p>
          </p:txBody>
        </p:sp>
        <p:sp>
          <p:nvSpPr>
            <p:cNvPr id="29" name="Line 5">
              <a:extLst>
                <a:ext uri="{FF2B5EF4-FFF2-40B4-BE49-F238E27FC236}">
                  <a16:creationId xmlns:a16="http://schemas.microsoft.com/office/drawing/2014/main" id="{23566B7F-B367-435D-82DB-5A506F21D7B9}"/>
                </a:ext>
              </a:extLst>
            </p:cNvPr>
            <p:cNvSpPr>
              <a:spLocks noChangeShapeType="1"/>
            </p:cNvSpPr>
            <p:nvPr/>
          </p:nvSpPr>
          <p:spPr bwMode="auto">
            <a:xfrm>
              <a:off x="8762549" y="1914967"/>
              <a:ext cx="230848"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400">
                <a:solidFill>
                  <a:srgbClr val="00B050"/>
                </a:solidFill>
                <a:latin typeface="Times New Roman" panose="02020603050405020304" pitchFamily="18" charset="0"/>
                <a:cs typeface="Times New Roman" panose="02020603050405020304" pitchFamily="18" charset="0"/>
              </a:endParaRPr>
            </a:p>
          </p:txBody>
        </p:sp>
        <p:sp>
          <p:nvSpPr>
            <p:cNvPr id="30" name="Line 7">
              <a:extLst>
                <a:ext uri="{FF2B5EF4-FFF2-40B4-BE49-F238E27FC236}">
                  <a16:creationId xmlns:a16="http://schemas.microsoft.com/office/drawing/2014/main" id="{39C51FFE-B18F-43FD-A075-14D57B8F31B8}"/>
                </a:ext>
              </a:extLst>
            </p:cNvPr>
            <p:cNvSpPr>
              <a:spLocks noChangeShapeType="1"/>
            </p:cNvSpPr>
            <p:nvPr/>
          </p:nvSpPr>
          <p:spPr bwMode="auto">
            <a:xfrm>
              <a:off x="8993397" y="1902449"/>
              <a:ext cx="0" cy="2032805"/>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p:txBody>
        </p:sp>
        <p:sp>
          <p:nvSpPr>
            <p:cNvPr id="31" name="Line 5">
              <a:extLst>
                <a:ext uri="{FF2B5EF4-FFF2-40B4-BE49-F238E27FC236}">
                  <a16:creationId xmlns:a16="http://schemas.microsoft.com/office/drawing/2014/main" id="{A60E03A3-19DC-4EB3-A60C-527EF607C500}"/>
                </a:ext>
              </a:extLst>
            </p:cNvPr>
            <p:cNvSpPr>
              <a:spLocks noChangeShapeType="1"/>
            </p:cNvSpPr>
            <p:nvPr/>
          </p:nvSpPr>
          <p:spPr bwMode="auto">
            <a:xfrm>
              <a:off x="2970900" y="3899367"/>
              <a:ext cx="6035085"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400">
                <a:solidFill>
                  <a:srgbClr val="00B050"/>
                </a:solidFill>
                <a:latin typeface="Times New Roman" panose="02020603050405020304" pitchFamily="18" charset="0"/>
                <a:cs typeface="Times New Roman" panose="02020603050405020304" pitchFamily="18" charset="0"/>
              </a:endParaRPr>
            </a:p>
          </p:txBody>
        </p:sp>
        <p:sp>
          <p:nvSpPr>
            <p:cNvPr id="32" name="Line 5">
              <a:extLst>
                <a:ext uri="{FF2B5EF4-FFF2-40B4-BE49-F238E27FC236}">
                  <a16:creationId xmlns:a16="http://schemas.microsoft.com/office/drawing/2014/main" id="{E7C12C74-2879-41BA-9E69-1F6F7546BF09}"/>
                </a:ext>
              </a:extLst>
            </p:cNvPr>
            <p:cNvSpPr>
              <a:spLocks noChangeShapeType="1"/>
            </p:cNvSpPr>
            <p:nvPr/>
          </p:nvSpPr>
          <p:spPr bwMode="auto">
            <a:xfrm>
              <a:off x="2306118" y="1837333"/>
              <a:ext cx="2236885" cy="0"/>
            </a:xfrm>
            <a:prstGeom prst="line">
              <a:avLst/>
            </a:prstGeom>
            <a:noFill/>
            <a:ln w="38100">
              <a:solidFill>
                <a:srgbClr val="1757F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400">
                <a:solidFill>
                  <a:srgbClr val="00B050"/>
                </a:solidFill>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FCA7A3A3-AA00-41CC-BFD7-DE1FC0ABC27B}"/>
                </a:ext>
              </a:extLst>
            </p:cNvPr>
            <p:cNvCxnSpPr/>
            <p:nvPr/>
          </p:nvCxnSpPr>
          <p:spPr>
            <a:xfrm>
              <a:off x="1447800" y="4191480"/>
              <a:ext cx="0" cy="861694"/>
            </a:xfrm>
            <a:prstGeom prst="straightConnector1">
              <a:avLst/>
            </a:prstGeom>
            <a:ln w="38100">
              <a:solidFill>
                <a:srgbClr val="1757F7"/>
              </a:solidFill>
              <a:tailEnd type="triangle"/>
            </a:ln>
          </p:spPr>
          <p:style>
            <a:lnRef idx="1">
              <a:schemeClr val="accent1"/>
            </a:lnRef>
            <a:fillRef idx="0">
              <a:schemeClr val="accent1"/>
            </a:fillRef>
            <a:effectRef idx="0">
              <a:schemeClr val="accent1"/>
            </a:effectRef>
            <a:fontRef idx="minor">
              <a:schemeClr val="tx1"/>
            </a:fontRef>
          </p:style>
        </p:cxnSp>
        <p:sp>
          <p:nvSpPr>
            <p:cNvPr id="34" name="Line 12">
              <a:extLst>
                <a:ext uri="{FF2B5EF4-FFF2-40B4-BE49-F238E27FC236}">
                  <a16:creationId xmlns:a16="http://schemas.microsoft.com/office/drawing/2014/main" id="{3AACAA51-2DEB-4012-B89A-A94D45BFD157}"/>
                </a:ext>
              </a:extLst>
            </p:cNvPr>
            <p:cNvSpPr>
              <a:spLocks noChangeShapeType="1"/>
            </p:cNvSpPr>
            <p:nvPr/>
          </p:nvSpPr>
          <p:spPr bwMode="auto">
            <a:xfrm flipV="1">
              <a:off x="2194290" y="5345496"/>
              <a:ext cx="2122922" cy="0"/>
            </a:xfrm>
            <a:prstGeom prst="line">
              <a:avLst/>
            </a:prstGeom>
            <a:noFill/>
            <a:ln w="38100">
              <a:solidFill>
                <a:srgbClr val="2252F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p:txBody>
        </p:sp>
        <p:sp>
          <p:nvSpPr>
            <p:cNvPr id="35" name="Line 12">
              <a:extLst>
                <a:ext uri="{FF2B5EF4-FFF2-40B4-BE49-F238E27FC236}">
                  <a16:creationId xmlns:a16="http://schemas.microsoft.com/office/drawing/2014/main" id="{BE88C072-442D-4272-B4C2-62025B562A87}"/>
                </a:ext>
              </a:extLst>
            </p:cNvPr>
            <p:cNvSpPr>
              <a:spLocks noChangeShapeType="1"/>
            </p:cNvSpPr>
            <p:nvPr/>
          </p:nvSpPr>
          <p:spPr bwMode="auto">
            <a:xfrm flipV="1">
              <a:off x="6795288" y="5328790"/>
              <a:ext cx="430166" cy="0"/>
            </a:xfrm>
            <a:prstGeom prst="line">
              <a:avLst/>
            </a:prstGeom>
            <a:noFill/>
            <a:ln w="38100">
              <a:solidFill>
                <a:srgbClr val="2252F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000">
                <a:solidFill>
                  <a:srgbClr val="FF0000"/>
                </a:solidFill>
                <a:latin typeface="Times New Roman" panose="02020603050405020304" pitchFamily="18" charset="0"/>
                <a:cs typeface="Times New Roman" panose="02020603050405020304" pitchFamily="18" charset="0"/>
              </a:endParaRPr>
            </a:p>
          </p:txBody>
        </p:sp>
      </p:grpSp>
      <p:grpSp>
        <p:nvGrpSpPr>
          <p:cNvPr id="42" name="Group 41">
            <a:extLst>
              <a:ext uri="{FF2B5EF4-FFF2-40B4-BE49-F238E27FC236}">
                <a16:creationId xmlns:a16="http://schemas.microsoft.com/office/drawing/2014/main" id="{688EE605-3B61-C52B-2BC5-1F096B67A2CE}"/>
              </a:ext>
            </a:extLst>
          </p:cNvPr>
          <p:cNvGrpSpPr/>
          <p:nvPr/>
        </p:nvGrpSpPr>
        <p:grpSpPr>
          <a:xfrm>
            <a:off x="1079760" y="-190502"/>
            <a:ext cx="10197840" cy="1138893"/>
            <a:chOff x="1079760" y="-190501"/>
            <a:chExt cx="10197840" cy="980515"/>
          </a:xfrm>
        </p:grpSpPr>
        <p:sp>
          <p:nvSpPr>
            <p:cNvPr id="46" name="Rectangle: Rounded Corners 10">
              <a:extLst>
                <a:ext uri="{FF2B5EF4-FFF2-40B4-BE49-F238E27FC236}">
                  <a16:creationId xmlns:a16="http://schemas.microsoft.com/office/drawing/2014/main" id="{02D647E6-37FD-D12C-A89B-26300960A9BE}"/>
                </a:ext>
              </a:extLst>
            </p:cNvPr>
            <p:cNvSpPr/>
            <p:nvPr/>
          </p:nvSpPr>
          <p:spPr>
            <a:xfrm>
              <a:off x="1079760" y="-190501"/>
              <a:ext cx="1019784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Channel Name">
              <a:extLst>
                <a:ext uri="{FF2B5EF4-FFF2-40B4-BE49-F238E27FC236}">
                  <a16:creationId xmlns:a16="http://schemas.microsoft.com/office/drawing/2014/main" id="{D2172CA3-1CD4-92F8-EDF6-721F29C893BE}"/>
                </a:ext>
              </a:extLst>
            </p:cNvPr>
            <p:cNvSpPr txBox="1"/>
            <p:nvPr/>
          </p:nvSpPr>
          <p:spPr>
            <a:xfrm>
              <a:off x="1771720" y="173641"/>
              <a:ext cx="9007795" cy="450459"/>
            </a:xfrm>
            <a:prstGeom prst="rect">
              <a:avLst/>
            </a:prstGeom>
            <a:noFill/>
            <a:ln>
              <a:noFill/>
            </a:ln>
          </p:spPr>
          <p:txBody>
            <a:bodyPr wrap="square" rtlCol="0">
              <a:spAutoFit/>
            </a:bodyPr>
            <a:lstStyle/>
            <a:p>
              <a:pPr lvl="0" algn="ctr">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4</a:t>
              </a:r>
              <a:r>
                <a:rPr kumimoji="0" lang="en-US" sz="28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ỨNG DỤNG CỦA CHẤT BÉO VÀ ACID BÉO</a:t>
              </a:r>
              <a:endParaRPr lang="vi-VN"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58329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56396" y="381000"/>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utoShape 4">
            <a:extLst>
              <a:ext uri="{FF2B5EF4-FFF2-40B4-BE49-F238E27FC236}">
                <a16:creationId xmlns:a16="http://schemas.microsoft.com/office/drawing/2014/main" id="{EFD62F78-64A0-9B56-0D75-CE1F0C0DC938}"/>
              </a:ext>
            </a:extLst>
          </p:cNvPr>
          <p:cNvSpPr>
            <a:spLocks noChangeAspect="1" noChangeArrowheads="1"/>
          </p:cNvSpPr>
          <p:nvPr/>
        </p:nvSpPr>
        <p:spPr bwMode="auto">
          <a:xfrm>
            <a:off x="6019800" y="217318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AB9B3E3-FB01-F549-A72D-0DD1D76799DE}"/>
              </a:ext>
            </a:extLst>
          </p:cNvPr>
          <p:cNvSpPr txBox="1"/>
          <p:nvPr/>
        </p:nvSpPr>
        <p:spPr>
          <a:xfrm>
            <a:off x="1219200" y="1329391"/>
            <a:ext cx="10363200" cy="732508"/>
          </a:xfrm>
          <a:custGeom>
            <a:avLst/>
            <a:gdLst>
              <a:gd name="connsiteX0" fmla="*/ 0 w 10363200"/>
              <a:gd name="connsiteY0" fmla="*/ 0 h 732508"/>
              <a:gd name="connsiteX1" fmla="*/ 0 w 10363200"/>
              <a:gd name="connsiteY1" fmla="*/ 0 h 732508"/>
              <a:gd name="connsiteX2" fmla="*/ 587248 w 10363200"/>
              <a:gd name="connsiteY2" fmla="*/ 0 h 732508"/>
              <a:gd name="connsiteX3" fmla="*/ 1381760 w 10363200"/>
              <a:gd name="connsiteY3" fmla="*/ 0 h 732508"/>
              <a:gd name="connsiteX4" fmla="*/ 2072640 w 10363200"/>
              <a:gd name="connsiteY4" fmla="*/ 0 h 732508"/>
              <a:gd name="connsiteX5" fmla="*/ 2452624 w 10363200"/>
              <a:gd name="connsiteY5" fmla="*/ 0 h 732508"/>
              <a:gd name="connsiteX6" fmla="*/ 3350768 w 10363200"/>
              <a:gd name="connsiteY6" fmla="*/ 0 h 732508"/>
              <a:gd name="connsiteX7" fmla="*/ 3938016 w 10363200"/>
              <a:gd name="connsiteY7" fmla="*/ 0 h 732508"/>
              <a:gd name="connsiteX8" fmla="*/ 4836160 w 10363200"/>
              <a:gd name="connsiteY8" fmla="*/ 0 h 732508"/>
              <a:gd name="connsiteX9" fmla="*/ 5734304 w 10363200"/>
              <a:gd name="connsiteY9" fmla="*/ 0 h 732508"/>
              <a:gd name="connsiteX10" fmla="*/ 6632448 w 10363200"/>
              <a:gd name="connsiteY10" fmla="*/ 0 h 732508"/>
              <a:gd name="connsiteX11" fmla="*/ 7323328 w 10363200"/>
              <a:gd name="connsiteY11" fmla="*/ 0 h 732508"/>
              <a:gd name="connsiteX12" fmla="*/ 8221472 w 10363200"/>
              <a:gd name="connsiteY12" fmla="*/ 0 h 732508"/>
              <a:gd name="connsiteX13" fmla="*/ 9119616 w 10363200"/>
              <a:gd name="connsiteY13" fmla="*/ 0 h 732508"/>
              <a:gd name="connsiteX14" fmla="*/ 10363200 w 10363200"/>
              <a:gd name="connsiteY14" fmla="*/ 0 h 732508"/>
              <a:gd name="connsiteX15" fmla="*/ 10363200 w 10363200"/>
              <a:gd name="connsiteY15" fmla="*/ 0 h 732508"/>
              <a:gd name="connsiteX16" fmla="*/ 10363200 w 10363200"/>
              <a:gd name="connsiteY16" fmla="*/ 358929 h 732508"/>
              <a:gd name="connsiteX17" fmla="*/ 10363200 w 10363200"/>
              <a:gd name="connsiteY17" fmla="*/ 732508 h 732508"/>
              <a:gd name="connsiteX18" fmla="*/ 10363200 w 10363200"/>
              <a:gd name="connsiteY18" fmla="*/ 732508 h 732508"/>
              <a:gd name="connsiteX19" fmla="*/ 9879584 w 10363200"/>
              <a:gd name="connsiteY19" fmla="*/ 732508 h 732508"/>
              <a:gd name="connsiteX20" fmla="*/ 8981440 w 10363200"/>
              <a:gd name="connsiteY20" fmla="*/ 732508 h 732508"/>
              <a:gd name="connsiteX21" fmla="*/ 8497824 w 10363200"/>
              <a:gd name="connsiteY21" fmla="*/ 732508 h 732508"/>
              <a:gd name="connsiteX22" fmla="*/ 7703312 w 10363200"/>
              <a:gd name="connsiteY22" fmla="*/ 732508 h 732508"/>
              <a:gd name="connsiteX23" fmla="*/ 7219696 w 10363200"/>
              <a:gd name="connsiteY23" fmla="*/ 732508 h 732508"/>
              <a:gd name="connsiteX24" fmla="*/ 6736080 w 10363200"/>
              <a:gd name="connsiteY24" fmla="*/ 732508 h 732508"/>
              <a:gd name="connsiteX25" fmla="*/ 6045200 w 10363200"/>
              <a:gd name="connsiteY25" fmla="*/ 732508 h 732508"/>
              <a:gd name="connsiteX26" fmla="*/ 5665216 w 10363200"/>
              <a:gd name="connsiteY26" fmla="*/ 732508 h 732508"/>
              <a:gd name="connsiteX27" fmla="*/ 5077968 w 10363200"/>
              <a:gd name="connsiteY27" fmla="*/ 732508 h 732508"/>
              <a:gd name="connsiteX28" fmla="*/ 4594352 w 10363200"/>
              <a:gd name="connsiteY28" fmla="*/ 732508 h 732508"/>
              <a:gd name="connsiteX29" fmla="*/ 3799840 w 10363200"/>
              <a:gd name="connsiteY29" fmla="*/ 732508 h 732508"/>
              <a:gd name="connsiteX30" fmla="*/ 3316224 w 10363200"/>
              <a:gd name="connsiteY30" fmla="*/ 732508 h 732508"/>
              <a:gd name="connsiteX31" fmla="*/ 2625344 w 10363200"/>
              <a:gd name="connsiteY31" fmla="*/ 732508 h 732508"/>
              <a:gd name="connsiteX32" fmla="*/ 2141728 w 10363200"/>
              <a:gd name="connsiteY32" fmla="*/ 732508 h 732508"/>
              <a:gd name="connsiteX33" fmla="*/ 1761744 w 10363200"/>
              <a:gd name="connsiteY33" fmla="*/ 732508 h 732508"/>
              <a:gd name="connsiteX34" fmla="*/ 1174496 w 10363200"/>
              <a:gd name="connsiteY34" fmla="*/ 732508 h 732508"/>
              <a:gd name="connsiteX35" fmla="*/ 0 w 10363200"/>
              <a:gd name="connsiteY35" fmla="*/ 732508 h 732508"/>
              <a:gd name="connsiteX36" fmla="*/ 0 w 10363200"/>
              <a:gd name="connsiteY36" fmla="*/ 732508 h 732508"/>
              <a:gd name="connsiteX37" fmla="*/ 0 w 10363200"/>
              <a:gd name="connsiteY37" fmla="*/ 358929 h 732508"/>
              <a:gd name="connsiteX38" fmla="*/ 0 w 10363200"/>
              <a:gd name="connsiteY38" fmla="*/ 0 h 73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363200" h="732508" extrusionOk="0">
                <a:moveTo>
                  <a:pt x="0" y="0"/>
                </a:moveTo>
                <a:lnTo>
                  <a:pt x="0" y="0"/>
                </a:lnTo>
                <a:cubicBezTo>
                  <a:pt x="228021" y="-8654"/>
                  <a:pt x="378066" y="26615"/>
                  <a:pt x="587248" y="0"/>
                </a:cubicBezTo>
                <a:cubicBezTo>
                  <a:pt x="796430" y="-26615"/>
                  <a:pt x="1162921" y="26277"/>
                  <a:pt x="1381760" y="0"/>
                </a:cubicBezTo>
                <a:cubicBezTo>
                  <a:pt x="1600599" y="-26277"/>
                  <a:pt x="1883809" y="-24346"/>
                  <a:pt x="2072640" y="0"/>
                </a:cubicBezTo>
                <a:cubicBezTo>
                  <a:pt x="2261471" y="24346"/>
                  <a:pt x="2333698" y="5399"/>
                  <a:pt x="2452624" y="0"/>
                </a:cubicBezTo>
                <a:cubicBezTo>
                  <a:pt x="2571550" y="-5399"/>
                  <a:pt x="3153292" y="19349"/>
                  <a:pt x="3350768" y="0"/>
                </a:cubicBezTo>
                <a:cubicBezTo>
                  <a:pt x="3548244" y="-19349"/>
                  <a:pt x="3745480" y="-10527"/>
                  <a:pt x="3938016" y="0"/>
                </a:cubicBezTo>
                <a:cubicBezTo>
                  <a:pt x="4130552" y="10527"/>
                  <a:pt x="4483310" y="-25686"/>
                  <a:pt x="4836160" y="0"/>
                </a:cubicBezTo>
                <a:cubicBezTo>
                  <a:pt x="5189010" y="25686"/>
                  <a:pt x="5359630" y="7446"/>
                  <a:pt x="5734304" y="0"/>
                </a:cubicBezTo>
                <a:cubicBezTo>
                  <a:pt x="6108978" y="-7446"/>
                  <a:pt x="6252153" y="13839"/>
                  <a:pt x="6632448" y="0"/>
                </a:cubicBezTo>
                <a:cubicBezTo>
                  <a:pt x="7012743" y="-13839"/>
                  <a:pt x="7177367" y="-16755"/>
                  <a:pt x="7323328" y="0"/>
                </a:cubicBezTo>
                <a:cubicBezTo>
                  <a:pt x="7469289" y="16755"/>
                  <a:pt x="8024143" y="-17470"/>
                  <a:pt x="8221472" y="0"/>
                </a:cubicBezTo>
                <a:cubicBezTo>
                  <a:pt x="8418801" y="17470"/>
                  <a:pt x="8900482" y="12767"/>
                  <a:pt x="9119616" y="0"/>
                </a:cubicBezTo>
                <a:cubicBezTo>
                  <a:pt x="9338750" y="-12767"/>
                  <a:pt x="9983556" y="-2267"/>
                  <a:pt x="10363200" y="0"/>
                </a:cubicBezTo>
                <a:lnTo>
                  <a:pt x="10363200" y="0"/>
                </a:lnTo>
                <a:cubicBezTo>
                  <a:pt x="10348065" y="157063"/>
                  <a:pt x="10347211" y="264610"/>
                  <a:pt x="10363200" y="358929"/>
                </a:cubicBezTo>
                <a:cubicBezTo>
                  <a:pt x="10379189" y="453248"/>
                  <a:pt x="10376886" y="605768"/>
                  <a:pt x="10363200" y="732508"/>
                </a:cubicBezTo>
                <a:lnTo>
                  <a:pt x="10363200" y="732508"/>
                </a:lnTo>
                <a:cubicBezTo>
                  <a:pt x="10196966" y="736273"/>
                  <a:pt x="10037555" y="712211"/>
                  <a:pt x="9879584" y="732508"/>
                </a:cubicBezTo>
                <a:cubicBezTo>
                  <a:pt x="9721613" y="752805"/>
                  <a:pt x="9227514" y="742371"/>
                  <a:pt x="8981440" y="732508"/>
                </a:cubicBezTo>
                <a:cubicBezTo>
                  <a:pt x="8735366" y="722645"/>
                  <a:pt x="8734231" y="748078"/>
                  <a:pt x="8497824" y="732508"/>
                </a:cubicBezTo>
                <a:cubicBezTo>
                  <a:pt x="8261417" y="716938"/>
                  <a:pt x="7909181" y="764020"/>
                  <a:pt x="7703312" y="732508"/>
                </a:cubicBezTo>
                <a:cubicBezTo>
                  <a:pt x="7497443" y="700996"/>
                  <a:pt x="7317422" y="732090"/>
                  <a:pt x="7219696" y="732508"/>
                </a:cubicBezTo>
                <a:cubicBezTo>
                  <a:pt x="7121970" y="732926"/>
                  <a:pt x="6855797" y="754617"/>
                  <a:pt x="6736080" y="732508"/>
                </a:cubicBezTo>
                <a:cubicBezTo>
                  <a:pt x="6616363" y="710399"/>
                  <a:pt x="6375559" y="746095"/>
                  <a:pt x="6045200" y="732508"/>
                </a:cubicBezTo>
                <a:cubicBezTo>
                  <a:pt x="5714841" y="718921"/>
                  <a:pt x="5855138" y="749518"/>
                  <a:pt x="5665216" y="732508"/>
                </a:cubicBezTo>
                <a:cubicBezTo>
                  <a:pt x="5475294" y="715498"/>
                  <a:pt x="5281265" y="710549"/>
                  <a:pt x="5077968" y="732508"/>
                </a:cubicBezTo>
                <a:cubicBezTo>
                  <a:pt x="4874671" y="754467"/>
                  <a:pt x="4753719" y="722511"/>
                  <a:pt x="4594352" y="732508"/>
                </a:cubicBezTo>
                <a:cubicBezTo>
                  <a:pt x="4434985" y="742505"/>
                  <a:pt x="4171384" y="701118"/>
                  <a:pt x="3799840" y="732508"/>
                </a:cubicBezTo>
                <a:cubicBezTo>
                  <a:pt x="3428296" y="763898"/>
                  <a:pt x="3492326" y="718561"/>
                  <a:pt x="3316224" y="732508"/>
                </a:cubicBezTo>
                <a:cubicBezTo>
                  <a:pt x="3140122" y="746455"/>
                  <a:pt x="2895504" y="702501"/>
                  <a:pt x="2625344" y="732508"/>
                </a:cubicBezTo>
                <a:cubicBezTo>
                  <a:pt x="2355184" y="762515"/>
                  <a:pt x="2334898" y="737844"/>
                  <a:pt x="2141728" y="732508"/>
                </a:cubicBezTo>
                <a:cubicBezTo>
                  <a:pt x="1948558" y="727172"/>
                  <a:pt x="1944302" y="744298"/>
                  <a:pt x="1761744" y="732508"/>
                </a:cubicBezTo>
                <a:cubicBezTo>
                  <a:pt x="1579186" y="720718"/>
                  <a:pt x="1327870" y="703204"/>
                  <a:pt x="1174496" y="732508"/>
                </a:cubicBezTo>
                <a:cubicBezTo>
                  <a:pt x="1021122" y="761812"/>
                  <a:pt x="327761" y="748407"/>
                  <a:pt x="0" y="732508"/>
                </a:cubicBezTo>
                <a:lnTo>
                  <a:pt x="0" y="732508"/>
                </a:lnTo>
                <a:cubicBezTo>
                  <a:pt x="13378" y="611524"/>
                  <a:pt x="15130" y="492264"/>
                  <a:pt x="0" y="358929"/>
                </a:cubicBezTo>
                <a:cubicBezTo>
                  <a:pt x="-15130" y="225594"/>
                  <a:pt x="16176" y="83167"/>
                  <a:pt x="0" y="0"/>
                </a:cubicBezTo>
                <a:close/>
              </a:path>
            </a:pathLst>
          </a:custGeom>
          <a:noFill/>
          <a:ln>
            <a:noFill/>
            <a:extLst>
              <a:ext uri="{C807C97D-BFC1-408E-A445-0C87EB9F89A2}">
                <ask:lineSketchStyleProps xmlns:ask="http://schemas.microsoft.com/office/drawing/2018/sketchyshapes" sd="1606976122">
                  <a:prstGeom prst="roundRect">
                    <a:avLst>
                      <a:gd name="adj" fmla="val 0"/>
                    </a:avLst>
                  </a:pr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nSpc>
                <a:spcPct val="130000"/>
              </a:lnSpc>
            </a:pPr>
            <a:r>
              <a:rPr lang="vi-VN" sz="3200" b="1">
                <a:latin typeface="Times New Roman" panose="02020603050405020304" pitchFamily="18" charset="0"/>
                <a:cs typeface="Times New Roman" panose="02020603050405020304" pitchFamily="18" charset="0"/>
                <a:sym typeface="Wingdings" panose="05000000000000000000" pitchFamily="2" charset="2"/>
              </a:rPr>
              <a:t></a:t>
            </a:r>
            <a:r>
              <a:rPr lang="en-US" sz="3200" b="1">
                <a:latin typeface="Times New Roman" panose="02020603050405020304" pitchFamily="18" charset="0"/>
                <a:cs typeface="Times New Roman" panose="02020603050405020304" pitchFamily="18" charset="0"/>
                <a:sym typeface="Wingdings" panose="05000000000000000000" pitchFamily="2" charset="2"/>
              </a:rPr>
              <a:t> Ester đơn chức có công thức tổng quát:</a:t>
            </a:r>
            <a:endParaRPr lang="en-US" sz="3200" b="1">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DC4092E-9E72-2208-6B01-FA134C0038B9}"/>
              </a:ext>
            </a:extLst>
          </p:cNvPr>
          <p:cNvSpPr txBox="1"/>
          <p:nvPr/>
        </p:nvSpPr>
        <p:spPr>
          <a:xfrm>
            <a:off x="2968060" y="2110100"/>
            <a:ext cx="3332444" cy="732508"/>
          </a:xfrm>
          <a:custGeom>
            <a:avLst/>
            <a:gdLst>
              <a:gd name="connsiteX0" fmla="*/ 0 w 3332444"/>
              <a:gd name="connsiteY0" fmla="*/ 0 h 732508"/>
              <a:gd name="connsiteX1" fmla="*/ 0 w 3332444"/>
              <a:gd name="connsiteY1" fmla="*/ 0 h 732508"/>
              <a:gd name="connsiteX2" fmla="*/ 633164 w 3332444"/>
              <a:gd name="connsiteY2" fmla="*/ 0 h 732508"/>
              <a:gd name="connsiteX3" fmla="*/ 1332978 w 3332444"/>
              <a:gd name="connsiteY3" fmla="*/ 0 h 732508"/>
              <a:gd name="connsiteX4" fmla="*/ 1999466 w 3332444"/>
              <a:gd name="connsiteY4" fmla="*/ 0 h 732508"/>
              <a:gd name="connsiteX5" fmla="*/ 2565982 w 3332444"/>
              <a:gd name="connsiteY5" fmla="*/ 0 h 732508"/>
              <a:gd name="connsiteX6" fmla="*/ 3332444 w 3332444"/>
              <a:gd name="connsiteY6" fmla="*/ 0 h 732508"/>
              <a:gd name="connsiteX7" fmla="*/ 3332444 w 3332444"/>
              <a:gd name="connsiteY7" fmla="*/ 0 h 732508"/>
              <a:gd name="connsiteX8" fmla="*/ 3332444 w 3332444"/>
              <a:gd name="connsiteY8" fmla="*/ 358929 h 732508"/>
              <a:gd name="connsiteX9" fmla="*/ 3332444 w 3332444"/>
              <a:gd name="connsiteY9" fmla="*/ 732508 h 732508"/>
              <a:gd name="connsiteX10" fmla="*/ 3332444 w 3332444"/>
              <a:gd name="connsiteY10" fmla="*/ 732508 h 732508"/>
              <a:gd name="connsiteX11" fmla="*/ 2599306 w 3332444"/>
              <a:gd name="connsiteY11" fmla="*/ 732508 h 732508"/>
              <a:gd name="connsiteX12" fmla="*/ 2032791 w 3332444"/>
              <a:gd name="connsiteY12" fmla="*/ 732508 h 732508"/>
              <a:gd name="connsiteX13" fmla="*/ 1432951 w 3332444"/>
              <a:gd name="connsiteY13" fmla="*/ 732508 h 732508"/>
              <a:gd name="connsiteX14" fmla="*/ 833111 w 3332444"/>
              <a:gd name="connsiteY14" fmla="*/ 732508 h 732508"/>
              <a:gd name="connsiteX15" fmla="*/ 0 w 3332444"/>
              <a:gd name="connsiteY15" fmla="*/ 732508 h 732508"/>
              <a:gd name="connsiteX16" fmla="*/ 0 w 3332444"/>
              <a:gd name="connsiteY16" fmla="*/ 732508 h 732508"/>
              <a:gd name="connsiteX17" fmla="*/ 0 w 3332444"/>
              <a:gd name="connsiteY17" fmla="*/ 388229 h 732508"/>
              <a:gd name="connsiteX18" fmla="*/ 0 w 3332444"/>
              <a:gd name="connsiteY18" fmla="*/ 0 h 73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2444" h="732508" extrusionOk="0">
                <a:moveTo>
                  <a:pt x="0" y="0"/>
                </a:moveTo>
                <a:lnTo>
                  <a:pt x="0" y="0"/>
                </a:lnTo>
                <a:cubicBezTo>
                  <a:pt x="248761" y="6381"/>
                  <a:pt x="374420" y="-2139"/>
                  <a:pt x="633164" y="0"/>
                </a:cubicBezTo>
                <a:cubicBezTo>
                  <a:pt x="891908" y="2139"/>
                  <a:pt x="1054367" y="14580"/>
                  <a:pt x="1332978" y="0"/>
                </a:cubicBezTo>
                <a:cubicBezTo>
                  <a:pt x="1611589" y="-14580"/>
                  <a:pt x="1733205" y="12207"/>
                  <a:pt x="1999466" y="0"/>
                </a:cubicBezTo>
                <a:cubicBezTo>
                  <a:pt x="2265727" y="-12207"/>
                  <a:pt x="2418944" y="5317"/>
                  <a:pt x="2565982" y="0"/>
                </a:cubicBezTo>
                <a:cubicBezTo>
                  <a:pt x="2713020" y="-5317"/>
                  <a:pt x="3068877" y="-25611"/>
                  <a:pt x="3332444" y="0"/>
                </a:cubicBezTo>
                <a:lnTo>
                  <a:pt x="3332444" y="0"/>
                </a:lnTo>
                <a:cubicBezTo>
                  <a:pt x="3325289" y="153989"/>
                  <a:pt x="3325924" y="220779"/>
                  <a:pt x="3332444" y="358929"/>
                </a:cubicBezTo>
                <a:cubicBezTo>
                  <a:pt x="3338964" y="497079"/>
                  <a:pt x="3332181" y="649231"/>
                  <a:pt x="3332444" y="732508"/>
                </a:cubicBezTo>
                <a:lnTo>
                  <a:pt x="3332444" y="732508"/>
                </a:lnTo>
                <a:cubicBezTo>
                  <a:pt x="3155926" y="703494"/>
                  <a:pt x="2920550" y="700864"/>
                  <a:pt x="2599306" y="732508"/>
                </a:cubicBezTo>
                <a:cubicBezTo>
                  <a:pt x="2278062" y="764152"/>
                  <a:pt x="2269141" y="730074"/>
                  <a:pt x="2032791" y="732508"/>
                </a:cubicBezTo>
                <a:cubicBezTo>
                  <a:pt x="1796442" y="734942"/>
                  <a:pt x="1632983" y="735949"/>
                  <a:pt x="1432951" y="732508"/>
                </a:cubicBezTo>
                <a:cubicBezTo>
                  <a:pt x="1232919" y="729067"/>
                  <a:pt x="1078021" y="743140"/>
                  <a:pt x="833111" y="732508"/>
                </a:cubicBezTo>
                <a:cubicBezTo>
                  <a:pt x="588201" y="721876"/>
                  <a:pt x="232695" y="708869"/>
                  <a:pt x="0" y="732508"/>
                </a:cubicBezTo>
                <a:lnTo>
                  <a:pt x="0" y="732508"/>
                </a:lnTo>
                <a:cubicBezTo>
                  <a:pt x="-16481" y="568178"/>
                  <a:pt x="14405" y="552558"/>
                  <a:pt x="0" y="388229"/>
                </a:cubicBezTo>
                <a:cubicBezTo>
                  <a:pt x="-14405" y="223900"/>
                  <a:pt x="-5154" y="150353"/>
                  <a:pt x="0" y="0"/>
                </a:cubicBezTo>
                <a:close/>
              </a:path>
            </a:pathLst>
          </a:custGeom>
          <a:noFill/>
          <a:ln>
            <a:noFill/>
            <a:extLst>
              <a:ext uri="{C807C97D-BFC1-408E-A445-0C87EB9F89A2}">
                <ask:lineSketchStyleProps xmlns:ask="http://schemas.microsoft.com/office/drawing/2018/sketchyshapes" sd="1606976122">
                  <a:prstGeom prst="roundRect">
                    <a:avLst>
                      <a:gd name="adj" fmla="val 0"/>
                    </a:avLst>
                  </a:pr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nSpc>
                <a:spcPct val="130000"/>
              </a:lnSpc>
            </a:pPr>
            <a:r>
              <a:rPr lang="en-US" sz="32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R</a:t>
            </a:r>
            <a:r>
              <a:rPr lang="en-US" sz="3200" dirty="0">
                <a:latin typeface="Times New Roman" panose="02020603050405020304" pitchFamily="18" charset="0"/>
                <a:cs typeface="Times New Roman" panose="02020603050405020304" pitchFamily="18" charset="0"/>
                <a:sym typeface="Wingdings" panose="05000000000000000000" pitchFamily="2" charset="2"/>
              </a:rPr>
              <a:t>–COO–</a:t>
            </a:r>
            <a:r>
              <a:rPr lang="en-US" sz="3200" b="1" dirty="0">
                <a:solidFill>
                  <a:srgbClr val="A62CBA"/>
                </a:solidFill>
                <a:latin typeface="Times New Roman" panose="02020603050405020304" pitchFamily="18" charset="0"/>
                <a:cs typeface="Times New Roman" panose="02020603050405020304" pitchFamily="18" charset="0"/>
                <a:sym typeface="Wingdings" panose="05000000000000000000" pitchFamily="2" charset="2"/>
              </a:rPr>
              <a:t>R</a:t>
            </a:r>
            <a:r>
              <a:rPr lang="en-US" sz="3200" b="1" baseline="30000" dirty="0">
                <a:solidFill>
                  <a:srgbClr val="A62CBA"/>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sym typeface="Wingdings" panose="05000000000000000000" pitchFamily="2" charset="2"/>
              </a:rPr>
              <a:t>    hay</a:t>
            </a:r>
            <a:endParaRPr lang="en-US" sz="3200"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5DC90B9C-8FDD-4748-05DA-E166C8E1A16B}"/>
              </a:ext>
            </a:extLst>
          </p:cNvPr>
          <p:cNvGrpSpPr/>
          <p:nvPr/>
        </p:nvGrpSpPr>
        <p:grpSpPr>
          <a:xfrm>
            <a:off x="6390154" y="2145760"/>
            <a:ext cx="3352800" cy="1343692"/>
            <a:chOff x="5791200" y="3213645"/>
            <a:chExt cx="3352800" cy="1343692"/>
          </a:xfrm>
        </p:grpSpPr>
        <p:sp>
          <p:nvSpPr>
            <p:cNvPr id="23" name="TextBox 22">
              <a:extLst>
                <a:ext uri="{FF2B5EF4-FFF2-40B4-BE49-F238E27FC236}">
                  <a16:creationId xmlns:a16="http://schemas.microsoft.com/office/drawing/2014/main" id="{1907BABC-FAC0-2DB7-EC90-B1074D7173FF}"/>
                </a:ext>
              </a:extLst>
            </p:cNvPr>
            <p:cNvSpPr txBox="1"/>
            <p:nvPr/>
          </p:nvSpPr>
          <p:spPr>
            <a:xfrm>
              <a:off x="5791200" y="3213645"/>
              <a:ext cx="3352800" cy="668645"/>
            </a:xfrm>
            <a:custGeom>
              <a:avLst/>
              <a:gdLst>
                <a:gd name="connsiteX0" fmla="*/ 0 w 3352800"/>
                <a:gd name="connsiteY0" fmla="*/ 0 h 668645"/>
                <a:gd name="connsiteX1" fmla="*/ 0 w 3352800"/>
                <a:gd name="connsiteY1" fmla="*/ 0 h 668645"/>
                <a:gd name="connsiteX2" fmla="*/ 637032 w 3352800"/>
                <a:gd name="connsiteY2" fmla="*/ 0 h 668645"/>
                <a:gd name="connsiteX3" fmla="*/ 1341120 w 3352800"/>
                <a:gd name="connsiteY3" fmla="*/ 0 h 668645"/>
                <a:gd name="connsiteX4" fmla="*/ 2011680 w 3352800"/>
                <a:gd name="connsiteY4" fmla="*/ 0 h 668645"/>
                <a:gd name="connsiteX5" fmla="*/ 2581656 w 3352800"/>
                <a:gd name="connsiteY5" fmla="*/ 0 h 668645"/>
                <a:gd name="connsiteX6" fmla="*/ 3352800 w 3352800"/>
                <a:gd name="connsiteY6" fmla="*/ 0 h 668645"/>
                <a:gd name="connsiteX7" fmla="*/ 3352800 w 3352800"/>
                <a:gd name="connsiteY7" fmla="*/ 0 h 668645"/>
                <a:gd name="connsiteX8" fmla="*/ 3352800 w 3352800"/>
                <a:gd name="connsiteY8" fmla="*/ 668645 h 668645"/>
                <a:gd name="connsiteX9" fmla="*/ 3352800 w 3352800"/>
                <a:gd name="connsiteY9" fmla="*/ 668645 h 668645"/>
                <a:gd name="connsiteX10" fmla="*/ 2715768 w 3352800"/>
                <a:gd name="connsiteY10" fmla="*/ 668645 h 668645"/>
                <a:gd name="connsiteX11" fmla="*/ 2145792 w 3352800"/>
                <a:gd name="connsiteY11" fmla="*/ 668645 h 668645"/>
                <a:gd name="connsiteX12" fmla="*/ 1575816 w 3352800"/>
                <a:gd name="connsiteY12" fmla="*/ 668645 h 668645"/>
                <a:gd name="connsiteX13" fmla="*/ 972312 w 3352800"/>
                <a:gd name="connsiteY13" fmla="*/ 668645 h 668645"/>
                <a:gd name="connsiteX14" fmla="*/ 0 w 3352800"/>
                <a:gd name="connsiteY14" fmla="*/ 668645 h 668645"/>
                <a:gd name="connsiteX15" fmla="*/ 0 w 3352800"/>
                <a:gd name="connsiteY15" fmla="*/ 668645 h 668645"/>
                <a:gd name="connsiteX16" fmla="*/ 0 w 3352800"/>
                <a:gd name="connsiteY16" fmla="*/ 0 h 66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52800" h="668645" extrusionOk="0">
                  <a:moveTo>
                    <a:pt x="0" y="0"/>
                  </a:moveTo>
                  <a:lnTo>
                    <a:pt x="0" y="0"/>
                  </a:lnTo>
                  <a:cubicBezTo>
                    <a:pt x="247248" y="-882"/>
                    <a:pt x="377801" y="21078"/>
                    <a:pt x="637032" y="0"/>
                  </a:cubicBezTo>
                  <a:cubicBezTo>
                    <a:pt x="896263" y="-21078"/>
                    <a:pt x="1058643" y="-20814"/>
                    <a:pt x="1341120" y="0"/>
                  </a:cubicBezTo>
                  <a:cubicBezTo>
                    <a:pt x="1623597" y="20814"/>
                    <a:pt x="1704563" y="-33490"/>
                    <a:pt x="2011680" y="0"/>
                  </a:cubicBezTo>
                  <a:cubicBezTo>
                    <a:pt x="2318797" y="33490"/>
                    <a:pt x="2312841" y="14898"/>
                    <a:pt x="2581656" y="0"/>
                  </a:cubicBezTo>
                  <a:cubicBezTo>
                    <a:pt x="2850471" y="-14898"/>
                    <a:pt x="3090190" y="27832"/>
                    <a:pt x="3352800" y="0"/>
                  </a:cubicBezTo>
                  <a:lnTo>
                    <a:pt x="3352800" y="0"/>
                  </a:lnTo>
                  <a:cubicBezTo>
                    <a:pt x="3352735" y="153588"/>
                    <a:pt x="3332856" y="475740"/>
                    <a:pt x="3352800" y="668645"/>
                  </a:cubicBezTo>
                  <a:lnTo>
                    <a:pt x="3352800" y="668645"/>
                  </a:lnTo>
                  <a:cubicBezTo>
                    <a:pt x="3160022" y="650071"/>
                    <a:pt x="2999196" y="654725"/>
                    <a:pt x="2715768" y="668645"/>
                  </a:cubicBezTo>
                  <a:cubicBezTo>
                    <a:pt x="2432340" y="682565"/>
                    <a:pt x="2369142" y="661923"/>
                    <a:pt x="2145792" y="668645"/>
                  </a:cubicBezTo>
                  <a:cubicBezTo>
                    <a:pt x="1922442" y="675367"/>
                    <a:pt x="1697056" y="662500"/>
                    <a:pt x="1575816" y="668645"/>
                  </a:cubicBezTo>
                  <a:cubicBezTo>
                    <a:pt x="1454576" y="674790"/>
                    <a:pt x="1208604" y="659581"/>
                    <a:pt x="972312" y="668645"/>
                  </a:cubicBezTo>
                  <a:cubicBezTo>
                    <a:pt x="736020" y="677709"/>
                    <a:pt x="265818" y="630893"/>
                    <a:pt x="0" y="668645"/>
                  </a:cubicBezTo>
                  <a:lnTo>
                    <a:pt x="0" y="668645"/>
                  </a:lnTo>
                  <a:cubicBezTo>
                    <a:pt x="16619" y="438936"/>
                    <a:pt x="-25423" y="252752"/>
                    <a:pt x="0" y="0"/>
                  </a:cubicBezTo>
                  <a:close/>
                </a:path>
              </a:pathLst>
            </a:custGeom>
            <a:noFill/>
            <a:ln>
              <a:noFill/>
              <a:extLst>
                <a:ext uri="{C807C97D-BFC1-408E-A445-0C87EB9F89A2}">
                  <ask:lineSketchStyleProps xmlns:ask="http://schemas.microsoft.com/office/drawing/2018/sketchyshapes" sd="1606976122">
                    <a:prstGeom prst="roundRect">
                      <a:avLst>
                        <a:gd name="adj" fmla="val 0"/>
                      </a:avLst>
                    </a:pr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nSpc>
                  <a:spcPct val="130000"/>
                </a:lnSpc>
              </a:pPr>
              <a:r>
                <a:rPr lang="en-US" sz="32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R</a:t>
              </a:r>
              <a:r>
                <a:rPr lang="en-US" sz="3200" dirty="0">
                  <a:latin typeface="Times New Roman" panose="02020603050405020304" pitchFamily="18" charset="0"/>
                  <a:cs typeface="Times New Roman" panose="02020603050405020304" pitchFamily="18" charset="0"/>
                  <a:sym typeface="Wingdings" panose="05000000000000000000" pitchFamily="2" charset="2"/>
                </a:rPr>
                <a:t>–CO–</a:t>
              </a:r>
              <a:r>
                <a:rPr lang="en-US" sz="3200" b="1" dirty="0">
                  <a:solidFill>
                    <a:srgbClr val="A62CBA"/>
                  </a:solidFill>
                  <a:latin typeface="Times New Roman" panose="02020603050405020304" pitchFamily="18" charset="0"/>
                  <a:cs typeface="Times New Roman" panose="02020603050405020304" pitchFamily="18" charset="0"/>
                  <a:sym typeface="Wingdings" panose="05000000000000000000" pitchFamily="2" charset="2"/>
                </a:rPr>
                <a:t>R</a:t>
              </a:r>
              <a:r>
                <a:rPr lang="en-US" sz="3200" b="1" baseline="30000" dirty="0">
                  <a:solidFill>
                    <a:srgbClr val="A62CBA"/>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AE8D3A7-F9C4-CB92-7FC1-C35A5878ED0D}"/>
                </a:ext>
              </a:extLst>
            </p:cNvPr>
            <p:cNvSpPr txBox="1"/>
            <p:nvPr/>
          </p:nvSpPr>
          <p:spPr>
            <a:xfrm>
              <a:off x="6311043" y="3824829"/>
              <a:ext cx="470757" cy="732508"/>
            </a:xfrm>
            <a:custGeom>
              <a:avLst/>
              <a:gdLst>
                <a:gd name="connsiteX0" fmla="*/ 0 w 470757"/>
                <a:gd name="connsiteY0" fmla="*/ 0 h 732508"/>
                <a:gd name="connsiteX1" fmla="*/ 0 w 470757"/>
                <a:gd name="connsiteY1" fmla="*/ 0 h 732508"/>
                <a:gd name="connsiteX2" fmla="*/ 470757 w 470757"/>
                <a:gd name="connsiteY2" fmla="*/ 0 h 732508"/>
                <a:gd name="connsiteX3" fmla="*/ 470757 w 470757"/>
                <a:gd name="connsiteY3" fmla="*/ 0 h 732508"/>
                <a:gd name="connsiteX4" fmla="*/ 470757 w 470757"/>
                <a:gd name="connsiteY4" fmla="*/ 373579 h 732508"/>
                <a:gd name="connsiteX5" fmla="*/ 470757 w 470757"/>
                <a:gd name="connsiteY5" fmla="*/ 732508 h 732508"/>
                <a:gd name="connsiteX6" fmla="*/ 470757 w 470757"/>
                <a:gd name="connsiteY6" fmla="*/ 732508 h 732508"/>
                <a:gd name="connsiteX7" fmla="*/ 0 w 470757"/>
                <a:gd name="connsiteY7" fmla="*/ 732508 h 732508"/>
                <a:gd name="connsiteX8" fmla="*/ 0 w 470757"/>
                <a:gd name="connsiteY8" fmla="*/ 732508 h 732508"/>
                <a:gd name="connsiteX9" fmla="*/ 0 w 470757"/>
                <a:gd name="connsiteY9" fmla="*/ 388229 h 732508"/>
                <a:gd name="connsiteX10" fmla="*/ 0 w 470757"/>
                <a:gd name="connsiteY10" fmla="*/ 0 h 73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757" h="732508" extrusionOk="0">
                  <a:moveTo>
                    <a:pt x="0" y="0"/>
                  </a:moveTo>
                  <a:lnTo>
                    <a:pt x="0" y="0"/>
                  </a:lnTo>
                  <a:cubicBezTo>
                    <a:pt x="214941" y="19144"/>
                    <a:pt x="246171" y="13453"/>
                    <a:pt x="470757" y="0"/>
                  </a:cubicBezTo>
                  <a:lnTo>
                    <a:pt x="470757" y="0"/>
                  </a:lnTo>
                  <a:cubicBezTo>
                    <a:pt x="477395" y="147675"/>
                    <a:pt x="486350" y="224968"/>
                    <a:pt x="470757" y="373579"/>
                  </a:cubicBezTo>
                  <a:cubicBezTo>
                    <a:pt x="455164" y="522190"/>
                    <a:pt x="484057" y="608776"/>
                    <a:pt x="470757" y="732508"/>
                  </a:cubicBezTo>
                  <a:lnTo>
                    <a:pt x="470757" y="732508"/>
                  </a:lnTo>
                  <a:cubicBezTo>
                    <a:pt x="265181" y="743508"/>
                    <a:pt x="234146" y="722441"/>
                    <a:pt x="0" y="732508"/>
                  </a:cubicBezTo>
                  <a:lnTo>
                    <a:pt x="0" y="732508"/>
                  </a:lnTo>
                  <a:cubicBezTo>
                    <a:pt x="-12217" y="594432"/>
                    <a:pt x="936" y="460599"/>
                    <a:pt x="0" y="388229"/>
                  </a:cubicBezTo>
                  <a:cubicBezTo>
                    <a:pt x="-936" y="315859"/>
                    <a:pt x="9363" y="127680"/>
                    <a:pt x="0" y="0"/>
                  </a:cubicBezTo>
                  <a:close/>
                </a:path>
              </a:pathLst>
            </a:custGeom>
            <a:noFill/>
            <a:ln>
              <a:noFill/>
              <a:extLst>
                <a:ext uri="{C807C97D-BFC1-408E-A445-0C87EB9F89A2}">
                  <ask:lineSketchStyleProps xmlns:ask="http://schemas.microsoft.com/office/drawing/2018/sketchyshapes" sd="1606976122">
                    <a:prstGeom prst="roundRect">
                      <a:avLst>
                        <a:gd name="adj" fmla="val 0"/>
                      </a:avLst>
                    </a:pr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nSpc>
                  <a:spcPct val="13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O</a:t>
              </a:r>
              <a:endParaRPr lang="en-US" sz="32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6BC2288-A8E8-8358-A553-43A26F1DB0BB}"/>
                </a:ext>
              </a:extLst>
            </p:cNvPr>
            <p:cNvSpPr txBox="1"/>
            <p:nvPr/>
          </p:nvSpPr>
          <p:spPr>
            <a:xfrm rot="5400000">
              <a:off x="6303076" y="3553735"/>
              <a:ext cx="470757" cy="732508"/>
            </a:xfrm>
            <a:custGeom>
              <a:avLst/>
              <a:gdLst>
                <a:gd name="connsiteX0" fmla="*/ 0 w 470757"/>
                <a:gd name="connsiteY0" fmla="*/ 0 h 732508"/>
                <a:gd name="connsiteX1" fmla="*/ 0 w 470757"/>
                <a:gd name="connsiteY1" fmla="*/ 0 h 732508"/>
                <a:gd name="connsiteX2" fmla="*/ 470757 w 470757"/>
                <a:gd name="connsiteY2" fmla="*/ 0 h 732508"/>
                <a:gd name="connsiteX3" fmla="*/ 470757 w 470757"/>
                <a:gd name="connsiteY3" fmla="*/ 0 h 732508"/>
                <a:gd name="connsiteX4" fmla="*/ 470757 w 470757"/>
                <a:gd name="connsiteY4" fmla="*/ 373579 h 732508"/>
                <a:gd name="connsiteX5" fmla="*/ 470757 w 470757"/>
                <a:gd name="connsiteY5" fmla="*/ 732508 h 732508"/>
                <a:gd name="connsiteX6" fmla="*/ 470757 w 470757"/>
                <a:gd name="connsiteY6" fmla="*/ 732508 h 732508"/>
                <a:gd name="connsiteX7" fmla="*/ 0 w 470757"/>
                <a:gd name="connsiteY7" fmla="*/ 732508 h 732508"/>
                <a:gd name="connsiteX8" fmla="*/ 0 w 470757"/>
                <a:gd name="connsiteY8" fmla="*/ 732508 h 732508"/>
                <a:gd name="connsiteX9" fmla="*/ 0 w 470757"/>
                <a:gd name="connsiteY9" fmla="*/ 388229 h 732508"/>
                <a:gd name="connsiteX10" fmla="*/ 0 w 470757"/>
                <a:gd name="connsiteY10" fmla="*/ 0 h 73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757" h="732508" extrusionOk="0">
                  <a:moveTo>
                    <a:pt x="0" y="0"/>
                  </a:moveTo>
                  <a:lnTo>
                    <a:pt x="0" y="0"/>
                  </a:lnTo>
                  <a:cubicBezTo>
                    <a:pt x="214941" y="19144"/>
                    <a:pt x="246171" y="13453"/>
                    <a:pt x="470757" y="0"/>
                  </a:cubicBezTo>
                  <a:lnTo>
                    <a:pt x="470757" y="0"/>
                  </a:lnTo>
                  <a:cubicBezTo>
                    <a:pt x="477395" y="147675"/>
                    <a:pt x="486350" y="224968"/>
                    <a:pt x="470757" y="373579"/>
                  </a:cubicBezTo>
                  <a:cubicBezTo>
                    <a:pt x="455164" y="522190"/>
                    <a:pt x="484057" y="608776"/>
                    <a:pt x="470757" y="732508"/>
                  </a:cubicBezTo>
                  <a:lnTo>
                    <a:pt x="470757" y="732508"/>
                  </a:lnTo>
                  <a:cubicBezTo>
                    <a:pt x="265181" y="743508"/>
                    <a:pt x="234146" y="722441"/>
                    <a:pt x="0" y="732508"/>
                  </a:cubicBezTo>
                  <a:lnTo>
                    <a:pt x="0" y="732508"/>
                  </a:lnTo>
                  <a:cubicBezTo>
                    <a:pt x="-12217" y="594432"/>
                    <a:pt x="936" y="460599"/>
                    <a:pt x="0" y="388229"/>
                  </a:cubicBezTo>
                  <a:cubicBezTo>
                    <a:pt x="-936" y="315859"/>
                    <a:pt x="9363" y="127680"/>
                    <a:pt x="0" y="0"/>
                  </a:cubicBezTo>
                  <a:close/>
                </a:path>
              </a:pathLst>
            </a:custGeom>
            <a:noFill/>
            <a:ln>
              <a:noFill/>
              <a:extLst>
                <a:ext uri="{C807C97D-BFC1-408E-A445-0C87EB9F89A2}">
                  <ask:lineSketchStyleProps xmlns:ask="http://schemas.microsoft.com/office/drawing/2018/sketchyshapes" sd="1606976122">
                    <a:prstGeom prst="roundRect">
                      <a:avLst>
                        <a:gd name="adj" fmla="val 0"/>
                      </a:avLst>
                    </a:pr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nSpc>
                  <a:spcPct val="13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6A6E2751-568A-F5A4-42F6-4686A023C729}"/>
              </a:ext>
            </a:extLst>
          </p:cNvPr>
          <p:cNvSpPr txBox="1"/>
          <p:nvPr/>
        </p:nvSpPr>
        <p:spPr>
          <a:xfrm>
            <a:off x="1981200" y="2719283"/>
            <a:ext cx="7761754" cy="2012859"/>
          </a:xfrm>
          <a:custGeom>
            <a:avLst/>
            <a:gdLst>
              <a:gd name="connsiteX0" fmla="*/ 0 w 7761754"/>
              <a:gd name="connsiteY0" fmla="*/ 0 h 2012859"/>
              <a:gd name="connsiteX1" fmla="*/ 0 w 7761754"/>
              <a:gd name="connsiteY1" fmla="*/ 0 h 2012859"/>
              <a:gd name="connsiteX2" fmla="*/ 569195 w 7761754"/>
              <a:gd name="connsiteY2" fmla="*/ 0 h 2012859"/>
              <a:gd name="connsiteX3" fmla="*/ 1293626 w 7761754"/>
              <a:gd name="connsiteY3" fmla="*/ 0 h 2012859"/>
              <a:gd name="connsiteX4" fmla="*/ 1940439 w 7761754"/>
              <a:gd name="connsiteY4" fmla="*/ 0 h 2012859"/>
              <a:gd name="connsiteX5" fmla="*/ 2354399 w 7761754"/>
              <a:gd name="connsiteY5" fmla="*/ 0 h 2012859"/>
              <a:gd name="connsiteX6" fmla="*/ 3156447 w 7761754"/>
              <a:gd name="connsiteY6" fmla="*/ 0 h 2012859"/>
              <a:gd name="connsiteX7" fmla="*/ 3725642 w 7761754"/>
              <a:gd name="connsiteY7" fmla="*/ 0 h 2012859"/>
              <a:gd name="connsiteX8" fmla="*/ 4527690 w 7761754"/>
              <a:gd name="connsiteY8" fmla="*/ 0 h 2012859"/>
              <a:gd name="connsiteX9" fmla="*/ 5329738 w 7761754"/>
              <a:gd name="connsiteY9" fmla="*/ 0 h 2012859"/>
              <a:gd name="connsiteX10" fmla="*/ 6131786 w 7761754"/>
              <a:gd name="connsiteY10" fmla="*/ 0 h 2012859"/>
              <a:gd name="connsiteX11" fmla="*/ 6778598 w 7761754"/>
              <a:gd name="connsiteY11" fmla="*/ 0 h 2012859"/>
              <a:gd name="connsiteX12" fmla="*/ 7761754 w 7761754"/>
              <a:gd name="connsiteY12" fmla="*/ 0 h 2012859"/>
              <a:gd name="connsiteX13" fmla="*/ 7761754 w 7761754"/>
              <a:gd name="connsiteY13" fmla="*/ 0 h 2012859"/>
              <a:gd name="connsiteX14" fmla="*/ 7761754 w 7761754"/>
              <a:gd name="connsiteY14" fmla="*/ 711210 h 2012859"/>
              <a:gd name="connsiteX15" fmla="*/ 7761754 w 7761754"/>
              <a:gd name="connsiteY15" fmla="*/ 1362035 h 2012859"/>
              <a:gd name="connsiteX16" fmla="*/ 7761754 w 7761754"/>
              <a:gd name="connsiteY16" fmla="*/ 2012859 h 2012859"/>
              <a:gd name="connsiteX17" fmla="*/ 7761754 w 7761754"/>
              <a:gd name="connsiteY17" fmla="*/ 2012859 h 2012859"/>
              <a:gd name="connsiteX18" fmla="*/ 6959706 w 7761754"/>
              <a:gd name="connsiteY18" fmla="*/ 2012859 h 2012859"/>
              <a:gd name="connsiteX19" fmla="*/ 6157658 w 7761754"/>
              <a:gd name="connsiteY19" fmla="*/ 2012859 h 2012859"/>
              <a:gd name="connsiteX20" fmla="*/ 5355610 w 7761754"/>
              <a:gd name="connsiteY20" fmla="*/ 2012859 h 2012859"/>
              <a:gd name="connsiteX21" fmla="*/ 4864033 w 7761754"/>
              <a:gd name="connsiteY21" fmla="*/ 2012859 h 2012859"/>
              <a:gd name="connsiteX22" fmla="*/ 4139602 w 7761754"/>
              <a:gd name="connsiteY22" fmla="*/ 2012859 h 2012859"/>
              <a:gd name="connsiteX23" fmla="*/ 3648024 w 7761754"/>
              <a:gd name="connsiteY23" fmla="*/ 2012859 h 2012859"/>
              <a:gd name="connsiteX24" fmla="*/ 3156447 w 7761754"/>
              <a:gd name="connsiteY24" fmla="*/ 2012859 h 2012859"/>
              <a:gd name="connsiteX25" fmla="*/ 2509634 w 7761754"/>
              <a:gd name="connsiteY25" fmla="*/ 2012859 h 2012859"/>
              <a:gd name="connsiteX26" fmla="*/ 2095674 w 7761754"/>
              <a:gd name="connsiteY26" fmla="*/ 2012859 h 2012859"/>
              <a:gd name="connsiteX27" fmla="*/ 1526478 w 7761754"/>
              <a:gd name="connsiteY27" fmla="*/ 2012859 h 2012859"/>
              <a:gd name="connsiteX28" fmla="*/ 1034901 w 7761754"/>
              <a:gd name="connsiteY28" fmla="*/ 2012859 h 2012859"/>
              <a:gd name="connsiteX29" fmla="*/ 0 w 7761754"/>
              <a:gd name="connsiteY29" fmla="*/ 2012859 h 2012859"/>
              <a:gd name="connsiteX30" fmla="*/ 0 w 7761754"/>
              <a:gd name="connsiteY30" fmla="*/ 2012859 h 2012859"/>
              <a:gd name="connsiteX31" fmla="*/ 0 w 7761754"/>
              <a:gd name="connsiteY31" fmla="*/ 1382163 h 2012859"/>
              <a:gd name="connsiteX32" fmla="*/ 0 w 7761754"/>
              <a:gd name="connsiteY32" fmla="*/ 751467 h 2012859"/>
              <a:gd name="connsiteX33" fmla="*/ 0 w 7761754"/>
              <a:gd name="connsiteY33" fmla="*/ 0 h 201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61754" h="2012859" extrusionOk="0">
                <a:moveTo>
                  <a:pt x="0" y="0"/>
                </a:moveTo>
                <a:lnTo>
                  <a:pt x="0" y="0"/>
                </a:lnTo>
                <a:cubicBezTo>
                  <a:pt x="132930" y="26294"/>
                  <a:pt x="332199" y="12680"/>
                  <a:pt x="569195" y="0"/>
                </a:cubicBezTo>
                <a:cubicBezTo>
                  <a:pt x="806191" y="-12680"/>
                  <a:pt x="1102177" y="-31893"/>
                  <a:pt x="1293626" y="0"/>
                </a:cubicBezTo>
                <a:cubicBezTo>
                  <a:pt x="1485075" y="31893"/>
                  <a:pt x="1641865" y="-29322"/>
                  <a:pt x="1940439" y="0"/>
                </a:cubicBezTo>
                <a:cubicBezTo>
                  <a:pt x="2239013" y="29322"/>
                  <a:pt x="2201241" y="6872"/>
                  <a:pt x="2354399" y="0"/>
                </a:cubicBezTo>
                <a:cubicBezTo>
                  <a:pt x="2507557" y="-6872"/>
                  <a:pt x="2825540" y="33888"/>
                  <a:pt x="3156447" y="0"/>
                </a:cubicBezTo>
                <a:cubicBezTo>
                  <a:pt x="3487354" y="-33888"/>
                  <a:pt x="3593184" y="-15105"/>
                  <a:pt x="3725642" y="0"/>
                </a:cubicBezTo>
                <a:cubicBezTo>
                  <a:pt x="3858101" y="15105"/>
                  <a:pt x="4255901" y="33074"/>
                  <a:pt x="4527690" y="0"/>
                </a:cubicBezTo>
                <a:cubicBezTo>
                  <a:pt x="4799479" y="-33074"/>
                  <a:pt x="5017814" y="-2101"/>
                  <a:pt x="5329738" y="0"/>
                </a:cubicBezTo>
                <a:cubicBezTo>
                  <a:pt x="5641662" y="2101"/>
                  <a:pt x="5843422" y="34701"/>
                  <a:pt x="6131786" y="0"/>
                </a:cubicBezTo>
                <a:cubicBezTo>
                  <a:pt x="6420150" y="-34701"/>
                  <a:pt x="6463782" y="12199"/>
                  <a:pt x="6778598" y="0"/>
                </a:cubicBezTo>
                <a:cubicBezTo>
                  <a:pt x="7093414" y="-12199"/>
                  <a:pt x="7321243" y="47581"/>
                  <a:pt x="7761754" y="0"/>
                </a:cubicBezTo>
                <a:lnTo>
                  <a:pt x="7761754" y="0"/>
                </a:lnTo>
                <a:cubicBezTo>
                  <a:pt x="7767880" y="160069"/>
                  <a:pt x="7737967" y="511345"/>
                  <a:pt x="7761754" y="711210"/>
                </a:cubicBezTo>
                <a:cubicBezTo>
                  <a:pt x="7785542" y="911075"/>
                  <a:pt x="7792859" y="1068591"/>
                  <a:pt x="7761754" y="1362035"/>
                </a:cubicBezTo>
                <a:cubicBezTo>
                  <a:pt x="7730649" y="1655479"/>
                  <a:pt x="7785327" y="1802521"/>
                  <a:pt x="7761754" y="2012859"/>
                </a:cubicBezTo>
                <a:lnTo>
                  <a:pt x="7761754" y="2012859"/>
                </a:lnTo>
                <a:cubicBezTo>
                  <a:pt x="7465978" y="2024313"/>
                  <a:pt x="7190302" y="1982922"/>
                  <a:pt x="6959706" y="2012859"/>
                </a:cubicBezTo>
                <a:cubicBezTo>
                  <a:pt x="6729110" y="2042796"/>
                  <a:pt x="6340275" y="2039556"/>
                  <a:pt x="6157658" y="2012859"/>
                </a:cubicBezTo>
                <a:cubicBezTo>
                  <a:pt x="5975041" y="1986162"/>
                  <a:pt x="5544867" y="2019665"/>
                  <a:pt x="5355610" y="2012859"/>
                </a:cubicBezTo>
                <a:cubicBezTo>
                  <a:pt x="5166353" y="2006053"/>
                  <a:pt x="5027822" y="2018785"/>
                  <a:pt x="4864033" y="2012859"/>
                </a:cubicBezTo>
                <a:cubicBezTo>
                  <a:pt x="4700244" y="2006933"/>
                  <a:pt x="4346552" y="2009997"/>
                  <a:pt x="4139602" y="2012859"/>
                </a:cubicBezTo>
                <a:cubicBezTo>
                  <a:pt x="3932652" y="2015721"/>
                  <a:pt x="3827823" y="2023240"/>
                  <a:pt x="3648024" y="2012859"/>
                </a:cubicBezTo>
                <a:cubicBezTo>
                  <a:pt x="3468225" y="2002478"/>
                  <a:pt x="3323520" y="2033638"/>
                  <a:pt x="3156447" y="2012859"/>
                </a:cubicBezTo>
                <a:cubicBezTo>
                  <a:pt x="2989374" y="1992080"/>
                  <a:pt x="2785037" y="2033565"/>
                  <a:pt x="2509634" y="2012859"/>
                </a:cubicBezTo>
                <a:cubicBezTo>
                  <a:pt x="2234231" y="1992153"/>
                  <a:pt x="2209105" y="2000149"/>
                  <a:pt x="2095674" y="2012859"/>
                </a:cubicBezTo>
                <a:cubicBezTo>
                  <a:pt x="1982243" y="2025569"/>
                  <a:pt x="1682950" y="2004220"/>
                  <a:pt x="1526478" y="2012859"/>
                </a:cubicBezTo>
                <a:cubicBezTo>
                  <a:pt x="1370006" y="2021498"/>
                  <a:pt x="1246921" y="2006097"/>
                  <a:pt x="1034901" y="2012859"/>
                </a:cubicBezTo>
                <a:cubicBezTo>
                  <a:pt x="822881" y="2019621"/>
                  <a:pt x="261665" y="2015809"/>
                  <a:pt x="0" y="2012859"/>
                </a:cubicBezTo>
                <a:lnTo>
                  <a:pt x="0" y="2012859"/>
                </a:lnTo>
                <a:cubicBezTo>
                  <a:pt x="4824" y="1881043"/>
                  <a:pt x="-25327" y="1666085"/>
                  <a:pt x="0" y="1382163"/>
                </a:cubicBezTo>
                <a:cubicBezTo>
                  <a:pt x="25327" y="1098241"/>
                  <a:pt x="-19085" y="939153"/>
                  <a:pt x="0" y="751467"/>
                </a:cubicBezTo>
                <a:cubicBezTo>
                  <a:pt x="19085" y="563781"/>
                  <a:pt x="-2425" y="164127"/>
                  <a:pt x="0" y="0"/>
                </a:cubicBezTo>
                <a:close/>
              </a:path>
            </a:pathLst>
          </a:custGeom>
          <a:noFill/>
          <a:ln>
            <a:noFill/>
            <a:extLst>
              <a:ext uri="{C807C97D-BFC1-408E-A445-0C87EB9F89A2}">
                <ask:lineSketchStyleProps xmlns:ask="http://schemas.microsoft.com/office/drawing/2018/sketchyshapes" sd="1606976122">
                  <a:prstGeom prst="roundRect">
                    <a:avLst>
                      <a:gd name="adj" fmla="val 0"/>
                    </a:avLst>
                  </a:pr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nSpc>
                <a:spcPct val="130000"/>
              </a:lnSpc>
            </a:pPr>
            <a:r>
              <a:rPr 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 đó:</a:t>
            </a:r>
          </a:p>
          <a:p>
            <a:pPr marL="914400" lvl="1" indent="-457200">
              <a:lnSpc>
                <a:spcPct val="130000"/>
              </a:lnSpc>
              <a:buFont typeface="Wingdings" panose="05000000000000000000" pitchFamily="2" charset="2"/>
              <a:buChar char="v"/>
            </a:pPr>
            <a:r>
              <a:rPr lang="en-US" sz="3200" b="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R</a:t>
            </a:r>
            <a:r>
              <a:rPr lang="en-US" sz="3200" dirty="0">
                <a:latin typeface="Times New Roman" panose="02020603050405020304" pitchFamily="18" charset="0"/>
                <a:cs typeface="Times New Roman" panose="02020603050405020304" pitchFamily="18" charset="0"/>
                <a:sym typeface="Wingdings" panose="05000000000000000000" pitchFamily="2" charset="2"/>
              </a:rPr>
              <a:t> là gốc hydrocarbon hoặc hydrogen</a:t>
            </a:r>
          </a:p>
          <a:p>
            <a:pPr marL="914400" lvl="1" indent="-457200">
              <a:lnSpc>
                <a:spcPct val="130000"/>
              </a:lnSpc>
              <a:buFont typeface="Wingdings" panose="05000000000000000000" pitchFamily="2" charset="2"/>
              <a:buChar char="v"/>
            </a:pPr>
            <a:r>
              <a:rPr lang="en-US" sz="3200" b="1" dirty="0">
                <a:solidFill>
                  <a:srgbClr val="A62CBA"/>
                </a:solidFill>
                <a:latin typeface="Times New Roman" panose="02020603050405020304" pitchFamily="18" charset="0"/>
                <a:cs typeface="Times New Roman" panose="02020603050405020304" pitchFamily="18" charset="0"/>
                <a:sym typeface="Wingdings" panose="05000000000000000000" pitchFamily="2" charset="2"/>
              </a:rPr>
              <a:t>R</a:t>
            </a:r>
            <a:r>
              <a:rPr lang="en-US" sz="3200" b="1" baseline="30000" dirty="0">
                <a:solidFill>
                  <a:srgbClr val="A62CBA"/>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sym typeface="Wingdings" panose="05000000000000000000" pitchFamily="2" charset="2"/>
              </a:rPr>
              <a:t> là gốc hydrocarbon</a:t>
            </a:r>
            <a:endParaRPr lang="en-US" sz="32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73020AFA-02C4-A27C-8C60-32AFF916FF15}"/>
              </a:ext>
            </a:extLst>
          </p:cNvPr>
          <p:cNvSpPr txBox="1"/>
          <p:nvPr/>
        </p:nvSpPr>
        <p:spPr>
          <a:xfrm>
            <a:off x="762000" y="4827393"/>
            <a:ext cx="10820400" cy="732508"/>
          </a:xfrm>
          <a:custGeom>
            <a:avLst/>
            <a:gdLst>
              <a:gd name="connsiteX0" fmla="*/ 0 w 10820400"/>
              <a:gd name="connsiteY0" fmla="*/ 0 h 732508"/>
              <a:gd name="connsiteX1" fmla="*/ 0 w 10820400"/>
              <a:gd name="connsiteY1" fmla="*/ 0 h 732508"/>
              <a:gd name="connsiteX2" fmla="*/ 568071 w 10820400"/>
              <a:gd name="connsiteY2" fmla="*/ 0 h 732508"/>
              <a:gd name="connsiteX3" fmla="*/ 1352550 w 10820400"/>
              <a:gd name="connsiteY3" fmla="*/ 0 h 732508"/>
              <a:gd name="connsiteX4" fmla="*/ 2028825 w 10820400"/>
              <a:gd name="connsiteY4" fmla="*/ 0 h 732508"/>
              <a:gd name="connsiteX5" fmla="*/ 2380488 w 10820400"/>
              <a:gd name="connsiteY5" fmla="*/ 0 h 732508"/>
              <a:gd name="connsiteX6" fmla="*/ 3273171 w 10820400"/>
              <a:gd name="connsiteY6" fmla="*/ 0 h 732508"/>
              <a:gd name="connsiteX7" fmla="*/ 3841242 w 10820400"/>
              <a:gd name="connsiteY7" fmla="*/ 0 h 732508"/>
              <a:gd name="connsiteX8" fmla="*/ 4733925 w 10820400"/>
              <a:gd name="connsiteY8" fmla="*/ 0 h 732508"/>
              <a:gd name="connsiteX9" fmla="*/ 5626608 w 10820400"/>
              <a:gd name="connsiteY9" fmla="*/ 0 h 732508"/>
              <a:gd name="connsiteX10" fmla="*/ 6519291 w 10820400"/>
              <a:gd name="connsiteY10" fmla="*/ 0 h 732508"/>
              <a:gd name="connsiteX11" fmla="*/ 7195566 w 10820400"/>
              <a:gd name="connsiteY11" fmla="*/ 0 h 732508"/>
              <a:gd name="connsiteX12" fmla="*/ 8088249 w 10820400"/>
              <a:gd name="connsiteY12" fmla="*/ 0 h 732508"/>
              <a:gd name="connsiteX13" fmla="*/ 8980932 w 10820400"/>
              <a:gd name="connsiteY13" fmla="*/ 0 h 732508"/>
              <a:gd name="connsiteX14" fmla="*/ 9765411 w 10820400"/>
              <a:gd name="connsiteY14" fmla="*/ 0 h 732508"/>
              <a:gd name="connsiteX15" fmla="*/ 10820400 w 10820400"/>
              <a:gd name="connsiteY15" fmla="*/ 0 h 732508"/>
              <a:gd name="connsiteX16" fmla="*/ 10820400 w 10820400"/>
              <a:gd name="connsiteY16" fmla="*/ 0 h 732508"/>
              <a:gd name="connsiteX17" fmla="*/ 10820400 w 10820400"/>
              <a:gd name="connsiteY17" fmla="*/ 358929 h 732508"/>
              <a:gd name="connsiteX18" fmla="*/ 10820400 w 10820400"/>
              <a:gd name="connsiteY18" fmla="*/ 732508 h 732508"/>
              <a:gd name="connsiteX19" fmla="*/ 10820400 w 10820400"/>
              <a:gd name="connsiteY19" fmla="*/ 732508 h 732508"/>
              <a:gd name="connsiteX20" fmla="*/ 10468737 w 10820400"/>
              <a:gd name="connsiteY20" fmla="*/ 732508 h 732508"/>
              <a:gd name="connsiteX21" fmla="*/ 10008870 w 10820400"/>
              <a:gd name="connsiteY21" fmla="*/ 732508 h 732508"/>
              <a:gd name="connsiteX22" fmla="*/ 9224391 w 10820400"/>
              <a:gd name="connsiteY22" fmla="*/ 732508 h 732508"/>
              <a:gd name="connsiteX23" fmla="*/ 8764524 w 10820400"/>
              <a:gd name="connsiteY23" fmla="*/ 732508 h 732508"/>
              <a:gd name="connsiteX24" fmla="*/ 8304657 w 10820400"/>
              <a:gd name="connsiteY24" fmla="*/ 732508 h 732508"/>
              <a:gd name="connsiteX25" fmla="*/ 7628382 w 10820400"/>
              <a:gd name="connsiteY25" fmla="*/ 732508 h 732508"/>
              <a:gd name="connsiteX26" fmla="*/ 7276719 w 10820400"/>
              <a:gd name="connsiteY26" fmla="*/ 732508 h 732508"/>
              <a:gd name="connsiteX27" fmla="*/ 6708648 w 10820400"/>
              <a:gd name="connsiteY27" fmla="*/ 732508 h 732508"/>
              <a:gd name="connsiteX28" fmla="*/ 6248781 w 10820400"/>
              <a:gd name="connsiteY28" fmla="*/ 732508 h 732508"/>
              <a:gd name="connsiteX29" fmla="*/ 5464302 w 10820400"/>
              <a:gd name="connsiteY29" fmla="*/ 732508 h 732508"/>
              <a:gd name="connsiteX30" fmla="*/ 5004435 w 10820400"/>
              <a:gd name="connsiteY30" fmla="*/ 732508 h 732508"/>
              <a:gd name="connsiteX31" fmla="*/ 4328160 w 10820400"/>
              <a:gd name="connsiteY31" fmla="*/ 732508 h 732508"/>
              <a:gd name="connsiteX32" fmla="*/ 3868293 w 10820400"/>
              <a:gd name="connsiteY32" fmla="*/ 732508 h 732508"/>
              <a:gd name="connsiteX33" fmla="*/ 3516630 w 10820400"/>
              <a:gd name="connsiteY33" fmla="*/ 732508 h 732508"/>
              <a:gd name="connsiteX34" fmla="*/ 2948559 w 10820400"/>
              <a:gd name="connsiteY34" fmla="*/ 732508 h 732508"/>
              <a:gd name="connsiteX35" fmla="*/ 2055876 w 10820400"/>
              <a:gd name="connsiteY35" fmla="*/ 732508 h 732508"/>
              <a:gd name="connsiteX36" fmla="*/ 1271397 w 10820400"/>
              <a:gd name="connsiteY36" fmla="*/ 732508 h 732508"/>
              <a:gd name="connsiteX37" fmla="*/ 0 w 10820400"/>
              <a:gd name="connsiteY37" fmla="*/ 732508 h 732508"/>
              <a:gd name="connsiteX38" fmla="*/ 0 w 10820400"/>
              <a:gd name="connsiteY38" fmla="*/ 732508 h 732508"/>
              <a:gd name="connsiteX39" fmla="*/ 0 w 10820400"/>
              <a:gd name="connsiteY39" fmla="*/ 380904 h 732508"/>
              <a:gd name="connsiteX40" fmla="*/ 0 w 10820400"/>
              <a:gd name="connsiteY40" fmla="*/ 0 h 73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820400" h="732508" extrusionOk="0">
                <a:moveTo>
                  <a:pt x="0" y="0"/>
                </a:moveTo>
                <a:lnTo>
                  <a:pt x="0" y="0"/>
                </a:lnTo>
                <a:cubicBezTo>
                  <a:pt x="165442" y="26341"/>
                  <a:pt x="416146" y="5591"/>
                  <a:pt x="568071" y="0"/>
                </a:cubicBezTo>
                <a:cubicBezTo>
                  <a:pt x="719996" y="-5591"/>
                  <a:pt x="1057251" y="503"/>
                  <a:pt x="1352550" y="0"/>
                </a:cubicBezTo>
                <a:cubicBezTo>
                  <a:pt x="1647849" y="-503"/>
                  <a:pt x="1846419" y="21850"/>
                  <a:pt x="2028825" y="0"/>
                </a:cubicBezTo>
                <a:cubicBezTo>
                  <a:pt x="2211231" y="-21850"/>
                  <a:pt x="2213416" y="4973"/>
                  <a:pt x="2380488" y="0"/>
                </a:cubicBezTo>
                <a:cubicBezTo>
                  <a:pt x="2547560" y="-4973"/>
                  <a:pt x="2959774" y="9602"/>
                  <a:pt x="3273171" y="0"/>
                </a:cubicBezTo>
                <a:cubicBezTo>
                  <a:pt x="3586568" y="-9602"/>
                  <a:pt x="3687349" y="-94"/>
                  <a:pt x="3841242" y="0"/>
                </a:cubicBezTo>
                <a:cubicBezTo>
                  <a:pt x="3995135" y="94"/>
                  <a:pt x="4454097" y="-24880"/>
                  <a:pt x="4733925" y="0"/>
                </a:cubicBezTo>
                <a:cubicBezTo>
                  <a:pt x="5013753" y="24880"/>
                  <a:pt x="5189830" y="16317"/>
                  <a:pt x="5626608" y="0"/>
                </a:cubicBezTo>
                <a:cubicBezTo>
                  <a:pt x="6063386" y="-16317"/>
                  <a:pt x="6265365" y="-26439"/>
                  <a:pt x="6519291" y="0"/>
                </a:cubicBezTo>
                <a:cubicBezTo>
                  <a:pt x="6773217" y="26439"/>
                  <a:pt x="6915513" y="1501"/>
                  <a:pt x="7195566" y="0"/>
                </a:cubicBezTo>
                <a:cubicBezTo>
                  <a:pt x="7475619" y="-1501"/>
                  <a:pt x="7732403" y="-34634"/>
                  <a:pt x="8088249" y="0"/>
                </a:cubicBezTo>
                <a:cubicBezTo>
                  <a:pt x="8444095" y="34634"/>
                  <a:pt x="8775594" y="-27790"/>
                  <a:pt x="8980932" y="0"/>
                </a:cubicBezTo>
                <a:cubicBezTo>
                  <a:pt x="9186270" y="27790"/>
                  <a:pt x="9585288" y="-29680"/>
                  <a:pt x="9765411" y="0"/>
                </a:cubicBezTo>
                <a:cubicBezTo>
                  <a:pt x="9945534" y="29680"/>
                  <a:pt x="10367960" y="51042"/>
                  <a:pt x="10820400" y="0"/>
                </a:cubicBezTo>
                <a:lnTo>
                  <a:pt x="10820400" y="0"/>
                </a:lnTo>
                <a:cubicBezTo>
                  <a:pt x="10833427" y="75804"/>
                  <a:pt x="10820797" y="256768"/>
                  <a:pt x="10820400" y="358929"/>
                </a:cubicBezTo>
                <a:cubicBezTo>
                  <a:pt x="10820003" y="461090"/>
                  <a:pt x="10804561" y="612011"/>
                  <a:pt x="10820400" y="732508"/>
                </a:cubicBezTo>
                <a:lnTo>
                  <a:pt x="10820400" y="732508"/>
                </a:lnTo>
                <a:cubicBezTo>
                  <a:pt x="10664014" y="734461"/>
                  <a:pt x="10572071" y="723467"/>
                  <a:pt x="10468737" y="732508"/>
                </a:cubicBezTo>
                <a:cubicBezTo>
                  <a:pt x="10365403" y="741549"/>
                  <a:pt x="10146911" y="741278"/>
                  <a:pt x="10008870" y="732508"/>
                </a:cubicBezTo>
                <a:cubicBezTo>
                  <a:pt x="9870829" y="723738"/>
                  <a:pt x="9551409" y="759251"/>
                  <a:pt x="9224391" y="732508"/>
                </a:cubicBezTo>
                <a:cubicBezTo>
                  <a:pt x="8897373" y="705765"/>
                  <a:pt x="8947009" y="721187"/>
                  <a:pt x="8764524" y="732508"/>
                </a:cubicBezTo>
                <a:cubicBezTo>
                  <a:pt x="8582039" y="743829"/>
                  <a:pt x="8530650" y="730544"/>
                  <a:pt x="8304657" y="732508"/>
                </a:cubicBezTo>
                <a:cubicBezTo>
                  <a:pt x="8078664" y="734472"/>
                  <a:pt x="7793626" y="751524"/>
                  <a:pt x="7628382" y="732508"/>
                </a:cubicBezTo>
                <a:cubicBezTo>
                  <a:pt x="7463139" y="713492"/>
                  <a:pt x="7350107" y="718536"/>
                  <a:pt x="7276719" y="732508"/>
                </a:cubicBezTo>
                <a:cubicBezTo>
                  <a:pt x="7203331" y="746480"/>
                  <a:pt x="6938814" y="706238"/>
                  <a:pt x="6708648" y="732508"/>
                </a:cubicBezTo>
                <a:cubicBezTo>
                  <a:pt x="6478482" y="758778"/>
                  <a:pt x="6400913" y="717437"/>
                  <a:pt x="6248781" y="732508"/>
                </a:cubicBezTo>
                <a:cubicBezTo>
                  <a:pt x="6096649" y="747579"/>
                  <a:pt x="5692618" y="771241"/>
                  <a:pt x="5464302" y="732508"/>
                </a:cubicBezTo>
                <a:cubicBezTo>
                  <a:pt x="5235986" y="693775"/>
                  <a:pt x="5176942" y="726441"/>
                  <a:pt x="5004435" y="732508"/>
                </a:cubicBezTo>
                <a:cubicBezTo>
                  <a:pt x="4831928" y="738575"/>
                  <a:pt x="4509689" y="740506"/>
                  <a:pt x="4328160" y="732508"/>
                </a:cubicBezTo>
                <a:cubicBezTo>
                  <a:pt x="4146632" y="724510"/>
                  <a:pt x="4008998" y="753713"/>
                  <a:pt x="3868293" y="732508"/>
                </a:cubicBezTo>
                <a:cubicBezTo>
                  <a:pt x="3727588" y="711303"/>
                  <a:pt x="3620199" y="723438"/>
                  <a:pt x="3516630" y="732508"/>
                </a:cubicBezTo>
                <a:cubicBezTo>
                  <a:pt x="3413061" y="741578"/>
                  <a:pt x="3120139" y="709281"/>
                  <a:pt x="2948559" y="732508"/>
                </a:cubicBezTo>
                <a:cubicBezTo>
                  <a:pt x="2776979" y="755735"/>
                  <a:pt x="2267921" y="759894"/>
                  <a:pt x="2055876" y="732508"/>
                </a:cubicBezTo>
                <a:cubicBezTo>
                  <a:pt x="1843831" y="705122"/>
                  <a:pt x="1579643" y="750689"/>
                  <a:pt x="1271397" y="732508"/>
                </a:cubicBezTo>
                <a:cubicBezTo>
                  <a:pt x="963151" y="714327"/>
                  <a:pt x="493537" y="767011"/>
                  <a:pt x="0" y="732508"/>
                </a:cubicBezTo>
                <a:lnTo>
                  <a:pt x="0" y="732508"/>
                </a:lnTo>
                <a:cubicBezTo>
                  <a:pt x="-1768" y="601697"/>
                  <a:pt x="-7512" y="512795"/>
                  <a:pt x="0" y="380904"/>
                </a:cubicBezTo>
                <a:cubicBezTo>
                  <a:pt x="7512" y="249013"/>
                  <a:pt x="-12" y="136508"/>
                  <a:pt x="0" y="0"/>
                </a:cubicBezTo>
                <a:close/>
              </a:path>
            </a:pathLst>
          </a:custGeom>
          <a:noFill/>
          <a:ln>
            <a:noFill/>
            <a:extLst>
              <a:ext uri="{C807C97D-BFC1-408E-A445-0C87EB9F89A2}">
                <ask:lineSketchStyleProps xmlns:ask="http://schemas.microsoft.com/office/drawing/2018/sketchyshapes" sd="1606976122">
                  <a:prstGeom prst="roundRect">
                    <a:avLst>
                      <a:gd name="adj" fmla="val 0"/>
                    </a:avLst>
                  </a:pr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nSpc>
                <a:spcPct val="130000"/>
              </a:lnSpc>
            </a:pPr>
            <a:r>
              <a:rPr lang="vi-VN" sz="3200" b="1"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 CTPT </a:t>
            </a:r>
            <a:r>
              <a:rPr lang="vi-VN" sz="3200" b="1" dirty="0">
                <a:latin typeface="Times New Roman" panose="02020603050405020304" pitchFamily="18" charset="0"/>
                <a:cs typeface="Times New Roman" panose="02020603050405020304" pitchFamily="18" charset="0"/>
                <a:sym typeface="Wingdings" panose="05000000000000000000" pitchFamily="2" charset="2"/>
              </a:rPr>
              <a:t>của este</a:t>
            </a:r>
            <a:r>
              <a:rPr lang="en-US" sz="3200" b="1" dirty="0">
                <a:latin typeface="Times New Roman" panose="02020603050405020304" pitchFamily="18" charset="0"/>
                <a:cs typeface="Times New Roman" panose="02020603050405020304" pitchFamily="18" charset="0"/>
                <a:sym typeface="Wingdings" panose="05000000000000000000" pitchFamily="2" charset="2"/>
              </a:rPr>
              <a:t>r</a:t>
            </a:r>
            <a:r>
              <a:rPr lang="vi-VN" sz="3200" b="1" dirty="0">
                <a:latin typeface="Times New Roman" panose="02020603050405020304" pitchFamily="18" charset="0"/>
                <a:cs typeface="Times New Roman" panose="02020603050405020304" pitchFamily="18" charset="0"/>
                <a:sym typeface="Wingdings" panose="05000000000000000000" pitchFamily="2" charset="2"/>
              </a:rPr>
              <a:t> no, đơn chức, mạch hở là</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3200" b="1" baseline="-25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a:t>
            </a:r>
            <a:r>
              <a:rPr lang="en-US" sz="3200" b="1" baseline="-25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O</a:t>
            </a:r>
            <a:r>
              <a:rPr lang="en-US" sz="3200" b="1" baseline="-25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a:t>
            </a:r>
            <a:r>
              <a:rPr lang="en-US" sz="3200" b="1" baseline="30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solidFill>
                  <a:srgbClr val="00B0F0"/>
                </a:solidFill>
                <a:latin typeface="Times New Roman" panose="02020603050405020304" pitchFamily="18" charset="0"/>
                <a:cs typeface="Times New Roman" panose="02020603050405020304" pitchFamily="18" charset="0"/>
                <a:sym typeface="Wingdings" panose="05000000000000000000" pitchFamily="2" charset="2"/>
              </a:rPr>
              <a:t>(n ≥ 2)</a:t>
            </a:r>
            <a:endParaRPr lang="en-US" sz="3200" b="1" dirty="0">
              <a:solidFill>
                <a:srgbClr val="00B0F0"/>
              </a:solidFill>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53A17EF1-BAD9-4908-86A0-29CD253C6D2A}"/>
              </a:ext>
            </a:extLst>
          </p:cNvPr>
          <p:cNvGrpSpPr/>
          <p:nvPr/>
        </p:nvGrpSpPr>
        <p:grpSpPr>
          <a:xfrm>
            <a:off x="2184400" y="-190502"/>
            <a:ext cx="7823200" cy="1138893"/>
            <a:chOff x="2184400" y="-190501"/>
            <a:chExt cx="7823200" cy="980515"/>
          </a:xfrm>
        </p:grpSpPr>
        <p:sp>
          <p:nvSpPr>
            <p:cNvPr id="29" name="Rectangle: Rounded Corners 28">
              <a:extLst>
                <a:ext uri="{FF2B5EF4-FFF2-40B4-BE49-F238E27FC236}">
                  <a16:creationId xmlns:a16="http://schemas.microsoft.com/office/drawing/2014/main" id="{F07ED2D1-13AB-4A55-BD82-0808137E0EC3}"/>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hannel Name">
              <a:extLst>
                <a:ext uri="{FF2B5EF4-FFF2-40B4-BE49-F238E27FC236}">
                  <a16:creationId xmlns:a16="http://schemas.microsoft.com/office/drawing/2014/main" id="{D3996611-230F-42CF-B47C-32816883C64F}"/>
                </a:ext>
              </a:extLst>
            </p:cNvPr>
            <p:cNvSpPr txBox="1"/>
            <p:nvPr/>
          </p:nvSpPr>
          <p:spPr>
            <a:xfrm>
              <a:off x="2239565" y="-89056"/>
              <a:ext cx="7543800" cy="637655"/>
            </a:xfrm>
            <a:prstGeom prst="rect">
              <a:avLst/>
            </a:prstGeom>
            <a:noFill/>
            <a:ln>
              <a:noFill/>
            </a:ln>
          </p:spPr>
          <p:txBody>
            <a:bodyPr wrap="square" rtlCol="0">
              <a:spAutoFit/>
            </a:bodyPr>
            <a:lstStyle/>
            <a:p>
              <a:pPr lvl="0" algn="ctr">
                <a:lnSpc>
                  <a:spcPct val="130000"/>
                </a:lnSpc>
                <a:defRPr/>
              </a:pPr>
              <a:r>
                <a:rPr lang="en-US" sz="36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1. KHÁI NIỆM</a:t>
              </a:r>
            </a:p>
          </p:txBody>
        </p:sp>
      </p:grpSp>
    </p:spTree>
    <p:extLst>
      <p:ext uri="{BB962C8B-B14F-4D97-AF65-F5344CB8AC3E}">
        <p14:creationId xmlns:p14="http://schemas.microsoft.com/office/powerpoint/2010/main" val="163790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57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9C77AF7C-1172-4718-C580-CE03E0C36D3A}"/>
              </a:ext>
            </a:extLst>
          </p:cNvPr>
          <p:cNvGrpSpPr/>
          <p:nvPr/>
        </p:nvGrpSpPr>
        <p:grpSpPr>
          <a:xfrm>
            <a:off x="990600" y="1076561"/>
            <a:ext cx="9982200" cy="1514239"/>
            <a:chOff x="692508" y="3711509"/>
            <a:chExt cx="6781312" cy="3496166"/>
          </a:xfrm>
        </p:grpSpPr>
        <p:grpSp>
          <p:nvGrpSpPr>
            <p:cNvPr id="33" name="Group 32">
              <a:extLst>
                <a:ext uri="{FF2B5EF4-FFF2-40B4-BE49-F238E27FC236}">
                  <a16:creationId xmlns:a16="http://schemas.microsoft.com/office/drawing/2014/main" id="{0413FE58-5ADC-79E7-0B11-BB54A898771F}"/>
                </a:ext>
              </a:extLst>
            </p:cNvPr>
            <p:cNvGrpSpPr/>
            <p:nvPr/>
          </p:nvGrpSpPr>
          <p:grpSpPr>
            <a:xfrm>
              <a:off x="692508" y="3711509"/>
              <a:ext cx="6781312" cy="3496166"/>
              <a:chOff x="365935" y="3581687"/>
              <a:chExt cx="9556687" cy="3111129"/>
            </a:xfrm>
          </p:grpSpPr>
          <p:sp>
            <p:nvSpPr>
              <p:cNvPr id="35" name="Rectangle: Rounded Corners 34">
                <a:extLst>
                  <a:ext uri="{FF2B5EF4-FFF2-40B4-BE49-F238E27FC236}">
                    <a16:creationId xmlns:a16="http://schemas.microsoft.com/office/drawing/2014/main" id="{77FE1F50-6ADB-0868-693C-61982F0459DB}"/>
                  </a:ext>
                </a:extLst>
              </p:cNvPr>
              <p:cNvSpPr/>
              <p:nvPr/>
            </p:nvSpPr>
            <p:spPr>
              <a:xfrm rot="21480000">
                <a:off x="458228" y="3581687"/>
                <a:ext cx="9406167" cy="3111129"/>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Rectangle: Rounded Corners 35">
                <a:extLst>
                  <a:ext uri="{FF2B5EF4-FFF2-40B4-BE49-F238E27FC236}">
                    <a16:creationId xmlns:a16="http://schemas.microsoft.com/office/drawing/2014/main" id="{0A723408-C43D-C444-B2C7-2BE5DD340601}"/>
                  </a:ext>
                </a:extLst>
              </p:cNvPr>
              <p:cNvSpPr/>
              <p:nvPr/>
            </p:nvSpPr>
            <p:spPr>
              <a:xfrm>
                <a:off x="365935" y="3801438"/>
                <a:ext cx="9556687" cy="2698584"/>
              </a:xfrm>
              <a:prstGeom prst="roundRect">
                <a:avLst>
                  <a:gd name="adj" fmla="val 19125"/>
                </a:avLst>
              </a:prstGeom>
              <a:solidFill>
                <a:schemeClr val="bg1"/>
              </a:solid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703C8C46-613C-FA2C-B3B7-2C3BC903E064}"/>
                </a:ext>
              </a:extLst>
            </p:cNvPr>
            <p:cNvSpPr txBox="1"/>
            <p:nvPr/>
          </p:nvSpPr>
          <p:spPr>
            <a:xfrm>
              <a:off x="884376" y="4092044"/>
              <a:ext cx="6421749" cy="1713124"/>
            </a:xfrm>
            <a:prstGeom prst="rect">
              <a:avLst/>
            </a:prstGeom>
            <a:noFill/>
          </p:spPr>
          <p:txBody>
            <a:bodyPr wrap="square" rtlCol="0">
              <a:spAutoFit/>
            </a:bodyPr>
            <a:lstStyle/>
            <a:p>
              <a:pPr algn="just"/>
              <a:r>
                <a:rPr lang="vi-VN" sz="2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Acid béo omega-3 và omega-6</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là các acid béo không no với liên kết đôi đầu tiên ở vị trí số 3 và 6 khi đánh số từ nhóm methyl.</a:t>
              </a:r>
              <a:endParaRPr lang="en-US" sz="2800"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88EE605-3B61-C52B-2BC5-1F096B67A2CE}"/>
              </a:ext>
            </a:extLst>
          </p:cNvPr>
          <p:cNvGrpSpPr/>
          <p:nvPr/>
        </p:nvGrpSpPr>
        <p:grpSpPr>
          <a:xfrm>
            <a:off x="1079760" y="-190502"/>
            <a:ext cx="10197840" cy="1138893"/>
            <a:chOff x="1079760" y="-190501"/>
            <a:chExt cx="10197840" cy="980515"/>
          </a:xfrm>
        </p:grpSpPr>
        <p:sp>
          <p:nvSpPr>
            <p:cNvPr id="16" name="Rectangle: Rounded Corners 10">
              <a:extLst>
                <a:ext uri="{FF2B5EF4-FFF2-40B4-BE49-F238E27FC236}">
                  <a16:creationId xmlns:a16="http://schemas.microsoft.com/office/drawing/2014/main" id="{02D647E6-37FD-D12C-A89B-26300960A9BE}"/>
                </a:ext>
              </a:extLst>
            </p:cNvPr>
            <p:cNvSpPr/>
            <p:nvPr/>
          </p:nvSpPr>
          <p:spPr>
            <a:xfrm>
              <a:off x="1079760" y="-190501"/>
              <a:ext cx="1019784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Channel Name">
              <a:extLst>
                <a:ext uri="{FF2B5EF4-FFF2-40B4-BE49-F238E27FC236}">
                  <a16:creationId xmlns:a16="http://schemas.microsoft.com/office/drawing/2014/main" id="{D2172CA3-1CD4-92F8-EDF6-721F29C893BE}"/>
                </a:ext>
              </a:extLst>
            </p:cNvPr>
            <p:cNvSpPr txBox="1"/>
            <p:nvPr/>
          </p:nvSpPr>
          <p:spPr>
            <a:xfrm>
              <a:off x="1771720" y="173641"/>
              <a:ext cx="9007795" cy="450459"/>
            </a:xfrm>
            <a:prstGeom prst="rect">
              <a:avLst/>
            </a:prstGeom>
            <a:noFill/>
            <a:ln>
              <a:noFill/>
            </a:ln>
          </p:spPr>
          <p:txBody>
            <a:bodyPr wrap="square" rtlCol="0">
              <a:spAutoFit/>
            </a:bodyPr>
            <a:lstStyle/>
            <a:p>
              <a:pPr lvl="0" algn="ctr">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4</a:t>
              </a:r>
              <a:r>
                <a:rPr kumimoji="0" lang="en-US" sz="28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ỨNG DỤNG CỦA CHẤT BÉO VÀ ACID BÉO</a:t>
              </a:r>
              <a:endParaRPr lang="vi-VN"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8" name="Picture 2">
            <a:extLst>
              <a:ext uri="{FF2B5EF4-FFF2-40B4-BE49-F238E27FC236}">
                <a16:creationId xmlns:a16="http://schemas.microsoft.com/office/drawing/2014/main" id="{185C24AA-04FF-6A18-52D6-50A97118A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07021"/>
            <a:ext cx="8915400" cy="347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62431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5" name="Rectangle: Diagonal Corners Rounded 44">
            <a:extLst>
              <a:ext uri="{FF2B5EF4-FFF2-40B4-BE49-F238E27FC236}">
                <a16:creationId xmlns:a16="http://schemas.microsoft.com/office/drawing/2014/main" id="{95745C9B-CD2D-42E8-8589-36FD6201DB28}"/>
              </a:ext>
            </a:extLst>
          </p:cNvPr>
          <p:cNvSpPr/>
          <p:nvPr/>
        </p:nvSpPr>
        <p:spPr>
          <a:xfrm>
            <a:off x="990600" y="2167419"/>
            <a:ext cx="10210800" cy="1642581"/>
          </a:xfrm>
          <a:prstGeom prst="round2DiagRect">
            <a:avLst/>
          </a:prstGeom>
          <a:solidFill>
            <a:srgbClr val="FCDFCD"/>
          </a:solidFill>
          <a:ln>
            <a:solidFill>
              <a:srgbClr val="FCD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555673E-E12F-42F4-AC58-609F03E95B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7383" y="1680841"/>
            <a:ext cx="973156" cy="973156"/>
          </a:xfrm>
          <a:prstGeom prst="rect">
            <a:avLst/>
          </a:prstGeom>
        </p:spPr>
      </p:pic>
      <p:sp>
        <p:nvSpPr>
          <p:cNvPr id="47" name="TextBox 46">
            <a:extLst>
              <a:ext uri="{FF2B5EF4-FFF2-40B4-BE49-F238E27FC236}">
                <a16:creationId xmlns:a16="http://schemas.microsoft.com/office/drawing/2014/main" id="{07CB6084-B6F9-4091-9EC2-3E0839EFE93A}"/>
              </a:ext>
            </a:extLst>
          </p:cNvPr>
          <p:cNvSpPr txBox="1"/>
          <p:nvPr/>
        </p:nvSpPr>
        <p:spPr>
          <a:xfrm>
            <a:off x="1447800" y="2238142"/>
            <a:ext cx="9584103" cy="1077218"/>
          </a:xfrm>
          <a:prstGeom prst="rect">
            <a:avLst/>
          </a:prstGeom>
          <a:noFill/>
        </p:spPr>
        <p:txBody>
          <a:bodyPr wrap="square">
            <a:spAutoFit/>
          </a:bodyPr>
          <a:lstStyle/>
          <a:p>
            <a:pPr algn="just" latinLnBrk="0"/>
            <a:r>
              <a:rPr lang="vi-VN" sz="3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Em hãy tìm hiểu và chỉ ra một số thực phẩm giàu acid béo omega-3 và omega-6.</a:t>
            </a:r>
            <a:endParaRPr lang="vi-VN" sz="3200" b="0" i="0" dirty="0">
              <a:effectLst/>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ABBB3A9F-4B1B-0BDA-BEEF-22F391FDCC42}"/>
              </a:ext>
            </a:extLst>
          </p:cNvPr>
          <p:cNvGrpSpPr/>
          <p:nvPr/>
        </p:nvGrpSpPr>
        <p:grpSpPr>
          <a:xfrm>
            <a:off x="1079760" y="-190502"/>
            <a:ext cx="10197840" cy="1138893"/>
            <a:chOff x="1079760" y="-190501"/>
            <a:chExt cx="10197840" cy="980515"/>
          </a:xfrm>
        </p:grpSpPr>
        <p:sp>
          <p:nvSpPr>
            <p:cNvPr id="5" name="Rectangle: Rounded Corners 10">
              <a:extLst>
                <a:ext uri="{FF2B5EF4-FFF2-40B4-BE49-F238E27FC236}">
                  <a16:creationId xmlns:a16="http://schemas.microsoft.com/office/drawing/2014/main" id="{4070C0FF-1F4D-B0B7-33D2-5E0350CDAA9A}"/>
                </a:ext>
              </a:extLst>
            </p:cNvPr>
            <p:cNvSpPr/>
            <p:nvPr/>
          </p:nvSpPr>
          <p:spPr>
            <a:xfrm>
              <a:off x="1079760" y="-190501"/>
              <a:ext cx="1019784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hannel Name">
              <a:extLst>
                <a:ext uri="{FF2B5EF4-FFF2-40B4-BE49-F238E27FC236}">
                  <a16:creationId xmlns:a16="http://schemas.microsoft.com/office/drawing/2014/main" id="{20CFA99F-9997-BA28-27F3-55CB22EA5565}"/>
                </a:ext>
              </a:extLst>
            </p:cNvPr>
            <p:cNvSpPr txBox="1"/>
            <p:nvPr/>
          </p:nvSpPr>
          <p:spPr>
            <a:xfrm>
              <a:off x="1771720" y="173641"/>
              <a:ext cx="9007795" cy="450459"/>
            </a:xfrm>
            <a:prstGeom prst="rect">
              <a:avLst/>
            </a:prstGeom>
            <a:noFill/>
            <a:ln>
              <a:noFill/>
            </a:ln>
          </p:spPr>
          <p:txBody>
            <a:bodyPr wrap="square" rtlCol="0">
              <a:spAutoFit/>
            </a:bodyPr>
            <a:lstStyle/>
            <a:p>
              <a:pPr lvl="0" algn="ctr">
                <a:defRPr/>
              </a:pP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4</a:t>
              </a:r>
              <a:r>
                <a:rPr kumimoji="0" lang="en-US" sz="2800" b="1" i="0" u="none" strike="noStrike" kern="1200" cap="none" spc="0" normalizeH="0" baseline="0" noProof="0" dirty="0">
                  <a:ln w="0">
                    <a:noFill/>
                    <a:prstDash val="solid"/>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ỨNG DỤNG CỦA CHẤT BÉO VÀ ACID BÉO</a:t>
              </a:r>
              <a:endParaRPr lang="vi-VN" sz="28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9433444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3321" name="Group 13320">
            <a:extLst>
              <a:ext uri="{FF2B5EF4-FFF2-40B4-BE49-F238E27FC236}">
                <a16:creationId xmlns:a16="http://schemas.microsoft.com/office/drawing/2014/main" id="{336EACDA-272E-4472-852A-83CAB40919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3322" name="Rectangle 13321">
              <a:extLst>
                <a:ext uri="{FF2B5EF4-FFF2-40B4-BE49-F238E27FC236}">
                  <a16:creationId xmlns:a16="http://schemas.microsoft.com/office/drawing/2014/main" id="{2B8E7674-EC8C-49CF-884A-222BCA865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3" name="Rectangle 13322">
              <a:extLst>
                <a:ext uri="{FF2B5EF4-FFF2-40B4-BE49-F238E27FC236}">
                  <a16:creationId xmlns:a16="http://schemas.microsoft.com/office/drawing/2014/main" id="{19B3B005-189B-4C78-B153-4B558C1B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325" name="Freeform: Shape 13324">
            <a:extLst>
              <a:ext uri="{FF2B5EF4-FFF2-40B4-BE49-F238E27FC236}">
                <a16:creationId xmlns:a16="http://schemas.microsoft.com/office/drawing/2014/main" id="{FD73501D-A515-4725-8404-1315A591A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12723C2A-DB15-249A-5B38-4EBE71E59DF0}"/>
              </a:ext>
            </a:extLst>
          </p:cNvPr>
          <p:cNvSpPr txBox="1"/>
          <p:nvPr/>
        </p:nvSpPr>
        <p:spPr>
          <a:xfrm>
            <a:off x="0" y="5903893"/>
            <a:ext cx="6100396" cy="954107"/>
          </a:xfrm>
          <a:prstGeom prst="rect">
            <a:avLst/>
          </a:prstGeom>
          <a:solidFill>
            <a:schemeClr val="bg1"/>
          </a:solidFill>
        </p:spPr>
        <p:txBody>
          <a:bodyPr wrap="square">
            <a:spAutoFit/>
          </a:bodyPr>
          <a:lstStyle/>
          <a:p>
            <a:pPr marL="190500" algn="ctr">
              <a:spcAft>
                <a:spcPts val="400"/>
              </a:spcAft>
            </a:pPr>
            <a:r>
              <a:rPr lang="vi-VN" sz="2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Dầu cá biển chứa nhiều acid béo omega-3</a:t>
            </a:r>
            <a:endParaRPr lang="en-US" sz="2800" i="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4204431-6844-D69F-C3F3-5B0D61EA8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 y="914400"/>
            <a:ext cx="6082812" cy="4989493"/>
          </a:xfrm>
          <a:prstGeom prst="rect">
            <a:avLst/>
          </a:prstGeom>
        </p:spPr>
      </p:pic>
      <p:sp>
        <p:nvSpPr>
          <p:cNvPr id="8" name="TextBox 7">
            <a:extLst>
              <a:ext uri="{FF2B5EF4-FFF2-40B4-BE49-F238E27FC236}">
                <a16:creationId xmlns:a16="http://schemas.microsoft.com/office/drawing/2014/main" id="{CAC0ACE1-89A4-F0DC-B414-BE6E643F6F25}"/>
              </a:ext>
            </a:extLst>
          </p:cNvPr>
          <p:cNvSpPr txBox="1"/>
          <p:nvPr/>
        </p:nvSpPr>
        <p:spPr>
          <a:xfrm>
            <a:off x="6100396" y="5473005"/>
            <a:ext cx="6100396" cy="1384995"/>
          </a:xfrm>
          <a:prstGeom prst="rect">
            <a:avLst/>
          </a:prstGeom>
          <a:solidFill>
            <a:schemeClr val="bg1"/>
          </a:solidFill>
        </p:spPr>
        <p:txBody>
          <a:bodyPr wrap="square">
            <a:spAutoFit/>
          </a:bodyPr>
          <a:lstStyle/>
          <a:p>
            <a:pPr marL="190500" algn="ctr">
              <a:spcAft>
                <a:spcPts val="400"/>
              </a:spcAft>
            </a:pPr>
            <a:r>
              <a:rPr lang="vi-VN" sz="2800"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 loại dầu thực vật (dầu mè, dầu đậu nành, dầu hướng dương,...) chứa nhiều acid béo omega-6.</a:t>
            </a:r>
            <a:endParaRPr lang="en-US" sz="2800" i="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1E64B36-BBCC-8BC1-A586-2119E6FAC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138" y="914399"/>
            <a:ext cx="6101862" cy="4558605"/>
          </a:xfrm>
          <a:prstGeom prst="rect">
            <a:avLst/>
          </a:prstGeom>
        </p:spPr>
      </p:pic>
      <p:sp>
        <p:nvSpPr>
          <p:cNvPr id="11" name="Rectangle: Rounded Corners 30">
            <a:extLst>
              <a:ext uri="{FF2B5EF4-FFF2-40B4-BE49-F238E27FC236}">
                <a16:creationId xmlns:a16="http://schemas.microsoft.com/office/drawing/2014/main" id="{8EB58EE1-1E66-0F5B-E741-D64675F14B3F}"/>
              </a:ext>
            </a:extLst>
          </p:cNvPr>
          <p:cNvSpPr/>
          <p:nvPr/>
        </p:nvSpPr>
        <p:spPr>
          <a:xfrm>
            <a:off x="4800325" y="284427"/>
            <a:ext cx="2600142" cy="414527"/>
          </a:xfrm>
          <a:prstGeom prst="roundRect">
            <a:avLst/>
          </a:prstGeom>
          <a:gradFill flip="none" rotWithShape="1">
            <a:gsLst>
              <a:gs pos="0">
                <a:schemeClr val="accent1">
                  <a:lumMod val="50000"/>
                </a:schemeClr>
              </a:gs>
              <a:gs pos="100000">
                <a:schemeClr val="accent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10703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Omega-3 IQ của bạn là gì? Một câu đố vui cho một bộ não khỏe">
            <a:extLst>
              <a:ext uri="{FF2B5EF4-FFF2-40B4-BE49-F238E27FC236}">
                <a16:creationId xmlns:a16="http://schemas.microsoft.com/office/drawing/2014/main" id="{0CFA5C6F-64FA-E0CF-7CCE-EC485DDEBD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68" r="-2" b="12007"/>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9B3CF14-BE3A-832C-6C0E-A00AA12755C4}"/>
              </a:ext>
            </a:extLst>
          </p:cNvPr>
          <p:cNvSpPr/>
          <p:nvPr/>
        </p:nvSpPr>
        <p:spPr>
          <a:xfrm>
            <a:off x="1371600" y="1905000"/>
            <a:ext cx="9525000" cy="3048000"/>
          </a:xfrm>
          <a:prstGeom prst="roundRect">
            <a:avLst>
              <a:gd name="adj" fmla="val 15227"/>
            </a:avLst>
          </a:prstGeom>
          <a:solidFill>
            <a:schemeClr val="tx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55DDFAC-DC03-D0D5-6BB9-8C561C44474E}"/>
              </a:ext>
            </a:extLst>
          </p:cNvPr>
          <p:cNvSpPr/>
          <p:nvPr/>
        </p:nvSpPr>
        <p:spPr>
          <a:xfrm>
            <a:off x="1600200" y="2057400"/>
            <a:ext cx="9144000" cy="2743200"/>
          </a:xfrm>
          <a:prstGeom prst="roundRect">
            <a:avLst>
              <a:gd name="adj" fmla="val 15227"/>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37B739E-7B6D-9DF7-526F-3710C061D591}"/>
              </a:ext>
            </a:extLst>
          </p:cNvPr>
          <p:cNvSpPr txBox="1"/>
          <p:nvPr/>
        </p:nvSpPr>
        <p:spPr>
          <a:xfrm>
            <a:off x="1600200" y="2368485"/>
            <a:ext cx="9144000" cy="2012859"/>
          </a:xfrm>
          <a:prstGeom prst="rect">
            <a:avLst/>
          </a:prstGeom>
          <a:noFill/>
        </p:spPr>
        <p:txBody>
          <a:bodyPr wrap="square" rtlCol="0">
            <a:spAutoFit/>
          </a:bodyPr>
          <a:lstStyle/>
          <a:p>
            <a:pPr algn="ctr">
              <a:lnSpc>
                <a:spcPct val="130000"/>
              </a:lnSpc>
            </a:pPr>
            <a:r>
              <a:rPr lang="en-US" sz="3200" b="1" dirty="0">
                <a:solidFill>
                  <a:schemeClr val="bg1"/>
                </a:solidFill>
                <a:latin typeface="Times New Roman" panose="02020603050405020304" pitchFamily="18" charset="0"/>
                <a:cs typeface="Times New Roman" panose="02020603050405020304" pitchFamily="18" charset="0"/>
              </a:rPr>
              <a:t>Chất béo cung cấp omega–3, omega– 6 giúp giảm huyết áp, chlolesterol, ngăn chặn hình thành mảng triglyceride giảm nguy cơ xơ vữa động mạch</a:t>
            </a:r>
          </a:p>
        </p:txBody>
      </p:sp>
    </p:spTree>
    <p:extLst>
      <p:ext uri="{BB962C8B-B14F-4D97-AF65-F5344CB8AC3E}">
        <p14:creationId xmlns:p14="http://schemas.microsoft.com/office/powerpoint/2010/main" val="2545091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8699"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F5900A5C-6560-4D47-E57E-05CCB101137C}"/>
              </a:ext>
            </a:extLst>
          </p:cNvPr>
          <p:cNvGrpSpPr/>
          <p:nvPr/>
        </p:nvGrpSpPr>
        <p:grpSpPr>
          <a:xfrm>
            <a:off x="762000" y="736010"/>
            <a:ext cx="10668000" cy="5512390"/>
            <a:chOff x="809625" y="4847241"/>
            <a:chExt cx="10668000" cy="3858896"/>
          </a:xfrm>
        </p:grpSpPr>
        <p:grpSp>
          <p:nvGrpSpPr>
            <p:cNvPr id="23" name="Group 22">
              <a:extLst>
                <a:ext uri="{FF2B5EF4-FFF2-40B4-BE49-F238E27FC236}">
                  <a16:creationId xmlns:a16="http://schemas.microsoft.com/office/drawing/2014/main" id="{75250D0A-2E32-3039-57F7-9EF3CF573ED2}"/>
                </a:ext>
              </a:extLst>
            </p:cNvPr>
            <p:cNvGrpSpPr/>
            <p:nvPr/>
          </p:nvGrpSpPr>
          <p:grpSpPr>
            <a:xfrm>
              <a:off x="1039639" y="4910457"/>
              <a:ext cx="10437986" cy="3795680"/>
              <a:chOff x="1533810" y="896088"/>
              <a:chExt cx="10015117" cy="4176747"/>
            </a:xfrm>
          </p:grpSpPr>
          <p:sp>
            <p:nvSpPr>
              <p:cNvPr id="36" name="Rectangle: Rounded Corners 35">
                <a:extLst>
                  <a:ext uri="{FF2B5EF4-FFF2-40B4-BE49-F238E27FC236}">
                    <a16:creationId xmlns:a16="http://schemas.microsoft.com/office/drawing/2014/main" id="{556626EA-785D-840E-9B3E-37FA31AB02DC}"/>
                  </a:ext>
                </a:extLst>
              </p:cNvPr>
              <p:cNvSpPr/>
              <p:nvPr/>
            </p:nvSpPr>
            <p:spPr>
              <a:xfrm rot="21540000">
                <a:off x="1825558" y="896088"/>
                <a:ext cx="2688337" cy="682306"/>
              </a:xfrm>
              <a:prstGeom prst="roundRect">
                <a:avLst>
                  <a:gd name="adj" fmla="val 14256"/>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76A3D3F-D32C-06EE-C192-D76A1A455BCF}"/>
                  </a:ext>
                </a:extLst>
              </p:cNvPr>
              <p:cNvGrpSpPr/>
              <p:nvPr/>
            </p:nvGrpSpPr>
            <p:grpSpPr>
              <a:xfrm>
                <a:off x="1533810" y="1347394"/>
                <a:ext cx="10015117" cy="3725441"/>
                <a:chOff x="1533810" y="949042"/>
                <a:chExt cx="10015117" cy="3725441"/>
              </a:xfrm>
            </p:grpSpPr>
            <p:sp>
              <p:nvSpPr>
                <p:cNvPr id="39" name="Rectangle: Rounded Corners 38">
                  <a:extLst>
                    <a:ext uri="{FF2B5EF4-FFF2-40B4-BE49-F238E27FC236}">
                      <a16:creationId xmlns:a16="http://schemas.microsoft.com/office/drawing/2014/main" id="{CA16B717-8414-53F0-ECFC-77880839C3E8}"/>
                    </a:ext>
                  </a:extLst>
                </p:cNvPr>
                <p:cNvSpPr/>
                <p:nvPr/>
              </p:nvSpPr>
              <p:spPr>
                <a:xfrm rot="21540000">
                  <a:off x="1621239" y="949042"/>
                  <a:ext cx="9857379" cy="3725441"/>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22AD100-9CE7-C5BD-C568-6B6BD25BEE56}"/>
                    </a:ext>
                  </a:extLst>
                </p:cNvPr>
                <p:cNvSpPr/>
                <p:nvPr/>
              </p:nvSpPr>
              <p:spPr>
                <a:xfrm>
                  <a:off x="1533810" y="1125770"/>
                  <a:ext cx="10015117" cy="3411058"/>
                </a:xfrm>
                <a:prstGeom prst="roundRect">
                  <a:avLst>
                    <a:gd name="adj" fmla="val 9851"/>
                  </a:avLst>
                </a:prstGeom>
                <a:solidFill>
                  <a:schemeClr val="bg1"/>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87913BC4-E8D5-E8BA-8A8D-83B5D73A4223}"/>
                  </a:ext>
                </a:extLst>
              </p:cNvPr>
              <p:cNvSpPr txBox="1"/>
              <p:nvPr/>
            </p:nvSpPr>
            <p:spPr>
              <a:xfrm rot="21540000">
                <a:off x="2110485" y="952821"/>
                <a:ext cx="2241263" cy="432973"/>
              </a:xfrm>
              <a:prstGeom prst="rect">
                <a:avLst/>
              </a:prstGeom>
              <a:noFill/>
            </p:spPr>
            <p:txBody>
              <a:bodyPr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EM CÓ BIẾT</a:t>
                </a:r>
              </a:p>
            </p:txBody>
          </p:sp>
        </p:grpSp>
        <p:grpSp>
          <p:nvGrpSpPr>
            <p:cNvPr id="25" name="Group 24">
              <a:extLst>
                <a:ext uri="{FF2B5EF4-FFF2-40B4-BE49-F238E27FC236}">
                  <a16:creationId xmlns:a16="http://schemas.microsoft.com/office/drawing/2014/main" id="{F2DC1E53-73DB-6988-B465-858FA3502E84}"/>
                </a:ext>
              </a:extLst>
            </p:cNvPr>
            <p:cNvGrpSpPr/>
            <p:nvPr/>
          </p:nvGrpSpPr>
          <p:grpSpPr>
            <a:xfrm>
              <a:off x="809625" y="4847241"/>
              <a:ext cx="826650" cy="698500"/>
              <a:chOff x="383897" y="299737"/>
              <a:chExt cx="986479" cy="833552"/>
            </a:xfrm>
          </p:grpSpPr>
          <p:sp>
            <p:nvSpPr>
              <p:cNvPr id="26" name="Oval 25">
                <a:extLst>
                  <a:ext uri="{FF2B5EF4-FFF2-40B4-BE49-F238E27FC236}">
                    <a16:creationId xmlns:a16="http://schemas.microsoft.com/office/drawing/2014/main" id="{1D804B8D-3611-8CDA-0512-7B0B5D864120}"/>
                  </a:ext>
                </a:extLst>
              </p:cNvPr>
              <p:cNvSpPr/>
              <p:nvPr/>
            </p:nvSpPr>
            <p:spPr>
              <a:xfrm>
                <a:off x="383897" y="299737"/>
                <a:ext cx="986479"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97446C74-67D2-F4DB-F4BC-3465726B4C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3897" y="401866"/>
                <a:ext cx="868997" cy="603414"/>
              </a:xfrm>
              <a:prstGeom prst="rect">
                <a:avLst/>
              </a:prstGeom>
            </p:spPr>
          </p:pic>
        </p:grpSp>
      </p:grpSp>
      <p:pic>
        <p:nvPicPr>
          <p:cNvPr id="7" name="Picture 6">
            <a:extLst>
              <a:ext uri="{FF2B5EF4-FFF2-40B4-BE49-F238E27FC236}">
                <a16:creationId xmlns:a16="http://schemas.microsoft.com/office/drawing/2014/main" id="{C6631C58-6A76-0890-96E4-96CC6017D9A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752600" y="1825853"/>
            <a:ext cx="8458200" cy="4041547"/>
          </a:xfrm>
          <a:prstGeom prst="rect">
            <a:avLst/>
          </a:prstGeom>
          <a:ln>
            <a:noFill/>
          </a:ln>
          <a:effectLst>
            <a:softEdge rad="112500"/>
          </a:effectLst>
        </p:spPr>
      </p:pic>
    </p:spTree>
    <p:extLst>
      <p:ext uri="{BB962C8B-B14F-4D97-AF65-F5344CB8AC3E}">
        <p14:creationId xmlns:p14="http://schemas.microsoft.com/office/powerpoint/2010/main" val="25829465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281C1D2-2A52-6033-F174-D08CA7DD5D93}"/>
              </a:ext>
            </a:extLst>
          </p:cNvPr>
          <p:cNvSpPr/>
          <p:nvPr/>
        </p:nvSpPr>
        <p:spPr>
          <a:xfrm>
            <a:off x="1171153" y="1036952"/>
            <a:ext cx="10313405" cy="4830448"/>
          </a:xfrm>
          <a:prstGeom prst="roundRect">
            <a:avLst>
              <a:gd name="adj" fmla="val 6822"/>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250C00-9129-311F-9CE0-1AC86ED59C6C}"/>
              </a:ext>
            </a:extLst>
          </p:cNvPr>
          <p:cNvGrpSpPr/>
          <p:nvPr/>
        </p:nvGrpSpPr>
        <p:grpSpPr>
          <a:xfrm>
            <a:off x="700373" y="603389"/>
            <a:ext cx="867126" cy="867126"/>
            <a:chOff x="722012" y="752946"/>
            <a:chExt cx="940051" cy="940051"/>
          </a:xfrm>
        </p:grpSpPr>
        <p:sp>
          <p:nvSpPr>
            <p:cNvPr id="7" name="Oval 6">
              <a:extLst>
                <a:ext uri="{FF2B5EF4-FFF2-40B4-BE49-F238E27FC236}">
                  <a16:creationId xmlns:a16="http://schemas.microsoft.com/office/drawing/2014/main" id="{7A92C3ED-DAAF-D1E7-B1FC-CE4EF830EC0A}"/>
                </a:ext>
              </a:extLst>
            </p:cNvPr>
            <p:cNvSpPr/>
            <p:nvPr/>
          </p:nvSpPr>
          <p:spPr>
            <a:xfrm>
              <a:off x="722012" y="752946"/>
              <a:ext cx="940051" cy="940051"/>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38A2DD7-B74D-A60A-E7EE-843931A669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7842" y="897178"/>
              <a:ext cx="616636" cy="616636"/>
            </a:xfrm>
            <a:prstGeom prst="rect">
              <a:avLst/>
            </a:prstGeom>
          </p:spPr>
        </p:pic>
      </p:grpSp>
      <p:sp>
        <p:nvSpPr>
          <p:cNvPr id="5" name="TextBox 4">
            <a:extLst>
              <a:ext uri="{FF2B5EF4-FFF2-40B4-BE49-F238E27FC236}">
                <a16:creationId xmlns:a16="http://schemas.microsoft.com/office/drawing/2014/main" id="{B994622F-2A94-C999-A502-AED19E54D5A7}"/>
              </a:ext>
            </a:extLst>
          </p:cNvPr>
          <p:cNvSpPr txBox="1"/>
          <p:nvPr/>
        </p:nvSpPr>
        <p:spPr>
          <a:xfrm>
            <a:off x="1422139" y="1175786"/>
            <a:ext cx="9572274" cy="4124206"/>
          </a:xfrm>
          <a:prstGeom prst="rect">
            <a:avLst/>
          </a:prstGeom>
          <a:noFill/>
        </p:spPr>
        <p:txBody>
          <a:bodyPr wrap="square" rtlCol="0">
            <a:spAutoFit/>
          </a:bodyPr>
          <a:lstStyle/>
          <a:p>
            <a:pPr marL="457200" indent="-457200" algn="just">
              <a:spcAft>
                <a:spcPts val="400"/>
              </a:spcAft>
              <a:buFont typeface="Wingdings" panose="05000000000000000000" pitchFamily="2" charset="2"/>
              <a:buChar char=""/>
            </a:pPr>
            <a:r>
              <a:rPr lang="vi-VN" sz="2800" dirty="0">
                <a:latin typeface="Times New Roman" panose="02020603050405020304" pitchFamily="18" charset="0"/>
                <a:cs typeface="Times New Roman" panose="02020603050405020304" pitchFamily="18" charset="0"/>
              </a:rPr>
              <a:t>Khi thay thế nhóm -OH ở nhóm carboxyl (-COOH) của carboxylic acid bằng nh</a:t>
            </a:r>
            <a:r>
              <a:rPr lang="en-US" sz="2800" dirty="0">
                <a:latin typeface="Times New Roman" panose="02020603050405020304" pitchFamily="18" charset="0"/>
                <a:cs typeface="Times New Roman" panose="02020603050405020304" pitchFamily="18" charset="0"/>
              </a:rPr>
              <a:t>ó</a:t>
            </a:r>
            <a:r>
              <a:rPr lang="vi-VN" sz="2800" dirty="0">
                <a:latin typeface="Times New Roman" panose="02020603050405020304" pitchFamily="18" charset="0"/>
                <a:cs typeface="Times New Roman" panose="02020603050405020304" pitchFamily="18" charset="0"/>
              </a:rPr>
              <a:t>m -OR’ thì được ester. Trong đó R’ là gốc hydrocarbon.</a:t>
            </a:r>
            <a:endParaRPr lang="en-US" sz="2800" dirty="0">
              <a:latin typeface="Times New Roman" panose="02020603050405020304" pitchFamily="18" charset="0"/>
              <a:cs typeface="Times New Roman" panose="02020603050405020304" pitchFamily="18" charset="0"/>
            </a:endParaRPr>
          </a:p>
          <a:p>
            <a:pPr marL="457200" indent="-457200" algn="just">
              <a:spcAft>
                <a:spcPts val="400"/>
              </a:spcAft>
              <a:buFont typeface="Wingdings" panose="05000000000000000000" pitchFamily="2" charset="2"/>
              <a:buChar char=""/>
            </a:pPr>
            <a:r>
              <a:rPr lang="vi-VN" sz="2800" dirty="0">
                <a:latin typeface="Times New Roman" panose="02020603050405020304" pitchFamily="18" charset="0"/>
                <a:cs typeface="Times New Roman" panose="02020603050405020304" pitchFamily="18" charset="0"/>
              </a:rPr>
              <a:t>Ester đơn chức có công thức chung là RCOOR', trong đó R là gốc hydrocarbon hoặc H, R' là gốc hydrocarbon.</a:t>
            </a:r>
            <a:endParaRPr lang="en-US" sz="2800" dirty="0">
              <a:latin typeface="Times New Roman" panose="02020603050405020304" pitchFamily="18" charset="0"/>
              <a:cs typeface="Times New Roman" panose="02020603050405020304" pitchFamily="18" charset="0"/>
            </a:endParaRPr>
          </a:p>
          <a:p>
            <a:pPr marL="457200" indent="-457200" algn="just">
              <a:spcAft>
                <a:spcPts val="400"/>
              </a:spcAft>
              <a:buFont typeface="Wingdings" panose="05000000000000000000" pitchFamily="2" charset="2"/>
              <a:buChar char=""/>
            </a:pPr>
            <a:r>
              <a:rPr lang="vi-VN" sz="2800" dirty="0">
                <a:latin typeface="Times New Roman" panose="02020603050405020304" pitchFamily="18" charset="0"/>
                <a:cs typeface="Times New Roman" panose="02020603050405020304" pitchFamily="18" charset="0"/>
              </a:rPr>
              <a:t>Tên gọi của ester đơn chức:</a:t>
            </a:r>
            <a:endParaRPr lang="en-US" sz="2800" dirty="0">
              <a:latin typeface="Times New Roman" panose="02020603050405020304" pitchFamily="18" charset="0"/>
              <a:cs typeface="Times New Roman" panose="02020603050405020304" pitchFamily="18" charset="0"/>
            </a:endParaRPr>
          </a:p>
          <a:p>
            <a:pPr algn="just">
              <a:spcAft>
                <a:spcPts val="400"/>
              </a:spcAft>
            </a:pPr>
            <a:r>
              <a:rPr lang="nn-NO" sz="2800" dirty="0">
                <a:sym typeface="Wingdings" panose="05000000000000000000" pitchFamily="2" charset="2"/>
              </a:rPr>
              <a:t> </a:t>
            </a:r>
            <a:r>
              <a:rPr lang="vi-VN" sz="2800" dirty="0">
                <a:latin typeface="Times New Roman" panose="02020603050405020304" pitchFamily="18" charset="0"/>
                <a:cs typeface="Times New Roman" panose="02020603050405020304" pitchFamily="18" charset="0"/>
                <a:sym typeface="Wingdings" panose="05000000000000000000" pitchFamily="2" charset="2"/>
              </a:rPr>
              <a:t>Các phân tử ester không tạo được liên kết hydrogen với nhau nên có nhiệt độ sôi thấp hơn so với alcohol và carboxylic acid có phân tử khối tương đương.</a:t>
            </a:r>
            <a:endParaRPr lang="en-US"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5B354E2-B09B-154F-286E-D3894104FB2A}"/>
              </a:ext>
            </a:extLst>
          </p:cNvPr>
          <p:cNvSpPr/>
          <p:nvPr/>
        </p:nvSpPr>
        <p:spPr>
          <a:xfrm>
            <a:off x="5922149" y="3429000"/>
            <a:ext cx="1832778" cy="543460"/>
          </a:xfrm>
          <a:prstGeom prst="rect">
            <a:avLst/>
          </a:prstGeom>
          <a:solidFill>
            <a:srgbClr val="B513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Tên gốc R</a:t>
            </a:r>
            <a:r>
              <a:rPr lang="en-US" sz="2800" b="1" baseline="300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AC22339-FDAC-D2B1-413A-E5983FF52AD4}"/>
              </a:ext>
            </a:extLst>
          </p:cNvPr>
          <p:cNvSpPr/>
          <p:nvPr/>
        </p:nvSpPr>
        <p:spPr>
          <a:xfrm>
            <a:off x="8490336" y="3429000"/>
            <a:ext cx="2749213" cy="543460"/>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Tên gốc RCOO</a:t>
            </a:r>
          </a:p>
        </p:txBody>
      </p:sp>
      <p:sp>
        <p:nvSpPr>
          <p:cNvPr id="10" name="Plus Sign 9">
            <a:extLst>
              <a:ext uri="{FF2B5EF4-FFF2-40B4-BE49-F238E27FC236}">
                <a16:creationId xmlns:a16="http://schemas.microsoft.com/office/drawing/2014/main" id="{EF8CDCAB-E727-0D4C-5B52-B00D58757881}"/>
              </a:ext>
            </a:extLst>
          </p:cNvPr>
          <p:cNvSpPr/>
          <p:nvPr/>
        </p:nvSpPr>
        <p:spPr>
          <a:xfrm>
            <a:off x="7958990" y="3513353"/>
            <a:ext cx="327282" cy="300596"/>
          </a:xfrm>
          <a:prstGeom prst="mathPl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00853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281C1D2-2A52-6033-F174-D08CA7DD5D93}"/>
              </a:ext>
            </a:extLst>
          </p:cNvPr>
          <p:cNvSpPr/>
          <p:nvPr/>
        </p:nvSpPr>
        <p:spPr>
          <a:xfrm>
            <a:off x="1171153" y="1036952"/>
            <a:ext cx="10313405" cy="4830448"/>
          </a:xfrm>
          <a:prstGeom prst="roundRect">
            <a:avLst>
              <a:gd name="adj" fmla="val 6822"/>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250C00-9129-311F-9CE0-1AC86ED59C6C}"/>
              </a:ext>
            </a:extLst>
          </p:cNvPr>
          <p:cNvGrpSpPr/>
          <p:nvPr/>
        </p:nvGrpSpPr>
        <p:grpSpPr>
          <a:xfrm>
            <a:off x="700373" y="603389"/>
            <a:ext cx="867126" cy="867126"/>
            <a:chOff x="722012" y="752946"/>
            <a:chExt cx="940051" cy="940051"/>
          </a:xfrm>
        </p:grpSpPr>
        <p:sp>
          <p:nvSpPr>
            <p:cNvPr id="7" name="Oval 6">
              <a:extLst>
                <a:ext uri="{FF2B5EF4-FFF2-40B4-BE49-F238E27FC236}">
                  <a16:creationId xmlns:a16="http://schemas.microsoft.com/office/drawing/2014/main" id="{7A92C3ED-DAAF-D1E7-B1FC-CE4EF830EC0A}"/>
                </a:ext>
              </a:extLst>
            </p:cNvPr>
            <p:cNvSpPr/>
            <p:nvPr/>
          </p:nvSpPr>
          <p:spPr>
            <a:xfrm>
              <a:off x="722012" y="752946"/>
              <a:ext cx="940051" cy="940051"/>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38A2DD7-B74D-A60A-E7EE-843931A669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7842" y="897178"/>
              <a:ext cx="616636" cy="616636"/>
            </a:xfrm>
            <a:prstGeom prst="rect">
              <a:avLst/>
            </a:prstGeom>
          </p:spPr>
        </p:pic>
      </p:grpSp>
      <p:sp>
        <p:nvSpPr>
          <p:cNvPr id="5" name="TextBox 4">
            <a:extLst>
              <a:ext uri="{FF2B5EF4-FFF2-40B4-BE49-F238E27FC236}">
                <a16:creationId xmlns:a16="http://schemas.microsoft.com/office/drawing/2014/main" id="{B994622F-2A94-C999-A502-AED19E54D5A7}"/>
              </a:ext>
            </a:extLst>
          </p:cNvPr>
          <p:cNvSpPr txBox="1"/>
          <p:nvPr/>
        </p:nvSpPr>
        <p:spPr>
          <a:xfrm>
            <a:off x="1422139" y="1175786"/>
            <a:ext cx="9572274" cy="4175502"/>
          </a:xfrm>
          <a:prstGeom prst="rect">
            <a:avLst/>
          </a:prstGeom>
          <a:noFill/>
        </p:spPr>
        <p:txBody>
          <a:bodyPr wrap="square" rtlCol="0">
            <a:spAutoFit/>
          </a:bodyPr>
          <a:lstStyle/>
          <a:p>
            <a:pPr algn="just">
              <a:spcAft>
                <a:spcPts val="400"/>
              </a:spcAft>
            </a:pPr>
            <a:r>
              <a:rPr lang="vi-VN" sz="2800" dirty="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Phản ứng thuỷ phân: ester bị thuỷ phân trong môi trường acid (thường là phản ứng thuận nghịch) hoặc môi trường base (phản ứng một chiều).</a:t>
            </a:r>
            <a:endParaRPr lang="en-US" sz="2800" dirty="0">
              <a:latin typeface="Times New Roman" panose="02020603050405020304" pitchFamily="18" charset="0"/>
              <a:cs typeface="Times New Roman" panose="02020603050405020304" pitchFamily="18" charset="0"/>
            </a:endParaRPr>
          </a:p>
          <a:p>
            <a:pPr algn="just">
              <a:spcAft>
                <a:spcPts val="400"/>
              </a:spcAft>
            </a:pPr>
            <a:r>
              <a:rPr lang="en-US" sz="2800" dirty="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Ester thường được điều chế từ phản ứng ester hoá:</a:t>
            </a:r>
            <a:endParaRPr lang="en-US" sz="2800" dirty="0">
              <a:latin typeface="Times New Roman" panose="02020603050405020304" pitchFamily="18" charset="0"/>
              <a:cs typeface="Times New Roman" panose="02020603050405020304" pitchFamily="18" charset="0"/>
            </a:endParaRPr>
          </a:p>
          <a:p>
            <a:pPr algn="just">
              <a:spcAft>
                <a:spcPts val="400"/>
              </a:spcAft>
            </a:pPr>
            <a:endParaRPr lang="en-US" sz="2800" dirty="0">
              <a:latin typeface="Times New Roman" panose="02020603050405020304" pitchFamily="18" charset="0"/>
              <a:cs typeface="Times New Roman" panose="02020603050405020304" pitchFamily="18" charset="0"/>
            </a:endParaRPr>
          </a:p>
          <a:p>
            <a:pPr algn="just">
              <a:spcAft>
                <a:spcPts val="4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Một số ester được dùng làm dung môi, hương liệu, phụ gia thực phẩm, nguyên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liệu sản xuất polymer, dược phẩm,...</a:t>
            </a:r>
            <a:endParaRPr lang="en-US" sz="2800" dirty="0">
              <a:latin typeface="Times New Roman" panose="02020603050405020304" pitchFamily="18" charset="0"/>
              <a:cs typeface="Times New Roman" panose="02020603050405020304" pitchFamily="18" charset="0"/>
            </a:endParaRPr>
          </a:p>
          <a:p>
            <a:pPr algn="just">
              <a:spcAft>
                <a:spcPts val="4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Lipid là những hợp chất hữu cơ có trong tế bào sống, gồm chất béo (còn gọi là triglyceride), sáp, steroid, phospholipid,...</a:t>
            </a:r>
            <a:endParaRPr lang="en-US" sz="28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FD238016-7BEA-AA37-731C-8F340169E4E1}"/>
              </a:ext>
            </a:extLst>
          </p:cNvPr>
          <p:cNvGrpSpPr/>
          <p:nvPr/>
        </p:nvGrpSpPr>
        <p:grpSpPr>
          <a:xfrm>
            <a:off x="1475798" y="2912879"/>
            <a:ext cx="9512811" cy="556882"/>
            <a:chOff x="1438918" y="4806836"/>
            <a:chExt cx="9362430" cy="693246"/>
          </a:xfrm>
        </p:grpSpPr>
        <p:sp>
          <p:nvSpPr>
            <p:cNvPr id="12" name="Rectangle 11">
              <a:extLst>
                <a:ext uri="{FF2B5EF4-FFF2-40B4-BE49-F238E27FC236}">
                  <a16:creationId xmlns:a16="http://schemas.microsoft.com/office/drawing/2014/main" id="{17A30FD7-A6D8-4BBA-F98F-686125420549}"/>
                </a:ext>
              </a:extLst>
            </p:cNvPr>
            <p:cNvSpPr/>
            <p:nvPr/>
          </p:nvSpPr>
          <p:spPr>
            <a:xfrm>
              <a:off x="2371047" y="4864303"/>
              <a:ext cx="7799524" cy="635779"/>
            </a:xfrm>
            <a:prstGeom prst="rect">
              <a:avLst/>
            </a:prstGeom>
            <a:solidFill>
              <a:srgbClr val="E6FEF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583F10BE-1614-5AA1-46AF-A4136389BC26}"/>
                </a:ext>
              </a:extLst>
            </p:cNvPr>
            <p:cNvGrpSpPr/>
            <p:nvPr/>
          </p:nvGrpSpPr>
          <p:grpSpPr>
            <a:xfrm>
              <a:off x="1438918" y="4806836"/>
              <a:ext cx="9362430" cy="693245"/>
              <a:chOff x="172670" y="5115989"/>
              <a:chExt cx="9362430" cy="693245"/>
            </a:xfrm>
          </p:grpSpPr>
          <p:sp>
            <p:nvSpPr>
              <p:cNvPr id="15" name="TextBox 14">
                <a:extLst>
                  <a:ext uri="{FF2B5EF4-FFF2-40B4-BE49-F238E27FC236}">
                    <a16:creationId xmlns:a16="http://schemas.microsoft.com/office/drawing/2014/main" id="{EDBE7165-33E1-B1B7-DF9E-A0BEC993F4A4}"/>
                  </a:ext>
                </a:extLst>
              </p:cNvPr>
              <p:cNvSpPr txBox="1"/>
              <p:nvPr/>
            </p:nvSpPr>
            <p:spPr>
              <a:xfrm>
                <a:off x="172670" y="5173457"/>
                <a:ext cx="3852348" cy="635777"/>
              </a:xfrm>
              <a:prstGeom prst="rect">
                <a:avLst/>
              </a:prstGeom>
              <a:noFill/>
            </p:spPr>
            <p:txBody>
              <a:bodyPr wrap="square" rtlCol="0">
                <a:spAutoFit/>
              </a:bodyPr>
              <a:lstStyle/>
              <a:p>
                <a:pPr algn="r">
                  <a:lnSpc>
                    <a:spcPct val="125000"/>
                  </a:lnSpc>
                </a:pP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RCO</a:t>
                </a:r>
                <a:r>
                  <a:rPr lang="en-US" sz="2400"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OH</a:t>
                </a: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  +  </a:t>
                </a:r>
                <a:r>
                  <a:rPr lang="en-US" sz="2400"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H</a:t>
                </a:r>
                <a:r>
                  <a:rPr lang="en-US" sz="2400" dirty="0">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a:t>−O−R</a:t>
                </a:r>
                <a:r>
                  <a:rPr lang="en-US" sz="2400" baseline="30000" dirty="0">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a:t>’</a:t>
                </a:r>
                <a:endParaRPr lang="en-US" sz="2400" baseline="30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2961CFD-6C87-A17C-B019-81AD91F58BFB}"/>
                  </a:ext>
                </a:extLst>
              </p:cNvPr>
              <p:cNvSpPr txBox="1"/>
              <p:nvPr/>
            </p:nvSpPr>
            <p:spPr>
              <a:xfrm>
                <a:off x="6396635" y="5173457"/>
                <a:ext cx="3138465" cy="635777"/>
              </a:xfrm>
              <a:prstGeom prst="rect">
                <a:avLst/>
              </a:prstGeom>
              <a:noFill/>
            </p:spPr>
            <p:txBody>
              <a:bodyPr wrap="square" rtlCol="0">
                <a:spAutoFit/>
              </a:bodyPr>
              <a:lstStyle/>
              <a:p>
                <a:pPr>
                  <a:lnSpc>
                    <a:spcPct val="125000"/>
                  </a:lnSpc>
                </a:pP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RCOOR</a:t>
                </a:r>
                <a:r>
                  <a:rPr lang="en-US" sz="2400" baseline="30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a:t>
                </a:r>
                <a:r>
                  <a:rPr lang="en-US" sz="24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  +  </a:t>
                </a:r>
                <a:r>
                  <a:rPr lang="en-US" sz="2400"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H</a:t>
                </a:r>
                <a:r>
                  <a:rPr lang="en-US" sz="2400" baseline="-25000"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2</a:t>
                </a:r>
                <a:r>
                  <a:rPr lang="en-US" sz="2400" dirty="0">
                    <a:solidFill>
                      <a:srgbClr val="FF0000"/>
                    </a:solidFill>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O</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9AFA29C-A226-BC15-3205-3B344CCEA5F0}"/>
                  </a:ext>
                </a:extLst>
              </p:cNvPr>
              <p:cNvGrpSpPr/>
              <p:nvPr/>
            </p:nvGrpSpPr>
            <p:grpSpPr>
              <a:xfrm>
                <a:off x="4235863" y="5115989"/>
                <a:ext cx="1888980" cy="601387"/>
                <a:chOff x="4070763" y="5115989"/>
                <a:chExt cx="1888980" cy="601387"/>
              </a:xfrm>
            </p:grpSpPr>
            <p:cxnSp>
              <p:nvCxnSpPr>
                <p:cNvPr id="18" name="Straight Arrow Connector 17">
                  <a:extLst>
                    <a:ext uri="{FF2B5EF4-FFF2-40B4-BE49-F238E27FC236}">
                      <a16:creationId xmlns:a16="http://schemas.microsoft.com/office/drawing/2014/main" id="{023288A1-2A96-497E-193D-E0B68FF520DF}"/>
                    </a:ext>
                  </a:extLst>
                </p:cNvPr>
                <p:cNvCxnSpPr>
                  <a:cxnSpLocks/>
                </p:cNvCxnSpPr>
                <p:nvPr/>
              </p:nvCxnSpPr>
              <p:spPr>
                <a:xfrm>
                  <a:off x="4094660" y="5590002"/>
                  <a:ext cx="186508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6E770A1-8841-EDF0-1C8B-2984F2BD45B5}"/>
                    </a:ext>
                  </a:extLst>
                </p:cNvPr>
                <p:cNvSpPr txBox="1"/>
                <p:nvPr/>
              </p:nvSpPr>
              <p:spPr>
                <a:xfrm>
                  <a:off x="4070763" y="5115989"/>
                  <a:ext cx="1816120" cy="462163"/>
                </a:xfrm>
                <a:prstGeom prst="rect">
                  <a:avLst/>
                </a:prstGeom>
                <a:noFill/>
              </p:spPr>
              <p:txBody>
                <a:bodyPr wrap="square" rtlCol="0">
                  <a:spAutoFit/>
                </a:bodyPr>
                <a:lstStyle/>
                <a:p>
                  <a:pPr algn="ctr">
                    <a:lnSpc>
                      <a:spcPct val="125000"/>
                    </a:lnSpc>
                  </a:pPr>
                  <a:r>
                    <a:rPr lang="en-US" sz="16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H</a:t>
                  </a:r>
                  <a:r>
                    <a:rPr lang="en-US" sz="1600" baseline="-25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2</a:t>
                  </a:r>
                  <a:r>
                    <a:rPr lang="en-US" sz="16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SO</a:t>
                  </a:r>
                  <a:r>
                    <a:rPr lang="en-US" sz="1600" baseline="-25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4 đặc</a:t>
                  </a:r>
                  <a:r>
                    <a:rPr lang="en-US" sz="16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 t</a:t>
                  </a:r>
                  <a:r>
                    <a:rPr lang="en-US" sz="1600" baseline="30000" dirty="0">
                      <a:latin typeface="Times New Roman" panose="02020603050405020304" pitchFamily="18" charset="0"/>
                      <a:ea typeface="Yu Gothic UI" panose="020B0500000000000000" pitchFamily="34" charset="-128"/>
                      <a:cs typeface="Times New Roman" panose="02020603050405020304" pitchFamily="18" charset="0"/>
                      <a:sym typeface="Symbol" panose="05050102010706020507" pitchFamily="18" charset="2"/>
                    </a:rPr>
                    <a:t>o</a:t>
                  </a:r>
                  <a:endParaRPr lang="en-US" sz="1600" dirty="0">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563186C7-96D5-6CFF-147A-90C8E138A4E5}"/>
                    </a:ext>
                  </a:extLst>
                </p:cNvPr>
                <p:cNvCxnSpPr>
                  <a:cxnSpLocks/>
                </p:cNvCxnSpPr>
                <p:nvPr/>
              </p:nvCxnSpPr>
              <p:spPr>
                <a:xfrm flipH="1">
                  <a:off x="4094660" y="5717376"/>
                  <a:ext cx="186508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40395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281C1D2-2A52-6033-F174-D08CA7DD5D93}"/>
              </a:ext>
            </a:extLst>
          </p:cNvPr>
          <p:cNvSpPr/>
          <p:nvPr/>
        </p:nvSpPr>
        <p:spPr>
          <a:xfrm>
            <a:off x="1171153" y="1036952"/>
            <a:ext cx="10313405" cy="4830448"/>
          </a:xfrm>
          <a:prstGeom prst="roundRect">
            <a:avLst>
              <a:gd name="adj" fmla="val 6822"/>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250C00-9129-311F-9CE0-1AC86ED59C6C}"/>
              </a:ext>
            </a:extLst>
          </p:cNvPr>
          <p:cNvGrpSpPr/>
          <p:nvPr/>
        </p:nvGrpSpPr>
        <p:grpSpPr>
          <a:xfrm>
            <a:off x="700373" y="603389"/>
            <a:ext cx="867126" cy="867126"/>
            <a:chOff x="722012" y="752946"/>
            <a:chExt cx="940051" cy="940051"/>
          </a:xfrm>
        </p:grpSpPr>
        <p:sp>
          <p:nvSpPr>
            <p:cNvPr id="7" name="Oval 6">
              <a:extLst>
                <a:ext uri="{FF2B5EF4-FFF2-40B4-BE49-F238E27FC236}">
                  <a16:creationId xmlns:a16="http://schemas.microsoft.com/office/drawing/2014/main" id="{7A92C3ED-DAAF-D1E7-B1FC-CE4EF830EC0A}"/>
                </a:ext>
              </a:extLst>
            </p:cNvPr>
            <p:cNvSpPr/>
            <p:nvPr/>
          </p:nvSpPr>
          <p:spPr>
            <a:xfrm>
              <a:off x="722012" y="752946"/>
              <a:ext cx="940051" cy="940051"/>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38A2DD7-B74D-A60A-E7EE-843931A669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7842" y="897178"/>
              <a:ext cx="616636" cy="616636"/>
            </a:xfrm>
            <a:prstGeom prst="rect">
              <a:avLst/>
            </a:prstGeom>
          </p:spPr>
        </p:pic>
      </p:grpSp>
      <p:sp>
        <p:nvSpPr>
          <p:cNvPr id="5" name="TextBox 4">
            <a:extLst>
              <a:ext uri="{FF2B5EF4-FFF2-40B4-BE49-F238E27FC236}">
                <a16:creationId xmlns:a16="http://schemas.microsoft.com/office/drawing/2014/main" id="{B994622F-2A94-C999-A502-AED19E54D5A7}"/>
              </a:ext>
            </a:extLst>
          </p:cNvPr>
          <p:cNvSpPr txBox="1"/>
          <p:nvPr/>
        </p:nvSpPr>
        <p:spPr>
          <a:xfrm>
            <a:off x="1422139" y="1175786"/>
            <a:ext cx="9572274" cy="4124206"/>
          </a:xfrm>
          <a:prstGeom prst="rect">
            <a:avLst/>
          </a:prstGeom>
          <a:noFill/>
        </p:spPr>
        <p:txBody>
          <a:bodyPr wrap="square" rtlCol="0">
            <a:spAutoFit/>
          </a:bodyPr>
          <a:lstStyle/>
          <a:p>
            <a:pPr algn="just">
              <a:spcAft>
                <a:spcPts val="4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Chất béo là triester của glycerol với acid béo.</a:t>
            </a:r>
            <a:endParaRPr lang="en-US" sz="2800" dirty="0">
              <a:latin typeface="Times New Roman" panose="02020603050405020304" pitchFamily="18" charset="0"/>
              <a:cs typeface="Times New Roman" panose="02020603050405020304" pitchFamily="18" charset="0"/>
            </a:endParaRPr>
          </a:p>
          <a:p>
            <a:pPr algn="just">
              <a:spcAft>
                <a:spcPts val="4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Acid béo là carboxylic acid đơn chức, hầu hết chúng có mạch carbon dài, thường từ 12 - 24 nguyên tử carbon và không phân nhánh.</a:t>
            </a:r>
            <a:endParaRPr lang="en-US" sz="2800" dirty="0">
              <a:latin typeface="Times New Roman" panose="02020603050405020304" pitchFamily="18" charset="0"/>
              <a:cs typeface="Times New Roman" panose="02020603050405020304" pitchFamily="18" charset="0"/>
            </a:endParaRPr>
          </a:p>
          <a:p>
            <a:pPr algn="just">
              <a:spcAft>
                <a:spcPts val="4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Phản ứng hydrogen hoá chất béo có gốc hydrocarbon không no (dạng lỏng) tạo thành chất béo có gốc hydrocarbon no (dạng rắn).</a:t>
            </a:r>
            <a:endParaRPr lang="en-US" sz="2800" dirty="0">
              <a:latin typeface="Times New Roman" panose="02020603050405020304" pitchFamily="18" charset="0"/>
              <a:cs typeface="Times New Roman" panose="02020603050405020304" pitchFamily="18" charset="0"/>
            </a:endParaRPr>
          </a:p>
          <a:p>
            <a:pPr algn="just">
              <a:spcAft>
                <a:spcPts val="4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sym typeface="Wingdings" panose="05000000000000000000" pitchFamily="2" charset="2"/>
              </a:rPr>
              <a:t>Chất béo bị oxi hoá bởi oxygen trong không khí tạo thành các hợp chất có mùi khó chịu.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480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chemeClr val="bg1">
              <a:alpha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281C1D2-2A52-6033-F174-D08CA7DD5D93}"/>
              </a:ext>
            </a:extLst>
          </p:cNvPr>
          <p:cNvSpPr/>
          <p:nvPr/>
        </p:nvSpPr>
        <p:spPr>
          <a:xfrm>
            <a:off x="1171153" y="1036952"/>
            <a:ext cx="10313405" cy="4830448"/>
          </a:xfrm>
          <a:prstGeom prst="roundRect">
            <a:avLst>
              <a:gd name="adj" fmla="val 6822"/>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5250C00-9129-311F-9CE0-1AC86ED59C6C}"/>
              </a:ext>
            </a:extLst>
          </p:cNvPr>
          <p:cNvGrpSpPr/>
          <p:nvPr/>
        </p:nvGrpSpPr>
        <p:grpSpPr>
          <a:xfrm>
            <a:off x="700373" y="603389"/>
            <a:ext cx="867126" cy="867126"/>
            <a:chOff x="722012" y="752946"/>
            <a:chExt cx="940051" cy="940051"/>
          </a:xfrm>
        </p:grpSpPr>
        <p:sp>
          <p:nvSpPr>
            <p:cNvPr id="7" name="Oval 6">
              <a:extLst>
                <a:ext uri="{FF2B5EF4-FFF2-40B4-BE49-F238E27FC236}">
                  <a16:creationId xmlns:a16="http://schemas.microsoft.com/office/drawing/2014/main" id="{7A92C3ED-DAAF-D1E7-B1FC-CE4EF830EC0A}"/>
                </a:ext>
              </a:extLst>
            </p:cNvPr>
            <p:cNvSpPr/>
            <p:nvPr/>
          </p:nvSpPr>
          <p:spPr>
            <a:xfrm>
              <a:off x="722012" y="752946"/>
              <a:ext cx="940051" cy="940051"/>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38A2DD7-B74D-A60A-E7EE-843931A669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7842" y="897178"/>
              <a:ext cx="616636" cy="616636"/>
            </a:xfrm>
            <a:prstGeom prst="rect">
              <a:avLst/>
            </a:prstGeom>
          </p:spPr>
        </p:pic>
      </p:grpSp>
      <p:sp>
        <p:nvSpPr>
          <p:cNvPr id="5" name="TextBox 4">
            <a:extLst>
              <a:ext uri="{FF2B5EF4-FFF2-40B4-BE49-F238E27FC236}">
                <a16:creationId xmlns:a16="http://schemas.microsoft.com/office/drawing/2014/main" id="{B994622F-2A94-C999-A502-AED19E54D5A7}"/>
              </a:ext>
            </a:extLst>
          </p:cNvPr>
          <p:cNvSpPr txBox="1"/>
          <p:nvPr/>
        </p:nvSpPr>
        <p:spPr>
          <a:xfrm>
            <a:off x="1422139" y="1175786"/>
            <a:ext cx="9572274" cy="2298065"/>
          </a:xfrm>
          <a:prstGeom prst="rect">
            <a:avLst/>
          </a:prstGeom>
          <a:noFill/>
        </p:spPr>
        <p:txBody>
          <a:bodyPr wrap="square" rtlCol="0">
            <a:spAutoFit/>
          </a:bodyPr>
          <a:lstStyle/>
          <a:p>
            <a:pPr algn="just">
              <a:spcAft>
                <a:spcPts val="4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rPr>
              <a:t>Chất béo là nguồn cung câp vá dự trữ năng lượng ớ người và động vật. Chất béo là nguyên liệu cho ngành công nghiệp thực phẩm, sản xuất xà phòng và glycerol,...</a:t>
            </a:r>
            <a:endParaRPr lang="en-US" sz="2800" dirty="0">
              <a:latin typeface="Times New Roman" panose="02020603050405020304" pitchFamily="18" charset="0"/>
              <a:cs typeface="Times New Roman" panose="02020603050405020304" pitchFamily="18" charset="0"/>
            </a:endParaRPr>
          </a:p>
          <a:p>
            <a:pPr algn="just">
              <a:spcAft>
                <a:spcPts val="400"/>
              </a:spcAft>
            </a:pPr>
            <a:r>
              <a:rPr lang="vi-VN"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vi-VN" sz="2800" dirty="0">
                <a:latin typeface="Times New Roman" panose="02020603050405020304" pitchFamily="18" charset="0"/>
                <a:cs typeface="Times New Roman" panose="02020603050405020304" pitchFamily="18" charset="0"/>
                <a:sym typeface="Wingdings" panose="05000000000000000000" pitchFamily="2" charset="2"/>
              </a:rPr>
              <a:t>Acid béo omega-3 và omega-6 có vai trò quan trọng đối với cơ thể, giúp phòng ngừa nhiều loại bệnh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1501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495800" y="870409"/>
            <a:ext cx="3057219" cy="719068"/>
            <a:chOff x="1105206" y="838200"/>
            <a:chExt cx="3057219" cy="719068"/>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30275"/>
              <a:ext cx="2241550" cy="626993"/>
              <a:chOff x="1447800" y="930275"/>
              <a:chExt cx="2241550" cy="626993"/>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957672" y="972493"/>
                <a:ext cx="1221809" cy="584775"/>
              </a:xfrm>
              <a:prstGeom prst="rect">
                <a:avLst/>
              </a:prstGeom>
              <a:noFill/>
            </p:spPr>
            <p:txBody>
              <a:bodyPr wrap="none" rtlCol="0">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Câu 1</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1030586" y="1989860"/>
            <a:ext cx="9826028" cy="281074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16D199-69F7-DC49-7DE7-0D5F037EC1FB}"/>
              </a:ext>
            </a:extLst>
          </p:cNvPr>
          <p:cNvSpPr txBox="1"/>
          <p:nvPr/>
        </p:nvSpPr>
        <p:spPr>
          <a:xfrm>
            <a:off x="1219200" y="2117684"/>
            <a:ext cx="9904114" cy="255454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Hợp chất dưới đây thuộc loại ester?</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HOCH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CHO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COOH</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 </a:t>
            </a:r>
            <a:r>
              <a:rPr lang="vi-VN" sz="3200" dirty="0">
                <a:latin typeface="Times New Roman" panose="02020603050405020304" pitchFamily="18" charset="0"/>
                <a:cs typeface="Times New Roman" panose="02020603050405020304" pitchFamily="18" charset="0"/>
              </a:rPr>
              <a:t>HOCH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COCH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COOCH</a:t>
            </a:r>
            <a:r>
              <a:rPr lang="vi-VN" sz="3200" baseline="-25000" dirty="0">
                <a:latin typeface="Times New Roman" panose="02020603050405020304" pitchFamily="18" charset="0"/>
                <a:cs typeface="Times New Roman" panose="02020603050405020304" pitchFamily="18" charset="0"/>
              </a:rPr>
              <a:t>3</a:t>
            </a:r>
            <a:endParaRPr lang="en-US" sz="3200" baseline="-25000" dirty="0">
              <a:latin typeface="Times New Roman" panose="02020603050405020304" pitchFamily="18" charset="0"/>
              <a:cs typeface="Times New Roman" panose="02020603050405020304" pitchFamily="18" charset="0"/>
            </a:endParaRPr>
          </a:p>
        </p:txBody>
      </p:sp>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Rounded Corners 12">
            <a:extLst>
              <a:ext uri="{FF2B5EF4-FFF2-40B4-BE49-F238E27FC236}">
                <a16:creationId xmlns:a16="http://schemas.microsoft.com/office/drawing/2014/main" id="{FB722611-A566-0305-7C5E-2E48AB0D682B}"/>
              </a:ext>
            </a:extLst>
          </p:cNvPr>
          <p:cNvSpPr/>
          <p:nvPr/>
        </p:nvSpPr>
        <p:spPr>
          <a:xfrm>
            <a:off x="2133600" y="5520872"/>
            <a:ext cx="1822028"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800" b="1" dirty="0">
                <a:solidFill>
                  <a:srgbClr val="C00000"/>
                </a:solidFill>
                <a:latin typeface="Times New Roman" panose="02020603050405020304" pitchFamily="18" charset="0"/>
                <a:cs typeface="Times New Roman" panose="02020603050405020304" pitchFamily="18" charset="0"/>
              </a:rPr>
              <a:t>ĐÁP ÁN</a:t>
            </a:r>
          </a:p>
        </p:txBody>
      </p:sp>
      <p:sp>
        <p:nvSpPr>
          <p:cNvPr id="15" name="Oval 14">
            <a:extLst>
              <a:ext uri="{FF2B5EF4-FFF2-40B4-BE49-F238E27FC236}">
                <a16:creationId xmlns:a16="http://schemas.microsoft.com/office/drawing/2014/main" id="{08042F3E-273D-7E27-7E3B-19356EB35614}"/>
              </a:ext>
            </a:extLst>
          </p:cNvPr>
          <p:cNvSpPr/>
          <p:nvPr/>
        </p:nvSpPr>
        <p:spPr>
          <a:xfrm>
            <a:off x="4114800" y="5491843"/>
            <a:ext cx="590550" cy="590550"/>
          </a:xfrm>
          <a:prstGeom prst="ellipse">
            <a:avLst/>
          </a:prstGeom>
          <a:solidFill>
            <a:srgbClr val="702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3200" b="1" dirty="0">
                <a:solidFill>
                  <a:srgbClr val="FFFF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400074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968347B-9949-47AF-0331-9342B4ECBE0A}"/>
              </a:ext>
            </a:extLst>
          </p:cNvPr>
          <p:cNvSpPr/>
          <p:nvPr/>
        </p:nvSpPr>
        <p:spPr>
          <a:xfrm>
            <a:off x="0" y="6686550"/>
            <a:ext cx="12192000" cy="171449"/>
          </a:xfrm>
          <a:prstGeom prst="rect">
            <a:avLst/>
          </a:prstGeom>
          <a:gradFill flip="none" rotWithShape="1">
            <a:gsLst>
              <a:gs pos="0">
                <a:schemeClr val="accent1">
                  <a:lumMod val="75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1" name="Picture 2" descr="D:\PNG\PPT\3.16\Cool 3D Chemistry Middle School Student Pack\Cool 3D Chemistry Middle School Student Pack-36.png">
            <a:extLst>
              <a:ext uri="{FF2B5EF4-FFF2-40B4-BE49-F238E27FC236}">
                <a16:creationId xmlns:a16="http://schemas.microsoft.com/office/drawing/2014/main" id="{2F74A8FC-DAE4-061F-D6FE-E63F1FFBF8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41" t="71"/>
          <a:stretch/>
        </p:blipFill>
        <p:spPr bwMode="auto">
          <a:xfrm rot="11410798">
            <a:off x="10610845" y="-857383"/>
            <a:ext cx="1877545" cy="1727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PNG\PPT\3.16\Cool 3D Chemistry Middle School Student Pack\Cool 3D Chemistry Middle School Student Pack-33.png">
            <a:extLst>
              <a:ext uri="{FF2B5EF4-FFF2-40B4-BE49-F238E27FC236}">
                <a16:creationId xmlns:a16="http://schemas.microsoft.com/office/drawing/2014/main" id="{A321225F-89B9-4E95-65E0-C8BF6A442B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1621" y="-946638"/>
            <a:ext cx="3441021" cy="195340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2DD6095-6663-5F99-D784-1DF4F3503A76}"/>
              </a:ext>
            </a:extLst>
          </p:cNvPr>
          <p:cNvGrpSpPr/>
          <p:nvPr/>
        </p:nvGrpSpPr>
        <p:grpSpPr>
          <a:xfrm>
            <a:off x="303227" y="421834"/>
            <a:ext cx="2744773" cy="844142"/>
            <a:chOff x="728741" y="657225"/>
            <a:chExt cx="2744773" cy="844142"/>
          </a:xfrm>
        </p:grpSpPr>
        <p:sp>
          <p:nvSpPr>
            <p:cNvPr id="8" name="Rectangle: Rounded Corners 7">
              <a:extLst>
                <a:ext uri="{FF2B5EF4-FFF2-40B4-BE49-F238E27FC236}">
                  <a16:creationId xmlns:a16="http://schemas.microsoft.com/office/drawing/2014/main" id="{A91AF14E-0F44-E7D6-26BE-45A607E50801}"/>
                </a:ext>
              </a:extLst>
            </p:cNvPr>
            <p:cNvSpPr/>
            <p:nvPr/>
          </p:nvSpPr>
          <p:spPr>
            <a:xfrm>
              <a:off x="1163315" y="800100"/>
              <a:ext cx="2310199" cy="558394"/>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CEAA7D8D-4DCE-DA9D-4D0F-A488A21601FA}"/>
                </a:ext>
              </a:extLst>
            </p:cNvPr>
            <p:cNvGrpSpPr/>
            <p:nvPr/>
          </p:nvGrpSpPr>
          <p:grpSpPr>
            <a:xfrm>
              <a:off x="728741" y="657225"/>
              <a:ext cx="844142" cy="844142"/>
              <a:chOff x="728741" y="657225"/>
              <a:chExt cx="844142" cy="844142"/>
            </a:xfrm>
          </p:grpSpPr>
          <p:sp>
            <p:nvSpPr>
              <p:cNvPr id="3" name="Oval 2">
                <a:extLst>
                  <a:ext uri="{FF2B5EF4-FFF2-40B4-BE49-F238E27FC236}">
                    <a16:creationId xmlns:a16="http://schemas.microsoft.com/office/drawing/2014/main" id="{937AB2F3-CBC1-A24B-560A-B5710850B2C5}"/>
                  </a:ext>
                </a:extLst>
              </p:cNvPr>
              <p:cNvSpPr/>
              <p:nvPr/>
            </p:nvSpPr>
            <p:spPr>
              <a:xfrm>
                <a:off x="728741" y="657225"/>
                <a:ext cx="844142" cy="844142"/>
              </a:xfrm>
              <a:prstGeom prst="ellipse">
                <a:avLst/>
              </a:prstGeom>
              <a:solidFill>
                <a:schemeClr val="bg1"/>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9EDAE42-CCF0-A474-E292-8F2ABB6D0E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2264" y="780748"/>
                <a:ext cx="597097" cy="597097"/>
              </a:xfrm>
              <a:prstGeom prst="rect">
                <a:avLst/>
              </a:prstGeom>
            </p:spPr>
          </p:pic>
        </p:grpSp>
        <p:sp>
          <p:nvSpPr>
            <p:cNvPr id="9" name="TextBox 8">
              <a:extLst>
                <a:ext uri="{FF2B5EF4-FFF2-40B4-BE49-F238E27FC236}">
                  <a16:creationId xmlns:a16="http://schemas.microsoft.com/office/drawing/2014/main" id="{FC93900F-0BB7-C01E-4AD0-A77A51F60C1F}"/>
                </a:ext>
              </a:extLst>
            </p:cNvPr>
            <p:cNvSpPr txBox="1"/>
            <p:nvPr/>
          </p:nvSpPr>
          <p:spPr>
            <a:xfrm>
              <a:off x="1632991" y="780748"/>
              <a:ext cx="1780414"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Ví </a:t>
              </a:r>
              <a:r>
                <a:rPr lang="en-US" sz="3200" b="1" dirty="0" err="1">
                  <a:solidFill>
                    <a:schemeClr val="bg1"/>
                  </a:solidFill>
                  <a:latin typeface="Times New Roman" panose="02020603050405020304" pitchFamily="18" charset="0"/>
                  <a:cs typeface="Times New Roman" panose="02020603050405020304" pitchFamily="18" charset="0"/>
                </a:rPr>
                <a:t>dụ</a:t>
              </a:r>
              <a:r>
                <a:rPr lang="en-US" sz="3200" b="1" dirty="0">
                  <a:solidFill>
                    <a:schemeClr val="bg1"/>
                  </a:solidFill>
                  <a:latin typeface="Times New Roman" panose="02020603050405020304" pitchFamily="18" charset="0"/>
                  <a:cs typeface="Times New Roman" panose="02020603050405020304" pitchFamily="18" charset="0"/>
                </a:rPr>
                <a:t> </a:t>
              </a:r>
            </a:p>
          </p:txBody>
        </p:sp>
      </p:grpSp>
      <p:sp>
        <p:nvSpPr>
          <p:cNvPr id="29" name="Rectangle 28">
            <a:extLst>
              <a:ext uri="{FF2B5EF4-FFF2-40B4-BE49-F238E27FC236}">
                <a16:creationId xmlns:a16="http://schemas.microsoft.com/office/drawing/2014/main" id="{A13CB465-215E-5E9F-0EE0-74FDE38C6642}"/>
              </a:ext>
            </a:extLst>
          </p:cNvPr>
          <p:cNvSpPr/>
          <p:nvPr/>
        </p:nvSpPr>
        <p:spPr>
          <a:xfrm>
            <a:off x="247881" y="2207836"/>
            <a:ext cx="3505200" cy="2592764"/>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D8FFA5C0-A7D0-B28A-09FC-D1B2F287E48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4081" y="2372882"/>
            <a:ext cx="3352800" cy="204671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AB8B84A-1BA9-9741-5B40-0798BE063611}"/>
              </a:ext>
            </a:extLst>
          </p:cNvPr>
          <p:cNvSpPr/>
          <p:nvPr/>
        </p:nvSpPr>
        <p:spPr>
          <a:xfrm>
            <a:off x="247881" y="1597133"/>
            <a:ext cx="3505200" cy="612667"/>
          </a:xfrm>
          <a:prstGeom prst="rect">
            <a:avLst/>
          </a:prstGeom>
          <a:solidFill>
            <a:srgbClr val="C000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latin typeface="Times New Roman" panose="02020603050405020304" pitchFamily="18" charset="0"/>
                <a:cs typeface="Times New Roman" panose="02020603050405020304" pitchFamily="18" charset="0"/>
              </a:rPr>
              <a:t>HCOOCH</a:t>
            </a:r>
            <a:r>
              <a:rPr lang="en-US" sz="2600" b="1" baseline="-25000">
                <a:latin typeface="Times New Roman" panose="02020603050405020304" pitchFamily="18" charset="0"/>
                <a:cs typeface="Times New Roman" panose="02020603050405020304" pitchFamily="18" charset="0"/>
              </a:rPr>
              <a:t>3</a:t>
            </a:r>
            <a:endParaRPr lang="en-US" sz="2600" b="1">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11B0DE7E-6165-DD59-4DA0-8768B1D21889}"/>
              </a:ext>
            </a:extLst>
          </p:cNvPr>
          <p:cNvSpPr/>
          <p:nvPr/>
        </p:nvSpPr>
        <p:spPr>
          <a:xfrm>
            <a:off x="8438919" y="2207836"/>
            <a:ext cx="3505200" cy="2592764"/>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6A220C6B-0EA2-C0AD-2323-164FDF1CE68E}"/>
              </a:ext>
            </a:extLst>
          </p:cNvPr>
          <p:cNvSpPr/>
          <p:nvPr/>
        </p:nvSpPr>
        <p:spPr>
          <a:xfrm>
            <a:off x="8438919" y="1597133"/>
            <a:ext cx="3505200" cy="612667"/>
          </a:xfrm>
          <a:prstGeom prst="rect">
            <a:avLst/>
          </a:prstGeom>
          <a:solidFill>
            <a:srgbClr val="00B05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Times New Roman" panose="02020603050405020304" pitchFamily="18" charset="0"/>
                <a:cs typeface="Times New Roman" panose="02020603050405020304" pitchFamily="18" charset="0"/>
              </a:rPr>
              <a:t>C</a:t>
            </a:r>
            <a:r>
              <a:rPr lang="en-US" sz="2600" b="1" baseline="-25000" dirty="0">
                <a:latin typeface="Times New Roman" panose="02020603050405020304" pitchFamily="18" charset="0"/>
                <a:cs typeface="Times New Roman" panose="02020603050405020304" pitchFamily="18" charset="0"/>
              </a:rPr>
              <a:t>6</a:t>
            </a:r>
            <a:r>
              <a:rPr lang="en-US" sz="2600" b="1" dirty="0">
                <a:latin typeface="Times New Roman" panose="02020603050405020304" pitchFamily="18" charset="0"/>
                <a:cs typeface="Times New Roman" panose="02020603050405020304" pitchFamily="18" charset="0"/>
              </a:rPr>
              <a:t>H</a:t>
            </a:r>
            <a:r>
              <a:rPr lang="en-US" sz="2600" b="1" baseline="-25000" dirty="0">
                <a:latin typeface="Times New Roman" panose="02020603050405020304" pitchFamily="18" charset="0"/>
                <a:cs typeface="Times New Roman" panose="02020603050405020304" pitchFamily="18" charset="0"/>
              </a:rPr>
              <a:t>5</a:t>
            </a:r>
            <a:r>
              <a:rPr lang="en-US" sz="2600" b="1" dirty="0">
                <a:latin typeface="Times New Roman" panose="02020603050405020304" pitchFamily="18" charset="0"/>
                <a:cs typeface="Times New Roman" panose="02020603050405020304" pitchFamily="18" charset="0"/>
              </a:rPr>
              <a:t>COOCH</a:t>
            </a:r>
            <a:r>
              <a:rPr lang="en-US" sz="2600" b="1" baseline="-25000" dirty="0">
                <a:latin typeface="Times New Roman" panose="02020603050405020304" pitchFamily="18" charset="0"/>
                <a:cs typeface="Times New Roman" panose="02020603050405020304" pitchFamily="18" charset="0"/>
              </a:rPr>
              <a:t>3</a:t>
            </a:r>
            <a:endParaRPr lang="en-US" sz="2600" b="1" dirty="0">
              <a:latin typeface="Times New Roman" panose="02020603050405020304" pitchFamily="18" charset="0"/>
              <a:cs typeface="Times New Roman" panose="02020603050405020304" pitchFamily="18" charset="0"/>
            </a:endParaRPr>
          </a:p>
        </p:txBody>
      </p:sp>
      <p:pic>
        <p:nvPicPr>
          <p:cNvPr id="1030" name="Picture 6" descr="Methyl benzoate 99 93-58-3">
            <a:extLst>
              <a:ext uri="{FF2B5EF4-FFF2-40B4-BE49-F238E27FC236}">
                <a16:creationId xmlns:a16="http://schemas.microsoft.com/office/drawing/2014/main" id="{ABF81CBF-0AE0-9779-ABEF-E416329FC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8761" y="2372882"/>
            <a:ext cx="2580856" cy="242771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6D12076-F1A9-41FE-A107-280782CCA0FE}"/>
              </a:ext>
            </a:extLst>
          </p:cNvPr>
          <p:cNvSpPr/>
          <p:nvPr/>
        </p:nvSpPr>
        <p:spPr>
          <a:xfrm>
            <a:off x="3829281" y="2207836"/>
            <a:ext cx="4533438" cy="2592764"/>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5D62348-7F90-4351-A32C-25BBE014119E}"/>
              </a:ext>
            </a:extLst>
          </p:cNvPr>
          <p:cNvSpPr/>
          <p:nvPr/>
        </p:nvSpPr>
        <p:spPr>
          <a:xfrm>
            <a:off x="3829281" y="1597133"/>
            <a:ext cx="4533438" cy="612667"/>
          </a:xfrm>
          <a:prstGeom prst="rect">
            <a:avLst/>
          </a:prstGeom>
          <a:solidFill>
            <a:srgbClr val="28E0DC"/>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Times New Roman" panose="02020603050405020304" pitchFamily="18" charset="0"/>
                <a:cs typeface="Times New Roman" panose="02020603050405020304" pitchFamily="18" charset="0"/>
              </a:rPr>
              <a:t>CH</a:t>
            </a:r>
            <a:r>
              <a:rPr lang="en-US" sz="2600" b="1" baseline="-25000" dirty="0">
                <a:latin typeface="Times New Roman" panose="02020603050405020304" pitchFamily="18" charset="0"/>
                <a:cs typeface="Times New Roman" panose="02020603050405020304" pitchFamily="18" charset="0"/>
              </a:rPr>
              <a:t>2</a:t>
            </a:r>
            <a:r>
              <a:rPr lang="en-US" sz="2600" b="1" dirty="0">
                <a:latin typeface="Times New Roman" panose="02020603050405020304" pitchFamily="18" charset="0"/>
                <a:cs typeface="Times New Roman" panose="02020603050405020304" pitchFamily="18" charset="0"/>
              </a:rPr>
              <a:t>=CHCOOCH</a:t>
            </a:r>
            <a:r>
              <a:rPr lang="en-US" sz="2600" b="1" baseline="-25000" dirty="0">
                <a:latin typeface="Times New Roman" panose="02020603050405020304" pitchFamily="18" charset="0"/>
                <a:cs typeface="Times New Roman" panose="02020603050405020304" pitchFamily="18" charset="0"/>
              </a:rPr>
              <a:t>3</a:t>
            </a:r>
          </a:p>
        </p:txBody>
      </p:sp>
      <p:pic>
        <p:nvPicPr>
          <p:cNvPr id="26" name="Picture 4" descr="methyl acrylate - Wikidata">
            <a:extLst>
              <a:ext uri="{FF2B5EF4-FFF2-40B4-BE49-F238E27FC236}">
                <a16:creationId xmlns:a16="http://schemas.microsoft.com/office/drawing/2014/main" id="{19A333F9-F4DA-4E5D-91EA-69ADFC68FD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9790" y="2305636"/>
            <a:ext cx="4229810" cy="2228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956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495800" y="870409"/>
            <a:ext cx="3057219" cy="719068"/>
            <a:chOff x="1105206" y="838200"/>
            <a:chExt cx="3057219" cy="719068"/>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30275"/>
              <a:ext cx="2241550" cy="626993"/>
              <a:chOff x="1447800" y="930275"/>
              <a:chExt cx="2241550" cy="626993"/>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957672" y="972493"/>
                <a:ext cx="1221809" cy="584775"/>
              </a:xfrm>
              <a:prstGeom prst="rect">
                <a:avLst/>
              </a:prstGeom>
              <a:noFill/>
            </p:spPr>
            <p:txBody>
              <a:bodyPr wrap="non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2</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1030586" y="1989860"/>
            <a:ext cx="9826028" cy="1600199"/>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16D199-69F7-DC49-7DE7-0D5F037EC1FB}"/>
              </a:ext>
            </a:extLst>
          </p:cNvPr>
          <p:cNvSpPr txBox="1"/>
          <p:nvPr/>
        </p:nvSpPr>
        <p:spPr>
          <a:xfrm>
            <a:off x="1219200" y="2117684"/>
            <a:ext cx="9448799" cy="1077218"/>
          </a:xfrm>
          <a:prstGeom prst="rect">
            <a:avLst/>
          </a:prstGeom>
          <a:noFill/>
        </p:spPr>
        <p:txBody>
          <a:bodyPr wrap="square" rtlCol="0">
            <a:spAutoFit/>
          </a:bodyPr>
          <a:lstStyle/>
          <a:p>
            <a:pPr lvl="0" algn="ctr"/>
            <a:r>
              <a:rPr lang="vi-VN" sz="3200" dirty="0">
                <a:latin typeface="Times New Roman" panose="02020603050405020304" pitchFamily="18" charset="0"/>
                <a:cs typeface="Times New Roman" panose="02020603050405020304" pitchFamily="18" charset="0"/>
              </a:rPr>
              <a:t>Có bao nhiêu ester có công thức phân tử C</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6</a:t>
            </a:r>
            <a:r>
              <a:rPr lang="vi-VN" sz="3200" dirty="0">
                <a:latin typeface="Times New Roman" panose="02020603050405020304" pitchFamily="18" charset="0"/>
                <a:cs typeface="Times New Roman" panose="02020603050405020304" pitchFamily="18" charset="0"/>
              </a:rPr>
              <a:t>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2.	</a:t>
            </a:r>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3.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C</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4.	</a:t>
            </a:r>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5.</a:t>
            </a:r>
            <a:endParaRPr lang="en-US" sz="3200" dirty="0">
              <a:latin typeface="Times New Roman" panose="02020603050405020304" pitchFamily="18" charset="0"/>
              <a:cs typeface="Times New Roman" panose="02020603050405020304" pitchFamily="18" charset="0"/>
            </a:endParaRPr>
          </a:p>
        </p:txBody>
      </p:sp>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Rounded Corners 12">
            <a:extLst>
              <a:ext uri="{FF2B5EF4-FFF2-40B4-BE49-F238E27FC236}">
                <a16:creationId xmlns:a16="http://schemas.microsoft.com/office/drawing/2014/main" id="{FB722611-A566-0305-7C5E-2E48AB0D682B}"/>
              </a:ext>
            </a:extLst>
          </p:cNvPr>
          <p:cNvSpPr/>
          <p:nvPr/>
        </p:nvSpPr>
        <p:spPr>
          <a:xfrm>
            <a:off x="2331885" y="4554558"/>
            <a:ext cx="1822028"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800" b="1" dirty="0">
                <a:solidFill>
                  <a:srgbClr val="C00000"/>
                </a:solidFill>
                <a:latin typeface="Times New Roman" panose="02020603050405020304" pitchFamily="18" charset="0"/>
                <a:cs typeface="Times New Roman" panose="02020603050405020304" pitchFamily="18" charset="0"/>
              </a:rPr>
              <a:t>ĐÁP ÁN</a:t>
            </a:r>
          </a:p>
        </p:txBody>
      </p:sp>
      <p:sp>
        <p:nvSpPr>
          <p:cNvPr id="15" name="Oval 14">
            <a:extLst>
              <a:ext uri="{FF2B5EF4-FFF2-40B4-BE49-F238E27FC236}">
                <a16:creationId xmlns:a16="http://schemas.microsoft.com/office/drawing/2014/main" id="{08042F3E-273D-7E27-7E3B-19356EB35614}"/>
              </a:ext>
            </a:extLst>
          </p:cNvPr>
          <p:cNvSpPr/>
          <p:nvPr/>
        </p:nvSpPr>
        <p:spPr>
          <a:xfrm>
            <a:off x="4313085" y="4525529"/>
            <a:ext cx="590550" cy="590550"/>
          </a:xfrm>
          <a:prstGeom prst="ellipse">
            <a:avLst/>
          </a:prstGeom>
          <a:solidFill>
            <a:srgbClr val="702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3200" b="1" dirty="0">
                <a:solidFill>
                  <a:srgbClr val="FFFF00"/>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17565628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495800" y="870409"/>
            <a:ext cx="3057219" cy="719068"/>
            <a:chOff x="1105206" y="838200"/>
            <a:chExt cx="3057219" cy="719068"/>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30275"/>
              <a:ext cx="2241550" cy="626993"/>
              <a:chOff x="1447800" y="930275"/>
              <a:chExt cx="2241550" cy="626993"/>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957672" y="972493"/>
                <a:ext cx="1221809" cy="584775"/>
              </a:xfrm>
              <a:prstGeom prst="rect">
                <a:avLst/>
              </a:prstGeom>
              <a:noFill/>
            </p:spPr>
            <p:txBody>
              <a:bodyPr wrap="non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3</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1030586" y="1989860"/>
            <a:ext cx="9826028" cy="174394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616D199-69F7-DC49-7DE7-0D5F037EC1FB}"/>
                  </a:ext>
                </a:extLst>
              </p:cNvPr>
              <p:cNvSpPr txBox="1"/>
              <p:nvPr/>
            </p:nvSpPr>
            <p:spPr>
              <a:xfrm>
                <a:off x="1219200" y="2063345"/>
                <a:ext cx="9448799" cy="1569660"/>
              </a:xfrm>
              <a:prstGeom prst="rect">
                <a:avLst/>
              </a:prstGeom>
              <a:noFill/>
            </p:spPr>
            <p:txBody>
              <a:bodyPr wrap="square" rtlCol="0">
                <a:spAutoFit/>
              </a:bodyPr>
              <a:lstStyle/>
              <a:p>
                <a:pPr lvl="0" algn="just"/>
                <a:r>
                  <a:rPr lang="pt-BR" sz="3200" dirty="0">
                    <a:latin typeface="Times New Roman" panose="02020603050405020304" pitchFamily="18" charset="0"/>
                    <a:cs typeface="Times New Roman" panose="02020603050405020304" pitchFamily="18" charset="0"/>
                  </a:rPr>
                  <a:t>Ester no, đơn chức, mạch hở có công thức tổng quát là</a:t>
                </a:r>
              </a:p>
              <a:p>
                <a:pPr lvl="0" algn="just"/>
                <a:r>
                  <a:rPr lang="pt-BR" sz="3200" b="1" dirty="0">
                    <a:latin typeface="Times New Roman" panose="02020603050405020304" pitchFamily="18" charset="0"/>
                    <a:cs typeface="Times New Roman" panose="02020603050405020304" pitchFamily="18" charset="0"/>
                  </a:rPr>
                  <a:t>A. </a:t>
                </a:r>
                <a:r>
                  <a:rPr lang="pt-BR" sz="3200" dirty="0">
                    <a:latin typeface="Times New Roman" panose="02020603050405020304" pitchFamily="18" charset="0"/>
                    <a:cs typeface="Times New Roman" panose="02020603050405020304" pitchFamily="18" charset="0"/>
                  </a:rPr>
                  <a:t>C</a:t>
                </a:r>
                <a:r>
                  <a:rPr lang="pt-BR" sz="3200" baseline="-25000" dirty="0">
                    <a:latin typeface="Times New Roman" panose="02020603050405020304" pitchFamily="18" charset="0"/>
                    <a:cs typeface="Times New Roman" panose="02020603050405020304" pitchFamily="18" charset="0"/>
                  </a:rPr>
                  <a:t>n</a:t>
                </a:r>
                <a:r>
                  <a:rPr lang="pt-BR" sz="3200" dirty="0">
                    <a:latin typeface="Times New Roman" panose="02020603050405020304" pitchFamily="18" charset="0"/>
                    <a:cs typeface="Times New Roman" panose="02020603050405020304" pitchFamily="18" charset="0"/>
                  </a:rPr>
                  <a:t>H</a:t>
                </a:r>
                <a:r>
                  <a:rPr lang="pt-BR" sz="3200" baseline="-25000" dirty="0">
                    <a:latin typeface="Times New Roman" panose="02020603050405020304" pitchFamily="18" charset="0"/>
                    <a:cs typeface="Times New Roman" panose="02020603050405020304" pitchFamily="18" charset="0"/>
                  </a:rPr>
                  <a:t>2n</a:t>
                </a:r>
                <a:r>
                  <a:rPr lang="pt-BR" sz="3200" dirty="0">
                    <a:latin typeface="Times New Roman" panose="02020603050405020304" pitchFamily="18" charset="0"/>
                    <a:cs typeface="Times New Roman" panose="02020603050405020304" pitchFamily="18" charset="0"/>
                  </a:rPr>
                  <a:t>O (n</a:t>
                </a:r>
                <a14:m>
                  <m:oMath xmlns:m="http://schemas.openxmlformats.org/officeDocument/2006/math">
                    <m:r>
                      <a:rPr lang="pt-BR" sz="3200" b="1"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pt-BR" sz="3200" dirty="0">
                    <a:latin typeface="Times New Roman" panose="02020603050405020304" pitchFamily="18" charset="0"/>
                    <a:cs typeface="Times New Roman" panose="02020603050405020304" pitchFamily="18" charset="0"/>
                  </a:rPr>
                  <a:t>2).		</a:t>
                </a:r>
                <a:r>
                  <a:rPr lang="pt-BR" sz="3200" b="1" dirty="0">
                    <a:latin typeface="Times New Roman" panose="02020603050405020304" pitchFamily="18" charset="0"/>
                    <a:cs typeface="Times New Roman" panose="02020603050405020304" pitchFamily="18" charset="0"/>
                  </a:rPr>
                  <a:t>   B. </a:t>
                </a:r>
                <a:r>
                  <a:rPr lang="pt-BR" sz="3200" dirty="0">
                    <a:latin typeface="Times New Roman" panose="02020603050405020304" pitchFamily="18" charset="0"/>
                    <a:cs typeface="Times New Roman" panose="02020603050405020304" pitchFamily="18" charset="0"/>
                  </a:rPr>
                  <a:t>C</a:t>
                </a:r>
                <a:r>
                  <a:rPr lang="pt-BR" sz="3200" baseline="-25000" dirty="0">
                    <a:latin typeface="Times New Roman" panose="02020603050405020304" pitchFamily="18" charset="0"/>
                    <a:cs typeface="Times New Roman" panose="02020603050405020304" pitchFamily="18" charset="0"/>
                  </a:rPr>
                  <a:t>n</a:t>
                </a:r>
                <a:r>
                  <a:rPr lang="pt-BR" sz="3200" dirty="0">
                    <a:latin typeface="Times New Roman" panose="02020603050405020304" pitchFamily="18" charset="0"/>
                    <a:cs typeface="Times New Roman" panose="02020603050405020304" pitchFamily="18" charset="0"/>
                  </a:rPr>
                  <a:t>H</a:t>
                </a:r>
                <a:r>
                  <a:rPr lang="pt-BR" sz="3200" baseline="-25000" dirty="0">
                    <a:latin typeface="Times New Roman" panose="02020603050405020304" pitchFamily="18" charset="0"/>
                    <a:cs typeface="Times New Roman" panose="02020603050405020304" pitchFamily="18" charset="0"/>
                  </a:rPr>
                  <a:t>2n+2</a:t>
                </a:r>
                <a:r>
                  <a:rPr lang="pt-BR" sz="3200" dirty="0">
                    <a:latin typeface="Times New Roman" panose="02020603050405020304" pitchFamily="18" charset="0"/>
                    <a:cs typeface="Times New Roman" panose="02020603050405020304" pitchFamily="18" charset="0"/>
                  </a:rPr>
                  <a:t>O</a:t>
                </a:r>
                <a:r>
                  <a:rPr lang="pt-BR" sz="3200" baseline="-25000" dirty="0">
                    <a:latin typeface="Times New Roman" panose="02020603050405020304" pitchFamily="18" charset="0"/>
                    <a:cs typeface="Times New Roman" panose="02020603050405020304" pitchFamily="18" charset="0"/>
                  </a:rPr>
                  <a:t>2</a:t>
                </a:r>
                <a:r>
                  <a:rPr lang="pt-BR" sz="3200" dirty="0">
                    <a:latin typeface="Times New Roman" panose="02020603050405020304" pitchFamily="18" charset="0"/>
                    <a:cs typeface="Times New Roman" panose="02020603050405020304" pitchFamily="18" charset="0"/>
                  </a:rPr>
                  <a:t> (n</a:t>
                </a:r>
                <a14:m>
                  <m:oMath xmlns:m="http://schemas.openxmlformats.org/officeDocument/2006/math">
                    <m:r>
                      <a:rPr lang="pt-BR" sz="3200" b="1" i="1" dirty="0">
                        <a:latin typeface="Cambria Math" panose="02040503050406030204" pitchFamily="18" charset="0"/>
                        <a:ea typeface="Cambria Math" panose="02040503050406030204" pitchFamily="18" charset="0"/>
                        <a:cs typeface="Times New Roman" panose="02020603050405020304" pitchFamily="18" charset="0"/>
                      </a:rPr>
                      <m:t>≥</m:t>
                    </m:r>
                  </m:oMath>
                </a14:m>
                <a:r>
                  <a:rPr lang="pt-BR" sz="3200" dirty="0">
                    <a:latin typeface="Times New Roman" panose="02020603050405020304" pitchFamily="18" charset="0"/>
                    <a:cs typeface="Times New Roman" panose="02020603050405020304" pitchFamily="18" charset="0"/>
                  </a:rPr>
                  <a:t>2).</a:t>
                </a:r>
              </a:p>
              <a:p>
                <a:pPr lvl="0" algn="just"/>
                <a:r>
                  <a:rPr lang="pt-BR" sz="3200" b="1" dirty="0">
                    <a:latin typeface="Times New Roman" panose="02020603050405020304" pitchFamily="18" charset="0"/>
                    <a:cs typeface="Times New Roman" panose="02020603050405020304" pitchFamily="18" charset="0"/>
                  </a:rPr>
                  <a:t>C. </a:t>
                </a:r>
                <a:r>
                  <a:rPr lang="pt-BR" sz="3200" dirty="0">
                    <a:latin typeface="Times New Roman" panose="02020603050405020304" pitchFamily="18" charset="0"/>
                    <a:cs typeface="Times New Roman" panose="02020603050405020304" pitchFamily="18" charset="0"/>
                  </a:rPr>
                  <a:t>C</a:t>
                </a:r>
                <a:r>
                  <a:rPr lang="pt-BR" sz="3200" baseline="-25000" dirty="0">
                    <a:latin typeface="Times New Roman" panose="02020603050405020304" pitchFamily="18" charset="0"/>
                    <a:cs typeface="Times New Roman" panose="02020603050405020304" pitchFamily="18" charset="0"/>
                  </a:rPr>
                  <a:t>n</a:t>
                </a:r>
                <a:r>
                  <a:rPr lang="pt-BR" sz="3200" dirty="0">
                    <a:latin typeface="Times New Roman" panose="02020603050405020304" pitchFamily="18" charset="0"/>
                    <a:cs typeface="Times New Roman" panose="02020603050405020304" pitchFamily="18" charset="0"/>
                  </a:rPr>
                  <a:t>H</a:t>
                </a:r>
                <a:r>
                  <a:rPr lang="pt-BR" sz="3200" baseline="-25000" dirty="0">
                    <a:latin typeface="Times New Roman" panose="02020603050405020304" pitchFamily="18" charset="0"/>
                    <a:cs typeface="Times New Roman" panose="02020603050405020304" pitchFamily="18" charset="0"/>
                  </a:rPr>
                  <a:t>2n–2</a:t>
                </a:r>
                <a:r>
                  <a:rPr lang="pt-BR" sz="3200" dirty="0">
                    <a:latin typeface="Times New Roman" panose="02020603050405020304" pitchFamily="18" charset="0"/>
                    <a:cs typeface="Times New Roman" panose="02020603050405020304" pitchFamily="18" charset="0"/>
                  </a:rPr>
                  <a:t>O</a:t>
                </a:r>
                <a:r>
                  <a:rPr lang="pt-BR" sz="3200" baseline="-25000" dirty="0">
                    <a:latin typeface="Times New Roman" panose="02020603050405020304" pitchFamily="18" charset="0"/>
                    <a:cs typeface="Times New Roman" panose="02020603050405020304" pitchFamily="18" charset="0"/>
                  </a:rPr>
                  <a:t>2</a:t>
                </a:r>
                <a:r>
                  <a:rPr lang="pt-BR" sz="3200" dirty="0">
                    <a:latin typeface="Times New Roman" panose="02020603050405020304" pitchFamily="18" charset="0"/>
                    <a:cs typeface="Times New Roman" panose="02020603050405020304" pitchFamily="18" charset="0"/>
                  </a:rPr>
                  <a:t> (n</a:t>
                </a:r>
                <a14:m>
                  <m:oMath xmlns:m="http://schemas.openxmlformats.org/officeDocument/2006/math">
                    <m:r>
                      <a:rPr lang="pt-BR" sz="3200" b="1"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pt-BR" sz="3200" dirty="0">
                    <a:latin typeface="Times New Roman" panose="02020603050405020304" pitchFamily="18" charset="0"/>
                    <a:cs typeface="Times New Roman" panose="02020603050405020304" pitchFamily="18" charset="0"/>
                  </a:rPr>
                  <a:t>2).	   	   </a:t>
                </a:r>
                <a:r>
                  <a:rPr lang="pt-BR" sz="3200" b="1" dirty="0">
                    <a:latin typeface="Times New Roman" panose="02020603050405020304" pitchFamily="18" charset="0"/>
                    <a:cs typeface="Times New Roman" panose="02020603050405020304" pitchFamily="18" charset="0"/>
                  </a:rPr>
                  <a:t>D. </a:t>
                </a:r>
                <a:r>
                  <a:rPr lang="pt-BR" sz="3200" dirty="0">
                    <a:latin typeface="Times New Roman" panose="02020603050405020304" pitchFamily="18" charset="0"/>
                    <a:cs typeface="Times New Roman" panose="02020603050405020304" pitchFamily="18" charset="0"/>
                  </a:rPr>
                  <a:t>C</a:t>
                </a:r>
                <a:r>
                  <a:rPr lang="pt-BR" sz="3200" baseline="-25000" dirty="0">
                    <a:latin typeface="Times New Roman" panose="02020603050405020304" pitchFamily="18" charset="0"/>
                    <a:cs typeface="Times New Roman" panose="02020603050405020304" pitchFamily="18" charset="0"/>
                  </a:rPr>
                  <a:t>n</a:t>
                </a:r>
                <a:r>
                  <a:rPr lang="pt-BR" sz="3200" dirty="0">
                    <a:latin typeface="Times New Roman" panose="02020603050405020304" pitchFamily="18" charset="0"/>
                    <a:cs typeface="Times New Roman" panose="02020603050405020304" pitchFamily="18" charset="0"/>
                  </a:rPr>
                  <a:t>H</a:t>
                </a:r>
                <a:r>
                  <a:rPr lang="pt-BR" sz="3200" baseline="-25000" dirty="0">
                    <a:latin typeface="Times New Roman" panose="02020603050405020304" pitchFamily="18" charset="0"/>
                    <a:cs typeface="Times New Roman" panose="02020603050405020304" pitchFamily="18" charset="0"/>
                  </a:rPr>
                  <a:t>2n</a:t>
                </a:r>
                <a:r>
                  <a:rPr lang="pt-BR" sz="3200" dirty="0">
                    <a:latin typeface="Times New Roman" panose="02020603050405020304" pitchFamily="18" charset="0"/>
                    <a:cs typeface="Times New Roman" panose="02020603050405020304" pitchFamily="18" charset="0"/>
                  </a:rPr>
                  <a:t>O</a:t>
                </a:r>
                <a:r>
                  <a:rPr lang="pt-BR" sz="3200" baseline="-25000" dirty="0">
                    <a:latin typeface="Times New Roman" panose="02020603050405020304" pitchFamily="18" charset="0"/>
                    <a:cs typeface="Times New Roman" panose="02020603050405020304" pitchFamily="18" charset="0"/>
                  </a:rPr>
                  <a:t>2</a:t>
                </a:r>
                <a:r>
                  <a:rPr lang="pt-BR" sz="3200" dirty="0">
                    <a:latin typeface="Times New Roman" panose="02020603050405020304" pitchFamily="18" charset="0"/>
                    <a:cs typeface="Times New Roman" panose="02020603050405020304" pitchFamily="18" charset="0"/>
                  </a:rPr>
                  <a:t> (n</a:t>
                </a:r>
                <a14:m>
                  <m:oMath xmlns:m="http://schemas.openxmlformats.org/officeDocument/2006/math">
                    <m:r>
                      <a:rPr lang="pt-BR" sz="3200" b="1" i="1" dirty="0">
                        <a:latin typeface="Cambria Math" panose="02040503050406030204" pitchFamily="18" charset="0"/>
                        <a:ea typeface="Cambria Math" panose="02040503050406030204" pitchFamily="18" charset="0"/>
                        <a:cs typeface="Times New Roman" panose="02020603050405020304" pitchFamily="18" charset="0"/>
                      </a:rPr>
                      <m:t>≥</m:t>
                    </m:r>
                  </m:oMath>
                </a14:m>
                <a:r>
                  <a:rPr lang="pt-BR" sz="3200" dirty="0">
                    <a:latin typeface="Times New Roman" panose="02020603050405020304" pitchFamily="18" charset="0"/>
                    <a:cs typeface="Times New Roman" panose="02020603050405020304" pitchFamily="18" charset="0"/>
                  </a:rPr>
                  <a:t>2).</a:t>
                </a:r>
              </a:p>
            </p:txBody>
          </p:sp>
        </mc:Choice>
        <mc:Fallback xmlns="">
          <p:sp>
            <p:nvSpPr>
              <p:cNvPr id="12" name="TextBox 11">
                <a:extLst>
                  <a:ext uri="{FF2B5EF4-FFF2-40B4-BE49-F238E27FC236}">
                    <a16:creationId xmlns:a16="http://schemas.microsoft.com/office/drawing/2014/main" id="{0616D199-69F7-DC49-7DE7-0D5F037EC1FB}"/>
                  </a:ext>
                </a:extLst>
              </p:cNvPr>
              <p:cNvSpPr txBox="1">
                <a:spLocks noRot="1" noChangeAspect="1" noMove="1" noResize="1" noEditPoints="1" noAdjustHandles="1" noChangeArrowheads="1" noChangeShapeType="1" noTextEdit="1"/>
              </p:cNvSpPr>
              <p:nvPr/>
            </p:nvSpPr>
            <p:spPr>
              <a:xfrm>
                <a:off x="1219200" y="2063345"/>
                <a:ext cx="9448799" cy="1569660"/>
              </a:xfrm>
              <a:prstGeom prst="rect">
                <a:avLst/>
              </a:prstGeom>
              <a:blipFill>
                <a:blip r:embed="rId4"/>
                <a:stretch>
                  <a:fillRect l="-1613" t="-5426" b="-11240"/>
                </a:stretch>
              </a:blipFill>
            </p:spPr>
            <p:txBody>
              <a:bodyPr/>
              <a:lstStyle/>
              <a:p>
                <a:r>
                  <a:rPr lang="en-US">
                    <a:noFill/>
                  </a:rPr>
                  <a:t> </a:t>
                </a:r>
              </a:p>
            </p:txBody>
          </p:sp>
        </mc:Fallback>
      </mc:AlternateContent>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Rounded Corners 12">
            <a:extLst>
              <a:ext uri="{FF2B5EF4-FFF2-40B4-BE49-F238E27FC236}">
                <a16:creationId xmlns:a16="http://schemas.microsoft.com/office/drawing/2014/main" id="{FB722611-A566-0305-7C5E-2E48AB0D682B}"/>
              </a:ext>
            </a:extLst>
          </p:cNvPr>
          <p:cNvSpPr/>
          <p:nvPr/>
        </p:nvSpPr>
        <p:spPr>
          <a:xfrm>
            <a:off x="2331885" y="4554558"/>
            <a:ext cx="1822028"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800" b="1" dirty="0">
                <a:solidFill>
                  <a:srgbClr val="C00000"/>
                </a:solidFill>
                <a:latin typeface="Times New Roman" panose="02020603050405020304" pitchFamily="18" charset="0"/>
                <a:cs typeface="Times New Roman" panose="02020603050405020304" pitchFamily="18" charset="0"/>
              </a:rPr>
              <a:t>ĐÁP ÁN</a:t>
            </a:r>
          </a:p>
        </p:txBody>
      </p:sp>
      <p:sp>
        <p:nvSpPr>
          <p:cNvPr id="15" name="Oval 14">
            <a:extLst>
              <a:ext uri="{FF2B5EF4-FFF2-40B4-BE49-F238E27FC236}">
                <a16:creationId xmlns:a16="http://schemas.microsoft.com/office/drawing/2014/main" id="{08042F3E-273D-7E27-7E3B-19356EB35614}"/>
              </a:ext>
            </a:extLst>
          </p:cNvPr>
          <p:cNvSpPr/>
          <p:nvPr/>
        </p:nvSpPr>
        <p:spPr>
          <a:xfrm>
            <a:off x="4313085" y="4525529"/>
            <a:ext cx="590550" cy="590550"/>
          </a:xfrm>
          <a:prstGeom prst="ellipse">
            <a:avLst/>
          </a:prstGeom>
          <a:solidFill>
            <a:srgbClr val="702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3200" b="1" dirty="0">
                <a:solidFill>
                  <a:srgbClr val="FFFF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4016446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495800" y="870409"/>
            <a:ext cx="3057219" cy="719068"/>
            <a:chOff x="1105206" y="838200"/>
            <a:chExt cx="3057219" cy="719068"/>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30275"/>
              <a:ext cx="2241550" cy="626993"/>
              <a:chOff x="1447800" y="930275"/>
              <a:chExt cx="2241550" cy="626993"/>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957672" y="972493"/>
                <a:ext cx="1221809" cy="584775"/>
              </a:xfrm>
              <a:prstGeom prst="rect">
                <a:avLst/>
              </a:prstGeom>
              <a:noFill/>
            </p:spPr>
            <p:txBody>
              <a:bodyPr wrap="non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4</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1030586" y="1989860"/>
            <a:ext cx="9826028" cy="204874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16D199-69F7-DC49-7DE7-0D5F037EC1FB}"/>
              </a:ext>
            </a:extLst>
          </p:cNvPr>
          <p:cNvSpPr txBox="1"/>
          <p:nvPr/>
        </p:nvSpPr>
        <p:spPr>
          <a:xfrm>
            <a:off x="1219200" y="2063345"/>
            <a:ext cx="9448799" cy="1569660"/>
          </a:xfrm>
          <a:prstGeom prst="rect">
            <a:avLst/>
          </a:prstGeom>
          <a:noFill/>
        </p:spPr>
        <p:txBody>
          <a:bodyPr wrap="square" rtlCol="0">
            <a:spAutoFit/>
          </a:bodyPr>
          <a:lstStyle/>
          <a:p>
            <a:pPr lvl="0" algn="just"/>
            <a:r>
              <a:rPr lang="vi-VN" sz="3200" dirty="0">
                <a:latin typeface="Times New Roman" panose="02020603050405020304" pitchFamily="18" charset="0"/>
                <a:cs typeface="Times New Roman" panose="02020603050405020304" pitchFamily="18" charset="0"/>
              </a:rPr>
              <a:t>Methyl acetate có công thức cấu tạo là</a:t>
            </a:r>
          </a:p>
          <a:p>
            <a:pPr lvl="0" algn="just"/>
            <a:r>
              <a:rPr lang="en-US" sz="3200" b="1"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COOC</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HCOOC</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lvl="0" algn="just"/>
            <a:r>
              <a:rPr lang="vi-VN" sz="3200" b="1" dirty="0">
                <a:latin typeface="Times New Roman" panose="02020603050405020304" pitchFamily="18" charset="0"/>
                <a:cs typeface="Times New Roman" panose="02020603050405020304" pitchFamily="18" charset="0"/>
              </a:rPr>
              <a:t>C.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COOCH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HCOOCH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a:t>
            </a:r>
          </a:p>
        </p:txBody>
      </p:sp>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Rounded Corners 12">
            <a:extLst>
              <a:ext uri="{FF2B5EF4-FFF2-40B4-BE49-F238E27FC236}">
                <a16:creationId xmlns:a16="http://schemas.microsoft.com/office/drawing/2014/main" id="{FB722611-A566-0305-7C5E-2E48AB0D682B}"/>
              </a:ext>
            </a:extLst>
          </p:cNvPr>
          <p:cNvSpPr/>
          <p:nvPr/>
        </p:nvSpPr>
        <p:spPr>
          <a:xfrm>
            <a:off x="2331885" y="4554558"/>
            <a:ext cx="1822028"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800" b="1" dirty="0">
                <a:solidFill>
                  <a:srgbClr val="C00000"/>
                </a:solidFill>
                <a:latin typeface="Times New Roman" panose="02020603050405020304" pitchFamily="18" charset="0"/>
                <a:cs typeface="Times New Roman" panose="02020603050405020304" pitchFamily="18" charset="0"/>
              </a:rPr>
              <a:t>ĐÁP ÁN</a:t>
            </a:r>
          </a:p>
        </p:txBody>
      </p:sp>
      <p:sp>
        <p:nvSpPr>
          <p:cNvPr id="15" name="Oval 14">
            <a:extLst>
              <a:ext uri="{FF2B5EF4-FFF2-40B4-BE49-F238E27FC236}">
                <a16:creationId xmlns:a16="http://schemas.microsoft.com/office/drawing/2014/main" id="{08042F3E-273D-7E27-7E3B-19356EB35614}"/>
              </a:ext>
            </a:extLst>
          </p:cNvPr>
          <p:cNvSpPr/>
          <p:nvPr/>
        </p:nvSpPr>
        <p:spPr>
          <a:xfrm>
            <a:off x="4313085" y="4525529"/>
            <a:ext cx="590550" cy="590550"/>
          </a:xfrm>
          <a:prstGeom prst="ellipse">
            <a:avLst/>
          </a:prstGeom>
          <a:solidFill>
            <a:srgbClr val="702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3200" b="1" dirty="0">
                <a:solidFill>
                  <a:srgbClr val="FFFF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3241246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567390" y="665827"/>
            <a:ext cx="3057219" cy="679450"/>
            <a:chOff x="1105206" y="838200"/>
            <a:chExt cx="3057219" cy="679450"/>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23350"/>
              <a:ext cx="2241550" cy="584775"/>
              <a:chOff x="1447800" y="923350"/>
              <a:chExt cx="2241550" cy="584775"/>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957670" y="923350"/>
                <a:ext cx="1221809" cy="584775"/>
              </a:xfrm>
              <a:prstGeom prst="rect">
                <a:avLst/>
              </a:prstGeom>
              <a:noFill/>
            </p:spPr>
            <p:txBody>
              <a:bodyPr wrap="non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5</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1030585" y="1637337"/>
            <a:ext cx="9826028" cy="2701321"/>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16D199-69F7-DC49-7DE7-0D5F037EC1FB}"/>
              </a:ext>
            </a:extLst>
          </p:cNvPr>
          <p:cNvSpPr txBox="1"/>
          <p:nvPr/>
        </p:nvSpPr>
        <p:spPr>
          <a:xfrm>
            <a:off x="1142999" y="1672284"/>
            <a:ext cx="9713613" cy="2554545"/>
          </a:xfrm>
          <a:prstGeom prst="rect">
            <a:avLst/>
          </a:prstGeom>
          <a:noFill/>
        </p:spPr>
        <p:txBody>
          <a:bodyPr wrap="square" rtlCol="0">
            <a:spAutoFit/>
          </a:bodyPr>
          <a:lstStyle/>
          <a:p>
            <a:pPr lvl="0"/>
            <a:r>
              <a:rPr lang="vi-VN" sz="3200" dirty="0">
                <a:latin typeface="Times New Roman" panose="02020603050405020304" pitchFamily="18" charset="0"/>
                <a:cs typeface="Times New Roman" panose="02020603050405020304" pitchFamily="18" charset="0"/>
              </a:rPr>
              <a:t>Chất X có công thức phần tử C</a:t>
            </a:r>
            <a:r>
              <a:rPr lang="vi-VN" sz="3200" baseline="-25000" dirty="0">
                <a:latin typeface="Times New Roman" panose="02020603050405020304" pitchFamily="18" charset="0"/>
                <a:cs typeface="Times New Roman" panose="02020603050405020304" pitchFamily="18" charset="0"/>
              </a:rPr>
              <a:t>4</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8</a:t>
            </a:r>
            <a:r>
              <a:rPr lang="vi-VN" sz="3200" dirty="0">
                <a:latin typeface="Times New Roman" panose="02020603050405020304" pitchFamily="18" charset="0"/>
                <a:cs typeface="Times New Roman" panose="02020603050405020304" pitchFamily="18" charset="0"/>
              </a:rPr>
              <a:t>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Cho X tác dụng với dung dịch NaOH đun nóng, thu được chất Y có công thức phân tử C</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O</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Na. X có công thức cấu tạo là</a:t>
            </a:r>
            <a:endParaRPr lang="en-US" sz="3200"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HCOOCH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HCOOCH(CH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C</a:t>
            </a:r>
            <a:r>
              <a:rPr lang="vi-VN"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COOC</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C</a:t>
            </a:r>
            <a:r>
              <a:rPr lang="vi-VN" sz="3200" baseline="-25000"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5</a:t>
            </a:r>
            <a:r>
              <a:rPr lang="vi-VN" sz="3200" dirty="0">
                <a:latin typeface="Times New Roman" panose="02020603050405020304" pitchFamily="18" charset="0"/>
                <a:cs typeface="Times New Roman" panose="02020603050405020304" pitchFamily="18" charset="0"/>
              </a:rPr>
              <a:t>COOCH</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Rounded Corners 12">
            <a:extLst>
              <a:ext uri="{FF2B5EF4-FFF2-40B4-BE49-F238E27FC236}">
                <a16:creationId xmlns:a16="http://schemas.microsoft.com/office/drawing/2014/main" id="{FB722611-A566-0305-7C5E-2E48AB0D682B}"/>
              </a:ext>
            </a:extLst>
          </p:cNvPr>
          <p:cNvSpPr/>
          <p:nvPr/>
        </p:nvSpPr>
        <p:spPr>
          <a:xfrm>
            <a:off x="1752600" y="5248255"/>
            <a:ext cx="1822028"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800" b="1" dirty="0">
                <a:solidFill>
                  <a:srgbClr val="C00000"/>
                </a:solidFill>
                <a:latin typeface="Times New Roman" panose="02020603050405020304" pitchFamily="18" charset="0"/>
                <a:cs typeface="Times New Roman" panose="02020603050405020304" pitchFamily="18" charset="0"/>
              </a:rPr>
              <a:t>ĐÁP ÁN</a:t>
            </a:r>
          </a:p>
        </p:txBody>
      </p:sp>
      <p:sp>
        <p:nvSpPr>
          <p:cNvPr id="15" name="Oval 14">
            <a:extLst>
              <a:ext uri="{FF2B5EF4-FFF2-40B4-BE49-F238E27FC236}">
                <a16:creationId xmlns:a16="http://schemas.microsoft.com/office/drawing/2014/main" id="{08042F3E-273D-7E27-7E3B-19356EB35614}"/>
              </a:ext>
            </a:extLst>
          </p:cNvPr>
          <p:cNvSpPr/>
          <p:nvPr/>
        </p:nvSpPr>
        <p:spPr>
          <a:xfrm>
            <a:off x="3733800" y="5219226"/>
            <a:ext cx="590550" cy="590550"/>
          </a:xfrm>
          <a:prstGeom prst="ellipse">
            <a:avLst/>
          </a:prstGeom>
          <a:solidFill>
            <a:srgbClr val="702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3200" b="1" dirty="0">
                <a:solidFill>
                  <a:srgbClr val="FFFF00"/>
                </a:solidFill>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43678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567390" y="665827"/>
            <a:ext cx="3057219" cy="679450"/>
            <a:chOff x="1105206" y="838200"/>
            <a:chExt cx="3057219" cy="679450"/>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23350"/>
              <a:ext cx="2241550" cy="584775"/>
              <a:chOff x="1447800" y="923350"/>
              <a:chExt cx="2241550" cy="584775"/>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957670" y="923350"/>
                <a:ext cx="1221809" cy="584775"/>
              </a:xfrm>
              <a:prstGeom prst="rect">
                <a:avLst/>
              </a:prstGeom>
              <a:noFill/>
            </p:spPr>
            <p:txBody>
              <a:bodyPr wrap="non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6</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1030585" y="1637337"/>
            <a:ext cx="9826028" cy="1791663"/>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16D199-69F7-DC49-7DE7-0D5F037EC1FB}"/>
              </a:ext>
            </a:extLst>
          </p:cNvPr>
          <p:cNvSpPr txBox="1"/>
          <p:nvPr/>
        </p:nvSpPr>
        <p:spPr>
          <a:xfrm>
            <a:off x="1142999" y="1672284"/>
            <a:ext cx="9713613" cy="1569660"/>
          </a:xfrm>
          <a:prstGeom prst="rect">
            <a:avLst/>
          </a:prstGeom>
          <a:noFill/>
        </p:spPr>
        <p:txBody>
          <a:bodyPr wrap="square" rtlCol="0">
            <a:spAutoFit/>
          </a:bodyPr>
          <a:lstStyle/>
          <a:p>
            <a:pPr lvl="0"/>
            <a:r>
              <a:rPr lang="vi-VN" sz="3200" dirty="0">
                <a:latin typeface="Times New Roman" panose="02020603050405020304" pitchFamily="18" charset="0"/>
                <a:cs typeface="Times New Roman" panose="02020603050405020304" pitchFamily="18" charset="0"/>
              </a:rPr>
              <a:t>Chất béo là triester của acid béo với</a:t>
            </a:r>
          </a:p>
          <a:p>
            <a:pPr lvl="0"/>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ethylene glycol.	</a:t>
            </a:r>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glycerol.	</a:t>
            </a:r>
            <a:endParaRPr lang="en-US" sz="3200" dirty="0">
              <a:latin typeface="Times New Roman" panose="02020603050405020304" pitchFamily="18" charset="0"/>
              <a:cs typeface="Times New Roman" panose="02020603050405020304" pitchFamily="18" charset="0"/>
            </a:endParaRPr>
          </a:p>
          <a:p>
            <a:pPr lvl="0"/>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 </a:t>
            </a:r>
            <a:r>
              <a:rPr lang="vi-VN" sz="3200" dirty="0">
                <a:latin typeface="Times New Roman" panose="02020603050405020304" pitchFamily="18" charset="0"/>
                <a:cs typeface="Times New Roman" panose="02020603050405020304" pitchFamily="18" charset="0"/>
              </a:rPr>
              <a:t>ethanol.	</a:t>
            </a:r>
            <a:r>
              <a:rPr lang="en-US"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phenol.</a:t>
            </a:r>
          </a:p>
        </p:txBody>
      </p:sp>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Rounded Corners 12">
            <a:extLst>
              <a:ext uri="{FF2B5EF4-FFF2-40B4-BE49-F238E27FC236}">
                <a16:creationId xmlns:a16="http://schemas.microsoft.com/office/drawing/2014/main" id="{FB722611-A566-0305-7C5E-2E48AB0D682B}"/>
              </a:ext>
            </a:extLst>
          </p:cNvPr>
          <p:cNvSpPr/>
          <p:nvPr/>
        </p:nvSpPr>
        <p:spPr>
          <a:xfrm>
            <a:off x="1905000" y="4304337"/>
            <a:ext cx="1822028"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800" b="1" dirty="0">
                <a:solidFill>
                  <a:srgbClr val="C00000"/>
                </a:solidFill>
                <a:latin typeface="Times New Roman" panose="02020603050405020304" pitchFamily="18" charset="0"/>
                <a:cs typeface="Times New Roman" panose="02020603050405020304" pitchFamily="18" charset="0"/>
              </a:rPr>
              <a:t>ĐÁP ÁN</a:t>
            </a:r>
          </a:p>
        </p:txBody>
      </p:sp>
      <p:sp>
        <p:nvSpPr>
          <p:cNvPr id="15" name="Oval 14">
            <a:extLst>
              <a:ext uri="{FF2B5EF4-FFF2-40B4-BE49-F238E27FC236}">
                <a16:creationId xmlns:a16="http://schemas.microsoft.com/office/drawing/2014/main" id="{08042F3E-273D-7E27-7E3B-19356EB35614}"/>
              </a:ext>
            </a:extLst>
          </p:cNvPr>
          <p:cNvSpPr/>
          <p:nvPr/>
        </p:nvSpPr>
        <p:spPr>
          <a:xfrm>
            <a:off x="3886200" y="4275308"/>
            <a:ext cx="590550" cy="590550"/>
          </a:xfrm>
          <a:prstGeom prst="ellipse">
            <a:avLst/>
          </a:prstGeom>
          <a:solidFill>
            <a:srgbClr val="702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3200" b="1" dirty="0">
                <a:solidFill>
                  <a:srgbClr val="FFFF0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4124654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567390" y="665827"/>
            <a:ext cx="3057219" cy="679450"/>
            <a:chOff x="1105206" y="838200"/>
            <a:chExt cx="3057219" cy="679450"/>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23350"/>
              <a:ext cx="2241550" cy="584775"/>
              <a:chOff x="1447800" y="923350"/>
              <a:chExt cx="2241550" cy="584775"/>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957670" y="923350"/>
                <a:ext cx="1221809" cy="584775"/>
              </a:xfrm>
              <a:prstGeom prst="rect">
                <a:avLst/>
              </a:prstGeom>
              <a:noFill/>
            </p:spPr>
            <p:txBody>
              <a:bodyPr wrap="non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7</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1030585" y="1637337"/>
            <a:ext cx="9826028" cy="1791663"/>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16D199-69F7-DC49-7DE7-0D5F037EC1FB}"/>
              </a:ext>
            </a:extLst>
          </p:cNvPr>
          <p:cNvSpPr txBox="1"/>
          <p:nvPr/>
        </p:nvSpPr>
        <p:spPr>
          <a:xfrm>
            <a:off x="1142999" y="1672284"/>
            <a:ext cx="9713613" cy="1848455"/>
          </a:xfrm>
          <a:prstGeom prst="rect">
            <a:avLst/>
          </a:prstGeom>
          <a:noFill/>
        </p:spPr>
        <p:txBody>
          <a:bodyPr wrap="square" rtlCol="0">
            <a:spAutoFit/>
          </a:bodyPr>
          <a:lstStyle/>
          <a:p>
            <a:pPr algn="just">
              <a:lnSpc>
                <a:spcPct val="115000"/>
              </a:lnSpc>
              <a:spcBef>
                <a:spcPts val="200"/>
              </a:spcBef>
              <a:spcAft>
                <a:spcPts val="2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Bef>
                <a:spcPts val="200"/>
              </a:spcBef>
              <a:spcAft>
                <a:spcPts val="200"/>
              </a:spcAft>
              <a:tabLst>
                <a:tab pos="190500" algn="l"/>
                <a:tab pos="1778000" algn="l"/>
                <a:tab pos="3365500" algn="l"/>
                <a:tab pos="4953000" algn="l"/>
              </a:tabLs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Tristearin.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Triolein.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Bef>
                <a:spcPts val="200"/>
              </a:spcBef>
              <a:spcAft>
                <a:spcPts val="200"/>
              </a:spcAft>
              <a:tabLst>
                <a:tab pos="190500" algn="l"/>
                <a:tab pos="1778000" algn="l"/>
                <a:tab pos="3365500" algn="l"/>
                <a:tab pos="495300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Tripanmitin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Saccharose.</a:t>
            </a:r>
          </a:p>
        </p:txBody>
      </p:sp>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Rounded Corners 12">
            <a:extLst>
              <a:ext uri="{FF2B5EF4-FFF2-40B4-BE49-F238E27FC236}">
                <a16:creationId xmlns:a16="http://schemas.microsoft.com/office/drawing/2014/main" id="{FB722611-A566-0305-7C5E-2E48AB0D682B}"/>
              </a:ext>
            </a:extLst>
          </p:cNvPr>
          <p:cNvSpPr/>
          <p:nvPr/>
        </p:nvSpPr>
        <p:spPr>
          <a:xfrm>
            <a:off x="1905000" y="4304337"/>
            <a:ext cx="1822028"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800" b="1" dirty="0">
                <a:solidFill>
                  <a:srgbClr val="C00000"/>
                </a:solidFill>
                <a:latin typeface="Times New Roman" panose="02020603050405020304" pitchFamily="18" charset="0"/>
                <a:cs typeface="Times New Roman" panose="02020603050405020304" pitchFamily="18" charset="0"/>
              </a:rPr>
              <a:t>ĐÁP ÁN</a:t>
            </a:r>
          </a:p>
        </p:txBody>
      </p:sp>
      <p:sp>
        <p:nvSpPr>
          <p:cNvPr id="15" name="Oval 14">
            <a:extLst>
              <a:ext uri="{FF2B5EF4-FFF2-40B4-BE49-F238E27FC236}">
                <a16:creationId xmlns:a16="http://schemas.microsoft.com/office/drawing/2014/main" id="{08042F3E-273D-7E27-7E3B-19356EB35614}"/>
              </a:ext>
            </a:extLst>
          </p:cNvPr>
          <p:cNvSpPr/>
          <p:nvPr/>
        </p:nvSpPr>
        <p:spPr>
          <a:xfrm>
            <a:off x="3886200" y="4275308"/>
            <a:ext cx="590550" cy="590550"/>
          </a:xfrm>
          <a:prstGeom prst="ellipse">
            <a:avLst/>
          </a:prstGeom>
          <a:solidFill>
            <a:srgbClr val="702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3200" b="1" dirty="0">
                <a:solidFill>
                  <a:srgbClr val="FFFF0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2558312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567390" y="665827"/>
            <a:ext cx="3057219" cy="679450"/>
            <a:chOff x="1105206" y="838200"/>
            <a:chExt cx="3057219" cy="679450"/>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23350"/>
              <a:ext cx="2241550" cy="584775"/>
              <a:chOff x="1447800" y="923350"/>
              <a:chExt cx="2241550" cy="584775"/>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957670" y="923350"/>
                <a:ext cx="1221809" cy="584775"/>
              </a:xfrm>
              <a:prstGeom prst="rect">
                <a:avLst/>
              </a:prstGeom>
              <a:noFill/>
            </p:spPr>
            <p:txBody>
              <a:bodyPr wrap="non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8</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1030585" y="1637337"/>
            <a:ext cx="9826028" cy="2422071"/>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16D199-69F7-DC49-7DE7-0D5F037EC1FB}"/>
              </a:ext>
            </a:extLst>
          </p:cNvPr>
          <p:cNvSpPr txBox="1"/>
          <p:nvPr/>
        </p:nvSpPr>
        <p:spPr>
          <a:xfrm>
            <a:off x="1142999" y="1672284"/>
            <a:ext cx="9713613" cy="2164695"/>
          </a:xfrm>
          <a:prstGeom prst="rect">
            <a:avLst/>
          </a:prstGeom>
          <a:noFill/>
        </p:spPr>
        <p:txBody>
          <a:bodyPr wrap="square" rtlCol="0">
            <a:spAutoFit/>
          </a:bodyPr>
          <a:lstStyle/>
          <a:p>
            <a:pPr algn="just">
              <a:spcBef>
                <a:spcPts val="200"/>
              </a:spcBef>
              <a:spcAft>
                <a:spcPts val="2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oxi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200"/>
              </a:spcBef>
              <a:spcAft>
                <a:spcPts val="200"/>
              </a:spcAft>
              <a:tabLst>
                <a:tab pos="190500" algn="l"/>
                <a:tab pos="3365500" algn="l"/>
              </a:tabLs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O</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CO</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O</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O.</a:t>
            </a:r>
          </a:p>
          <a:p>
            <a:pPr algn="just">
              <a:spcBef>
                <a:spcPts val="200"/>
              </a:spcBef>
              <a:spcAft>
                <a:spcPts val="200"/>
              </a:spcAft>
              <a:tabLst>
                <a:tab pos="190500" algn="l"/>
                <a:tab pos="3365500" algn="l"/>
              </a:tabLs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C.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NH</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CO</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NH</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O</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CO</a:t>
            </a:r>
            <a:r>
              <a:rPr lang="en-US" sz="3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Rounded Corners 12">
            <a:extLst>
              <a:ext uri="{FF2B5EF4-FFF2-40B4-BE49-F238E27FC236}">
                <a16:creationId xmlns:a16="http://schemas.microsoft.com/office/drawing/2014/main" id="{FB722611-A566-0305-7C5E-2E48AB0D682B}"/>
              </a:ext>
            </a:extLst>
          </p:cNvPr>
          <p:cNvSpPr/>
          <p:nvPr/>
        </p:nvSpPr>
        <p:spPr>
          <a:xfrm>
            <a:off x="1905000" y="4304337"/>
            <a:ext cx="1822028"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800" b="1" dirty="0">
                <a:solidFill>
                  <a:srgbClr val="C00000"/>
                </a:solidFill>
                <a:latin typeface="Times New Roman" panose="02020603050405020304" pitchFamily="18" charset="0"/>
                <a:cs typeface="Times New Roman" panose="02020603050405020304" pitchFamily="18" charset="0"/>
              </a:rPr>
              <a:t>ĐÁP ÁN</a:t>
            </a:r>
          </a:p>
        </p:txBody>
      </p:sp>
      <p:sp>
        <p:nvSpPr>
          <p:cNvPr id="15" name="Oval 14">
            <a:extLst>
              <a:ext uri="{FF2B5EF4-FFF2-40B4-BE49-F238E27FC236}">
                <a16:creationId xmlns:a16="http://schemas.microsoft.com/office/drawing/2014/main" id="{08042F3E-273D-7E27-7E3B-19356EB35614}"/>
              </a:ext>
            </a:extLst>
          </p:cNvPr>
          <p:cNvSpPr/>
          <p:nvPr/>
        </p:nvSpPr>
        <p:spPr>
          <a:xfrm>
            <a:off x="3886200" y="4275308"/>
            <a:ext cx="590550" cy="590550"/>
          </a:xfrm>
          <a:prstGeom prst="ellipse">
            <a:avLst/>
          </a:prstGeom>
          <a:solidFill>
            <a:srgbClr val="702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3200" b="1" dirty="0">
                <a:solidFill>
                  <a:srgbClr val="FFFF00"/>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4053391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567390" y="665827"/>
            <a:ext cx="3057219" cy="679450"/>
            <a:chOff x="1105206" y="838200"/>
            <a:chExt cx="3057219" cy="679450"/>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23350"/>
              <a:ext cx="2241550" cy="584775"/>
              <a:chOff x="1447800" y="923350"/>
              <a:chExt cx="2241550" cy="584775"/>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957670" y="923350"/>
                <a:ext cx="1221809" cy="584775"/>
              </a:xfrm>
              <a:prstGeom prst="rect">
                <a:avLst/>
              </a:prstGeom>
              <a:noFill/>
            </p:spPr>
            <p:txBody>
              <a:bodyPr wrap="non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9</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1030585" y="1637337"/>
            <a:ext cx="9826028" cy="3548379"/>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16D199-69F7-DC49-7DE7-0D5F037EC1FB}"/>
              </a:ext>
            </a:extLst>
          </p:cNvPr>
          <p:cNvSpPr txBox="1"/>
          <p:nvPr/>
        </p:nvSpPr>
        <p:spPr>
          <a:xfrm>
            <a:off x="1142999" y="1672284"/>
            <a:ext cx="9713613" cy="3252172"/>
          </a:xfrm>
          <a:prstGeom prst="rect">
            <a:avLst/>
          </a:prstGeom>
          <a:noFill/>
        </p:spPr>
        <p:txBody>
          <a:bodyPr wrap="square" rtlCol="0">
            <a:spAutoFit/>
          </a:bodyPr>
          <a:lstStyle/>
          <a:p>
            <a:pPr algn="just">
              <a:spcBef>
                <a:spcPts val="200"/>
              </a:spcBef>
              <a:spcAft>
                <a:spcPts val="2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200"/>
              </a:spcBef>
              <a:spcAft>
                <a:spcPts val="200"/>
              </a:spcAft>
              <a:tabLst>
                <a:tab pos="190500" algn="l"/>
                <a:tab pos="3365500" algn="l"/>
              </a:tabLs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Hydrogen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acid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200"/>
              </a:spcBef>
              <a:spcAft>
                <a:spcPts val="200"/>
              </a:spcAft>
              <a:tabLst>
                <a:tab pos="190500" algn="l"/>
                <a:tab pos="336550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lỏng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200"/>
              </a:spcBef>
              <a:spcAft>
                <a:spcPts val="200"/>
              </a:spcAft>
              <a:tabLst>
                <a:tab pos="190500" algn="l"/>
                <a:tab pos="3365500" algn="l"/>
              </a:tabLs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C.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Hydrogen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200"/>
              </a:spcBef>
              <a:spcAft>
                <a:spcPts val="200"/>
              </a:spcAft>
              <a:tabLst>
                <a:tab pos="190500" algn="l"/>
                <a:tab pos="336550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Dehydrogen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lỏng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Rounded Corners 12">
            <a:extLst>
              <a:ext uri="{FF2B5EF4-FFF2-40B4-BE49-F238E27FC236}">
                <a16:creationId xmlns:a16="http://schemas.microsoft.com/office/drawing/2014/main" id="{FB722611-A566-0305-7C5E-2E48AB0D682B}"/>
              </a:ext>
            </a:extLst>
          </p:cNvPr>
          <p:cNvSpPr/>
          <p:nvPr/>
        </p:nvSpPr>
        <p:spPr>
          <a:xfrm>
            <a:off x="2001284" y="5505041"/>
            <a:ext cx="1822028"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800" b="1" dirty="0">
                <a:solidFill>
                  <a:srgbClr val="C00000"/>
                </a:solidFill>
                <a:latin typeface="Times New Roman" panose="02020603050405020304" pitchFamily="18" charset="0"/>
                <a:cs typeface="Times New Roman" panose="02020603050405020304" pitchFamily="18" charset="0"/>
              </a:rPr>
              <a:t>ĐÁP ÁN</a:t>
            </a:r>
          </a:p>
        </p:txBody>
      </p:sp>
      <p:sp>
        <p:nvSpPr>
          <p:cNvPr id="15" name="Oval 14">
            <a:extLst>
              <a:ext uri="{FF2B5EF4-FFF2-40B4-BE49-F238E27FC236}">
                <a16:creationId xmlns:a16="http://schemas.microsoft.com/office/drawing/2014/main" id="{08042F3E-273D-7E27-7E3B-19356EB35614}"/>
              </a:ext>
            </a:extLst>
          </p:cNvPr>
          <p:cNvSpPr/>
          <p:nvPr/>
        </p:nvSpPr>
        <p:spPr>
          <a:xfrm>
            <a:off x="3982484" y="5476012"/>
            <a:ext cx="590550" cy="590550"/>
          </a:xfrm>
          <a:prstGeom prst="ellipse">
            <a:avLst/>
          </a:prstGeom>
          <a:solidFill>
            <a:srgbClr val="702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en-US" sz="3200" b="1" dirty="0">
                <a:solidFill>
                  <a:srgbClr val="FFFF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7705616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32AFA19-703C-7697-823D-7B9159DFE8B6}"/>
              </a:ext>
            </a:extLst>
          </p:cNvPr>
          <p:cNvGrpSpPr/>
          <p:nvPr/>
        </p:nvGrpSpPr>
        <p:grpSpPr>
          <a:xfrm>
            <a:off x="4567391" y="457200"/>
            <a:ext cx="3057219" cy="719068"/>
            <a:chOff x="1105206" y="838200"/>
            <a:chExt cx="3057219" cy="719068"/>
          </a:xfrm>
        </p:grpSpPr>
        <p:grpSp>
          <p:nvGrpSpPr>
            <p:cNvPr id="9" name="Group 8">
              <a:extLst>
                <a:ext uri="{FF2B5EF4-FFF2-40B4-BE49-F238E27FC236}">
                  <a16:creationId xmlns:a16="http://schemas.microsoft.com/office/drawing/2014/main" id="{350590B8-E6E0-0706-BC3F-54ABD830B56B}"/>
                </a:ext>
              </a:extLst>
            </p:cNvPr>
            <p:cNvGrpSpPr/>
            <p:nvPr/>
          </p:nvGrpSpPr>
          <p:grpSpPr>
            <a:xfrm>
              <a:off x="1513041" y="930275"/>
              <a:ext cx="2241550" cy="626993"/>
              <a:chOff x="1447800" y="930275"/>
              <a:chExt cx="2241550" cy="626993"/>
            </a:xfrm>
          </p:grpSpPr>
          <p:sp>
            <p:nvSpPr>
              <p:cNvPr id="6" name="Rectangle: Rounded Corners 5">
                <a:extLst>
                  <a:ext uri="{FF2B5EF4-FFF2-40B4-BE49-F238E27FC236}">
                    <a16:creationId xmlns:a16="http://schemas.microsoft.com/office/drawing/2014/main" id="{98BCE96B-7753-43C7-AB0B-AFBA31A6930E}"/>
                  </a:ext>
                </a:extLst>
              </p:cNvPr>
              <p:cNvSpPr/>
              <p:nvPr/>
            </p:nvSpPr>
            <p:spPr>
              <a:xfrm>
                <a:off x="1447800" y="930275"/>
                <a:ext cx="2241550" cy="527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130D6C-480F-BBC2-C16D-9623DD57C372}"/>
                  </a:ext>
                </a:extLst>
              </p:cNvPr>
              <p:cNvSpPr txBox="1"/>
              <p:nvPr/>
            </p:nvSpPr>
            <p:spPr>
              <a:xfrm>
                <a:off x="1855078" y="972493"/>
                <a:ext cx="1426994" cy="584775"/>
              </a:xfrm>
              <a:prstGeom prst="rect">
                <a:avLst/>
              </a:prstGeom>
              <a:noFill/>
            </p:spPr>
            <p:txBody>
              <a:bodyPr wrap="non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10</a:t>
                </a:r>
              </a:p>
            </p:txBody>
          </p:sp>
        </p:grpSp>
        <p:pic>
          <p:nvPicPr>
            <p:cNvPr id="4" name="Picture 3">
              <a:extLst>
                <a:ext uri="{FF2B5EF4-FFF2-40B4-BE49-F238E27FC236}">
                  <a16:creationId xmlns:a16="http://schemas.microsoft.com/office/drawing/2014/main" id="{EA84233B-032B-26B2-4F13-BF9D8EBA73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206" y="838200"/>
              <a:ext cx="679450" cy="679450"/>
            </a:xfrm>
            <a:prstGeom prst="rect">
              <a:avLst/>
            </a:prstGeom>
          </p:spPr>
        </p:pic>
        <p:pic>
          <p:nvPicPr>
            <p:cNvPr id="8" name="Picture 7">
              <a:extLst>
                <a:ext uri="{FF2B5EF4-FFF2-40B4-BE49-F238E27FC236}">
                  <a16:creationId xmlns:a16="http://schemas.microsoft.com/office/drawing/2014/main" id="{6B474D89-26B5-C383-EA14-086D500D0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3482975" y="838200"/>
              <a:ext cx="679450" cy="679450"/>
            </a:xfrm>
            <a:prstGeom prst="rect">
              <a:avLst/>
            </a:prstGeom>
          </p:spPr>
        </p:pic>
      </p:grpSp>
      <p:sp>
        <p:nvSpPr>
          <p:cNvPr id="11" name="Rectangle 10">
            <a:extLst>
              <a:ext uri="{FF2B5EF4-FFF2-40B4-BE49-F238E27FC236}">
                <a16:creationId xmlns:a16="http://schemas.microsoft.com/office/drawing/2014/main" id="{2E626FD9-A7C5-D659-37C0-D61C8487FBEB}"/>
              </a:ext>
            </a:extLst>
          </p:cNvPr>
          <p:cNvSpPr/>
          <p:nvPr/>
        </p:nvSpPr>
        <p:spPr>
          <a:xfrm>
            <a:off x="914400" y="1295400"/>
            <a:ext cx="10363200" cy="4724399"/>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16D199-69F7-DC49-7DE7-0D5F037EC1FB}"/>
              </a:ext>
            </a:extLst>
          </p:cNvPr>
          <p:cNvSpPr txBox="1"/>
          <p:nvPr/>
        </p:nvSpPr>
        <p:spPr>
          <a:xfrm>
            <a:off x="1143000" y="1423225"/>
            <a:ext cx="9906000" cy="2554545"/>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Cho salicylic acid (hay 2 – hydroxybenzoic acid) phản ứng với methyl alcohol có mặt sulfuric acid làm xúc tác, thu được methyl salicylate (C</a:t>
            </a:r>
            <a:r>
              <a:rPr lang="vi-VN" sz="3200" baseline="-25000" dirty="0">
                <a:latin typeface="Times New Roman" panose="02020603050405020304" pitchFamily="18" charset="0"/>
                <a:cs typeface="Times New Roman" panose="02020603050405020304" pitchFamily="18" charset="0"/>
              </a:rPr>
              <a:t>8</a:t>
            </a:r>
            <a:r>
              <a:rPr lang="vi-VN" sz="3200" dirty="0">
                <a:latin typeface="Times New Roman" panose="02020603050405020304" pitchFamily="18" charset="0"/>
                <a:cs typeface="Times New Roman" panose="02020603050405020304" pitchFamily="18" charset="0"/>
              </a:rPr>
              <a:t>H</a:t>
            </a:r>
            <a:r>
              <a:rPr lang="vi-VN" sz="3200" baseline="-25000" dirty="0">
                <a:latin typeface="Times New Roman" panose="02020603050405020304" pitchFamily="18" charset="0"/>
                <a:cs typeface="Times New Roman" panose="02020603050405020304" pitchFamily="18" charset="0"/>
              </a:rPr>
              <a:t>8</a:t>
            </a:r>
            <a:r>
              <a:rPr lang="vi-VN" sz="3200" dirty="0">
                <a:latin typeface="Times New Roman" panose="02020603050405020304" pitchFamily="18" charset="0"/>
                <a:cs typeface="Times New Roman" panose="02020603050405020304" pitchFamily="18" charset="0"/>
              </a:rPr>
              <a:t>O</a:t>
            </a:r>
            <a:r>
              <a:rPr lang="vi-VN" sz="3200" baseline="-25000" dirty="0">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dùng làm chất giảm đau (có trong miếng dán giảm đau khi vận động hoặc chơi thể thao). Viết phương trình hóa học của phản ứng trên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23" name="AutoShape 4" descr="Thuốc mỡ bôi da Salicylic 5% Hataphar làm bạt sừng, bong vẩy (15g) - Nhà  thuốc FPT Long Châu">
            <a:extLst>
              <a:ext uri="{FF2B5EF4-FFF2-40B4-BE49-F238E27FC236}">
                <a16:creationId xmlns:a16="http://schemas.microsoft.com/office/drawing/2014/main" id="{ABA2E3C9-46CA-A37A-4016-4C7A0AAFB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57B9DC6-4B03-52E5-AECE-A118F0C2DA8D}"/>
              </a:ext>
            </a:extLst>
          </p:cNvPr>
          <p:cNvPicPr>
            <a:picLocks noChangeAspect="1"/>
          </p:cNvPicPr>
          <p:nvPr/>
        </p:nvPicPr>
        <p:blipFill rotWithShape="1">
          <a:blip r:embed="rId4"/>
          <a:srcRect t="24444" b="22222"/>
          <a:stretch/>
        </p:blipFill>
        <p:spPr>
          <a:xfrm>
            <a:off x="3973513" y="4014025"/>
            <a:ext cx="3651097" cy="1947252"/>
          </a:xfrm>
          <a:prstGeom prst="rect">
            <a:avLst/>
          </a:prstGeom>
        </p:spPr>
      </p:pic>
    </p:spTree>
    <p:extLst>
      <p:ext uri="{BB962C8B-B14F-4D97-AF65-F5344CB8AC3E}">
        <p14:creationId xmlns:p14="http://schemas.microsoft.com/office/powerpoint/2010/main" val="1921809514"/>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bstract, abstraction, Biology, bokek, Chemistry, Cylinder">
            <a:extLst>
              <a:ext uri="{FF2B5EF4-FFF2-40B4-BE49-F238E27FC236}">
                <a16:creationId xmlns:a16="http://schemas.microsoft.com/office/drawing/2014/main" id="{09F0A482-9AA8-1743-C969-40540425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0C770B-ABE7-BCDF-BBE8-C2D2AC43267B}"/>
              </a:ext>
            </a:extLst>
          </p:cNvPr>
          <p:cNvSpPr/>
          <p:nvPr/>
        </p:nvSpPr>
        <p:spPr>
          <a:xfrm>
            <a:off x="266700" y="215900"/>
            <a:ext cx="11658600" cy="6426200"/>
          </a:xfrm>
          <a:prstGeom prst="roundRect">
            <a:avLst>
              <a:gd name="adj" fmla="val 7631"/>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F4960DD5-4A51-79E4-1336-DA839A5C8C6A}"/>
              </a:ext>
            </a:extLst>
          </p:cNvPr>
          <p:cNvSpPr/>
          <p:nvPr/>
        </p:nvSpPr>
        <p:spPr>
          <a:xfrm>
            <a:off x="4993905" y="986025"/>
            <a:ext cx="1959984" cy="546100"/>
          </a:xfrm>
          <a:prstGeom prst="roundRect">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3200" b="1" dirty="0">
                <a:solidFill>
                  <a:srgbClr val="C00000"/>
                </a:solidFill>
                <a:latin typeface="Times New Roman" panose="02020603050405020304" pitchFamily="18" charset="0"/>
                <a:cs typeface="Times New Roman" panose="02020603050405020304" pitchFamily="18" charset="0"/>
              </a:rPr>
              <a:t>ĐÁP ÁN</a:t>
            </a:r>
          </a:p>
        </p:txBody>
      </p:sp>
      <p:sp>
        <p:nvSpPr>
          <p:cNvPr id="5" name="TextBox 4">
            <a:extLst>
              <a:ext uri="{FF2B5EF4-FFF2-40B4-BE49-F238E27FC236}">
                <a16:creationId xmlns:a16="http://schemas.microsoft.com/office/drawing/2014/main" id="{5271B7DA-5A17-892C-CF20-4528C70B4566}"/>
              </a:ext>
            </a:extLst>
          </p:cNvPr>
          <p:cNvSpPr txBox="1"/>
          <p:nvPr/>
        </p:nvSpPr>
        <p:spPr>
          <a:xfrm>
            <a:off x="530295" y="2223852"/>
            <a:ext cx="7685570" cy="584775"/>
          </a:xfrm>
          <a:prstGeom prst="rect">
            <a:avLst/>
          </a:prstGeom>
          <a:noFill/>
        </p:spPr>
        <p:txBody>
          <a:bodyPr wrap="square">
            <a:spAutoFit/>
          </a:bodyPr>
          <a:lstStyle/>
          <a:p>
            <a:r>
              <a:rPr lang="en-US" sz="3200" i="0" dirty="0">
                <a:effectLst/>
                <a:latin typeface="Times New Roman" panose="02020603050405020304" pitchFamily="18" charset="0"/>
                <a:cs typeface="Times New Roman" panose="02020603050405020304" pitchFamily="18" charset="0"/>
              </a:rPr>
              <a:t>Salicylic acid (hay 2 – hydroxybenzoic acid):</a:t>
            </a:r>
            <a:endParaRPr lang="en-US" sz="32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CF16E039-4EA5-F64C-1B6E-23014DF52EC8}"/>
              </a:ext>
            </a:extLst>
          </p:cNvPr>
          <p:cNvGrpSpPr/>
          <p:nvPr/>
        </p:nvGrpSpPr>
        <p:grpSpPr>
          <a:xfrm>
            <a:off x="8018975" y="1219200"/>
            <a:ext cx="3126854" cy="2526715"/>
            <a:chOff x="8077200" y="4013783"/>
            <a:chExt cx="3126854" cy="2526715"/>
          </a:xfrm>
        </p:grpSpPr>
        <p:pic>
          <p:nvPicPr>
            <p:cNvPr id="7" name="Picture 4">
              <a:extLst>
                <a:ext uri="{FF2B5EF4-FFF2-40B4-BE49-F238E27FC236}">
                  <a16:creationId xmlns:a16="http://schemas.microsoft.com/office/drawing/2014/main" id="{978352DC-8418-41E1-9686-04DBF864A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648200"/>
              <a:ext cx="1665836" cy="189229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F9FF106F-C448-12A7-BDAC-02A255FC7ABD}"/>
                </a:ext>
              </a:extLst>
            </p:cNvPr>
            <p:cNvCxnSpPr>
              <a:cxnSpLocks/>
            </p:cNvCxnSpPr>
            <p:nvPr/>
          </p:nvCxnSpPr>
          <p:spPr>
            <a:xfrm flipH="1">
              <a:off x="8912210" y="4474641"/>
              <a:ext cx="5282" cy="297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DEBDC1-C2EB-6E8C-CE05-5F80C16C60AD}"/>
                </a:ext>
              </a:extLst>
            </p:cNvPr>
            <p:cNvCxnSpPr>
              <a:cxnSpLocks/>
            </p:cNvCxnSpPr>
            <p:nvPr/>
          </p:nvCxnSpPr>
          <p:spPr>
            <a:xfrm flipH="1">
              <a:off x="9628736" y="4965702"/>
              <a:ext cx="228600" cy="2178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3E87AF-C01F-C3CE-F19D-A3BC0F27A0B6}"/>
                </a:ext>
              </a:extLst>
            </p:cNvPr>
            <p:cNvSpPr txBox="1"/>
            <p:nvPr/>
          </p:nvSpPr>
          <p:spPr>
            <a:xfrm>
              <a:off x="8732178" y="4013783"/>
              <a:ext cx="1371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COOH</a:t>
              </a:r>
            </a:p>
          </p:txBody>
        </p:sp>
        <p:sp>
          <p:nvSpPr>
            <p:cNvPr id="12" name="TextBox 11">
              <a:extLst>
                <a:ext uri="{FF2B5EF4-FFF2-40B4-BE49-F238E27FC236}">
                  <a16:creationId xmlns:a16="http://schemas.microsoft.com/office/drawing/2014/main" id="{9F074A95-91D0-DCA2-268D-9E6D1EDBDE8F}"/>
                </a:ext>
              </a:extLst>
            </p:cNvPr>
            <p:cNvSpPr txBox="1"/>
            <p:nvPr/>
          </p:nvSpPr>
          <p:spPr>
            <a:xfrm>
              <a:off x="9832454" y="4648430"/>
              <a:ext cx="1371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OH</a:t>
              </a:r>
            </a:p>
          </p:txBody>
        </p:sp>
      </p:grpSp>
      <p:grpSp>
        <p:nvGrpSpPr>
          <p:cNvPr id="13" name="Group 12">
            <a:extLst>
              <a:ext uri="{FF2B5EF4-FFF2-40B4-BE49-F238E27FC236}">
                <a16:creationId xmlns:a16="http://schemas.microsoft.com/office/drawing/2014/main" id="{0B8083C3-E4D1-E1B8-A26F-C168CF1D2446}"/>
              </a:ext>
            </a:extLst>
          </p:cNvPr>
          <p:cNvGrpSpPr/>
          <p:nvPr/>
        </p:nvGrpSpPr>
        <p:grpSpPr>
          <a:xfrm>
            <a:off x="990600" y="3570666"/>
            <a:ext cx="9815563" cy="2533012"/>
            <a:chOff x="990600" y="3570666"/>
            <a:chExt cx="9815563" cy="2533012"/>
          </a:xfrm>
        </p:grpSpPr>
        <p:grpSp>
          <p:nvGrpSpPr>
            <p:cNvPr id="14" name="Group 13">
              <a:extLst>
                <a:ext uri="{FF2B5EF4-FFF2-40B4-BE49-F238E27FC236}">
                  <a16:creationId xmlns:a16="http://schemas.microsoft.com/office/drawing/2014/main" id="{D8238C1D-E537-37A6-EAB4-8B872B4F5D28}"/>
                </a:ext>
              </a:extLst>
            </p:cNvPr>
            <p:cNvGrpSpPr/>
            <p:nvPr/>
          </p:nvGrpSpPr>
          <p:grpSpPr>
            <a:xfrm>
              <a:off x="990600" y="3570666"/>
              <a:ext cx="9815563" cy="2533012"/>
              <a:chOff x="990600" y="3570666"/>
              <a:chExt cx="9815563" cy="2533012"/>
            </a:xfrm>
          </p:grpSpPr>
          <p:grpSp>
            <p:nvGrpSpPr>
              <p:cNvPr id="19" name="Group 18">
                <a:extLst>
                  <a:ext uri="{FF2B5EF4-FFF2-40B4-BE49-F238E27FC236}">
                    <a16:creationId xmlns:a16="http://schemas.microsoft.com/office/drawing/2014/main" id="{8009DD0D-BA92-9453-B681-32030E38B3A3}"/>
                  </a:ext>
                </a:extLst>
              </p:cNvPr>
              <p:cNvGrpSpPr/>
              <p:nvPr/>
            </p:nvGrpSpPr>
            <p:grpSpPr>
              <a:xfrm>
                <a:off x="990600" y="3576963"/>
                <a:ext cx="9815563" cy="2526715"/>
                <a:chOff x="8077200" y="4013783"/>
                <a:chExt cx="9815563" cy="2526715"/>
              </a:xfrm>
            </p:grpSpPr>
            <p:pic>
              <p:nvPicPr>
                <p:cNvPr id="26" name="Picture 4">
                  <a:extLst>
                    <a:ext uri="{FF2B5EF4-FFF2-40B4-BE49-F238E27FC236}">
                      <a16:creationId xmlns:a16="http://schemas.microsoft.com/office/drawing/2014/main" id="{902216BE-2ECE-B57F-DB1F-71E9DF654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648200"/>
                  <a:ext cx="1665836" cy="189229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2AD6FD4B-F509-ABE3-D506-73EF787D6525}"/>
                    </a:ext>
                  </a:extLst>
                </p:cNvPr>
                <p:cNvCxnSpPr>
                  <a:cxnSpLocks/>
                </p:cNvCxnSpPr>
                <p:nvPr/>
              </p:nvCxnSpPr>
              <p:spPr>
                <a:xfrm flipH="1">
                  <a:off x="8912210" y="4474641"/>
                  <a:ext cx="5282" cy="297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13A4C05-1B01-1911-EC88-01A1C2057CA5}"/>
                    </a:ext>
                  </a:extLst>
                </p:cNvPr>
                <p:cNvCxnSpPr>
                  <a:cxnSpLocks/>
                </p:cNvCxnSpPr>
                <p:nvPr/>
              </p:nvCxnSpPr>
              <p:spPr>
                <a:xfrm flipH="1">
                  <a:off x="9628736" y="4965702"/>
                  <a:ext cx="228600" cy="2178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40ADAAA-F3CB-A2A2-D346-578E90F1BF5D}"/>
                    </a:ext>
                  </a:extLst>
                </p:cNvPr>
                <p:cNvSpPr txBox="1"/>
                <p:nvPr/>
              </p:nvSpPr>
              <p:spPr>
                <a:xfrm>
                  <a:off x="8732178" y="4013783"/>
                  <a:ext cx="1371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COOH</a:t>
                  </a:r>
                </a:p>
              </p:txBody>
            </p:sp>
            <p:sp>
              <p:nvSpPr>
                <p:cNvPr id="36" name="TextBox 35">
                  <a:extLst>
                    <a:ext uri="{FF2B5EF4-FFF2-40B4-BE49-F238E27FC236}">
                      <a16:creationId xmlns:a16="http://schemas.microsoft.com/office/drawing/2014/main" id="{164B5831-F932-BEB9-FA91-87C65B1D71A6}"/>
                    </a:ext>
                  </a:extLst>
                </p:cNvPr>
                <p:cNvSpPr txBox="1"/>
                <p:nvPr/>
              </p:nvSpPr>
              <p:spPr>
                <a:xfrm>
                  <a:off x="9832454" y="4648430"/>
                  <a:ext cx="1371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OH</a:t>
                  </a:r>
                </a:p>
              </p:txBody>
            </p:sp>
            <p:sp>
              <p:nvSpPr>
                <p:cNvPr id="37" name="TextBox 36">
                  <a:extLst>
                    <a:ext uri="{FF2B5EF4-FFF2-40B4-BE49-F238E27FC236}">
                      <a16:creationId xmlns:a16="http://schemas.microsoft.com/office/drawing/2014/main" id="{782B62A7-2B7F-CEA7-0A6C-8F835C2D02F2}"/>
                    </a:ext>
                  </a:extLst>
                </p:cNvPr>
                <p:cNvSpPr txBox="1"/>
                <p:nvPr/>
              </p:nvSpPr>
              <p:spPr>
                <a:xfrm>
                  <a:off x="10103779" y="5466020"/>
                  <a:ext cx="17309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CH</a:t>
                  </a:r>
                  <a:r>
                    <a:rPr lang="en-US" sz="2800" baseline="-25000">
                      <a:latin typeface="Times New Roman" panose="02020603050405020304" pitchFamily="18" charset="0"/>
                      <a:cs typeface="Times New Roman" panose="02020603050405020304" pitchFamily="18" charset="0"/>
                    </a:rPr>
                    <a:t>3</a:t>
                  </a:r>
                  <a:r>
                    <a:rPr lang="en-US" sz="2800">
                      <a:latin typeface="Times New Roman" panose="02020603050405020304" pitchFamily="18" charset="0"/>
                      <a:cs typeface="Times New Roman" panose="02020603050405020304" pitchFamily="18" charset="0"/>
                    </a:rPr>
                    <a:t>OH</a:t>
                  </a:r>
                </a:p>
              </p:txBody>
            </p:sp>
            <p:sp>
              <p:nvSpPr>
                <p:cNvPr id="38" name="TextBox 37">
                  <a:extLst>
                    <a:ext uri="{FF2B5EF4-FFF2-40B4-BE49-F238E27FC236}">
                      <a16:creationId xmlns:a16="http://schemas.microsoft.com/office/drawing/2014/main" id="{66A76398-5396-ACA6-E7BC-62D609C74E8B}"/>
                    </a:ext>
                  </a:extLst>
                </p:cNvPr>
                <p:cNvSpPr txBox="1"/>
                <p:nvPr/>
              </p:nvSpPr>
              <p:spPr>
                <a:xfrm>
                  <a:off x="15828894" y="5466020"/>
                  <a:ext cx="206386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a:t>
                  </a:r>
                  <a:r>
                    <a:rPr lang="en-US" sz="2800" baseline="-25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O</a:t>
                  </a:r>
                </a:p>
              </p:txBody>
            </p:sp>
          </p:grpSp>
          <p:grpSp>
            <p:nvGrpSpPr>
              <p:cNvPr id="20" name="Group 19">
                <a:extLst>
                  <a:ext uri="{FF2B5EF4-FFF2-40B4-BE49-F238E27FC236}">
                    <a16:creationId xmlns:a16="http://schemas.microsoft.com/office/drawing/2014/main" id="{1CCB50E2-5052-0797-2735-5C4C89C6C5BA}"/>
                  </a:ext>
                </a:extLst>
              </p:cNvPr>
              <p:cNvGrpSpPr/>
              <p:nvPr/>
            </p:nvGrpSpPr>
            <p:grpSpPr>
              <a:xfrm>
                <a:off x="6209106" y="3570666"/>
                <a:ext cx="3126854" cy="2526715"/>
                <a:chOff x="8077200" y="4013783"/>
                <a:chExt cx="3126854" cy="2526715"/>
              </a:xfrm>
            </p:grpSpPr>
            <p:pic>
              <p:nvPicPr>
                <p:cNvPr id="21" name="Picture 4">
                  <a:extLst>
                    <a:ext uri="{FF2B5EF4-FFF2-40B4-BE49-F238E27FC236}">
                      <a16:creationId xmlns:a16="http://schemas.microsoft.com/office/drawing/2014/main" id="{30758A38-ABA7-6942-6A2A-39A4D996C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4648200"/>
                  <a:ext cx="1665836" cy="1892298"/>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BF3504C8-5202-2DE8-858C-6B3F2BE55C23}"/>
                    </a:ext>
                  </a:extLst>
                </p:cNvPr>
                <p:cNvCxnSpPr>
                  <a:cxnSpLocks/>
                </p:cNvCxnSpPr>
                <p:nvPr/>
              </p:nvCxnSpPr>
              <p:spPr>
                <a:xfrm flipH="1">
                  <a:off x="8912210" y="4474641"/>
                  <a:ext cx="5282" cy="297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E71AF9-7118-B957-9374-B0D53ABDE55F}"/>
                    </a:ext>
                  </a:extLst>
                </p:cNvPr>
                <p:cNvCxnSpPr>
                  <a:cxnSpLocks/>
                </p:cNvCxnSpPr>
                <p:nvPr/>
              </p:nvCxnSpPr>
              <p:spPr>
                <a:xfrm flipH="1">
                  <a:off x="9628736" y="4965702"/>
                  <a:ext cx="228600" cy="2178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94FA0E2-A0B0-29E4-7CDB-BD9ED9B6B8AA}"/>
                    </a:ext>
                  </a:extLst>
                </p:cNvPr>
                <p:cNvSpPr txBox="1"/>
                <p:nvPr/>
              </p:nvSpPr>
              <p:spPr>
                <a:xfrm>
                  <a:off x="8732178" y="4013783"/>
                  <a:ext cx="219305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COOCH</a:t>
                  </a:r>
                  <a:r>
                    <a:rPr lang="en-US" sz="2800" baseline="-25000">
                      <a:latin typeface="Times New Roman" panose="02020603050405020304" pitchFamily="18" charset="0"/>
                      <a:cs typeface="Times New Roman" panose="02020603050405020304" pitchFamily="18" charset="0"/>
                    </a:rPr>
                    <a:t>3</a:t>
                  </a:r>
                  <a:endParaRPr lang="en-US" sz="28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7D76DCA-C1D0-EBCE-D140-8CC129F4501E}"/>
                    </a:ext>
                  </a:extLst>
                </p:cNvPr>
                <p:cNvSpPr txBox="1"/>
                <p:nvPr/>
              </p:nvSpPr>
              <p:spPr>
                <a:xfrm>
                  <a:off x="9832454" y="4648430"/>
                  <a:ext cx="1371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OH</a:t>
                  </a:r>
                </a:p>
              </p:txBody>
            </p:sp>
          </p:grpSp>
        </p:grpSp>
        <p:grpSp>
          <p:nvGrpSpPr>
            <p:cNvPr id="15" name="Group 14">
              <a:extLst>
                <a:ext uri="{FF2B5EF4-FFF2-40B4-BE49-F238E27FC236}">
                  <a16:creationId xmlns:a16="http://schemas.microsoft.com/office/drawing/2014/main" id="{6A9D9362-3C5F-DBD8-CA36-54B29BC0CAAA}"/>
                </a:ext>
              </a:extLst>
            </p:cNvPr>
            <p:cNvGrpSpPr/>
            <p:nvPr/>
          </p:nvGrpSpPr>
          <p:grpSpPr>
            <a:xfrm>
              <a:off x="4945197" y="4658867"/>
              <a:ext cx="1066800" cy="684233"/>
              <a:chOff x="3924300" y="2897167"/>
              <a:chExt cx="1066800" cy="684233"/>
            </a:xfrm>
          </p:grpSpPr>
          <p:cxnSp>
            <p:nvCxnSpPr>
              <p:cNvPr id="16" name="Straight Arrow Connector 15">
                <a:extLst>
                  <a:ext uri="{FF2B5EF4-FFF2-40B4-BE49-F238E27FC236}">
                    <a16:creationId xmlns:a16="http://schemas.microsoft.com/office/drawing/2014/main" id="{B77FA62F-2F9B-BAF5-8028-39824A9D9F4F}"/>
                  </a:ext>
                </a:extLst>
              </p:cNvPr>
              <p:cNvCxnSpPr/>
              <p:nvPr/>
            </p:nvCxnSpPr>
            <p:spPr>
              <a:xfrm>
                <a:off x="3962400" y="3429000"/>
                <a:ext cx="9906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8333477-AEB3-7DE4-F313-4CCCFBE20ADF}"/>
                  </a:ext>
                </a:extLst>
              </p:cNvPr>
              <p:cNvCxnSpPr/>
              <p:nvPr/>
            </p:nvCxnSpPr>
            <p:spPr>
              <a:xfrm>
                <a:off x="3962400" y="3581400"/>
                <a:ext cx="99060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6F27197-4341-0E4C-1431-3C48F4F560E4}"/>
                  </a:ext>
                </a:extLst>
              </p:cNvPr>
              <p:cNvSpPr txBox="1"/>
              <p:nvPr/>
            </p:nvSpPr>
            <p:spPr>
              <a:xfrm>
                <a:off x="3924300" y="2897167"/>
                <a:ext cx="1066800" cy="522451"/>
              </a:xfrm>
              <a:prstGeom prst="rect">
                <a:avLst/>
              </a:prstGeom>
              <a:noFill/>
            </p:spPr>
            <p:txBody>
              <a:bodyPr wrap="square">
                <a:spAutoFit/>
              </a:bodyPr>
              <a:lstStyle/>
              <a:p>
                <a:pPr algn="ctr">
                  <a:lnSpc>
                    <a:spcPct val="130000"/>
                  </a:lnSpc>
                </a:pPr>
                <a:r>
                  <a:rPr lang="en-US" sz="2400">
                    <a:latin typeface="Times New Roman" panose="02020603050405020304" pitchFamily="18" charset="0"/>
                    <a:cs typeface="Times New Roman" panose="02020603050405020304" pitchFamily="18" charset="0"/>
                  </a:rPr>
                  <a:t>H</a:t>
                </a:r>
                <a:r>
                  <a:rPr lang="en-US" sz="2400" baseline="300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t</a:t>
                </a:r>
                <a:r>
                  <a:rPr lang="en-US" sz="2400" baseline="30000">
                    <a:latin typeface="Times New Roman" panose="02020603050405020304" pitchFamily="18" charset="0"/>
                    <a:cs typeface="Times New Roman" panose="02020603050405020304" pitchFamily="18" charset="0"/>
                  </a:rPr>
                  <a:t>0</a:t>
                </a:r>
                <a:endParaRPr lang="en-US" sz="240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486502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D4F365A-E145-B8AC-1062-7E2FDD790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352"/>
          <a:stretch/>
        </p:blipFill>
        <p:spPr>
          <a:xfrm>
            <a:off x="16932" y="0"/>
            <a:ext cx="12175068" cy="6858000"/>
          </a:xfrm>
          <a:prstGeom prst="rect">
            <a:avLst/>
          </a:prstGeom>
        </p:spPr>
      </p:pic>
      <p:sp>
        <p:nvSpPr>
          <p:cNvPr id="4" name="Rectangle: Rounded Corners 3">
            <a:extLst>
              <a:ext uri="{FF2B5EF4-FFF2-40B4-BE49-F238E27FC236}">
                <a16:creationId xmlns:a16="http://schemas.microsoft.com/office/drawing/2014/main" id="{5441A3EA-7B40-101D-8B0F-5AF36FA24798}"/>
              </a:ext>
            </a:extLst>
          </p:cNvPr>
          <p:cNvSpPr/>
          <p:nvPr/>
        </p:nvSpPr>
        <p:spPr>
          <a:xfrm>
            <a:off x="470780" y="421368"/>
            <a:ext cx="11250440" cy="6015264"/>
          </a:xfrm>
          <a:prstGeom prst="roundRect">
            <a:avLst>
              <a:gd name="adj" fmla="val 7981"/>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DBFF3D4-3D48-55C9-E2A5-46C30E4889FF}"/>
              </a:ext>
            </a:extLst>
          </p:cNvPr>
          <p:cNvSpPr txBox="1"/>
          <p:nvPr/>
        </p:nvSpPr>
        <p:spPr>
          <a:xfrm>
            <a:off x="1143000" y="1177604"/>
            <a:ext cx="10363200" cy="732508"/>
          </a:xfrm>
          <a:custGeom>
            <a:avLst/>
            <a:gdLst>
              <a:gd name="connsiteX0" fmla="*/ 0 w 10363200"/>
              <a:gd name="connsiteY0" fmla="*/ 0 h 732508"/>
              <a:gd name="connsiteX1" fmla="*/ 0 w 10363200"/>
              <a:gd name="connsiteY1" fmla="*/ 0 h 732508"/>
              <a:gd name="connsiteX2" fmla="*/ 587248 w 10363200"/>
              <a:gd name="connsiteY2" fmla="*/ 0 h 732508"/>
              <a:gd name="connsiteX3" fmla="*/ 1381760 w 10363200"/>
              <a:gd name="connsiteY3" fmla="*/ 0 h 732508"/>
              <a:gd name="connsiteX4" fmla="*/ 2072640 w 10363200"/>
              <a:gd name="connsiteY4" fmla="*/ 0 h 732508"/>
              <a:gd name="connsiteX5" fmla="*/ 2452624 w 10363200"/>
              <a:gd name="connsiteY5" fmla="*/ 0 h 732508"/>
              <a:gd name="connsiteX6" fmla="*/ 3350768 w 10363200"/>
              <a:gd name="connsiteY6" fmla="*/ 0 h 732508"/>
              <a:gd name="connsiteX7" fmla="*/ 3938016 w 10363200"/>
              <a:gd name="connsiteY7" fmla="*/ 0 h 732508"/>
              <a:gd name="connsiteX8" fmla="*/ 4836160 w 10363200"/>
              <a:gd name="connsiteY8" fmla="*/ 0 h 732508"/>
              <a:gd name="connsiteX9" fmla="*/ 5734304 w 10363200"/>
              <a:gd name="connsiteY9" fmla="*/ 0 h 732508"/>
              <a:gd name="connsiteX10" fmla="*/ 6632448 w 10363200"/>
              <a:gd name="connsiteY10" fmla="*/ 0 h 732508"/>
              <a:gd name="connsiteX11" fmla="*/ 7323328 w 10363200"/>
              <a:gd name="connsiteY11" fmla="*/ 0 h 732508"/>
              <a:gd name="connsiteX12" fmla="*/ 8221472 w 10363200"/>
              <a:gd name="connsiteY12" fmla="*/ 0 h 732508"/>
              <a:gd name="connsiteX13" fmla="*/ 9119616 w 10363200"/>
              <a:gd name="connsiteY13" fmla="*/ 0 h 732508"/>
              <a:gd name="connsiteX14" fmla="*/ 10363200 w 10363200"/>
              <a:gd name="connsiteY14" fmla="*/ 0 h 732508"/>
              <a:gd name="connsiteX15" fmla="*/ 10363200 w 10363200"/>
              <a:gd name="connsiteY15" fmla="*/ 0 h 732508"/>
              <a:gd name="connsiteX16" fmla="*/ 10363200 w 10363200"/>
              <a:gd name="connsiteY16" fmla="*/ 358929 h 732508"/>
              <a:gd name="connsiteX17" fmla="*/ 10363200 w 10363200"/>
              <a:gd name="connsiteY17" fmla="*/ 732508 h 732508"/>
              <a:gd name="connsiteX18" fmla="*/ 10363200 w 10363200"/>
              <a:gd name="connsiteY18" fmla="*/ 732508 h 732508"/>
              <a:gd name="connsiteX19" fmla="*/ 9879584 w 10363200"/>
              <a:gd name="connsiteY19" fmla="*/ 732508 h 732508"/>
              <a:gd name="connsiteX20" fmla="*/ 8981440 w 10363200"/>
              <a:gd name="connsiteY20" fmla="*/ 732508 h 732508"/>
              <a:gd name="connsiteX21" fmla="*/ 8497824 w 10363200"/>
              <a:gd name="connsiteY21" fmla="*/ 732508 h 732508"/>
              <a:gd name="connsiteX22" fmla="*/ 7703312 w 10363200"/>
              <a:gd name="connsiteY22" fmla="*/ 732508 h 732508"/>
              <a:gd name="connsiteX23" fmla="*/ 7219696 w 10363200"/>
              <a:gd name="connsiteY23" fmla="*/ 732508 h 732508"/>
              <a:gd name="connsiteX24" fmla="*/ 6736080 w 10363200"/>
              <a:gd name="connsiteY24" fmla="*/ 732508 h 732508"/>
              <a:gd name="connsiteX25" fmla="*/ 6045200 w 10363200"/>
              <a:gd name="connsiteY25" fmla="*/ 732508 h 732508"/>
              <a:gd name="connsiteX26" fmla="*/ 5665216 w 10363200"/>
              <a:gd name="connsiteY26" fmla="*/ 732508 h 732508"/>
              <a:gd name="connsiteX27" fmla="*/ 5077968 w 10363200"/>
              <a:gd name="connsiteY27" fmla="*/ 732508 h 732508"/>
              <a:gd name="connsiteX28" fmla="*/ 4594352 w 10363200"/>
              <a:gd name="connsiteY28" fmla="*/ 732508 h 732508"/>
              <a:gd name="connsiteX29" fmla="*/ 3799840 w 10363200"/>
              <a:gd name="connsiteY29" fmla="*/ 732508 h 732508"/>
              <a:gd name="connsiteX30" fmla="*/ 3316224 w 10363200"/>
              <a:gd name="connsiteY30" fmla="*/ 732508 h 732508"/>
              <a:gd name="connsiteX31" fmla="*/ 2625344 w 10363200"/>
              <a:gd name="connsiteY31" fmla="*/ 732508 h 732508"/>
              <a:gd name="connsiteX32" fmla="*/ 2141728 w 10363200"/>
              <a:gd name="connsiteY32" fmla="*/ 732508 h 732508"/>
              <a:gd name="connsiteX33" fmla="*/ 1761744 w 10363200"/>
              <a:gd name="connsiteY33" fmla="*/ 732508 h 732508"/>
              <a:gd name="connsiteX34" fmla="*/ 1174496 w 10363200"/>
              <a:gd name="connsiteY34" fmla="*/ 732508 h 732508"/>
              <a:gd name="connsiteX35" fmla="*/ 0 w 10363200"/>
              <a:gd name="connsiteY35" fmla="*/ 732508 h 732508"/>
              <a:gd name="connsiteX36" fmla="*/ 0 w 10363200"/>
              <a:gd name="connsiteY36" fmla="*/ 732508 h 732508"/>
              <a:gd name="connsiteX37" fmla="*/ 0 w 10363200"/>
              <a:gd name="connsiteY37" fmla="*/ 358929 h 732508"/>
              <a:gd name="connsiteX38" fmla="*/ 0 w 10363200"/>
              <a:gd name="connsiteY38" fmla="*/ 0 h 73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363200" h="732508" extrusionOk="0">
                <a:moveTo>
                  <a:pt x="0" y="0"/>
                </a:moveTo>
                <a:lnTo>
                  <a:pt x="0" y="0"/>
                </a:lnTo>
                <a:cubicBezTo>
                  <a:pt x="228021" y="-8654"/>
                  <a:pt x="378066" y="26615"/>
                  <a:pt x="587248" y="0"/>
                </a:cubicBezTo>
                <a:cubicBezTo>
                  <a:pt x="796430" y="-26615"/>
                  <a:pt x="1162921" y="26277"/>
                  <a:pt x="1381760" y="0"/>
                </a:cubicBezTo>
                <a:cubicBezTo>
                  <a:pt x="1600599" y="-26277"/>
                  <a:pt x="1883809" y="-24346"/>
                  <a:pt x="2072640" y="0"/>
                </a:cubicBezTo>
                <a:cubicBezTo>
                  <a:pt x="2261471" y="24346"/>
                  <a:pt x="2333698" y="5399"/>
                  <a:pt x="2452624" y="0"/>
                </a:cubicBezTo>
                <a:cubicBezTo>
                  <a:pt x="2571550" y="-5399"/>
                  <a:pt x="3153292" y="19349"/>
                  <a:pt x="3350768" y="0"/>
                </a:cubicBezTo>
                <a:cubicBezTo>
                  <a:pt x="3548244" y="-19349"/>
                  <a:pt x="3745480" y="-10527"/>
                  <a:pt x="3938016" y="0"/>
                </a:cubicBezTo>
                <a:cubicBezTo>
                  <a:pt x="4130552" y="10527"/>
                  <a:pt x="4483310" y="-25686"/>
                  <a:pt x="4836160" y="0"/>
                </a:cubicBezTo>
                <a:cubicBezTo>
                  <a:pt x="5189010" y="25686"/>
                  <a:pt x="5359630" y="7446"/>
                  <a:pt x="5734304" y="0"/>
                </a:cubicBezTo>
                <a:cubicBezTo>
                  <a:pt x="6108978" y="-7446"/>
                  <a:pt x="6252153" y="13839"/>
                  <a:pt x="6632448" y="0"/>
                </a:cubicBezTo>
                <a:cubicBezTo>
                  <a:pt x="7012743" y="-13839"/>
                  <a:pt x="7177367" y="-16755"/>
                  <a:pt x="7323328" y="0"/>
                </a:cubicBezTo>
                <a:cubicBezTo>
                  <a:pt x="7469289" y="16755"/>
                  <a:pt x="8024143" y="-17470"/>
                  <a:pt x="8221472" y="0"/>
                </a:cubicBezTo>
                <a:cubicBezTo>
                  <a:pt x="8418801" y="17470"/>
                  <a:pt x="8900482" y="12767"/>
                  <a:pt x="9119616" y="0"/>
                </a:cubicBezTo>
                <a:cubicBezTo>
                  <a:pt x="9338750" y="-12767"/>
                  <a:pt x="9983556" y="-2267"/>
                  <a:pt x="10363200" y="0"/>
                </a:cubicBezTo>
                <a:lnTo>
                  <a:pt x="10363200" y="0"/>
                </a:lnTo>
                <a:cubicBezTo>
                  <a:pt x="10348065" y="157063"/>
                  <a:pt x="10347211" y="264610"/>
                  <a:pt x="10363200" y="358929"/>
                </a:cubicBezTo>
                <a:cubicBezTo>
                  <a:pt x="10379189" y="453248"/>
                  <a:pt x="10376886" y="605768"/>
                  <a:pt x="10363200" y="732508"/>
                </a:cubicBezTo>
                <a:lnTo>
                  <a:pt x="10363200" y="732508"/>
                </a:lnTo>
                <a:cubicBezTo>
                  <a:pt x="10196966" y="736273"/>
                  <a:pt x="10037555" y="712211"/>
                  <a:pt x="9879584" y="732508"/>
                </a:cubicBezTo>
                <a:cubicBezTo>
                  <a:pt x="9721613" y="752805"/>
                  <a:pt x="9227514" y="742371"/>
                  <a:pt x="8981440" y="732508"/>
                </a:cubicBezTo>
                <a:cubicBezTo>
                  <a:pt x="8735366" y="722645"/>
                  <a:pt x="8734231" y="748078"/>
                  <a:pt x="8497824" y="732508"/>
                </a:cubicBezTo>
                <a:cubicBezTo>
                  <a:pt x="8261417" y="716938"/>
                  <a:pt x="7909181" y="764020"/>
                  <a:pt x="7703312" y="732508"/>
                </a:cubicBezTo>
                <a:cubicBezTo>
                  <a:pt x="7497443" y="700996"/>
                  <a:pt x="7317422" y="732090"/>
                  <a:pt x="7219696" y="732508"/>
                </a:cubicBezTo>
                <a:cubicBezTo>
                  <a:pt x="7121970" y="732926"/>
                  <a:pt x="6855797" y="754617"/>
                  <a:pt x="6736080" y="732508"/>
                </a:cubicBezTo>
                <a:cubicBezTo>
                  <a:pt x="6616363" y="710399"/>
                  <a:pt x="6375559" y="746095"/>
                  <a:pt x="6045200" y="732508"/>
                </a:cubicBezTo>
                <a:cubicBezTo>
                  <a:pt x="5714841" y="718921"/>
                  <a:pt x="5855138" y="749518"/>
                  <a:pt x="5665216" y="732508"/>
                </a:cubicBezTo>
                <a:cubicBezTo>
                  <a:pt x="5475294" y="715498"/>
                  <a:pt x="5281265" y="710549"/>
                  <a:pt x="5077968" y="732508"/>
                </a:cubicBezTo>
                <a:cubicBezTo>
                  <a:pt x="4874671" y="754467"/>
                  <a:pt x="4753719" y="722511"/>
                  <a:pt x="4594352" y="732508"/>
                </a:cubicBezTo>
                <a:cubicBezTo>
                  <a:pt x="4434985" y="742505"/>
                  <a:pt x="4171384" y="701118"/>
                  <a:pt x="3799840" y="732508"/>
                </a:cubicBezTo>
                <a:cubicBezTo>
                  <a:pt x="3428296" y="763898"/>
                  <a:pt x="3492326" y="718561"/>
                  <a:pt x="3316224" y="732508"/>
                </a:cubicBezTo>
                <a:cubicBezTo>
                  <a:pt x="3140122" y="746455"/>
                  <a:pt x="2895504" y="702501"/>
                  <a:pt x="2625344" y="732508"/>
                </a:cubicBezTo>
                <a:cubicBezTo>
                  <a:pt x="2355184" y="762515"/>
                  <a:pt x="2334898" y="737844"/>
                  <a:pt x="2141728" y="732508"/>
                </a:cubicBezTo>
                <a:cubicBezTo>
                  <a:pt x="1948558" y="727172"/>
                  <a:pt x="1944302" y="744298"/>
                  <a:pt x="1761744" y="732508"/>
                </a:cubicBezTo>
                <a:cubicBezTo>
                  <a:pt x="1579186" y="720718"/>
                  <a:pt x="1327870" y="703204"/>
                  <a:pt x="1174496" y="732508"/>
                </a:cubicBezTo>
                <a:cubicBezTo>
                  <a:pt x="1021122" y="761812"/>
                  <a:pt x="327761" y="748407"/>
                  <a:pt x="0" y="732508"/>
                </a:cubicBezTo>
                <a:lnTo>
                  <a:pt x="0" y="732508"/>
                </a:lnTo>
                <a:cubicBezTo>
                  <a:pt x="13378" y="611524"/>
                  <a:pt x="15130" y="492264"/>
                  <a:pt x="0" y="358929"/>
                </a:cubicBezTo>
                <a:cubicBezTo>
                  <a:pt x="-15130" y="225594"/>
                  <a:pt x="16176" y="83167"/>
                  <a:pt x="0" y="0"/>
                </a:cubicBezTo>
                <a:close/>
              </a:path>
            </a:pathLst>
          </a:custGeom>
          <a:noFill/>
          <a:ln>
            <a:noFill/>
            <a:extLst>
              <a:ext uri="{C807C97D-BFC1-408E-A445-0C87EB9F89A2}">
                <ask:lineSketchStyleProps xmlns:ask="http://schemas.microsoft.com/office/drawing/2018/sketchyshapes" sd="1606976122">
                  <a:prstGeom prst="roundRect">
                    <a:avLst>
                      <a:gd name="adj" fmla="val 0"/>
                    </a:avLst>
                  </a:prstGeom>
                  <ask:type>
                    <ask:lineSketchFreehand/>
                  </ask:type>
                </ask:lineSketchStyleProps>
              </a:ext>
            </a:extLst>
          </a:ln>
        </p:spPr>
        <p:txBody>
          <a:bodyPr wrap="square" rtlCol="0">
            <a:spAutoFit/>
          </a:bodyPr>
          <a:lstStyle>
            <a:defPPr>
              <a:defRPr lang="en-US"/>
            </a:defPPr>
            <a:lvl1pPr algn="just">
              <a:lnSpc>
                <a:spcPct val="150000"/>
              </a:lnSpc>
              <a:defRPr sz="2600"/>
            </a:lvl1pPr>
          </a:lstStyle>
          <a:p>
            <a:pPr>
              <a:lnSpc>
                <a:spcPct val="130000"/>
              </a:lnSpc>
            </a:pPr>
            <a:r>
              <a:rPr lang="vi-VN" sz="3200" b="1" dirty="0">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latin typeface="Times New Roman" panose="02020603050405020304" pitchFamily="18" charset="0"/>
                <a:cs typeface="Times New Roman" panose="02020603050405020304" pitchFamily="18" charset="0"/>
                <a:sym typeface="Wingdings" panose="05000000000000000000" pitchFamily="2" charset="2"/>
              </a:rPr>
              <a:t>Quy tắc gọi tên ester đơn chức:</a:t>
            </a:r>
            <a:endParaRPr lang="en-US" sz="3200"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AEE4CDC-032E-52DE-3CE7-89908BCF3B84}"/>
              </a:ext>
            </a:extLst>
          </p:cNvPr>
          <p:cNvSpPr/>
          <p:nvPr/>
        </p:nvSpPr>
        <p:spPr>
          <a:xfrm>
            <a:off x="4190947" y="2445453"/>
            <a:ext cx="2133600" cy="650159"/>
          </a:xfrm>
          <a:prstGeom prst="rect">
            <a:avLst/>
          </a:prstGeom>
          <a:solidFill>
            <a:srgbClr val="B513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Tên gốc R</a:t>
            </a:r>
            <a:r>
              <a:rPr lang="en-US" sz="3200" b="1" baseline="300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2796DEA-5A02-6328-8ECC-99FED736A614}"/>
              </a:ext>
            </a:extLst>
          </p:cNvPr>
          <p:cNvSpPr/>
          <p:nvPr/>
        </p:nvSpPr>
        <p:spPr>
          <a:xfrm>
            <a:off x="7162747" y="2437049"/>
            <a:ext cx="3200453" cy="65015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Tên gốc RCOO</a:t>
            </a:r>
          </a:p>
        </p:txBody>
      </p:sp>
      <p:sp>
        <p:nvSpPr>
          <p:cNvPr id="14" name="TextBox 13">
            <a:extLst>
              <a:ext uri="{FF2B5EF4-FFF2-40B4-BE49-F238E27FC236}">
                <a16:creationId xmlns:a16="http://schemas.microsoft.com/office/drawing/2014/main" id="{E49D3346-6AF7-F8FA-B0E6-AA03D701CC08}"/>
              </a:ext>
            </a:extLst>
          </p:cNvPr>
          <p:cNvSpPr txBox="1"/>
          <p:nvPr/>
        </p:nvSpPr>
        <p:spPr>
          <a:xfrm>
            <a:off x="1109224" y="3680812"/>
            <a:ext cx="10244576" cy="1372683"/>
          </a:xfrm>
          <a:prstGeom prst="rect">
            <a:avLst/>
          </a:prstGeom>
          <a:noFill/>
        </p:spPr>
        <p:txBody>
          <a:bodyPr wrap="square">
            <a:spAutoFit/>
          </a:bodyPr>
          <a:lstStyle/>
          <a:p>
            <a:pPr>
              <a:lnSpc>
                <a:spcPct val="130000"/>
              </a:lnSpc>
            </a:pPr>
            <a:r>
              <a:rPr lang="vi-VN" sz="3200" b="0" i="1" dirty="0">
                <a:effectLst/>
                <a:latin typeface="Times New Roman" panose="02020603050405020304" pitchFamily="18" charset="0"/>
                <a:cs typeface="Times New Roman" panose="02020603050405020304" pitchFamily="18" charset="0"/>
              </a:rPr>
              <a:t>Trong đó, </a:t>
            </a:r>
            <a:r>
              <a:rPr lang="vi-VN" sz="3200" b="0" i="0" dirty="0">
                <a:effectLst/>
                <a:latin typeface="Times New Roman" panose="02020603050405020304" pitchFamily="18" charset="0"/>
                <a:cs typeface="Times New Roman" panose="02020603050405020304" pitchFamily="18" charset="0"/>
              </a:rPr>
              <a:t>tên gốc </a:t>
            </a:r>
            <a:r>
              <a:rPr lang="vi-VN" sz="3200" b="1" i="0" dirty="0">
                <a:solidFill>
                  <a:srgbClr val="00B050"/>
                </a:solidFill>
                <a:effectLst/>
                <a:latin typeface="Times New Roman" panose="02020603050405020304" pitchFamily="18" charset="0"/>
                <a:cs typeface="Times New Roman" panose="02020603050405020304" pitchFamily="18" charset="0"/>
              </a:rPr>
              <a:t>RCOO </a:t>
            </a:r>
            <a:r>
              <a:rPr lang="vi-VN" sz="3200" b="0" i="0" dirty="0">
                <a:effectLst/>
                <a:latin typeface="Times New Roman" panose="02020603050405020304" pitchFamily="18" charset="0"/>
                <a:cs typeface="Times New Roman" panose="02020603050405020304" pitchFamily="18" charset="0"/>
              </a:rPr>
              <a:t>được hình thành bằng cách thay đuôi </a:t>
            </a:r>
            <a:r>
              <a:rPr lang="vi-VN" sz="3200" b="1" i="1" dirty="0">
                <a:solidFill>
                  <a:srgbClr val="FF0000"/>
                </a:solidFill>
                <a:effectLst/>
                <a:latin typeface="Times New Roman" panose="02020603050405020304" pitchFamily="18" charset="0"/>
                <a:cs typeface="Times New Roman" panose="02020603050405020304" pitchFamily="18" charset="0"/>
              </a:rPr>
              <a:t>ic</a:t>
            </a:r>
            <a:r>
              <a:rPr lang="vi-VN" sz="3200" b="0" i="0" dirty="0">
                <a:effectLst/>
                <a:latin typeface="Times New Roman" panose="02020603050405020304" pitchFamily="18" charset="0"/>
                <a:cs typeface="Times New Roman" panose="02020603050405020304" pitchFamily="18" charset="0"/>
              </a:rPr>
              <a:t> trong tên </a:t>
            </a:r>
            <a:r>
              <a:rPr lang="vi-VN" sz="3200" b="1" i="0" dirty="0">
                <a:effectLst/>
                <a:latin typeface="Times New Roman" panose="02020603050405020304" pitchFamily="18" charset="0"/>
                <a:cs typeface="Times New Roman" panose="02020603050405020304" pitchFamily="18" charset="0"/>
              </a:rPr>
              <a:t>carboxylic acid </a:t>
            </a:r>
            <a:r>
              <a:rPr lang="vi-VN" sz="3200" b="0" i="0" dirty="0">
                <a:effectLst/>
                <a:latin typeface="Times New Roman" panose="02020603050405020304" pitchFamily="18" charset="0"/>
                <a:cs typeface="Times New Roman" panose="02020603050405020304" pitchFamily="18" charset="0"/>
              </a:rPr>
              <a:t>tương ứng bằng đuôi </a:t>
            </a:r>
            <a:r>
              <a:rPr lang="vi-VN" sz="3200" b="1" i="1" dirty="0">
                <a:solidFill>
                  <a:srgbClr val="FF0000"/>
                </a:solidFill>
                <a:effectLst/>
                <a:latin typeface="Times New Roman" panose="02020603050405020304" pitchFamily="18" charset="0"/>
                <a:cs typeface="Times New Roman" panose="02020603050405020304" pitchFamily="18" charset="0"/>
              </a:rPr>
              <a:t>ate</a:t>
            </a:r>
            <a:r>
              <a:rPr lang="vi-VN" sz="3200" b="0" i="0" dirty="0">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31A20B55-0299-4C10-CA98-9F245785049E}"/>
              </a:ext>
            </a:extLst>
          </p:cNvPr>
          <p:cNvSpPr/>
          <p:nvPr/>
        </p:nvSpPr>
        <p:spPr>
          <a:xfrm>
            <a:off x="1190631" y="2449267"/>
            <a:ext cx="2133600" cy="650159"/>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Tên ester</a:t>
            </a:r>
          </a:p>
        </p:txBody>
      </p:sp>
      <p:sp>
        <p:nvSpPr>
          <p:cNvPr id="23" name="Equals 22">
            <a:extLst>
              <a:ext uri="{FF2B5EF4-FFF2-40B4-BE49-F238E27FC236}">
                <a16:creationId xmlns:a16="http://schemas.microsoft.com/office/drawing/2014/main" id="{41B16886-5A9A-9114-316A-D7A0BD30A53B}"/>
              </a:ext>
            </a:extLst>
          </p:cNvPr>
          <p:cNvSpPr/>
          <p:nvPr/>
        </p:nvSpPr>
        <p:spPr>
          <a:xfrm>
            <a:off x="3476631" y="2570474"/>
            <a:ext cx="533400" cy="415211"/>
          </a:xfrm>
          <a:prstGeom prst="mathEqual">
            <a:avLst>
              <a:gd name="adj1" fmla="val 11361"/>
              <a:gd name="adj2" fmla="val 1176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24" name="Plus Sign 23">
            <a:extLst>
              <a:ext uri="{FF2B5EF4-FFF2-40B4-BE49-F238E27FC236}">
                <a16:creationId xmlns:a16="http://schemas.microsoft.com/office/drawing/2014/main" id="{78BC137F-9EC4-057F-EBE5-5F5D31DE91CA}"/>
              </a:ext>
            </a:extLst>
          </p:cNvPr>
          <p:cNvSpPr/>
          <p:nvPr/>
        </p:nvSpPr>
        <p:spPr>
          <a:xfrm>
            <a:off x="6587895" y="2588553"/>
            <a:ext cx="381000" cy="359613"/>
          </a:xfrm>
          <a:prstGeom prst="mathPl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0BE2E0A-BCB7-4469-A307-6D5A1573298A}"/>
              </a:ext>
            </a:extLst>
          </p:cNvPr>
          <p:cNvGrpSpPr/>
          <p:nvPr/>
        </p:nvGrpSpPr>
        <p:grpSpPr>
          <a:xfrm>
            <a:off x="2184400" y="-190502"/>
            <a:ext cx="7823200" cy="1138893"/>
            <a:chOff x="2184400" y="-190501"/>
            <a:chExt cx="7823200" cy="980515"/>
          </a:xfrm>
        </p:grpSpPr>
        <p:sp>
          <p:nvSpPr>
            <p:cNvPr id="16" name="Rectangle: Rounded Corners 15">
              <a:extLst>
                <a:ext uri="{FF2B5EF4-FFF2-40B4-BE49-F238E27FC236}">
                  <a16:creationId xmlns:a16="http://schemas.microsoft.com/office/drawing/2014/main" id="{69E74216-CB14-4C52-B2DF-849CF18A57B8}"/>
                </a:ext>
              </a:extLst>
            </p:cNvPr>
            <p:cNvSpPr/>
            <p:nvPr/>
          </p:nvSpPr>
          <p:spPr>
            <a:xfrm>
              <a:off x="2184400" y="-190501"/>
              <a:ext cx="7823200" cy="980515"/>
            </a:xfrm>
            <a:prstGeom prst="roundRect">
              <a:avLst/>
            </a:prstGeom>
            <a:gradFill flip="none" rotWithShape="1">
              <a:gsLst>
                <a:gs pos="0">
                  <a:srgbClr val="9A0E65"/>
                </a:gs>
                <a:gs pos="100000">
                  <a:srgbClr val="2135B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hannel Name">
              <a:extLst>
                <a:ext uri="{FF2B5EF4-FFF2-40B4-BE49-F238E27FC236}">
                  <a16:creationId xmlns:a16="http://schemas.microsoft.com/office/drawing/2014/main" id="{CE69B3EA-8EB7-45AF-BC0C-C3F7B84E7A04}"/>
                </a:ext>
              </a:extLst>
            </p:cNvPr>
            <p:cNvSpPr txBox="1"/>
            <p:nvPr/>
          </p:nvSpPr>
          <p:spPr>
            <a:xfrm>
              <a:off x="2239565" y="-89056"/>
              <a:ext cx="7543800" cy="637655"/>
            </a:xfrm>
            <a:prstGeom prst="rect">
              <a:avLst/>
            </a:prstGeom>
            <a:noFill/>
            <a:ln>
              <a:noFill/>
            </a:ln>
          </p:spPr>
          <p:txBody>
            <a:bodyPr wrap="square" rtlCol="0">
              <a:spAutoFit/>
            </a:bodyPr>
            <a:lstStyle/>
            <a:p>
              <a:pPr lvl="0" algn="ctr">
                <a:lnSpc>
                  <a:spcPct val="130000"/>
                </a:lnSpc>
                <a:defRPr/>
              </a:pPr>
              <a:r>
                <a:rPr lang="en-US" sz="3600" b="1" dirty="0">
                  <a:ln w="0">
                    <a:noFill/>
                    <a:prstDash val="solid"/>
                  </a:ln>
                  <a:solidFill>
                    <a:schemeClr val="bg1"/>
                  </a:solidFill>
                  <a:latin typeface="Times New Roman" panose="02020603050405020304" pitchFamily="18" charset="0"/>
                  <a:ea typeface="Tahoma" panose="020B0604030504040204" pitchFamily="34" charset="0"/>
                  <a:cs typeface="Times New Roman" panose="02020603050405020304" pitchFamily="18" charset="0"/>
                </a:rPr>
                <a:t>2. DANH PHÁP</a:t>
              </a:r>
            </a:p>
          </p:txBody>
        </p:sp>
      </p:grpSp>
    </p:spTree>
    <p:extLst>
      <p:ext uri="{BB962C8B-B14F-4D97-AF65-F5344CB8AC3E}">
        <p14:creationId xmlns:p14="http://schemas.microsoft.com/office/powerpoint/2010/main" val="11377377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5525</TotalTime>
  <Words>4932</Words>
  <Application>Microsoft Office PowerPoint</Application>
  <PresentationFormat>Widescreen</PresentationFormat>
  <Paragraphs>606</Paragraphs>
  <Slides>89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Meiryo</vt:lpstr>
      <vt:lpstr>Arial</vt:lpstr>
      <vt:lpstr>Calibri</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 Chi</dc:creator>
  <dc:description>9Slide.vn</dc:description>
  <cp:lastModifiedBy>Thanh Nhàn Liễu</cp:lastModifiedBy>
  <cp:revision>323</cp:revision>
  <dcterms:created xsi:type="dcterms:W3CDTF">2023-04-05T04:26:34Z</dcterms:created>
  <dcterms:modified xsi:type="dcterms:W3CDTF">2024-09-13T13:32:38Z</dcterms:modified>
  <cp:category>9Slide.vn</cp:category>
</cp:coreProperties>
</file>