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Lst>
  <p:notesMasterIdLst>
    <p:notesMasterId r:id="rId8"/>
  </p:notesMasterIdLst>
  <p:sldSz cx="14630400" cy="8229600"/>
  <p:notesSz cx="8229600" cy="14630400"/>
  <p:embeddedFontLst>
    <p:embeddedFont>
      <p:font typeface="Source Serif 4 Semi Bold"/>
      <p:regular r:id="rId13"/>
    </p:embeddedFont>
    <p:embeddedFont>
      <p:font typeface="Source Serif 4 Semi Bold"/>
      <p:regular r:id="rId14"/>
    </p:embeddedFont>
    <p:embeddedFont>
      <p:font typeface="Source Serif 4 Semi Bold"/>
      <p:regular r:id="rId15"/>
    </p:embeddedFont>
    <p:embeddedFont>
      <p:font typeface="Source Serif 4 Semi Bold"/>
      <p:regular r:id="rId16"/>
    </p:embeddedFont>
    <p:embeddedFont>
      <p:font typeface="Source Sans 3"/>
      <p:regular r:id="rId17"/>
    </p:embeddedFont>
    <p:embeddedFont>
      <p:font typeface="Source Sans 3"/>
      <p:regular r:id="rId1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 Id="rId11" Type="http://schemas.openxmlformats.org/officeDocument/2006/relationships/theme" Target="theme/theme1.xml"/><Relationship Id="rId12" Type="http://schemas.openxmlformats.org/officeDocument/2006/relationships/tableStyles" Target="tableStyles.xml"/><Relationship Id="rId13" Type="http://schemas.openxmlformats.org/officeDocument/2006/relationships/font" Target="fonts/font1.fntdata"/><Relationship Id="rId14" Type="http://schemas.openxmlformats.org/officeDocument/2006/relationships/font" Target="fonts/font2.fntdata"/><Relationship Id="rId15" Type="http://schemas.openxmlformats.org/officeDocument/2006/relationships/font" Target="fonts/font3.fntdata"/><Relationship Id="rId16" Type="http://schemas.openxmlformats.org/officeDocument/2006/relationships/font" Target="fonts/font4.fntdata"/><Relationship Id="rId17" Type="http://schemas.openxmlformats.org/officeDocument/2006/relationships/font" Target="fonts/font5.fntdata"/><Relationship Id="rId18"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slideLayout" Target="../slideLayouts/slideLayout5.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slideLayout" Target="../slideLayouts/slideLayout6.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3147179"/>
            <a:ext cx="7109460"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Chủ Quyền Biển Đảo Việt Nam</a:t>
            </a:r>
            <a:endParaRPr lang="en-US" sz="3850" dirty="0"/>
          </a:p>
        </p:txBody>
      </p:sp>
      <p:sp>
        <p:nvSpPr>
          <p:cNvPr id="4" name="Text 1"/>
          <p:cNvSpPr/>
          <p:nvPr/>
        </p:nvSpPr>
        <p:spPr>
          <a:xfrm>
            <a:off x="6324124" y="4077176"/>
            <a:ext cx="7468553"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Biển đảo Việt Nam là phần lãnh thổ thiêng liêng, gắn liền với lịch sử dựng nước và giữ nước của dân tộc. Việc bảo vệ và khẳng định chủ quyền biển đảo không chỉ là trách nhiệm của Nhà nước mà còn là nghĩa vụ của mỗi công dân Việt Nam.</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077164"/>
            <a:ext cx="9620607"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Vị Trí Chiến Lược Của Biển Đảo Việt Nam</a:t>
            </a:r>
            <a:endParaRPr lang="en-US" sz="3850" dirty="0"/>
          </a:p>
        </p:txBody>
      </p:sp>
      <p:sp>
        <p:nvSpPr>
          <p:cNvPr id="3" name="Text 1"/>
          <p:cNvSpPr/>
          <p:nvPr/>
        </p:nvSpPr>
        <p:spPr>
          <a:xfrm>
            <a:off x="837724" y="321659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D73AD7"/>
                </a:solidFill>
                <a:latin typeface="Source Serif 4 Semi Bold" pitchFamily="34" charset="0"/>
                <a:ea typeface="Source Serif 4 Semi Bold" pitchFamily="34" charset="-122"/>
                <a:cs typeface="Source Serif 4 Semi Bold" pitchFamily="34" charset="-120"/>
              </a:rPr>
              <a:t>Biển Đông</a:t>
            </a:r>
            <a:endParaRPr lang="en-US" sz="1900" dirty="0"/>
          </a:p>
        </p:txBody>
      </p:sp>
      <p:sp>
        <p:nvSpPr>
          <p:cNvPr id="4" name="Text 2"/>
          <p:cNvSpPr/>
          <p:nvPr/>
        </p:nvSpPr>
        <p:spPr>
          <a:xfrm>
            <a:off x="837724" y="3734038"/>
            <a:ext cx="6221968"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Việt Nam có bờ biển dài hơn 3.260 km, nằm ở vị trí chiến lược trên tuyến đường hàng hải quốc tế quan trọng. Biển Đông là cửa ngõ kết nối Thái Bình Dương và Ấn Độ Dương.</a:t>
            </a:r>
            <a:endParaRPr lang="en-US" sz="1600" dirty="0"/>
          </a:p>
        </p:txBody>
      </p:sp>
      <p:sp>
        <p:nvSpPr>
          <p:cNvPr id="5" name="Text 3"/>
          <p:cNvSpPr/>
          <p:nvPr/>
        </p:nvSpPr>
        <p:spPr>
          <a:xfrm>
            <a:off x="837724" y="4927640"/>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Diện tích vùng biển: khoảng 1 triệu km²</a:t>
            </a:r>
            <a:endParaRPr lang="en-US" sz="1600" dirty="0"/>
          </a:p>
        </p:txBody>
      </p:sp>
      <p:sp>
        <p:nvSpPr>
          <p:cNvPr id="6" name="Text 4"/>
          <p:cNvSpPr/>
          <p:nvPr/>
        </p:nvSpPr>
        <p:spPr>
          <a:xfrm>
            <a:off x="837724" y="5335905"/>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Hơn 3.000 hòn đảo lớn nhỏ</a:t>
            </a:r>
            <a:endParaRPr lang="en-US" sz="1600" dirty="0"/>
          </a:p>
        </p:txBody>
      </p:sp>
      <p:sp>
        <p:nvSpPr>
          <p:cNvPr id="7" name="Text 5"/>
          <p:cNvSpPr/>
          <p:nvPr/>
        </p:nvSpPr>
        <p:spPr>
          <a:xfrm>
            <a:off x="837724" y="5744170"/>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Tài nguyên biển phong phú</a:t>
            </a:r>
            <a:endParaRPr lang="en-US" sz="1600" dirty="0"/>
          </a:p>
        </p:txBody>
      </p:sp>
      <p:sp>
        <p:nvSpPr>
          <p:cNvPr id="8" name="Text 6"/>
          <p:cNvSpPr/>
          <p:nvPr/>
        </p:nvSpPr>
        <p:spPr>
          <a:xfrm>
            <a:off x="7578328" y="3216592"/>
            <a:ext cx="3910013" cy="308015"/>
          </a:xfrm>
          <a:prstGeom prst="rect">
            <a:avLst/>
          </a:prstGeom>
          <a:noFill/>
          <a:ln/>
        </p:spPr>
        <p:txBody>
          <a:bodyPr wrap="none" lIns="0" tIns="0" rIns="0" bIns="0" rtlCol="0" anchor="t"/>
          <a:lstStyle/>
          <a:p>
            <a:pPr algn="l" indent="0" marL="0">
              <a:lnSpc>
                <a:spcPts val="2400"/>
              </a:lnSpc>
              <a:buNone/>
            </a:pPr>
            <a:r>
              <a:rPr lang="en-US" sz="1900" dirty="0">
                <a:solidFill>
                  <a:srgbClr val="D73AD7"/>
                </a:solidFill>
                <a:latin typeface="Source Serif 4 Semi Bold" pitchFamily="34" charset="0"/>
                <a:ea typeface="Source Serif 4 Semi Bold" pitchFamily="34" charset="-122"/>
                <a:cs typeface="Source Serif 4 Semi Bold" pitchFamily="34" charset="-120"/>
              </a:rPr>
              <a:t>Quần Đảo Hoàng Sa và Trường Sa</a:t>
            </a:r>
            <a:endParaRPr lang="en-US" sz="1900" dirty="0"/>
          </a:p>
        </p:txBody>
      </p:sp>
      <p:sp>
        <p:nvSpPr>
          <p:cNvPr id="9" name="Text 7"/>
          <p:cNvSpPr/>
          <p:nvPr/>
        </p:nvSpPr>
        <p:spPr>
          <a:xfrm>
            <a:off x="7578328" y="3734038"/>
            <a:ext cx="622196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Hai quần đảo này là bộ phận không tách rời của lãnh thổ Việt Nam, có giá trị chiến lược về quốc phòng, an ninh và kinh tế biển.</a:t>
            </a:r>
            <a:endParaRPr lang="en-US" sz="1600" dirty="0"/>
          </a:p>
        </p:txBody>
      </p:sp>
      <p:sp>
        <p:nvSpPr>
          <p:cNvPr id="10" name="Text 8"/>
          <p:cNvSpPr/>
          <p:nvPr/>
        </p:nvSpPr>
        <p:spPr>
          <a:xfrm>
            <a:off x="7578328" y="459259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Hoàng Sa: Hơn 30 đảo và bãi đá</a:t>
            </a:r>
            <a:endParaRPr lang="en-US" sz="1600" dirty="0"/>
          </a:p>
        </p:txBody>
      </p:sp>
      <p:sp>
        <p:nvSpPr>
          <p:cNvPr id="11" name="Text 9"/>
          <p:cNvSpPr/>
          <p:nvPr/>
        </p:nvSpPr>
        <p:spPr>
          <a:xfrm>
            <a:off x="7578328" y="5000863"/>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Trường Sa: Hơn 100 đảo và bãi đá</a:t>
            </a:r>
            <a:endParaRPr lang="en-US" sz="1600" dirty="0"/>
          </a:p>
        </p:txBody>
      </p:sp>
      <p:sp>
        <p:nvSpPr>
          <p:cNvPr id="12" name="Text 10"/>
          <p:cNvSpPr/>
          <p:nvPr/>
        </p:nvSpPr>
        <p:spPr>
          <a:xfrm>
            <a:off x="7578328" y="5409128"/>
            <a:ext cx="6221968"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Vị trí địa chính trị quan trọng</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012150"/>
            <a:ext cx="7398187"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Bằng Chứng Lịch Sử và Pháp Lý</a:t>
            </a:r>
            <a:endParaRPr lang="en-US" sz="3850" dirty="0"/>
          </a:p>
        </p:txBody>
      </p:sp>
      <p:sp>
        <p:nvSpPr>
          <p:cNvPr id="3" name="Shape 1"/>
          <p:cNvSpPr/>
          <p:nvPr/>
        </p:nvSpPr>
        <p:spPr>
          <a:xfrm>
            <a:off x="7303770" y="2046923"/>
            <a:ext cx="22860" cy="5170527"/>
          </a:xfrm>
          <a:prstGeom prst="roundRect">
            <a:avLst>
              <a:gd name="adj" fmla="val 384832"/>
            </a:avLst>
          </a:prstGeom>
          <a:solidFill>
            <a:srgbClr val="DABADD"/>
          </a:solidFill>
          <a:ln/>
        </p:spPr>
      </p:sp>
      <p:sp>
        <p:nvSpPr>
          <p:cNvPr id="4" name="Shape 2"/>
          <p:cNvSpPr/>
          <p:nvPr/>
        </p:nvSpPr>
        <p:spPr>
          <a:xfrm>
            <a:off x="6474143" y="2271117"/>
            <a:ext cx="628293" cy="22860"/>
          </a:xfrm>
          <a:prstGeom prst="roundRect">
            <a:avLst>
              <a:gd name="adj" fmla="val 384832"/>
            </a:avLst>
          </a:prstGeom>
          <a:solidFill>
            <a:srgbClr val="DABADD"/>
          </a:solidFill>
          <a:ln/>
        </p:spPr>
      </p:sp>
      <p:sp>
        <p:nvSpPr>
          <p:cNvPr id="5" name="Shape 3"/>
          <p:cNvSpPr/>
          <p:nvPr/>
        </p:nvSpPr>
        <p:spPr>
          <a:xfrm>
            <a:off x="7079575" y="2046923"/>
            <a:ext cx="471249" cy="471249"/>
          </a:xfrm>
          <a:prstGeom prst="roundRect">
            <a:avLst>
              <a:gd name="adj" fmla="val 18668"/>
            </a:avLst>
          </a:prstGeom>
          <a:solidFill>
            <a:srgbClr val="F4D4F7"/>
          </a:solidFill>
          <a:ln w="7620">
            <a:solidFill>
              <a:srgbClr val="DABADD"/>
            </a:solidFill>
            <a:prstDash val="solid"/>
          </a:ln>
        </p:spPr>
      </p:sp>
      <p:sp>
        <p:nvSpPr>
          <p:cNvPr id="6" name="Text 4"/>
          <p:cNvSpPr/>
          <p:nvPr/>
        </p:nvSpPr>
        <p:spPr>
          <a:xfrm>
            <a:off x="7167384" y="2097762"/>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1</a:t>
            </a:r>
            <a:endParaRPr lang="en-US" sz="2300" dirty="0"/>
          </a:p>
        </p:txBody>
      </p:sp>
      <p:sp>
        <p:nvSpPr>
          <p:cNvPr id="7" name="Text 5"/>
          <p:cNvSpPr/>
          <p:nvPr/>
        </p:nvSpPr>
        <p:spPr>
          <a:xfrm>
            <a:off x="3803809" y="2118836"/>
            <a:ext cx="2464118" cy="308015"/>
          </a:xfrm>
          <a:prstGeom prst="rect">
            <a:avLst/>
          </a:prstGeom>
          <a:noFill/>
          <a:ln/>
        </p:spPr>
        <p:txBody>
          <a:bodyPr wrap="none" lIns="0" tIns="0" rIns="0" bIns="0" rtlCol="0" anchor="t"/>
          <a:lstStyle/>
          <a:p>
            <a:pPr algn="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Thế Kỷ 17-18</a:t>
            </a:r>
            <a:endParaRPr lang="en-US" sz="1900" dirty="0"/>
          </a:p>
        </p:txBody>
      </p:sp>
      <p:sp>
        <p:nvSpPr>
          <p:cNvPr id="8" name="Text 6"/>
          <p:cNvSpPr/>
          <p:nvPr/>
        </p:nvSpPr>
        <p:spPr>
          <a:xfrm>
            <a:off x="837724" y="2552462"/>
            <a:ext cx="5430203" cy="670084"/>
          </a:xfrm>
          <a:prstGeom prst="rect">
            <a:avLst/>
          </a:prstGeom>
          <a:noFill/>
          <a:ln/>
        </p:spPr>
        <p:txBody>
          <a:bodyPr wrap="square" lIns="0" tIns="0" rIns="0" bIns="0" rtlCol="0" anchor="t"/>
          <a:lstStyle/>
          <a:p>
            <a:pPr algn="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Các triều đại phong kiến Việt Nam đã thực thi chủ quyền trên Hoàng Sa và Trường Sa thông qua đội Hoàng Sa và Bắc Hải.</a:t>
            </a:r>
            <a:endParaRPr lang="en-US" sz="1600" dirty="0"/>
          </a:p>
        </p:txBody>
      </p:sp>
      <p:sp>
        <p:nvSpPr>
          <p:cNvPr id="9" name="Shape 7"/>
          <p:cNvSpPr/>
          <p:nvPr/>
        </p:nvSpPr>
        <p:spPr>
          <a:xfrm>
            <a:off x="7527965" y="3527703"/>
            <a:ext cx="628293" cy="22860"/>
          </a:xfrm>
          <a:prstGeom prst="roundRect">
            <a:avLst>
              <a:gd name="adj" fmla="val 384832"/>
            </a:avLst>
          </a:prstGeom>
          <a:solidFill>
            <a:srgbClr val="DABADD"/>
          </a:solidFill>
          <a:ln/>
        </p:spPr>
      </p:sp>
      <p:sp>
        <p:nvSpPr>
          <p:cNvPr id="10" name="Shape 8"/>
          <p:cNvSpPr/>
          <p:nvPr/>
        </p:nvSpPr>
        <p:spPr>
          <a:xfrm>
            <a:off x="7079575" y="3303508"/>
            <a:ext cx="471249" cy="471249"/>
          </a:xfrm>
          <a:prstGeom prst="roundRect">
            <a:avLst>
              <a:gd name="adj" fmla="val 18668"/>
            </a:avLst>
          </a:prstGeom>
          <a:solidFill>
            <a:srgbClr val="F4D4F7"/>
          </a:solidFill>
          <a:ln w="7620">
            <a:solidFill>
              <a:srgbClr val="DABADD"/>
            </a:solidFill>
            <a:prstDash val="solid"/>
          </a:ln>
        </p:spPr>
      </p:sp>
      <p:sp>
        <p:nvSpPr>
          <p:cNvPr id="11" name="Text 9"/>
          <p:cNvSpPr/>
          <p:nvPr/>
        </p:nvSpPr>
        <p:spPr>
          <a:xfrm>
            <a:off x="7167384" y="3354348"/>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2</a:t>
            </a:r>
            <a:endParaRPr lang="en-US" sz="2300" dirty="0"/>
          </a:p>
        </p:txBody>
      </p:sp>
      <p:sp>
        <p:nvSpPr>
          <p:cNvPr id="12" name="Text 10"/>
          <p:cNvSpPr/>
          <p:nvPr/>
        </p:nvSpPr>
        <p:spPr>
          <a:xfrm>
            <a:off x="8362474" y="337542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Thời Pháp Thuộc</a:t>
            </a:r>
            <a:endParaRPr lang="en-US" sz="1900" dirty="0"/>
          </a:p>
        </p:txBody>
      </p:sp>
      <p:sp>
        <p:nvSpPr>
          <p:cNvPr id="13" name="Text 11"/>
          <p:cNvSpPr/>
          <p:nvPr/>
        </p:nvSpPr>
        <p:spPr>
          <a:xfrm>
            <a:off x="8362474" y="3809047"/>
            <a:ext cx="5430203"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Chính quyền Pháp thuộc Đông Dương đã khẳng định chủ quyền của Việt Nam đối với hai quần đảo và đưa vào bản đồ hành chính.</a:t>
            </a:r>
            <a:endParaRPr lang="en-US" sz="1600" dirty="0"/>
          </a:p>
        </p:txBody>
      </p:sp>
      <p:sp>
        <p:nvSpPr>
          <p:cNvPr id="14" name="Shape 12"/>
          <p:cNvSpPr/>
          <p:nvPr/>
        </p:nvSpPr>
        <p:spPr>
          <a:xfrm>
            <a:off x="6474143" y="4610814"/>
            <a:ext cx="628293" cy="22860"/>
          </a:xfrm>
          <a:prstGeom prst="roundRect">
            <a:avLst>
              <a:gd name="adj" fmla="val 384832"/>
            </a:avLst>
          </a:prstGeom>
          <a:solidFill>
            <a:srgbClr val="DABADD"/>
          </a:solidFill>
          <a:ln/>
        </p:spPr>
      </p:sp>
      <p:sp>
        <p:nvSpPr>
          <p:cNvPr id="15" name="Shape 13"/>
          <p:cNvSpPr/>
          <p:nvPr/>
        </p:nvSpPr>
        <p:spPr>
          <a:xfrm>
            <a:off x="7079575" y="4386620"/>
            <a:ext cx="471249" cy="471249"/>
          </a:xfrm>
          <a:prstGeom prst="roundRect">
            <a:avLst>
              <a:gd name="adj" fmla="val 18668"/>
            </a:avLst>
          </a:prstGeom>
          <a:solidFill>
            <a:srgbClr val="F4D4F7"/>
          </a:solidFill>
          <a:ln w="7620">
            <a:solidFill>
              <a:srgbClr val="DABADD"/>
            </a:solidFill>
            <a:prstDash val="solid"/>
          </a:ln>
        </p:spPr>
      </p:sp>
      <p:sp>
        <p:nvSpPr>
          <p:cNvPr id="16" name="Text 14"/>
          <p:cNvSpPr/>
          <p:nvPr/>
        </p:nvSpPr>
        <p:spPr>
          <a:xfrm>
            <a:off x="7167384" y="4437459"/>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3</a:t>
            </a:r>
            <a:endParaRPr lang="en-US" sz="2300" dirty="0"/>
          </a:p>
        </p:txBody>
      </p:sp>
      <p:sp>
        <p:nvSpPr>
          <p:cNvPr id="17" name="Text 15"/>
          <p:cNvSpPr/>
          <p:nvPr/>
        </p:nvSpPr>
        <p:spPr>
          <a:xfrm>
            <a:off x="3803809" y="4458533"/>
            <a:ext cx="2464118" cy="308015"/>
          </a:xfrm>
          <a:prstGeom prst="rect">
            <a:avLst/>
          </a:prstGeom>
          <a:noFill/>
          <a:ln/>
        </p:spPr>
        <p:txBody>
          <a:bodyPr wrap="none" lIns="0" tIns="0" rIns="0" bIns="0" rtlCol="0" anchor="t"/>
          <a:lstStyle/>
          <a:p>
            <a:pPr algn="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Sau 1975</a:t>
            </a:r>
            <a:endParaRPr lang="en-US" sz="1900" dirty="0"/>
          </a:p>
        </p:txBody>
      </p:sp>
      <p:sp>
        <p:nvSpPr>
          <p:cNvPr id="18" name="Text 16"/>
          <p:cNvSpPr/>
          <p:nvPr/>
        </p:nvSpPr>
        <p:spPr>
          <a:xfrm>
            <a:off x="837724" y="4892159"/>
            <a:ext cx="5430203" cy="1005126"/>
          </a:xfrm>
          <a:prstGeom prst="rect">
            <a:avLst/>
          </a:prstGeom>
          <a:noFill/>
          <a:ln/>
        </p:spPr>
        <p:txBody>
          <a:bodyPr wrap="square" lIns="0" tIns="0" rIns="0" bIns="0" rtlCol="0" anchor="t"/>
          <a:lstStyle/>
          <a:p>
            <a:pPr algn="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Việt Nam thống nhất tiếp tục khẳng định và bảo vệ chủ quyền biển đảo, phù hợp với luật pháp quốc tế và Công ước Luật Biển 1982.</a:t>
            </a:r>
            <a:endParaRPr lang="en-US" sz="1600" dirty="0"/>
          </a:p>
        </p:txBody>
      </p:sp>
      <p:sp>
        <p:nvSpPr>
          <p:cNvPr id="19" name="Shape 17"/>
          <p:cNvSpPr/>
          <p:nvPr/>
        </p:nvSpPr>
        <p:spPr>
          <a:xfrm>
            <a:off x="7527965" y="5694045"/>
            <a:ext cx="628293" cy="22860"/>
          </a:xfrm>
          <a:prstGeom prst="roundRect">
            <a:avLst>
              <a:gd name="adj" fmla="val 384832"/>
            </a:avLst>
          </a:prstGeom>
          <a:solidFill>
            <a:srgbClr val="DABADD"/>
          </a:solidFill>
          <a:ln/>
        </p:spPr>
      </p:sp>
      <p:sp>
        <p:nvSpPr>
          <p:cNvPr id="20" name="Shape 18"/>
          <p:cNvSpPr/>
          <p:nvPr/>
        </p:nvSpPr>
        <p:spPr>
          <a:xfrm>
            <a:off x="7079575" y="5469850"/>
            <a:ext cx="471249" cy="471249"/>
          </a:xfrm>
          <a:prstGeom prst="roundRect">
            <a:avLst>
              <a:gd name="adj" fmla="val 18668"/>
            </a:avLst>
          </a:prstGeom>
          <a:solidFill>
            <a:srgbClr val="F4D4F7"/>
          </a:solidFill>
          <a:ln w="7620">
            <a:solidFill>
              <a:srgbClr val="DABADD"/>
            </a:solidFill>
            <a:prstDash val="solid"/>
          </a:ln>
        </p:spPr>
      </p:sp>
      <p:sp>
        <p:nvSpPr>
          <p:cNvPr id="21" name="Text 19"/>
          <p:cNvSpPr/>
          <p:nvPr/>
        </p:nvSpPr>
        <p:spPr>
          <a:xfrm>
            <a:off x="7167384" y="5520690"/>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4</a:t>
            </a:r>
            <a:endParaRPr lang="en-US" sz="2300" dirty="0"/>
          </a:p>
        </p:txBody>
      </p:sp>
      <p:sp>
        <p:nvSpPr>
          <p:cNvPr id="22" name="Text 20"/>
          <p:cNvSpPr/>
          <p:nvPr/>
        </p:nvSpPr>
        <p:spPr>
          <a:xfrm>
            <a:off x="8362474" y="5541764"/>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Hiện Nay</a:t>
            </a:r>
            <a:endParaRPr lang="en-US" sz="1900" dirty="0"/>
          </a:p>
        </p:txBody>
      </p:sp>
      <p:sp>
        <p:nvSpPr>
          <p:cNvPr id="23" name="Text 21"/>
          <p:cNvSpPr/>
          <p:nvPr/>
        </p:nvSpPr>
        <p:spPr>
          <a:xfrm>
            <a:off x="8362474" y="5975390"/>
            <a:ext cx="5430203"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Việt Nam có đầy đủ bằng chứng lịch sử và cơ sở pháp lý vững chắc về chủ quyền đối với Hoàng Sa và Trường Sa.</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226582"/>
            <a:ext cx="8234243"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Tài Nguyên và Tiềm Năng Biển Đảo</a:t>
            </a:r>
            <a:endParaRPr lang="en-US" sz="385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7724" y="2261354"/>
            <a:ext cx="628293" cy="628293"/>
          </a:xfrm>
          <a:prstGeom prst="rect">
            <a:avLst/>
          </a:prstGeom>
        </p:spPr>
      </p:pic>
      <p:sp>
        <p:nvSpPr>
          <p:cNvPr id="4" name="Text 1"/>
          <p:cNvSpPr/>
          <p:nvPr/>
        </p:nvSpPr>
        <p:spPr>
          <a:xfrm>
            <a:off x="837724" y="315146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Thủy Sản</a:t>
            </a:r>
            <a:endParaRPr lang="en-US" sz="1900" dirty="0"/>
          </a:p>
        </p:txBody>
      </p:sp>
      <p:sp>
        <p:nvSpPr>
          <p:cNvPr id="5" name="Text 2"/>
          <p:cNvSpPr/>
          <p:nvPr/>
        </p:nvSpPr>
        <p:spPr>
          <a:xfrm>
            <a:off x="837724" y="3585091"/>
            <a:ext cx="6346508"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Vùng biển Việt Nam có nguồn lợi thủy sản phong phú với hơn 2.000 loài cá, tôm, mực và các sinh vật biển khác, đóng góp quan trọng vào an ninh lương thực quốc gia.</a:t>
            </a:r>
            <a:endParaRPr lang="en-US" sz="160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6050" y="2261354"/>
            <a:ext cx="628293" cy="628293"/>
          </a:xfrm>
          <a:prstGeom prst="rect">
            <a:avLst/>
          </a:prstGeom>
        </p:spPr>
      </p:pic>
      <p:sp>
        <p:nvSpPr>
          <p:cNvPr id="7" name="Text 3"/>
          <p:cNvSpPr/>
          <p:nvPr/>
        </p:nvSpPr>
        <p:spPr>
          <a:xfrm>
            <a:off x="7446050" y="315146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Dầu Khí</a:t>
            </a:r>
            <a:endParaRPr lang="en-US" sz="1900" dirty="0"/>
          </a:p>
        </p:txBody>
      </p:sp>
      <p:sp>
        <p:nvSpPr>
          <p:cNvPr id="8" name="Text 4"/>
          <p:cNvSpPr/>
          <p:nvPr/>
        </p:nvSpPr>
        <p:spPr>
          <a:xfrm>
            <a:off x="7446050" y="3585091"/>
            <a:ext cx="6346627"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Trữ lượng dầu khí dồi dào với tiềm năng lớn chưa được khai thác, là nguồn tài nguyên chiến lược cho phát triển kinh tế đất nước.</a:t>
            </a:r>
            <a:endParaRPr lang="en-US" sz="160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724" y="5009078"/>
            <a:ext cx="628293" cy="628293"/>
          </a:xfrm>
          <a:prstGeom prst="rect">
            <a:avLst/>
          </a:prstGeom>
        </p:spPr>
      </p:pic>
      <p:sp>
        <p:nvSpPr>
          <p:cNvPr id="10" name="Text 5"/>
          <p:cNvSpPr/>
          <p:nvPr/>
        </p:nvSpPr>
        <p:spPr>
          <a:xfrm>
            <a:off x="837724" y="589919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Khoáng Sản</a:t>
            </a:r>
            <a:endParaRPr lang="en-US" sz="1900" dirty="0"/>
          </a:p>
        </p:txBody>
      </p:sp>
      <p:sp>
        <p:nvSpPr>
          <p:cNvPr id="11" name="Text 6"/>
          <p:cNvSpPr/>
          <p:nvPr/>
        </p:nvSpPr>
        <p:spPr>
          <a:xfrm>
            <a:off x="837724" y="6332815"/>
            <a:ext cx="634650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Nhiều loại khoáng sản quý hiếm như titan, zircon, và các kim loại đất hiếm có giá trị công nghiệp cao, tiềm năng phát triển công nghiệp biển.</a:t>
            </a:r>
            <a:endParaRPr lang="en-US" sz="1600" dirty="0"/>
          </a:p>
        </p:txBody>
      </p:sp>
      <p:pic>
        <p:nvPicPr>
          <p:cNvPr id="12"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6050" y="5009078"/>
            <a:ext cx="628293" cy="628293"/>
          </a:xfrm>
          <a:prstGeom prst="rect">
            <a:avLst/>
          </a:prstGeom>
        </p:spPr>
      </p:pic>
      <p:sp>
        <p:nvSpPr>
          <p:cNvPr id="13" name="Text 7"/>
          <p:cNvSpPr/>
          <p:nvPr/>
        </p:nvSpPr>
        <p:spPr>
          <a:xfrm>
            <a:off x="7446050" y="589919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Du Lịch Biển</a:t>
            </a:r>
            <a:endParaRPr lang="en-US" sz="1900" dirty="0"/>
          </a:p>
        </p:txBody>
      </p:sp>
      <p:sp>
        <p:nvSpPr>
          <p:cNvPr id="14" name="Text 8"/>
          <p:cNvSpPr/>
          <p:nvPr/>
        </p:nvSpPr>
        <p:spPr>
          <a:xfrm>
            <a:off x="7446050" y="6332815"/>
            <a:ext cx="6346627"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Cảnh quan thiên nhiên tuyệt đẹp, bãi biển trong xanh và hệ sinh thái đa dạng tạo tiềm năng phát triển du lịch biển bền vững.</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00763" y="542330"/>
            <a:ext cx="5527000" cy="451604"/>
          </a:xfrm>
          <a:prstGeom prst="rect">
            <a:avLst/>
          </a:prstGeom>
          <a:noFill/>
          <a:ln/>
        </p:spPr>
        <p:txBody>
          <a:bodyPr wrap="none" lIns="0" tIns="0" rIns="0" bIns="0" rtlCol="0" anchor="t"/>
          <a:lstStyle/>
          <a:p>
            <a:pPr algn="l" indent="0" marL="0">
              <a:lnSpc>
                <a:spcPts val="3550"/>
              </a:lnSpc>
              <a:buNone/>
            </a:pPr>
            <a:r>
              <a:rPr lang="en-US" sz="2800" dirty="0">
                <a:solidFill>
                  <a:srgbClr val="D73AD7"/>
                </a:solidFill>
                <a:latin typeface="Source Serif 4 Semi Bold" pitchFamily="34" charset="0"/>
                <a:ea typeface="Source Serif 4 Semi Bold" pitchFamily="34" charset="-122"/>
                <a:cs typeface="Source Serif 4 Semi Bold" pitchFamily="34" charset="-120"/>
              </a:rPr>
              <a:t>Trách Nhiệm Của Mỗi Công Dân</a:t>
            </a:r>
            <a:endParaRPr lang="en-US" sz="2800" dirty="0"/>
          </a:p>
        </p:txBody>
      </p:sp>
      <p:sp>
        <p:nvSpPr>
          <p:cNvPr id="4" name="Shape 1"/>
          <p:cNvSpPr/>
          <p:nvPr/>
        </p:nvSpPr>
        <p:spPr>
          <a:xfrm>
            <a:off x="6100763" y="1224320"/>
            <a:ext cx="7915275" cy="1500545"/>
          </a:xfrm>
          <a:prstGeom prst="roundRect">
            <a:avLst>
              <a:gd name="adj" fmla="val 4299"/>
            </a:avLst>
          </a:prstGeom>
          <a:solidFill>
            <a:srgbClr val="F4D4F7"/>
          </a:solidFill>
          <a:ln w="7620">
            <a:solidFill>
              <a:srgbClr val="D75BE2"/>
            </a:solidFill>
            <a:prstDash val="solid"/>
          </a:ln>
        </p:spPr>
      </p:sp>
      <p:sp>
        <p:nvSpPr>
          <p:cNvPr id="5" name="Shape 2"/>
          <p:cNvSpPr/>
          <p:nvPr/>
        </p:nvSpPr>
        <p:spPr>
          <a:xfrm>
            <a:off x="6261973" y="1385530"/>
            <a:ext cx="460772" cy="460772"/>
          </a:xfrm>
          <a:prstGeom prst="roundRect">
            <a:avLst>
              <a:gd name="adj" fmla="val 19842971"/>
            </a:avLst>
          </a:prstGeom>
          <a:solidFill>
            <a:srgbClr val="D75BE2"/>
          </a:solidFill>
          <a:ln/>
        </p:spPr>
      </p:sp>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8656" y="1512213"/>
            <a:ext cx="207288" cy="207288"/>
          </a:xfrm>
          <a:prstGeom prst="rect">
            <a:avLst/>
          </a:prstGeom>
        </p:spPr>
      </p:pic>
      <p:sp>
        <p:nvSpPr>
          <p:cNvPr id="7" name="Text 3"/>
          <p:cNvSpPr/>
          <p:nvPr/>
        </p:nvSpPr>
        <p:spPr>
          <a:xfrm>
            <a:off x="6261973" y="1999893"/>
            <a:ext cx="1807012" cy="225862"/>
          </a:xfrm>
          <a:prstGeom prst="rect">
            <a:avLst/>
          </a:prstGeom>
          <a:noFill/>
          <a:ln/>
        </p:spPr>
        <p:txBody>
          <a:bodyPr wrap="none" lIns="0" tIns="0" rIns="0" bIns="0" rtlCol="0" anchor="t"/>
          <a:lstStyle/>
          <a:p>
            <a:pPr algn="l" indent="0" marL="0">
              <a:lnSpc>
                <a:spcPts val="1750"/>
              </a:lnSpc>
              <a:buNone/>
            </a:pPr>
            <a:r>
              <a:rPr lang="en-US" sz="1400" dirty="0">
                <a:solidFill>
                  <a:srgbClr val="272525"/>
                </a:solidFill>
                <a:latin typeface="Source Serif 4 Semi Bold" pitchFamily="34" charset="0"/>
                <a:ea typeface="Source Serif 4 Semi Bold" pitchFamily="34" charset="-122"/>
                <a:cs typeface="Source Serif 4 Semi Bold" pitchFamily="34" charset="-120"/>
              </a:rPr>
              <a:t>Học Tập và Tìm Hiểu</a:t>
            </a:r>
            <a:endParaRPr lang="en-US" sz="1400" dirty="0"/>
          </a:p>
        </p:txBody>
      </p:sp>
      <p:sp>
        <p:nvSpPr>
          <p:cNvPr id="8" name="Text 4"/>
          <p:cNvSpPr/>
          <p:nvPr/>
        </p:nvSpPr>
        <p:spPr>
          <a:xfrm>
            <a:off x="6261973" y="2317909"/>
            <a:ext cx="7592854" cy="245745"/>
          </a:xfrm>
          <a:prstGeom prst="rect">
            <a:avLst/>
          </a:prstGeom>
          <a:noFill/>
          <a:ln/>
        </p:spPr>
        <p:txBody>
          <a:bodyPr wrap="none" lIns="0" tIns="0" rIns="0" bIns="0" rtlCol="0" anchor="t"/>
          <a:lstStyle/>
          <a:p>
            <a:pPr algn="l" indent="0" marL="0">
              <a:lnSpc>
                <a:spcPts val="1900"/>
              </a:lnSpc>
              <a:buNone/>
            </a:pPr>
            <a:r>
              <a:rPr lang="en-US" sz="1200" dirty="0">
                <a:solidFill>
                  <a:srgbClr val="272525"/>
                </a:solidFill>
                <a:latin typeface="Source Sans 3" pitchFamily="34" charset="0"/>
                <a:ea typeface="Source Sans 3" pitchFamily="34" charset="-122"/>
                <a:cs typeface="Source Sans 3" pitchFamily="34" charset="-120"/>
              </a:rPr>
              <a:t>Nghiên cứu lịch sử, pháp lý về chủ quyền biển đảo. Cập nhật thông tin chính thống từ các nguồn đáng tin cậy.</a:t>
            </a:r>
            <a:endParaRPr lang="en-US" sz="1200" dirty="0"/>
          </a:p>
        </p:txBody>
      </p:sp>
      <p:sp>
        <p:nvSpPr>
          <p:cNvPr id="9" name="Shape 5"/>
          <p:cNvSpPr/>
          <p:nvPr/>
        </p:nvSpPr>
        <p:spPr>
          <a:xfrm>
            <a:off x="6100763" y="2878455"/>
            <a:ext cx="7915275" cy="1500545"/>
          </a:xfrm>
          <a:prstGeom prst="roundRect">
            <a:avLst>
              <a:gd name="adj" fmla="val 4299"/>
            </a:avLst>
          </a:prstGeom>
          <a:solidFill>
            <a:srgbClr val="F4D4F7"/>
          </a:solidFill>
          <a:ln w="7620">
            <a:solidFill>
              <a:srgbClr val="D75BE2"/>
            </a:solidFill>
            <a:prstDash val="solid"/>
          </a:ln>
        </p:spPr>
      </p:sp>
      <p:sp>
        <p:nvSpPr>
          <p:cNvPr id="10" name="Shape 6"/>
          <p:cNvSpPr/>
          <p:nvPr/>
        </p:nvSpPr>
        <p:spPr>
          <a:xfrm>
            <a:off x="6261973" y="3039666"/>
            <a:ext cx="460772" cy="460772"/>
          </a:xfrm>
          <a:prstGeom prst="roundRect">
            <a:avLst>
              <a:gd name="adj" fmla="val 19842971"/>
            </a:avLst>
          </a:prstGeom>
          <a:solidFill>
            <a:srgbClr val="D75BE2"/>
          </a:solidFill>
          <a:ln/>
        </p:spPr>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656" y="3166348"/>
            <a:ext cx="207288" cy="207288"/>
          </a:xfrm>
          <a:prstGeom prst="rect">
            <a:avLst/>
          </a:prstGeom>
        </p:spPr>
      </p:pic>
      <p:sp>
        <p:nvSpPr>
          <p:cNvPr id="12" name="Text 7"/>
          <p:cNvSpPr/>
          <p:nvPr/>
        </p:nvSpPr>
        <p:spPr>
          <a:xfrm>
            <a:off x="6261973" y="3654028"/>
            <a:ext cx="1807012" cy="225862"/>
          </a:xfrm>
          <a:prstGeom prst="rect">
            <a:avLst/>
          </a:prstGeom>
          <a:noFill/>
          <a:ln/>
        </p:spPr>
        <p:txBody>
          <a:bodyPr wrap="none" lIns="0" tIns="0" rIns="0" bIns="0" rtlCol="0" anchor="t"/>
          <a:lstStyle/>
          <a:p>
            <a:pPr algn="l" indent="0" marL="0">
              <a:lnSpc>
                <a:spcPts val="1750"/>
              </a:lnSpc>
              <a:buNone/>
            </a:pPr>
            <a:r>
              <a:rPr lang="en-US" sz="1400" dirty="0">
                <a:solidFill>
                  <a:srgbClr val="272525"/>
                </a:solidFill>
                <a:latin typeface="Source Serif 4 Semi Bold" pitchFamily="34" charset="0"/>
                <a:ea typeface="Source Serif 4 Semi Bold" pitchFamily="34" charset="-122"/>
                <a:cs typeface="Source Serif 4 Semi Bold" pitchFamily="34" charset="-120"/>
              </a:rPr>
              <a:t>Tuyên Truyền</a:t>
            </a:r>
            <a:endParaRPr lang="en-US" sz="1400" dirty="0"/>
          </a:p>
        </p:txBody>
      </p:sp>
      <p:sp>
        <p:nvSpPr>
          <p:cNvPr id="13" name="Text 8"/>
          <p:cNvSpPr/>
          <p:nvPr/>
        </p:nvSpPr>
        <p:spPr>
          <a:xfrm>
            <a:off x="6261973" y="3972044"/>
            <a:ext cx="7592854" cy="245745"/>
          </a:xfrm>
          <a:prstGeom prst="rect">
            <a:avLst/>
          </a:prstGeom>
          <a:noFill/>
          <a:ln/>
        </p:spPr>
        <p:txBody>
          <a:bodyPr wrap="none" lIns="0" tIns="0" rIns="0" bIns="0" rtlCol="0" anchor="t"/>
          <a:lstStyle/>
          <a:p>
            <a:pPr algn="l" indent="0" marL="0">
              <a:lnSpc>
                <a:spcPts val="1900"/>
              </a:lnSpc>
              <a:buNone/>
            </a:pPr>
            <a:r>
              <a:rPr lang="en-US" sz="1200" dirty="0">
                <a:solidFill>
                  <a:srgbClr val="272525"/>
                </a:solidFill>
                <a:latin typeface="Source Sans 3" pitchFamily="34" charset="0"/>
                <a:ea typeface="Source Sans 3" pitchFamily="34" charset="-122"/>
                <a:cs typeface="Source Sans 3" pitchFamily="34" charset="-120"/>
              </a:rPr>
              <a:t>Lan tỏa thông tin đúng đắn về chủ quyền biển đảo đến cộng đồng, gia đình và bạn bè thông qua các kênh truyền thông.</a:t>
            </a:r>
            <a:endParaRPr lang="en-US" sz="1200" dirty="0"/>
          </a:p>
        </p:txBody>
      </p:sp>
      <p:sp>
        <p:nvSpPr>
          <p:cNvPr id="14" name="Shape 9"/>
          <p:cNvSpPr/>
          <p:nvPr/>
        </p:nvSpPr>
        <p:spPr>
          <a:xfrm>
            <a:off x="6100763" y="4532590"/>
            <a:ext cx="7915275" cy="1500545"/>
          </a:xfrm>
          <a:prstGeom prst="roundRect">
            <a:avLst>
              <a:gd name="adj" fmla="val 4299"/>
            </a:avLst>
          </a:prstGeom>
          <a:solidFill>
            <a:srgbClr val="F4D4F7"/>
          </a:solidFill>
          <a:ln w="7620">
            <a:solidFill>
              <a:srgbClr val="D75BE2"/>
            </a:solidFill>
            <a:prstDash val="solid"/>
          </a:ln>
        </p:spPr>
      </p:sp>
      <p:sp>
        <p:nvSpPr>
          <p:cNvPr id="15" name="Shape 10"/>
          <p:cNvSpPr/>
          <p:nvPr/>
        </p:nvSpPr>
        <p:spPr>
          <a:xfrm>
            <a:off x="6261973" y="4693801"/>
            <a:ext cx="460772" cy="460772"/>
          </a:xfrm>
          <a:prstGeom prst="roundRect">
            <a:avLst>
              <a:gd name="adj" fmla="val 19842971"/>
            </a:avLst>
          </a:prstGeom>
          <a:solidFill>
            <a:srgbClr val="D75BE2"/>
          </a:solidFill>
          <a:ln/>
        </p:spPr>
      </p:sp>
      <p:pic>
        <p:nvPicPr>
          <p:cNvPr id="16"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8656" y="4820483"/>
            <a:ext cx="207288" cy="207288"/>
          </a:xfrm>
          <a:prstGeom prst="rect">
            <a:avLst/>
          </a:prstGeom>
        </p:spPr>
      </p:pic>
      <p:sp>
        <p:nvSpPr>
          <p:cNvPr id="17" name="Text 11"/>
          <p:cNvSpPr/>
          <p:nvPr/>
        </p:nvSpPr>
        <p:spPr>
          <a:xfrm>
            <a:off x="6261973" y="5308163"/>
            <a:ext cx="1807012" cy="225862"/>
          </a:xfrm>
          <a:prstGeom prst="rect">
            <a:avLst/>
          </a:prstGeom>
          <a:noFill/>
          <a:ln/>
        </p:spPr>
        <p:txBody>
          <a:bodyPr wrap="none" lIns="0" tIns="0" rIns="0" bIns="0" rtlCol="0" anchor="t"/>
          <a:lstStyle/>
          <a:p>
            <a:pPr algn="l" indent="0" marL="0">
              <a:lnSpc>
                <a:spcPts val="1750"/>
              </a:lnSpc>
              <a:buNone/>
            </a:pPr>
            <a:r>
              <a:rPr lang="en-US" sz="1400" dirty="0">
                <a:solidFill>
                  <a:srgbClr val="272525"/>
                </a:solidFill>
                <a:latin typeface="Source Serif 4 Semi Bold" pitchFamily="34" charset="0"/>
                <a:ea typeface="Source Serif 4 Semi Bold" pitchFamily="34" charset="-122"/>
                <a:cs typeface="Source Serif 4 Semi Bold" pitchFamily="34" charset="-120"/>
              </a:rPr>
              <a:t>Bảo Vệ</a:t>
            </a:r>
            <a:endParaRPr lang="en-US" sz="1400" dirty="0"/>
          </a:p>
        </p:txBody>
      </p:sp>
      <p:sp>
        <p:nvSpPr>
          <p:cNvPr id="18" name="Text 12"/>
          <p:cNvSpPr/>
          <p:nvPr/>
        </p:nvSpPr>
        <p:spPr>
          <a:xfrm>
            <a:off x="6261973" y="5626179"/>
            <a:ext cx="7592854" cy="245745"/>
          </a:xfrm>
          <a:prstGeom prst="rect">
            <a:avLst/>
          </a:prstGeom>
          <a:noFill/>
          <a:ln/>
        </p:spPr>
        <p:txBody>
          <a:bodyPr wrap="none" lIns="0" tIns="0" rIns="0" bIns="0" rtlCol="0" anchor="t"/>
          <a:lstStyle/>
          <a:p>
            <a:pPr algn="l" indent="0" marL="0">
              <a:lnSpc>
                <a:spcPts val="1900"/>
              </a:lnSpc>
              <a:buNone/>
            </a:pPr>
            <a:r>
              <a:rPr lang="en-US" sz="1200" dirty="0">
                <a:solidFill>
                  <a:srgbClr val="272525"/>
                </a:solidFill>
                <a:latin typeface="Source Sans 3" pitchFamily="34" charset="0"/>
                <a:ea typeface="Source Sans 3" pitchFamily="34" charset="-122"/>
                <a:cs typeface="Source Sans 3" pitchFamily="34" charset="-120"/>
              </a:rPr>
              <a:t>Kiên quyết đấu tranh với các thông tin sai lệch, xuyên tạc về chủ quyền biển đảo Việt Nam trên mạng xã hội.</a:t>
            </a:r>
            <a:endParaRPr lang="en-US" sz="1200" dirty="0"/>
          </a:p>
        </p:txBody>
      </p:sp>
      <p:sp>
        <p:nvSpPr>
          <p:cNvPr id="19" name="Shape 13"/>
          <p:cNvSpPr/>
          <p:nvPr/>
        </p:nvSpPr>
        <p:spPr>
          <a:xfrm>
            <a:off x="6100763" y="6186726"/>
            <a:ext cx="7915275" cy="1500545"/>
          </a:xfrm>
          <a:prstGeom prst="roundRect">
            <a:avLst>
              <a:gd name="adj" fmla="val 4299"/>
            </a:avLst>
          </a:prstGeom>
          <a:solidFill>
            <a:srgbClr val="F4D4F7"/>
          </a:solidFill>
          <a:ln w="7620">
            <a:solidFill>
              <a:srgbClr val="D75BE2"/>
            </a:solidFill>
            <a:prstDash val="solid"/>
          </a:ln>
        </p:spPr>
      </p:sp>
      <p:sp>
        <p:nvSpPr>
          <p:cNvPr id="20" name="Shape 14"/>
          <p:cNvSpPr/>
          <p:nvPr/>
        </p:nvSpPr>
        <p:spPr>
          <a:xfrm>
            <a:off x="6261973" y="6347936"/>
            <a:ext cx="460772" cy="460772"/>
          </a:xfrm>
          <a:prstGeom prst="roundRect">
            <a:avLst>
              <a:gd name="adj" fmla="val 19842971"/>
            </a:avLst>
          </a:prstGeom>
          <a:solidFill>
            <a:srgbClr val="D75BE2"/>
          </a:solidFill>
          <a:ln/>
        </p:spPr>
      </p:sp>
      <p:pic>
        <p:nvPicPr>
          <p:cNvPr id="21"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8656" y="6474619"/>
            <a:ext cx="207288" cy="207288"/>
          </a:xfrm>
          <a:prstGeom prst="rect">
            <a:avLst/>
          </a:prstGeom>
        </p:spPr>
      </p:pic>
      <p:sp>
        <p:nvSpPr>
          <p:cNvPr id="22" name="Text 15"/>
          <p:cNvSpPr/>
          <p:nvPr/>
        </p:nvSpPr>
        <p:spPr>
          <a:xfrm>
            <a:off x="6261973" y="6962299"/>
            <a:ext cx="1807012" cy="225862"/>
          </a:xfrm>
          <a:prstGeom prst="rect">
            <a:avLst/>
          </a:prstGeom>
          <a:noFill/>
          <a:ln/>
        </p:spPr>
        <p:txBody>
          <a:bodyPr wrap="none" lIns="0" tIns="0" rIns="0" bIns="0" rtlCol="0" anchor="t"/>
          <a:lstStyle/>
          <a:p>
            <a:pPr algn="l" indent="0" marL="0">
              <a:lnSpc>
                <a:spcPts val="1750"/>
              </a:lnSpc>
              <a:buNone/>
            </a:pPr>
            <a:r>
              <a:rPr lang="en-US" sz="1400" dirty="0">
                <a:solidFill>
                  <a:srgbClr val="272525"/>
                </a:solidFill>
                <a:latin typeface="Source Serif 4 Semi Bold" pitchFamily="34" charset="0"/>
                <a:ea typeface="Source Serif 4 Semi Bold" pitchFamily="34" charset="-122"/>
                <a:cs typeface="Source Serif 4 Semi Bold" pitchFamily="34" charset="-120"/>
              </a:rPr>
              <a:t>Đoàn Kết</a:t>
            </a:r>
            <a:endParaRPr lang="en-US" sz="1400" dirty="0"/>
          </a:p>
        </p:txBody>
      </p:sp>
      <p:sp>
        <p:nvSpPr>
          <p:cNvPr id="23" name="Text 16"/>
          <p:cNvSpPr/>
          <p:nvPr/>
        </p:nvSpPr>
        <p:spPr>
          <a:xfrm>
            <a:off x="6261973" y="7280315"/>
            <a:ext cx="7592854" cy="245745"/>
          </a:xfrm>
          <a:prstGeom prst="rect">
            <a:avLst/>
          </a:prstGeom>
          <a:noFill/>
          <a:ln/>
        </p:spPr>
        <p:txBody>
          <a:bodyPr wrap="none" lIns="0" tIns="0" rIns="0" bIns="0" rtlCol="0" anchor="t"/>
          <a:lstStyle/>
          <a:p>
            <a:pPr algn="l" indent="0" marL="0">
              <a:lnSpc>
                <a:spcPts val="1900"/>
              </a:lnSpc>
              <a:buNone/>
            </a:pPr>
            <a:r>
              <a:rPr lang="en-US" sz="1200" dirty="0">
                <a:solidFill>
                  <a:srgbClr val="272525"/>
                </a:solidFill>
                <a:latin typeface="Source Sans 3" pitchFamily="34" charset="0"/>
                <a:ea typeface="Source Sans 3" pitchFamily="34" charset="-122"/>
                <a:cs typeface="Source Sans 3" pitchFamily="34" charset="-120"/>
              </a:rPr>
              <a:t>Cùng nhau xây dựng tinh thần yêu nước, ý thức bảo vệ chủ quyền lãnh thổ thiêng liêng của Tổ quốc.</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3207068"/>
            <a:ext cx="12954952" cy="1231821"/>
          </a:xfrm>
          <a:prstGeom prst="rect">
            <a:avLst/>
          </a:prstGeom>
          <a:noFill/>
          <a:ln/>
        </p:spPr>
        <p:txBody>
          <a:bodyPr wrap="squar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Khẳng Định Chủ Quyền - Trách Nhiệm Của Mọi Người Dân</a:t>
            </a:r>
            <a:endParaRPr lang="en-US" sz="3850" dirty="0"/>
          </a:p>
        </p:txBody>
      </p:sp>
      <p:sp>
        <p:nvSpPr>
          <p:cNvPr id="4" name="Text 1"/>
          <p:cNvSpPr/>
          <p:nvPr/>
        </p:nvSpPr>
        <p:spPr>
          <a:xfrm>
            <a:off x="1151811" y="4988600"/>
            <a:ext cx="12640866"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"Biển đảo Việt Nam là di sản thiêng liêng của dân tộc, cần được bảo vệ và gìn giữ cho thế hệ mai sau"</a:t>
            </a:r>
            <a:endParaRPr lang="en-US" sz="1600" dirty="0"/>
          </a:p>
        </p:txBody>
      </p:sp>
      <p:sp>
        <p:nvSpPr>
          <p:cNvPr id="5" name="Shape 2"/>
          <p:cNvSpPr/>
          <p:nvPr/>
        </p:nvSpPr>
        <p:spPr>
          <a:xfrm>
            <a:off x="837724" y="4752975"/>
            <a:ext cx="22860" cy="806291"/>
          </a:xfrm>
          <a:prstGeom prst="rect">
            <a:avLst/>
          </a:prstGeom>
          <a:solidFill>
            <a:srgbClr val="D75BE2"/>
          </a:solidFill>
          <a:ln/>
        </p:spPr>
      </p:sp>
      <p:sp>
        <p:nvSpPr>
          <p:cNvPr id="6" name="Shape 3"/>
          <p:cNvSpPr/>
          <p:nvPr/>
        </p:nvSpPr>
        <p:spPr>
          <a:xfrm>
            <a:off x="837724" y="5794891"/>
            <a:ext cx="471249" cy="471249"/>
          </a:xfrm>
          <a:prstGeom prst="roundRect">
            <a:avLst>
              <a:gd name="adj" fmla="val 18668"/>
            </a:avLst>
          </a:prstGeom>
          <a:solidFill>
            <a:srgbClr val="F4D4F7"/>
          </a:solidFill>
          <a:ln w="7620">
            <a:solidFill>
              <a:srgbClr val="DABADD"/>
            </a:solidFill>
            <a:prstDash val="solid"/>
          </a:ln>
        </p:spPr>
      </p:sp>
      <p:sp>
        <p:nvSpPr>
          <p:cNvPr id="7" name="Text 4"/>
          <p:cNvSpPr/>
          <p:nvPr/>
        </p:nvSpPr>
        <p:spPr>
          <a:xfrm>
            <a:off x="1518404" y="586680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Nâng cao nhận thức</a:t>
            </a:r>
            <a:endParaRPr lang="en-US" sz="1900" dirty="0"/>
          </a:p>
        </p:txBody>
      </p:sp>
      <p:sp>
        <p:nvSpPr>
          <p:cNvPr id="8" name="Text 5"/>
          <p:cNvSpPr/>
          <p:nvPr/>
        </p:nvSpPr>
        <p:spPr>
          <a:xfrm>
            <a:off x="1518404" y="6300430"/>
            <a:ext cx="3463052"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Mỗi công dân cần hiểu rõ tầm quan trọng của chủ quyền biển đảo đối với sự phát triển bền vững và an ninh quốc gia.</a:t>
            </a:r>
            <a:endParaRPr lang="en-US" sz="1600" dirty="0"/>
          </a:p>
        </p:txBody>
      </p:sp>
      <p:sp>
        <p:nvSpPr>
          <p:cNvPr id="9" name="Shape 6"/>
          <p:cNvSpPr/>
          <p:nvPr/>
        </p:nvSpPr>
        <p:spPr>
          <a:xfrm>
            <a:off x="5243274" y="5794891"/>
            <a:ext cx="471249" cy="471249"/>
          </a:xfrm>
          <a:prstGeom prst="roundRect">
            <a:avLst>
              <a:gd name="adj" fmla="val 18668"/>
            </a:avLst>
          </a:prstGeom>
          <a:solidFill>
            <a:srgbClr val="F4D4F7"/>
          </a:solidFill>
          <a:ln w="7620">
            <a:solidFill>
              <a:srgbClr val="DABADD"/>
            </a:solidFill>
            <a:prstDash val="solid"/>
          </a:ln>
        </p:spPr>
      </p:sp>
      <p:sp>
        <p:nvSpPr>
          <p:cNvPr id="10" name="Text 7"/>
          <p:cNvSpPr/>
          <p:nvPr/>
        </p:nvSpPr>
        <p:spPr>
          <a:xfrm>
            <a:off x="5923955" y="5866805"/>
            <a:ext cx="2515195"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Hành động thiết thực</a:t>
            </a:r>
            <a:endParaRPr lang="en-US" sz="1900" dirty="0"/>
          </a:p>
        </p:txBody>
      </p:sp>
      <p:sp>
        <p:nvSpPr>
          <p:cNvPr id="11" name="Text 8"/>
          <p:cNvSpPr/>
          <p:nvPr/>
        </p:nvSpPr>
        <p:spPr>
          <a:xfrm>
            <a:off x="5923955" y="6300430"/>
            <a:ext cx="34630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Tham gia các hoạt động tuyên truyền, giáo dục về biển đảo, góp phần xây dựng "thế trận lòng dân" vững chắc.</a:t>
            </a:r>
            <a:endParaRPr lang="en-US" sz="1600" dirty="0"/>
          </a:p>
        </p:txBody>
      </p:sp>
      <p:sp>
        <p:nvSpPr>
          <p:cNvPr id="12" name="Shape 9"/>
          <p:cNvSpPr/>
          <p:nvPr/>
        </p:nvSpPr>
        <p:spPr>
          <a:xfrm>
            <a:off x="9648825" y="5794891"/>
            <a:ext cx="471249" cy="471249"/>
          </a:xfrm>
          <a:prstGeom prst="roundRect">
            <a:avLst>
              <a:gd name="adj" fmla="val 18668"/>
            </a:avLst>
          </a:prstGeom>
          <a:solidFill>
            <a:srgbClr val="F4D4F7"/>
          </a:solidFill>
          <a:ln w="7620">
            <a:solidFill>
              <a:srgbClr val="DABADD"/>
            </a:solidFill>
            <a:prstDash val="solid"/>
          </a:ln>
        </p:spPr>
      </p:sp>
      <p:sp>
        <p:nvSpPr>
          <p:cNvPr id="13" name="Text 10"/>
          <p:cNvSpPr/>
          <p:nvPr/>
        </p:nvSpPr>
        <p:spPr>
          <a:xfrm>
            <a:off x="10329505" y="586680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Đoàn kết dân tộc</a:t>
            </a:r>
            <a:endParaRPr lang="en-US" sz="1900" dirty="0"/>
          </a:p>
        </p:txBody>
      </p:sp>
      <p:sp>
        <p:nvSpPr>
          <p:cNvPr id="14" name="Text 11"/>
          <p:cNvSpPr/>
          <p:nvPr/>
        </p:nvSpPr>
        <p:spPr>
          <a:xfrm>
            <a:off x="10329505" y="6300430"/>
            <a:ext cx="3463171"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Cùng chung tay bảo vệ chủ quyền thiêng liêng, xây dựng đất nước Việt Nam giàu mạnh, văn minh.</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Slide 1</vt:lpstr>
      <vt:lpstr>Slide 2</vt:lpstr>
      <vt:lpstr>Slide 3</vt:lpstr>
      <vt:lpstr>Slide 4</vt:lpstr>
      <vt:lpstr>Slide 5</vt:lpstr>
      <vt:lpstr>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2025-12-17T00:48:12Z</dcterms:created>
  <dcterms:modified xsi:type="dcterms:W3CDTF">2025-12-17T00:48:12Z</dcterms:modified>
</cp:coreProperties>
</file>