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Lst>
  <p:notesMasterIdLst>
    <p:notesMasterId r:id="rId12"/>
  </p:notesMasterIdLst>
  <p:sldSz cx="14630400" cy="8229600"/>
  <p:notesSz cx="8229600" cy="14630400"/>
  <p:embeddedFontLst>
    <p:embeddedFont>
      <p:font typeface="Source Serif 4 Semi Bold"/>
      <p:regular r:id="rId17"/>
    </p:embeddedFont>
    <p:embeddedFont>
      <p:font typeface="Source Serif 4 Semi Bold"/>
      <p:regular r:id="rId18"/>
    </p:embeddedFont>
    <p:embeddedFont>
      <p:font typeface="Source Serif 4 Semi Bold"/>
      <p:regular r:id="rId19"/>
    </p:embeddedFont>
    <p:embeddedFont>
      <p:font typeface="Source Serif 4 Semi Bold"/>
      <p:regular r:id="rId20"/>
    </p:embeddedFont>
    <p:embeddedFont>
      <p:font typeface="Source Sans 3"/>
      <p:regular r:id="rId21"/>
    </p:embeddedFont>
    <p:embeddedFont>
      <p:font typeface="Source Sans 3"/>
      <p:regular r:id="rId22"/>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notesMaster" Target="notesMasters/notesMaster1.xml"/><Relationship Id="rId13" Type="http://schemas.openxmlformats.org/officeDocument/2006/relationships/presProps" Target="presProps.xml"/><Relationship Id="rId14" Type="http://schemas.openxmlformats.org/officeDocument/2006/relationships/viewProps" Target="viewProps.xml"/><Relationship Id="rId15" Type="http://schemas.openxmlformats.org/officeDocument/2006/relationships/theme" Target="theme/theme1.xml"/><Relationship Id="rId16" Type="http://schemas.openxmlformats.org/officeDocument/2006/relationships/tableStyles" Target="tableStyles.xml"/><Relationship Id="rId17" Type="http://schemas.openxmlformats.org/officeDocument/2006/relationships/font" Target="fonts/font1.fntdata"/><Relationship Id="rId18" Type="http://schemas.openxmlformats.org/officeDocument/2006/relationships/font" Target="fonts/font2.fntdata"/><Relationship Id="rId19" Type="http://schemas.openxmlformats.org/officeDocument/2006/relationships/font" Target="fonts/font3.fntdata"/><Relationship Id="rId20" Type="http://schemas.openxmlformats.org/officeDocument/2006/relationships/font" Target="fonts/font4.fntdata"/><Relationship Id="rId21" Type="http://schemas.openxmlformats.org/officeDocument/2006/relationships/font" Target="fonts/font5.fntdata"/><Relationship Id="rId22" Type="http://schemas.openxmlformats.org/officeDocument/2006/relationships/font" Target="fonts/font6.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image" Target="../media/image-1010-1.png"/><Relationship Id="rId2"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image" Target="../media/image-1011-1.png"/><Relationship Id="rId2"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image" Target="../media/image-1002-1.png"/><Relationship Id="rId2"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image" Target="../media/image-1003-1.png"/><Relationship Id="rId2"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image" Target="../media/image-1004-1.png"/><Relationship Id="rId2"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image" Target="../media/image-1005-1.png"/><Relationship Id="rId2"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image" Target="../media/image-1006-1.png"/><Relationship Id="rId2"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image" Target="../media/image-1007-1.png"/><Relationship Id="rId2"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image" Target="../media/image-1008-1.png"/><Relationship Id="rId2"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image" Target="../media/image-1009-1.png"/><Relationship Id="rId2"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2.xml"/><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3.xml"/><Relationship Id="rId3"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svg"/><Relationship Id="rId3" Type="http://schemas.openxmlformats.org/officeDocument/2006/relationships/image" Target="../media/image-3-3.png"/><Relationship Id="rId4" Type="http://schemas.openxmlformats.org/officeDocument/2006/relationships/image" Target="../media/image-3-4.svg"/><Relationship Id="rId5" Type="http://schemas.openxmlformats.org/officeDocument/2006/relationships/image" Target="../media/image-3-5.png"/><Relationship Id="rId6" Type="http://schemas.openxmlformats.org/officeDocument/2006/relationships/image" Target="../media/image-3-6.svg"/><Relationship Id="rId7" Type="http://schemas.openxmlformats.org/officeDocument/2006/relationships/image" Target="../media/image-3-7.png"/><Relationship Id="rId8" Type="http://schemas.openxmlformats.org/officeDocument/2006/relationships/image" Target="../media/image-3-8.svg"/><Relationship Id="rId9" Type="http://schemas.openxmlformats.org/officeDocument/2006/relationships/slideLayout" Target="../slideLayouts/slideLayout4.xml"/><Relationship Id="rId10"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slideLayout" Target="../slideLayouts/slideLayout6.xml"/><Relationship Id="rId3"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slideLayout" Target="../slideLayouts/slideLayout7.xml"/><Relationship Id="rId6"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png"/><Relationship Id="rId6" Type="http://schemas.openxmlformats.org/officeDocument/2006/relationships/image" Target="../media/image-8-6.png"/><Relationship Id="rId7" Type="http://schemas.openxmlformats.org/officeDocument/2006/relationships/image" Target="../media/image-8-7.png"/><Relationship Id="rId8" Type="http://schemas.openxmlformats.org/officeDocument/2006/relationships/image" Target="../media/image-8-8.png"/><Relationship Id="rId9" Type="http://schemas.openxmlformats.org/officeDocument/2006/relationships/image" Target="../media/image-8-9.png"/><Relationship Id="rId10" Type="http://schemas.openxmlformats.org/officeDocument/2006/relationships/slideLayout" Target="../slideLayouts/slideLayout9.xml"/><Relationship Id="rId11"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svg"/><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image" Target="../media/image-9-5.svg"/><Relationship Id="rId6" Type="http://schemas.openxmlformats.org/officeDocument/2006/relationships/image" Target="../media/image-9-6.png"/><Relationship Id="rId7" Type="http://schemas.openxmlformats.org/officeDocument/2006/relationships/image" Target="../media/image-9-7.png"/><Relationship Id="rId8" Type="http://schemas.openxmlformats.org/officeDocument/2006/relationships/image" Target="../media/image-9-8.svg"/><Relationship Id="rId9" Type="http://schemas.openxmlformats.org/officeDocument/2006/relationships/image" Target="../media/image-9-9.png"/><Relationship Id="rId10" Type="http://schemas.openxmlformats.org/officeDocument/2006/relationships/image" Target="../media/image-9-10.png"/><Relationship Id="rId11" Type="http://schemas.openxmlformats.org/officeDocument/2006/relationships/image" Target="../media/image-9-11.svg"/><Relationship Id="rId12" Type="http://schemas.openxmlformats.org/officeDocument/2006/relationships/image" Target="../media/image-9-12.png"/><Relationship Id="rId13" Type="http://schemas.openxmlformats.org/officeDocument/2006/relationships/slideLayout" Target="../slideLayouts/slideLayout10.xml"/><Relationship Id="rId1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85000"/>
            </a:srgbClr>
          </a:solidFill>
          <a:ln/>
        </p:spPr>
      </p:sp>
      <p:sp>
        <p:nvSpPr>
          <p:cNvPr id="4" name="Text 1"/>
          <p:cNvSpPr/>
          <p:nvPr/>
        </p:nvSpPr>
        <p:spPr>
          <a:xfrm>
            <a:off x="968693" y="3171587"/>
            <a:ext cx="6570464" cy="726043"/>
          </a:xfrm>
          <a:prstGeom prst="rect">
            <a:avLst/>
          </a:prstGeom>
          <a:noFill/>
          <a:ln/>
        </p:spPr>
        <p:txBody>
          <a:bodyPr wrap="none" lIns="0" tIns="0" rIns="0" bIns="0" rtlCol="0" anchor="t"/>
          <a:lstStyle/>
          <a:p>
            <a:pPr algn="l" indent="0" marL="0">
              <a:lnSpc>
                <a:spcPts val="5700"/>
              </a:lnSpc>
              <a:buNone/>
            </a:pPr>
            <a:r>
              <a:rPr lang="en-US" sz="4550" dirty="0">
                <a:solidFill>
                  <a:srgbClr val="D73AD7"/>
                </a:solidFill>
                <a:latin typeface="Source Serif 4 Semi Bold" pitchFamily="34" charset="0"/>
                <a:ea typeface="Source Serif 4 Semi Bold" pitchFamily="34" charset="-122"/>
                <a:cs typeface="Source Serif 4 Semi Bold" pitchFamily="34" charset="-120"/>
              </a:rPr>
              <a:t>Bảo Vệ Hành Tinh Xanh</a:t>
            </a:r>
            <a:endParaRPr lang="en-US" sz="4550" dirty="0"/>
          </a:p>
        </p:txBody>
      </p:sp>
      <p:sp>
        <p:nvSpPr>
          <p:cNvPr id="5" name="Text 2"/>
          <p:cNvSpPr/>
          <p:nvPr/>
        </p:nvSpPr>
        <p:spPr>
          <a:xfrm>
            <a:off x="968693" y="4267914"/>
            <a:ext cx="12692896" cy="790099"/>
          </a:xfrm>
          <a:prstGeom prst="rect">
            <a:avLst/>
          </a:prstGeom>
          <a:noFill/>
          <a:ln/>
        </p:spPr>
        <p:txBody>
          <a:bodyPr wrap="square" lIns="0" tIns="0" rIns="0" bIns="0" rtlCol="0" anchor="t"/>
          <a:lstStyle/>
          <a:p>
            <a:pPr algn="l" indent="0" marL="0">
              <a:lnSpc>
                <a:spcPts val="3100"/>
              </a:lnSpc>
              <a:buNone/>
            </a:pPr>
            <a:r>
              <a:rPr lang="en-US" sz="1900" dirty="0">
                <a:solidFill>
                  <a:srgbClr val="272525"/>
                </a:solidFill>
                <a:latin typeface="Source Sans 3" pitchFamily="34" charset="0"/>
                <a:ea typeface="Source Sans 3" pitchFamily="34" charset="-122"/>
                <a:cs typeface="Source Sans 3" pitchFamily="34" charset="-120"/>
              </a:rPr>
              <a:t>Chương trình giáo dục môi trường dành cho học sinh tiểu học về phát thải khí nhà kính, thị trường các-bon và bảo vệ tầng ô-dôn</a:t>
            </a:r>
            <a:endParaRPr lang="en-US" sz="19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968693" y="561499"/>
            <a:ext cx="6169581" cy="600670"/>
          </a:xfrm>
          <a:prstGeom prst="rect">
            <a:avLst/>
          </a:prstGeom>
          <a:noFill/>
          <a:ln/>
        </p:spPr>
        <p:txBody>
          <a:bodyPr wrap="none" lIns="0" tIns="0" rIns="0" bIns="0" rtlCol="0" anchor="t"/>
          <a:lstStyle/>
          <a:p>
            <a:pPr algn="l" indent="0" marL="0">
              <a:lnSpc>
                <a:spcPts val="4700"/>
              </a:lnSpc>
              <a:buNone/>
            </a:pPr>
            <a:r>
              <a:rPr lang="en-US" sz="3750" dirty="0">
                <a:solidFill>
                  <a:srgbClr val="D73AD7"/>
                </a:solidFill>
                <a:latin typeface="Source Serif 4 Semi Bold" pitchFamily="34" charset="0"/>
                <a:ea typeface="Source Serif 4 Semi Bold" pitchFamily="34" charset="-122"/>
                <a:cs typeface="Source Serif 4 Semi Bold" pitchFamily="34" charset="-120"/>
              </a:rPr>
              <a:t>Cùng Nhau Bảo Vệ Trái Đất</a:t>
            </a:r>
            <a:endParaRPr lang="en-US" sz="3750" dirty="0"/>
          </a:p>
        </p:txBody>
      </p:sp>
      <p:sp>
        <p:nvSpPr>
          <p:cNvPr id="3" name="Text 1"/>
          <p:cNvSpPr/>
          <p:nvPr/>
        </p:nvSpPr>
        <p:spPr>
          <a:xfrm>
            <a:off x="968693" y="1570553"/>
            <a:ext cx="12692896" cy="653415"/>
          </a:xfrm>
          <a:prstGeom prst="rect">
            <a:avLst/>
          </a:prstGeom>
          <a:noFill/>
          <a:ln/>
        </p:spPr>
        <p:txBody>
          <a:bodyPr wrap="square" lIns="0" tIns="0" rIns="0" bIns="0" rtlCol="0" anchor="t"/>
          <a:lstStyle/>
          <a:p>
            <a:pPr algn="l" indent="0" marL="0">
              <a:lnSpc>
                <a:spcPts val="2550"/>
              </a:lnSpc>
              <a:buNone/>
            </a:pPr>
            <a:r>
              <a:rPr lang="en-US" sz="1600" dirty="0">
                <a:solidFill>
                  <a:srgbClr val="272525"/>
                </a:solidFill>
                <a:latin typeface="Source Sans 3" pitchFamily="34" charset="0"/>
                <a:ea typeface="Source Sans 3" pitchFamily="34" charset="-122"/>
                <a:cs typeface="Source Sans 3" pitchFamily="34" charset="-120"/>
              </a:rPr>
              <a:t>Trái Đất là ngôi nhà chung của tất cả chúng ta - con người, động vật, và thực vật. Mỗi hành động nhỏ của các em hôm nay sẽ tạo nên một tương lai tốt đẹp hơn. Khi các em tiết kiệm điện, tái chế rác, trồng cây, và giảm sử dụng nhựa, các em đang góp phần giảm khí nhà kính và bảo vệ tầng ô-dôn.</a:t>
            </a:r>
            <a:endParaRPr lang="en-US" sz="1600" dirty="0"/>
          </a:p>
        </p:txBody>
      </p:sp>
      <p:sp>
        <p:nvSpPr>
          <p:cNvPr id="4" name="Text 2"/>
          <p:cNvSpPr/>
          <p:nvPr/>
        </p:nvSpPr>
        <p:spPr>
          <a:xfrm>
            <a:off x="968693" y="2453640"/>
            <a:ext cx="12692896" cy="980123"/>
          </a:xfrm>
          <a:prstGeom prst="rect">
            <a:avLst/>
          </a:prstGeom>
          <a:noFill/>
          <a:ln/>
        </p:spPr>
        <p:txBody>
          <a:bodyPr wrap="square" lIns="0" tIns="0" rIns="0" bIns="0" rtlCol="0" anchor="t"/>
          <a:lstStyle/>
          <a:p>
            <a:pPr algn="l" indent="0" marL="0">
              <a:lnSpc>
                <a:spcPts val="2550"/>
              </a:lnSpc>
              <a:buNone/>
            </a:pPr>
            <a:r>
              <a:rPr lang="en-US" sz="1600" dirty="0">
                <a:solidFill>
                  <a:srgbClr val="272525"/>
                </a:solidFill>
                <a:latin typeface="Source Sans 3" pitchFamily="34" charset="0"/>
                <a:ea typeface="Source Sans 3" pitchFamily="34" charset="-122"/>
                <a:cs typeface="Source Sans 3" pitchFamily="34" charset="-120"/>
              </a:rPr>
              <a:t>Hãy nhớ rằng, các em không đơn độc trong hành trình này. Hàng triệu học sinh trên khắp thế giới cũng đang làm những điều tương tự. Cùng nhau, chúng ta có thể tạo ra sự thay đổi lớn. Hãy trở thành những đại sứ môi trường, truyền cảm hứng cho người xung quanh và lan tỏa thông điệp bảo vệ hành tinh xanh.</a:t>
            </a:r>
            <a:endParaRPr lang="en-US" sz="1600" dirty="0"/>
          </a:p>
        </p:txBody>
      </p:sp>
      <p:sp>
        <p:nvSpPr>
          <p:cNvPr id="5" name="Text 3"/>
          <p:cNvSpPr/>
          <p:nvPr/>
        </p:nvSpPr>
        <p:spPr>
          <a:xfrm>
            <a:off x="968693" y="3663434"/>
            <a:ext cx="12692896" cy="653415"/>
          </a:xfrm>
          <a:prstGeom prst="rect">
            <a:avLst/>
          </a:prstGeom>
          <a:noFill/>
          <a:ln/>
        </p:spPr>
        <p:txBody>
          <a:bodyPr wrap="square" lIns="0" tIns="0" rIns="0" bIns="0" rtlCol="0" anchor="t"/>
          <a:lstStyle/>
          <a:p>
            <a:pPr algn="l" indent="0" marL="0">
              <a:lnSpc>
                <a:spcPts val="2550"/>
              </a:lnSpc>
              <a:buNone/>
            </a:pPr>
            <a:r>
              <a:rPr lang="en-US" sz="1600" dirty="0">
                <a:solidFill>
                  <a:srgbClr val="272525"/>
                </a:solidFill>
                <a:latin typeface="Source Sans 3" pitchFamily="34" charset="0"/>
                <a:ea typeface="Source Sans 3" pitchFamily="34" charset="-122"/>
                <a:cs typeface="Source Sans 3" pitchFamily="34" charset="-120"/>
              </a:rPr>
              <a:t>Tương lai của Trái Đất nằm trong tay các em - thế hệ trẻ năng động và đầy nhiệt huyết. Hãy hành động ngay hôm nay để mai sau có một hành tinh xanh, sạch, đẹp cho tất cả mọi người!</a:t>
            </a:r>
            <a:endParaRPr lang="en-US" sz="1600" dirty="0"/>
          </a:p>
        </p:txBody>
      </p:sp>
      <p:sp>
        <p:nvSpPr>
          <p:cNvPr id="6" name="Text 4"/>
          <p:cNvSpPr/>
          <p:nvPr/>
        </p:nvSpPr>
        <p:spPr>
          <a:xfrm>
            <a:off x="968693" y="4648557"/>
            <a:ext cx="4060865" cy="673775"/>
          </a:xfrm>
          <a:prstGeom prst="rect">
            <a:avLst/>
          </a:prstGeom>
          <a:noFill/>
          <a:ln/>
        </p:spPr>
        <p:txBody>
          <a:bodyPr wrap="none" lIns="0" tIns="0" rIns="0" bIns="0" rtlCol="0" anchor="t"/>
          <a:lstStyle/>
          <a:p>
            <a:pPr algn="ctr" indent="0" marL="0">
              <a:lnSpc>
                <a:spcPts val="5300"/>
              </a:lnSpc>
              <a:buNone/>
            </a:pPr>
            <a:r>
              <a:rPr lang="en-US" sz="5300" dirty="0">
                <a:solidFill>
                  <a:srgbClr val="272525"/>
                </a:solidFill>
                <a:latin typeface="Source Serif 4 Semi Bold" pitchFamily="34" charset="0"/>
                <a:ea typeface="Source Serif 4 Semi Bold" pitchFamily="34" charset="-122"/>
                <a:cs typeface="Source Serif 4 Semi Bold" pitchFamily="34" charset="-120"/>
              </a:rPr>
              <a:t>1</a:t>
            </a:r>
            <a:endParaRPr lang="en-US" sz="5300" dirty="0"/>
          </a:p>
        </p:txBody>
      </p:sp>
      <p:sp>
        <p:nvSpPr>
          <p:cNvPr id="7" name="Text 5"/>
          <p:cNvSpPr/>
          <p:nvPr/>
        </p:nvSpPr>
        <p:spPr>
          <a:xfrm>
            <a:off x="1797963" y="5577483"/>
            <a:ext cx="2402324" cy="300276"/>
          </a:xfrm>
          <a:prstGeom prst="rect">
            <a:avLst/>
          </a:prstGeom>
          <a:noFill/>
          <a:ln/>
        </p:spPr>
        <p:txBody>
          <a:bodyPr wrap="none" lIns="0" tIns="0" rIns="0" bIns="0" rtlCol="0" anchor="t"/>
          <a:lstStyle/>
          <a:p>
            <a:pPr algn="ctr" indent="0" marL="0">
              <a:lnSpc>
                <a:spcPts val="2350"/>
              </a:lnSpc>
              <a:buNone/>
            </a:pPr>
            <a:r>
              <a:rPr lang="en-US" sz="1850" dirty="0">
                <a:solidFill>
                  <a:srgbClr val="272525"/>
                </a:solidFill>
                <a:latin typeface="Source Serif 4 Semi Bold" pitchFamily="34" charset="0"/>
                <a:ea typeface="Source Serif 4 Semi Bold" pitchFamily="34" charset="-122"/>
                <a:cs typeface="Source Serif 4 Semi Bold" pitchFamily="34" charset="-120"/>
              </a:rPr>
              <a:t>Hành Tinh</a:t>
            </a:r>
            <a:endParaRPr lang="en-US" sz="1850" dirty="0"/>
          </a:p>
        </p:txBody>
      </p:sp>
      <p:sp>
        <p:nvSpPr>
          <p:cNvPr id="8" name="Text 6"/>
          <p:cNvSpPr/>
          <p:nvPr/>
        </p:nvSpPr>
        <p:spPr>
          <a:xfrm>
            <a:off x="968693" y="6000274"/>
            <a:ext cx="4060865" cy="326708"/>
          </a:xfrm>
          <a:prstGeom prst="rect">
            <a:avLst/>
          </a:prstGeom>
          <a:noFill/>
          <a:ln/>
        </p:spPr>
        <p:txBody>
          <a:bodyPr wrap="none" lIns="0" tIns="0" rIns="0" bIns="0" rtlCol="0" anchor="t"/>
          <a:lstStyle/>
          <a:p>
            <a:pPr algn="ctr" indent="0" marL="0">
              <a:lnSpc>
                <a:spcPts val="2550"/>
              </a:lnSpc>
              <a:buNone/>
            </a:pPr>
            <a:r>
              <a:rPr lang="en-US" sz="1600" dirty="0">
                <a:solidFill>
                  <a:srgbClr val="272525"/>
                </a:solidFill>
                <a:latin typeface="Source Sans 3" pitchFamily="34" charset="0"/>
                <a:ea typeface="Source Sans 3" pitchFamily="34" charset="-122"/>
                <a:cs typeface="Source Sans 3" pitchFamily="34" charset="-120"/>
              </a:rPr>
              <a:t>Chúng ta chỉ có một Trái Đất duy nhất</a:t>
            </a:r>
            <a:endParaRPr lang="en-US" sz="1600" dirty="0"/>
          </a:p>
        </p:txBody>
      </p:sp>
      <p:sp>
        <p:nvSpPr>
          <p:cNvPr id="9" name="Text 7"/>
          <p:cNvSpPr/>
          <p:nvPr/>
        </p:nvSpPr>
        <p:spPr>
          <a:xfrm>
            <a:off x="5284708" y="4648557"/>
            <a:ext cx="4060865" cy="673775"/>
          </a:xfrm>
          <a:prstGeom prst="rect">
            <a:avLst/>
          </a:prstGeom>
          <a:noFill/>
          <a:ln/>
        </p:spPr>
        <p:txBody>
          <a:bodyPr wrap="none" lIns="0" tIns="0" rIns="0" bIns="0" rtlCol="0" anchor="t"/>
          <a:lstStyle/>
          <a:p>
            <a:pPr algn="ctr" indent="0" marL="0">
              <a:lnSpc>
                <a:spcPts val="5300"/>
              </a:lnSpc>
              <a:buNone/>
            </a:pPr>
            <a:r>
              <a:rPr lang="en-US" sz="5300" dirty="0">
                <a:solidFill>
                  <a:srgbClr val="272525"/>
                </a:solidFill>
                <a:latin typeface="Source Serif 4 Semi Bold" pitchFamily="34" charset="0"/>
                <a:ea typeface="Source Serif 4 Semi Bold" pitchFamily="34" charset="-122"/>
                <a:cs typeface="Source Serif 4 Semi Bold" pitchFamily="34" charset="-120"/>
              </a:rPr>
              <a:t>100%</a:t>
            </a:r>
            <a:endParaRPr lang="en-US" sz="5300" dirty="0"/>
          </a:p>
        </p:txBody>
      </p:sp>
      <p:sp>
        <p:nvSpPr>
          <p:cNvPr id="10" name="Text 8"/>
          <p:cNvSpPr/>
          <p:nvPr/>
        </p:nvSpPr>
        <p:spPr>
          <a:xfrm>
            <a:off x="6113978" y="5577483"/>
            <a:ext cx="2402324" cy="300276"/>
          </a:xfrm>
          <a:prstGeom prst="rect">
            <a:avLst/>
          </a:prstGeom>
          <a:noFill/>
          <a:ln/>
        </p:spPr>
        <p:txBody>
          <a:bodyPr wrap="none" lIns="0" tIns="0" rIns="0" bIns="0" rtlCol="0" anchor="t"/>
          <a:lstStyle/>
          <a:p>
            <a:pPr algn="ctr" indent="0" marL="0">
              <a:lnSpc>
                <a:spcPts val="2350"/>
              </a:lnSpc>
              <a:buNone/>
            </a:pPr>
            <a:r>
              <a:rPr lang="en-US" sz="1850" dirty="0">
                <a:solidFill>
                  <a:srgbClr val="272525"/>
                </a:solidFill>
                <a:latin typeface="Source Serif 4 Semi Bold" pitchFamily="34" charset="0"/>
                <a:ea typeface="Source Serif 4 Semi Bold" pitchFamily="34" charset="-122"/>
                <a:cs typeface="Source Serif 4 Semi Bold" pitchFamily="34" charset="-120"/>
              </a:rPr>
              <a:t>Trách Nhiệm</a:t>
            </a:r>
            <a:endParaRPr lang="en-US" sz="1850" dirty="0"/>
          </a:p>
        </p:txBody>
      </p:sp>
      <p:sp>
        <p:nvSpPr>
          <p:cNvPr id="11" name="Text 9"/>
          <p:cNvSpPr/>
          <p:nvPr/>
        </p:nvSpPr>
        <p:spPr>
          <a:xfrm>
            <a:off x="5284708" y="6000274"/>
            <a:ext cx="4060865" cy="653415"/>
          </a:xfrm>
          <a:prstGeom prst="rect">
            <a:avLst/>
          </a:prstGeom>
          <a:noFill/>
          <a:ln/>
        </p:spPr>
        <p:txBody>
          <a:bodyPr wrap="square" lIns="0" tIns="0" rIns="0" bIns="0" rtlCol="0" anchor="t"/>
          <a:lstStyle/>
          <a:p>
            <a:pPr algn="ctr" indent="0" marL="0">
              <a:lnSpc>
                <a:spcPts val="2550"/>
              </a:lnSpc>
              <a:buNone/>
            </a:pPr>
            <a:r>
              <a:rPr lang="en-US" sz="1600" dirty="0">
                <a:solidFill>
                  <a:srgbClr val="272525"/>
                </a:solidFill>
                <a:latin typeface="Source Sans 3" pitchFamily="34" charset="0"/>
                <a:ea typeface="Source Sans 3" pitchFamily="34" charset="-122"/>
                <a:cs typeface="Source Sans 3" pitchFamily="34" charset="-120"/>
              </a:rPr>
              <a:t>Mỗi người đều có trách nhiệm bảo vệ môi trường</a:t>
            </a:r>
            <a:endParaRPr lang="en-US" sz="1600" dirty="0"/>
          </a:p>
        </p:txBody>
      </p:sp>
      <p:sp>
        <p:nvSpPr>
          <p:cNvPr id="12" name="Text 10"/>
          <p:cNvSpPr/>
          <p:nvPr/>
        </p:nvSpPr>
        <p:spPr>
          <a:xfrm>
            <a:off x="9600724" y="4648557"/>
            <a:ext cx="4060865" cy="673775"/>
          </a:xfrm>
          <a:prstGeom prst="rect">
            <a:avLst/>
          </a:prstGeom>
          <a:noFill/>
          <a:ln/>
        </p:spPr>
        <p:txBody>
          <a:bodyPr wrap="none" lIns="0" tIns="0" rIns="0" bIns="0" rtlCol="0" anchor="t"/>
          <a:lstStyle/>
          <a:p>
            <a:pPr algn="ctr" indent="0" marL="0">
              <a:lnSpc>
                <a:spcPts val="5300"/>
              </a:lnSpc>
              <a:buNone/>
            </a:pPr>
            <a:r>
              <a:rPr lang="en-US" sz="5300" dirty="0">
                <a:solidFill>
                  <a:srgbClr val="272525"/>
                </a:solidFill>
                <a:latin typeface="Source Serif 4 Semi Bold" pitchFamily="34" charset="0"/>
                <a:ea typeface="Source Serif 4 Semi Bold" pitchFamily="34" charset="-122"/>
                <a:cs typeface="Source Serif 4 Semi Bold" pitchFamily="34" charset="-120"/>
              </a:rPr>
              <a:t>∞</a:t>
            </a:r>
            <a:endParaRPr lang="en-US" sz="5300" dirty="0"/>
          </a:p>
        </p:txBody>
      </p:sp>
      <p:sp>
        <p:nvSpPr>
          <p:cNvPr id="13" name="Text 11"/>
          <p:cNvSpPr/>
          <p:nvPr/>
        </p:nvSpPr>
        <p:spPr>
          <a:xfrm>
            <a:off x="10429994" y="5577483"/>
            <a:ext cx="2402324" cy="300276"/>
          </a:xfrm>
          <a:prstGeom prst="rect">
            <a:avLst/>
          </a:prstGeom>
          <a:noFill/>
          <a:ln/>
        </p:spPr>
        <p:txBody>
          <a:bodyPr wrap="none" lIns="0" tIns="0" rIns="0" bIns="0" rtlCol="0" anchor="t"/>
          <a:lstStyle/>
          <a:p>
            <a:pPr algn="ctr" indent="0" marL="0">
              <a:lnSpc>
                <a:spcPts val="2350"/>
              </a:lnSpc>
              <a:buNone/>
            </a:pPr>
            <a:r>
              <a:rPr lang="en-US" sz="1850" dirty="0">
                <a:solidFill>
                  <a:srgbClr val="272525"/>
                </a:solidFill>
                <a:latin typeface="Source Serif 4 Semi Bold" pitchFamily="34" charset="0"/>
                <a:ea typeface="Source Serif 4 Semi Bold" pitchFamily="34" charset="-122"/>
                <a:cs typeface="Source Serif 4 Semi Bold" pitchFamily="34" charset="-120"/>
              </a:rPr>
              <a:t>Tương Lai</a:t>
            </a:r>
            <a:endParaRPr lang="en-US" sz="1850" dirty="0"/>
          </a:p>
        </p:txBody>
      </p:sp>
      <p:sp>
        <p:nvSpPr>
          <p:cNvPr id="14" name="Text 12"/>
          <p:cNvSpPr/>
          <p:nvPr/>
        </p:nvSpPr>
        <p:spPr>
          <a:xfrm>
            <a:off x="9600724" y="6000274"/>
            <a:ext cx="4060865" cy="653415"/>
          </a:xfrm>
          <a:prstGeom prst="rect">
            <a:avLst/>
          </a:prstGeom>
          <a:noFill/>
          <a:ln/>
        </p:spPr>
        <p:txBody>
          <a:bodyPr wrap="square" lIns="0" tIns="0" rIns="0" bIns="0" rtlCol="0" anchor="t"/>
          <a:lstStyle/>
          <a:p>
            <a:pPr algn="ctr" indent="0" marL="0">
              <a:lnSpc>
                <a:spcPts val="2550"/>
              </a:lnSpc>
              <a:buNone/>
            </a:pPr>
            <a:r>
              <a:rPr lang="en-US" sz="1600" dirty="0">
                <a:solidFill>
                  <a:srgbClr val="272525"/>
                </a:solidFill>
                <a:latin typeface="Source Sans 3" pitchFamily="34" charset="0"/>
                <a:ea typeface="Source Sans 3" pitchFamily="34" charset="-122"/>
                <a:cs typeface="Source Sans 3" pitchFamily="34" charset="-120"/>
              </a:rPr>
              <a:t>Hành động hôm nay tạo tương lai bền vững mãi mãi</a:t>
            </a:r>
            <a:endParaRPr lang="en-US" sz="1600" dirty="0"/>
          </a:p>
        </p:txBody>
      </p:sp>
      <p:sp>
        <p:nvSpPr>
          <p:cNvPr id="15" name="Text 13"/>
          <p:cNvSpPr/>
          <p:nvPr/>
        </p:nvSpPr>
        <p:spPr>
          <a:xfrm>
            <a:off x="1274921" y="7113032"/>
            <a:ext cx="12386667" cy="326708"/>
          </a:xfrm>
          <a:prstGeom prst="rect">
            <a:avLst/>
          </a:prstGeom>
          <a:noFill/>
          <a:ln/>
        </p:spPr>
        <p:txBody>
          <a:bodyPr wrap="none" lIns="0" tIns="0" rIns="0" bIns="0" rtlCol="0" anchor="t"/>
          <a:lstStyle/>
          <a:p>
            <a:pPr algn="l" indent="0" marL="0">
              <a:lnSpc>
                <a:spcPts val="2550"/>
              </a:lnSpc>
              <a:buNone/>
            </a:pPr>
            <a:r>
              <a:rPr lang="en-US" sz="1600" dirty="0">
                <a:solidFill>
                  <a:srgbClr val="272525"/>
                </a:solidFill>
                <a:latin typeface="Source Sans 3" pitchFamily="34" charset="0"/>
                <a:ea typeface="Source Sans 3" pitchFamily="34" charset="-122"/>
                <a:cs typeface="Source Sans 3" pitchFamily="34" charset="-120"/>
              </a:rPr>
              <a:t>"Trái Đất không phải là di sản từ tổ tiên, mà là món quà chúng ta mượn từ thế hệ tương lai. Hãy cùng nhau bảo vệ ngôi nhà chung này!"</a:t>
            </a:r>
            <a:endParaRPr lang="en-US" sz="1600" dirty="0"/>
          </a:p>
        </p:txBody>
      </p:sp>
      <p:sp>
        <p:nvSpPr>
          <p:cNvPr id="16" name="Shape 14"/>
          <p:cNvSpPr/>
          <p:nvPr/>
        </p:nvSpPr>
        <p:spPr>
          <a:xfrm>
            <a:off x="968693" y="6883360"/>
            <a:ext cx="22860" cy="786051"/>
          </a:xfrm>
          <a:prstGeom prst="rect">
            <a:avLst/>
          </a:prstGeom>
          <a:solidFill>
            <a:srgbClr val="D75BE2"/>
          </a:solidFill>
          <a:ln/>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968693" y="931069"/>
            <a:ext cx="5809059" cy="726043"/>
          </a:xfrm>
          <a:prstGeom prst="rect">
            <a:avLst/>
          </a:prstGeom>
          <a:noFill/>
          <a:ln/>
        </p:spPr>
        <p:txBody>
          <a:bodyPr wrap="none" lIns="0" tIns="0" rIns="0" bIns="0" rtlCol="0" anchor="t"/>
          <a:lstStyle/>
          <a:p>
            <a:pPr algn="l" indent="0" marL="0">
              <a:lnSpc>
                <a:spcPts val="5700"/>
              </a:lnSpc>
              <a:buNone/>
            </a:pPr>
            <a:r>
              <a:rPr lang="en-US" sz="4550" dirty="0">
                <a:solidFill>
                  <a:srgbClr val="D73AD7"/>
                </a:solidFill>
                <a:latin typeface="Source Serif 4 Semi Bold" pitchFamily="34" charset="0"/>
                <a:ea typeface="Source Serif 4 Semi Bold" pitchFamily="34" charset="-122"/>
                <a:cs typeface="Source Serif 4 Semi Bold" pitchFamily="34" charset="-120"/>
              </a:rPr>
              <a:t>Khí Nhà Kính Là Gì?</a:t>
            </a:r>
            <a:endParaRPr lang="en-US" sz="4550" dirty="0"/>
          </a:p>
        </p:txBody>
      </p:sp>
      <p:sp>
        <p:nvSpPr>
          <p:cNvPr id="3" name="Text 1"/>
          <p:cNvSpPr/>
          <p:nvPr/>
        </p:nvSpPr>
        <p:spPr>
          <a:xfrm>
            <a:off x="968693" y="2249567"/>
            <a:ext cx="7374850" cy="1580198"/>
          </a:xfrm>
          <a:prstGeom prst="rect">
            <a:avLst/>
          </a:prstGeom>
          <a:noFill/>
          <a:ln/>
        </p:spPr>
        <p:txBody>
          <a:bodyPr wrap="square" lIns="0" tIns="0" rIns="0" bIns="0" rtlCol="0" anchor="t"/>
          <a:lstStyle/>
          <a:p>
            <a:pPr algn="l" indent="0" marL="0">
              <a:lnSpc>
                <a:spcPts val="3100"/>
              </a:lnSpc>
              <a:buNone/>
            </a:pPr>
            <a:r>
              <a:rPr lang="en-US" sz="1900" dirty="0">
                <a:solidFill>
                  <a:srgbClr val="272525"/>
                </a:solidFill>
                <a:latin typeface="Source Sans 3" pitchFamily="34" charset="0"/>
                <a:ea typeface="Source Sans 3" pitchFamily="34" charset="-122"/>
                <a:cs typeface="Source Sans 3" pitchFamily="34" charset="-120"/>
              </a:rPr>
              <a:t>Khí nhà kính giống như một chiếc chăn ấm bao quanh Trái Đất. Chúng giữ nhiệt từ mặt trời, giúp hành tinh của chúng ta đủ ấm để sống. Tuy nhiên, khi có quá nhiều khí nhà kính, Trái Đất trở nên quá nóng, giống như khi các em mặc quá nhiều áo vào mùa hè.</a:t>
            </a:r>
            <a:endParaRPr lang="en-US" sz="1900" dirty="0"/>
          </a:p>
        </p:txBody>
      </p:sp>
      <p:sp>
        <p:nvSpPr>
          <p:cNvPr id="4" name="Text 2"/>
          <p:cNvSpPr/>
          <p:nvPr/>
        </p:nvSpPr>
        <p:spPr>
          <a:xfrm>
            <a:off x="968693" y="4051935"/>
            <a:ext cx="7374850" cy="1580198"/>
          </a:xfrm>
          <a:prstGeom prst="rect">
            <a:avLst/>
          </a:prstGeom>
          <a:noFill/>
          <a:ln/>
        </p:spPr>
        <p:txBody>
          <a:bodyPr wrap="square" lIns="0" tIns="0" rIns="0" bIns="0" rtlCol="0" anchor="t"/>
          <a:lstStyle/>
          <a:p>
            <a:pPr algn="l" indent="0" marL="0">
              <a:lnSpc>
                <a:spcPts val="3100"/>
              </a:lnSpc>
              <a:buNone/>
            </a:pPr>
            <a:r>
              <a:rPr lang="en-US" sz="1900" dirty="0">
                <a:solidFill>
                  <a:srgbClr val="272525"/>
                </a:solidFill>
                <a:latin typeface="Source Sans 3" pitchFamily="34" charset="0"/>
                <a:ea typeface="Source Sans 3" pitchFamily="34" charset="-122"/>
                <a:cs typeface="Source Sans 3" pitchFamily="34" charset="-120"/>
              </a:rPr>
              <a:t>Các loại khí nhà kính chính bao gồm khí các-bon đi-ô-xít (CO₂) từ xe cộ và nhà máy, khí mê-tan (CH₄) từ chăn nuôi và bãi rác, và khí ô-xít ni-tơ (N₂O) từ phân bón. Mỗi ngày, khi chúng ta sử dụng điện, đi xe ô tô, hoặc thậm chí khi thức ăn bị bỏ đi, chúng ta đang tạo ra những loại khí này.</a:t>
            </a:r>
            <a:endParaRPr lang="en-US" sz="1900" dirty="0"/>
          </a:p>
        </p:txBody>
      </p:sp>
      <p:sp>
        <p:nvSpPr>
          <p:cNvPr id="5" name="Text 3"/>
          <p:cNvSpPr/>
          <p:nvPr/>
        </p:nvSpPr>
        <p:spPr>
          <a:xfrm>
            <a:off x="968693" y="5854303"/>
            <a:ext cx="7374850" cy="1185148"/>
          </a:xfrm>
          <a:prstGeom prst="rect">
            <a:avLst/>
          </a:prstGeom>
          <a:noFill/>
          <a:ln/>
        </p:spPr>
        <p:txBody>
          <a:bodyPr wrap="square" lIns="0" tIns="0" rIns="0" bIns="0" rtlCol="0" anchor="t"/>
          <a:lstStyle/>
          <a:p>
            <a:pPr algn="l" indent="0" marL="0">
              <a:lnSpc>
                <a:spcPts val="3100"/>
              </a:lnSpc>
              <a:buNone/>
            </a:pPr>
            <a:r>
              <a:rPr lang="en-US" sz="1900" dirty="0">
                <a:solidFill>
                  <a:srgbClr val="272525"/>
                </a:solidFill>
                <a:latin typeface="Source Sans 3" pitchFamily="34" charset="0"/>
                <a:ea typeface="Source Sans 3" pitchFamily="34" charset="-122"/>
                <a:cs typeface="Source Sans 3" pitchFamily="34" charset="-120"/>
              </a:rPr>
              <a:t>Hiểu về khí nhà kính giúp các em nhận ra tầm quan trọng của việc bảo vệ môi trường và thay đổi thói quen hàng ngày để giảm thiểu tác động xấu đến hành tinh.</a:t>
            </a:r>
            <a:endParaRPr lang="en-US" sz="1900" dirty="0"/>
          </a:p>
        </p:txBody>
      </p:sp>
      <p:pic>
        <p:nvPicPr>
          <p:cNvPr id="6" name="Image 0" descr="preencoded.png">    </p:cNvPr>
          <p:cNvPicPr>
            <a:picLocks noChangeAspect="1"/>
          </p:cNvPicPr>
          <p:nvPr/>
        </p:nvPicPr>
        <p:blipFill>
          <a:blip r:embed="rId1"/>
          <a:stretch>
            <a:fillRect/>
          </a:stretch>
        </p:blipFill>
        <p:spPr>
          <a:xfrm>
            <a:off x="8953381" y="2305050"/>
            <a:ext cx="4715828" cy="471582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968693" y="671989"/>
            <a:ext cx="6882289" cy="718780"/>
          </a:xfrm>
          <a:prstGeom prst="rect">
            <a:avLst/>
          </a:prstGeom>
          <a:noFill/>
          <a:ln/>
        </p:spPr>
        <p:txBody>
          <a:bodyPr wrap="none" lIns="0" tIns="0" rIns="0" bIns="0" rtlCol="0" anchor="t"/>
          <a:lstStyle/>
          <a:p>
            <a:pPr algn="l" indent="0" marL="0">
              <a:lnSpc>
                <a:spcPts val="5650"/>
              </a:lnSpc>
              <a:buNone/>
            </a:pPr>
            <a:r>
              <a:rPr lang="en-US" sz="4500" dirty="0">
                <a:solidFill>
                  <a:srgbClr val="D73AD7"/>
                </a:solidFill>
                <a:latin typeface="Source Serif 4 Semi Bold" pitchFamily="34" charset="0"/>
                <a:ea typeface="Source Serif 4 Semi Bold" pitchFamily="34" charset="-122"/>
                <a:cs typeface="Source Serif 4 Semi Bold" pitchFamily="34" charset="-120"/>
              </a:rPr>
              <a:t>Nguồn Gốc Khí Nhà Kính</a:t>
            </a:r>
            <a:endParaRPr lang="en-US" sz="4500" dirty="0"/>
          </a:p>
        </p:txBody>
      </p:sp>
      <p:pic>
        <p:nvPicPr>
          <p:cNvPr id="3"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968693" y="1879521"/>
            <a:ext cx="610910" cy="610910"/>
          </a:xfrm>
          <a:prstGeom prst="rect">
            <a:avLst/>
          </a:prstGeom>
        </p:spPr>
      </p:pic>
      <p:sp>
        <p:nvSpPr>
          <p:cNvPr id="4" name="Text 1"/>
          <p:cNvSpPr/>
          <p:nvPr/>
        </p:nvSpPr>
        <p:spPr>
          <a:xfrm>
            <a:off x="968693" y="2795826"/>
            <a:ext cx="3430905" cy="359331"/>
          </a:xfrm>
          <a:prstGeom prst="rect">
            <a:avLst/>
          </a:prstGeom>
          <a:noFill/>
          <a:ln/>
        </p:spPr>
        <p:txBody>
          <a:bodyPr wrap="none" lIns="0" tIns="0" rIns="0" bIns="0" rtlCol="0" anchor="t"/>
          <a:lstStyle/>
          <a:p>
            <a:pPr algn="l" indent="0" marL="0">
              <a:lnSpc>
                <a:spcPts val="2800"/>
              </a:lnSpc>
              <a:buNone/>
            </a:pPr>
            <a:r>
              <a:rPr lang="en-US" sz="2250" dirty="0">
                <a:solidFill>
                  <a:srgbClr val="272525"/>
                </a:solidFill>
                <a:latin typeface="Source Serif 4 Semi Bold" pitchFamily="34" charset="0"/>
                <a:ea typeface="Source Serif 4 Semi Bold" pitchFamily="34" charset="-122"/>
                <a:cs typeface="Source Serif 4 Semi Bold" pitchFamily="34" charset="-120"/>
              </a:rPr>
              <a:t>Nhà Máy và Công Nghiệp</a:t>
            </a:r>
            <a:endParaRPr lang="en-US" sz="2250" dirty="0"/>
          </a:p>
        </p:txBody>
      </p:sp>
      <p:sp>
        <p:nvSpPr>
          <p:cNvPr id="5" name="Text 2"/>
          <p:cNvSpPr/>
          <p:nvPr/>
        </p:nvSpPr>
        <p:spPr>
          <a:xfrm>
            <a:off x="968693" y="3301722"/>
            <a:ext cx="6193750" cy="1173004"/>
          </a:xfrm>
          <a:prstGeom prst="rect">
            <a:avLst/>
          </a:prstGeom>
          <a:noFill/>
          <a:ln/>
        </p:spPr>
        <p:txBody>
          <a:bodyPr wrap="square" lIns="0" tIns="0" rIns="0" bIns="0" rtlCol="0" anchor="t"/>
          <a:lstStyle/>
          <a:p>
            <a:pPr algn="l" indent="0" marL="0">
              <a:lnSpc>
                <a:spcPts val="3050"/>
              </a:lnSpc>
              <a:buNone/>
            </a:pPr>
            <a:r>
              <a:rPr lang="en-US" sz="1900" dirty="0">
                <a:solidFill>
                  <a:srgbClr val="272525"/>
                </a:solidFill>
                <a:latin typeface="Source Sans 3" pitchFamily="34" charset="0"/>
                <a:ea typeface="Source Sans 3" pitchFamily="34" charset="-122"/>
                <a:cs typeface="Source Sans 3" pitchFamily="34" charset="-120"/>
              </a:rPr>
              <a:t>Các nhà máy sản xuất hàng hóa thải ra rất nhiều khí CO₂. Khi sản xuất đồ chơi, quần áo, và các sản phẩm khác, máy móc cần nhiều năng lượng và tạo ra khói thải.</a:t>
            </a:r>
            <a:endParaRPr lang="en-US" sz="1900" dirty="0"/>
          </a:p>
        </p:txBody>
      </p:sp>
      <p:pic>
        <p:nvPicPr>
          <p:cNvPr id="6" name="Image 1" descr="preencoded.png">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67838" y="1879521"/>
            <a:ext cx="610910" cy="610910"/>
          </a:xfrm>
          <a:prstGeom prst="rect">
            <a:avLst/>
          </a:prstGeom>
        </p:spPr>
      </p:pic>
      <p:sp>
        <p:nvSpPr>
          <p:cNvPr id="7" name="Text 3"/>
          <p:cNvSpPr/>
          <p:nvPr/>
        </p:nvSpPr>
        <p:spPr>
          <a:xfrm>
            <a:off x="7467838" y="2795826"/>
            <a:ext cx="3413998" cy="359331"/>
          </a:xfrm>
          <a:prstGeom prst="rect">
            <a:avLst/>
          </a:prstGeom>
          <a:noFill/>
          <a:ln/>
        </p:spPr>
        <p:txBody>
          <a:bodyPr wrap="none" lIns="0" tIns="0" rIns="0" bIns="0" rtlCol="0" anchor="t"/>
          <a:lstStyle/>
          <a:p>
            <a:pPr algn="l" indent="0" marL="0">
              <a:lnSpc>
                <a:spcPts val="2800"/>
              </a:lnSpc>
              <a:buNone/>
            </a:pPr>
            <a:r>
              <a:rPr lang="en-US" sz="2250" dirty="0">
                <a:solidFill>
                  <a:srgbClr val="272525"/>
                </a:solidFill>
                <a:latin typeface="Source Serif 4 Semi Bold" pitchFamily="34" charset="0"/>
                <a:ea typeface="Source Serif 4 Semi Bold" pitchFamily="34" charset="-122"/>
                <a:cs typeface="Source Serif 4 Semi Bold" pitchFamily="34" charset="-120"/>
              </a:rPr>
              <a:t>Phương Tiện Giao Thông</a:t>
            </a:r>
            <a:endParaRPr lang="en-US" sz="2250" dirty="0"/>
          </a:p>
        </p:txBody>
      </p:sp>
      <p:sp>
        <p:nvSpPr>
          <p:cNvPr id="8" name="Text 4"/>
          <p:cNvSpPr/>
          <p:nvPr/>
        </p:nvSpPr>
        <p:spPr>
          <a:xfrm>
            <a:off x="7467838" y="3301722"/>
            <a:ext cx="6193750" cy="1173004"/>
          </a:xfrm>
          <a:prstGeom prst="rect">
            <a:avLst/>
          </a:prstGeom>
          <a:noFill/>
          <a:ln/>
        </p:spPr>
        <p:txBody>
          <a:bodyPr wrap="square" lIns="0" tIns="0" rIns="0" bIns="0" rtlCol="0" anchor="t"/>
          <a:lstStyle/>
          <a:p>
            <a:pPr algn="l" indent="0" marL="0">
              <a:lnSpc>
                <a:spcPts val="3050"/>
              </a:lnSpc>
              <a:buNone/>
            </a:pPr>
            <a:r>
              <a:rPr lang="en-US" sz="1900" dirty="0">
                <a:solidFill>
                  <a:srgbClr val="272525"/>
                </a:solidFill>
                <a:latin typeface="Source Sans 3" pitchFamily="34" charset="0"/>
                <a:ea typeface="Source Sans 3" pitchFamily="34" charset="-122"/>
                <a:cs typeface="Source Sans 3" pitchFamily="34" charset="-120"/>
              </a:rPr>
              <a:t>Ô tô, xe máy, máy bay và tàu thuyền đốt xăng dầu để di chuyển. Quá trình này thải ra khí CO₂ vào không khí. Đi bộ hoặc đi xe đạp là cách tốt hơn để bảo vệ môi trường.</a:t>
            </a:r>
            <a:endParaRPr lang="en-US" sz="1900" dirty="0"/>
          </a:p>
        </p:txBody>
      </p:sp>
      <p:pic>
        <p:nvPicPr>
          <p:cNvPr id="9" name="Image 2"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68693" y="4963478"/>
            <a:ext cx="610910" cy="610910"/>
          </a:xfrm>
          <a:prstGeom prst="rect">
            <a:avLst/>
          </a:prstGeom>
        </p:spPr>
      </p:pic>
      <p:sp>
        <p:nvSpPr>
          <p:cNvPr id="10" name="Text 5"/>
          <p:cNvSpPr/>
          <p:nvPr/>
        </p:nvSpPr>
        <p:spPr>
          <a:xfrm>
            <a:off x="968693" y="5879782"/>
            <a:ext cx="2875240" cy="359331"/>
          </a:xfrm>
          <a:prstGeom prst="rect">
            <a:avLst/>
          </a:prstGeom>
          <a:noFill/>
          <a:ln/>
        </p:spPr>
        <p:txBody>
          <a:bodyPr wrap="none" lIns="0" tIns="0" rIns="0" bIns="0" rtlCol="0" anchor="t"/>
          <a:lstStyle/>
          <a:p>
            <a:pPr algn="l" indent="0" marL="0">
              <a:lnSpc>
                <a:spcPts val="2800"/>
              </a:lnSpc>
              <a:buNone/>
            </a:pPr>
            <a:r>
              <a:rPr lang="en-US" sz="2250" dirty="0">
                <a:solidFill>
                  <a:srgbClr val="272525"/>
                </a:solidFill>
                <a:latin typeface="Source Serif 4 Semi Bold" pitchFamily="34" charset="0"/>
                <a:ea typeface="Source Serif 4 Semi Bold" pitchFamily="34" charset="-122"/>
                <a:cs typeface="Source Serif 4 Semi Bold" pitchFamily="34" charset="-120"/>
              </a:rPr>
              <a:t>Sử Dụng Điện</a:t>
            </a:r>
            <a:endParaRPr lang="en-US" sz="2250" dirty="0"/>
          </a:p>
        </p:txBody>
      </p:sp>
      <p:sp>
        <p:nvSpPr>
          <p:cNvPr id="11" name="Text 6"/>
          <p:cNvSpPr/>
          <p:nvPr/>
        </p:nvSpPr>
        <p:spPr>
          <a:xfrm>
            <a:off x="968693" y="6385679"/>
            <a:ext cx="6193750" cy="1173004"/>
          </a:xfrm>
          <a:prstGeom prst="rect">
            <a:avLst/>
          </a:prstGeom>
          <a:noFill/>
          <a:ln/>
        </p:spPr>
        <p:txBody>
          <a:bodyPr wrap="square" lIns="0" tIns="0" rIns="0" bIns="0" rtlCol="0" anchor="t"/>
          <a:lstStyle/>
          <a:p>
            <a:pPr algn="l" indent="0" marL="0">
              <a:lnSpc>
                <a:spcPts val="3050"/>
              </a:lnSpc>
              <a:buNone/>
            </a:pPr>
            <a:r>
              <a:rPr lang="en-US" sz="1900" dirty="0">
                <a:solidFill>
                  <a:srgbClr val="272525"/>
                </a:solidFill>
                <a:latin typeface="Source Sans 3" pitchFamily="34" charset="0"/>
                <a:ea typeface="Source Sans 3" pitchFamily="34" charset="-122"/>
                <a:cs typeface="Source Sans 3" pitchFamily="34" charset="-120"/>
              </a:rPr>
              <a:t>Khi chúng ta bật đèn, tivi, máy tính, điện được tạo ra từ các nhà máy điện. Nhiều nhà máy đốt than hoặc khí đốt, tạo ra khí nhà kính. Tiết kiệm điện là cách giúp giảm khí thải.</a:t>
            </a:r>
            <a:endParaRPr lang="en-US" sz="1900" dirty="0"/>
          </a:p>
        </p:txBody>
      </p:sp>
      <p:pic>
        <p:nvPicPr>
          <p:cNvPr id="12" name="Image 3" descr="preencoded.png">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467838" y="4963478"/>
            <a:ext cx="610910" cy="610910"/>
          </a:xfrm>
          <a:prstGeom prst="rect">
            <a:avLst/>
          </a:prstGeom>
        </p:spPr>
      </p:pic>
      <p:sp>
        <p:nvSpPr>
          <p:cNvPr id="13" name="Text 7"/>
          <p:cNvSpPr/>
          <p:nvPr/>
        </p:nvSpPr>
        <p:spPr>
          <a:xfrm>
            <a:off x="7467838" y="5879782"/>
            <a:ext cx="2875240" cy="359331"/>
          </a:xfrm>
          <a:prstGeom prst="rect">
            <a:avLst/>
          </a:prstGeom>
          <a:noFill/>
          <a:ln/>
        </p:spPr>
        <p:txBody>
          <a:bodyPr wrap="none" lIns="0" tIns="0" rIns="0" bIns="0" rtlCol="0" anchor="t"/>
          <a:lstStyle/>
          <a:p>
            <a:pPr algn="l" indent="0" marL="0">
              <a:lnSpc>
                <a:spcPts val="2800"/>
              </a:lnSpc>
              <a:buNone/>
            </a:pPr>
            <a:r>
              <a:rPr lang="en-US" sz="2250" dirty="0">
                <a:solidFill>
                  <a:srgbClr val="272525"/>
                </a:solidFill>
                <a:latin typeface="Source Serif 4 Semi Bold" pitchFamily="34" charset="0"/>
                <a:ea typeface="Source Serif 4 Semi Bold" pitchFamily="34" charset="-122"/>
                <a:cs typeface="Source Serif 4 Semi Bold" pitchFamily="34" charset="-120"/>
              </a:rPr>
              <a:t>Rác Thải</a:t>
            </a:r>
            <a:endParaRPr lang="en-US" sz="2250" dirty="0"/>
          </a:p>
        </p:txBody>
      </p:sp>
      <p:sp>
        <p:nvSpPr>
          <p:cNvPr id="14" name="Text 8"/>
          <p:cNvSpPr/>
          <p:nvPr/>
        </p:nvSpPr>
        <p:spPr>
          <a:xfrm>
            <a:off x="7467838" y="6385679"/>
            <a:ext cx="6193750" cy="1173004"/>
          </a:xfrm>
          <a:prstGeom prst="rect">
            <a:avLst/>
          </a:prstGeom>
          <a:noFill/>
          <a:ln/>
        </p:spPr>
        <p:txBody>
          <a:bodyPr wrap="square" lIns="0" tIns="0" rIns="0" bIns="0" rtlCol="0" anchor="t"/>
          <a:lstStyle/>
          <a:p>
            <a:pPr algn="l" indent="0" marL="0">
              <a:lnSpc>
                <a:spcPts val="3050"/>
              </a:lnSpc>
              <a:buNone/>
            </a:pPr>
            <a:r>
              <a:rPr lang="en-US" sz="1900" dirty="0">
                <a:solidFill>
                  <a:srgbClr val="272525"/>
                </a:solidFill>
                <a:latin typeface="Source Sans 3" pitchFamily="34" charset="0"/>
                <a:ea typeface="Source Sans 3" pitchFamily="34" charset="-122"/>
                <a:cs typeface="Source Sans 3" pitchFamily="34" charset="-120"/>
              </a:rPr>
              <a:t>Khi rác bị chôn lấp, chúng phân hủy và tạo ra khí mê-tan. Đặc biệt là thức ăn thừa và rác hữu cơ. Tái chế và giảm lãng phí giúp giảm khí nhà kính từ bãi rác.</a:t>
            </a:r>
            <a:endParaRPr lang="en-US" sz="19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968693" y="827961"/>
            <a:ext cx="7210425" cy="679490"/>
          </a:xfrm>
          <a:prstGeom prst="rect">
            <a:avLst/>
          </a:prstGeom>
          <a:noFill/>
          <a:ln/>
        </p:spPr>
        <p:txBody>
          <a:bodyPr wrap="none" lIns="0" tIns="0" rIns="0" bIns="0" rtlCol="0" anchor="t"/>
          <a:lstStyle/>
          <a:p>
            <a:pPr algn="l" indent="0" marL="0">
              <a:lnSpc>
                <a:spcPts val="5350"/>
              </a:lnSpc>
              <a:buNone/>
            </a:pPr>
            <a:r>
              <a:rPr lang="en-US" sz="4250" dirty="0">
                <a:solidFill>
                  <a:srgbClr val="D73AD7"/>
                </a:solidFill>
                <a:latin typeface="Source Serif 4 Semi Bold" pitchFamily="34" charset="0"/>
                <a:ea typeface="Source Serif 4 Semi Bold" pitchFamily="34" charset="-122"/>
                <a:cs typeface="Source Serif 4 Semi Bold" pitchFamily="34" charset="-120"/>
              </a:rPr>
              <a:t>Tác Động Của Khí Nhà Kính</a:t>
            </a:r>
            <a:endParaRPr lang="en-US" sz="4250" dirty="0"/>
          </a:p>
        </p:txBody>
      </p:sp>
      <p:sp>
        <p:nvSpPr>
          <p:cNvPr id="3" name="Text 1"/>
          <p:cNvSpPr/>
          <p:nvPr/>
        </p:nvSpPr>
        <p:spPr>
          <a:xfrm>
            <a:off x="968693" y="1969532"/>
            <a:ext cx="12692896" cy="1109067"/>
          </a:xfrm>
          <a:prstGeom prst="rect">
            <a:avLst/>
          </a:prstGeom>
          <a:noFill/>
          <a:ln/>
        </p:spPr>
        <p:txBody>
          <a:bodyPr wrap="square" lIns="0" tIns="0" rIns="0" bIns="0" rtlCol="0" anchor="t"/>
          <a:lstStyle/>
          <a:p>
            <a:pPr algn="l" indent="0" marL="0">
              <a:lnSpc>
                <a:spcPts val="2900"/>
              </a:lnSpc>
              <a:buNone/>
            </a:pPr>
            <a:r>
              <a:rPr lang="en-US" sz="1800" dirty="0">
                <a:solidFill>
                  <a:srgbClr val="272525"/>
                </a:solidFill>
                <a:latin typeface="Source Sans 3" pitchFamily="34" charset="0"/>
                <a:ea typeface="Source Sans 3" pitchFamily="34" charset="-122"/>
                <a:cs typeface="Source Sans 3" pitchFamily="34" charset="-120"/>
              </a:rPr>
              <a:t>Khi có quá nhiều khí nhà kính trong không khí, Trái Đất bắt đầu nóng lên - hiện tượng này được gọi là biến đổi khí hậu. Nhiệt độ tăng cao làm băng ở hai cực tan chảy, khiến mực nước biển dâng cao và đe dọa các thành phố ven biển. Các em có thể tưởng tượng những ngôi nhà gần biển bị ngập nước không?</a:t>
            </a:r>
            <a:endParaRPr lang="en-US" sz="1800" dirty="0"/>
          </a:p>
        </p:txBody>
      </p:sp>
      <p:sp>
        <p:nvSpPr>
          <p:cNvPr id="4" name="Text 2"/>
          <p:cNvSpPr/>
          <p:nvPr/>
        </p:nvSpPr>
        <p:spPr>
          <a:xfrm>
            <a:off x="968693" y="3338513"/>
            <a:ext cx="12692896" cy="1109067"/>
          </a:xfrm>
          <a:prstGeom prst="rect">
            <a:avLst/>
          </a:prstGeom>
          <a:noFill/>
          <a:ln/>
        </p:spPr>
        <p:txBody>
          <a:bodyPr wrap="square" lIns="0" tIns="0" rIns="0" bIns="0" rtlCol="0" anchor="t"/>
          <a:lstStyle/>
          <a:p>
            <a:pPr algn="l" indent="0" marL="0">
              <a:lnSpc>
                <a:spcPts val="2900"/>
              </a:lnSpc>
              <a:buNone/>
            </a:pPr>
            <a:r>
              <a:rPr lang="en-US" sz="1800" dirty="0">
                <a:solidFill>
                  <a:srgbClr val="272525"/>
                </a:solidFill>
                <a:latin typeface="Source Sans 3" pitchFamily="34" charset="0"/>
                <a:ea typeface="Source Sans 3" pitchFamily="34" charset="-122"/>
                <a:cs typeface="Source Sans 3" pitchFamily="34" charset="-120"/>
              </a:rPr>
              <a:t>Thời tiết cũng trở nên khắc nghiệt hơn với nhiều bão lớn, lũ lụt, và hạn hán. Mùa hè trở nên nóng hơn, khiến con người và động vật khó chịu. Nhiều loài động vật như gấu Bắc Cực đang mất nơi ở vì băng tan. Cây cối và hoa màu cũng gặp khó khăn khi thời tiết thay đổi đột ngột.</a:t>
            </a:r>
            <a:endParaRPr lang="en-US" sz="1800" dirty="0"/>
          </a:p>
        </p:txBody>
      </p:sp>
      <p:sp>
        <p:nvSpPr>
          <p:cNvPr id="5" name="Text 3"/>
          <p:cNvSpPr/>
          <p:nvPr/>
        </p:nvSpPr>
        <p:spPr>
          <a:xfrm>
            <a:off x="968693" y="4707493"/>
            <a:ext cx="12692896" cy="739378"/>
          </a:xfrm>
          <a:prstGeom prst="rect">
            <a:avLst/>
          </a:prstGeom>
          <a:noFill/>
          <a:ln/>
        </p:spPr>
        <p:txBody>
          <a:bodyPr wrap="square" lIns="0" tIns="0" rIns="0" bIns="0" rtlCol="0" anchor="t"/>
          <a:lstStyle/>
          <a:p>
            <a:pPr algn="l" indent="0" marL="0">
              <a:lnSpc>
                <a:spcPts val="2900"/>
              </a:lnSpc>
              <a:buNone/>
            </a:pPr>
            <a:r>
              <a:rPr lang="en-US" sz="1800" dirty="0">
                <a:solidFill>
                  <a:srgbClr val="272525"/>
                </a:solidFill>
                <a:latin typeface="Source Sans 3" pitchFamily="34" charset="0"/>
                <a:ea typeface="Source Sans 3" pitchFamily="34" charset="-122"/>
                <a:cs typeface="Source Sans 3" pitchFamily="34" charset="-120"/>
              </a:rPr>
              <a:t>Không khí ô nhiễm hơn cũng ảnh hưởng đến sức khỏe của chúng ta, gây khó thở và các bệnh về đường hô hấp. Đó là lý do tại sao việc giảm khí nhà kính rất quan trọng để bảo vệ tương lai của các em và hành tinh.</a:t>
            </a:r>
            <a:endParaRPr lang="en-US" sz="1800" dirty="0"/>
          </a:p>
        </p:txBody>
      </p:sp>
      <p:sp>
        <p:nvSpPr>
          <p:cNvPr id="6" name="Shape 4"/>
          <p:cNvSpPr/>
          <p:nvPr/>
        </p:nvSpPr>
        <p:spPr>
          <a:xfrm>
            <a:off x="968693" y="5706785"/>
            <a:ext cx="4076938" cy="1694855"/>
          </a:xfrm>
          <a:prstGeom prst="roundRect">
            <a:avLst>
              <a:gd name="adj" fmla="val 5726"/>
            </a:avLst>
          </a:prstGeom>
          <a:solidFill>
            <a:srgbClr val="F4D4F7"/>
          </a:solidFill>
          <a:ln w="7620">
            <a:solidFill>
              <a:srgbClr val="DABADD"/>
            </a:solidFill>
            <a:prstDash val="solid"/>
          </a:ln>
        </p:spPr>
      </p:sp>
      <p:sp>
        <p:nvSpPr>
          <p:cNvPr id="7" name="Text 5"/>
          <p:cNvSpPr/>
          <p:nvPr/>
        </p:nvSpPr>
        <p:spPr>
          <a:xfrm>
            <a:off x="1207294" y="5945386"/>
            <a:ext cx="2718197" cy="339685"/>
          </a:xfrm>
          <a:prstGeom prst="rect">
            <a:avLst/>
          </a:prstGeom>
          <a:noFill/>
          <a:ln/>
        </p:spPr>
        <p:txBody>
          <a:bodyPr wrap="none" lIns="0" tIns="0" rIns="0" bIns="0" rtlCol="0" anchor="t"/>
          <a:lstStyle/>
          <a:p>
            <a:pPr algn="l" indent="0" marL="0">
              <a:lnSpc>
                <a:spcPts val="2650"/>
              </a:lnSpc>
              <a:buNone/>
            </a:pPr>
            <a:r>
              <a:rPr lang="en-US" sz="2100" dirty="0">
                <a:solidFill>
                  <a:srgbClr val="272525"/>
                </a:solidFill>
                <a:latin typeface="Source Serif 4 Semi Bold" pitchFamily="34" charset="0"/>
                <a:ea typeface="Source Serif 4 Semi Bold" pitchFamily="34" charset="-122"/>
                <a:cs typeface="Source Serif 4 Semi Bold" pitchFamily="34" charset="-120"/>
              </a:rPr>
              <a:t>Băng Tan</a:t>
            </a:r>
            <a:endParaRPr lang="en-US" sz="2100" dirty="0"/>
          </a:p>
        </p:txBody>
      </p:sp>
      <p:sp>
        <p:nvSpPr>
          <p:cNvPr id="8" name="Text 6"/>
          <p:cNvSpPr/>
          <p:nvPr/>
        </p:nvSpPr>
        <p:spPr>
          <a:xfrm>
            <a:off x="1207294" y="6423660"/>
            <a:ext cx="3599736" cy="739378"/>
          </a:xfrm>
          <a:prstGeom prst="rect">
            <a:avLst/>
          </a:prstGeom>
          <a:noFill/>
          <a:ln/>
        </p:spPr>
        <p:txBody>
          <a:bodyPr wrap="square" lIns="0" tIns="0" rIns="0" bIns="0" rtlCol="0" anchor="t"/>
          <a:lstStyle/>
          <a:p>
            <a:pPr algn="l" indent="0" marL="0">
              <a:lnSpc>
                <a:spcPts val="2900"/>
              </a:lnSpc>
              <a:buNone/>
            </a:pPr>
            <a:r>
              <a:rPr lang="en-US" sz="1800" dirty="0">
                <a:solidFill>
                  <a:srgbClr val="272525"/>
                </a:solidFill>
                <a:latin typeface="Source Sans 3" pitchFamily="34" charset="0"/>
                <a:ea typeface="Source Sans 3" pitchFamily="34" charset="-122"/>
                <a:cs typeface="Source Sans 3" pitchFamily="34" charset="-120"/>
              </a:rPr>
              <a:t>Băng ở Bắc Cực và Nam Cực đang tan nhanh, làm mực nước biển dâng cao</a:t>
            </a:r>
            <a:endParaRPr lang="en-US" sz="1800" dirty="0"/>
          </a:p>
        </p:txBody>
      </p:sp>
      <p:sp>
        <p:nvSpPr>
          <p:cNvPr id="9" name="Shape 7"/>
          <p:cNvSpPr/>
          <p:nvPr/>
        </p:nvSpPr>
        <p:spPr>
          <a:xfrm>
            <a:off x="5276612" y="5706785"/>
            <a:ext cx="4076938" cy="1694855"/>
          </a:xfrm>
          <a:prstGeom prst="roundRect">
            <a:avLst>
              <a:gd name="adj" fmla="val 5726"/>
            </a:avLst>
          </a:prstGeom>
          <a:solidFill>
            <a:srgbClr val="F4D4F7"/>
          </a:solidFill>
          <a:ln w="7620">
            <a:solidFill>
              <a:srgbClr val="DABADD"/>
            </a:solidFill>
            <a:prstDash val="solid"/>
          </a:ln>
        </p:spPr>
      </p:sp>
      <p:sp>
        <p:nvSpPr>
          <p:cNvPr id="10" name="Text 8"/>
          <p:cNvSpPr/>
          <p:nvPr/>
        </p:nvSpPr>
        <p:spPr>
          <a:xfrm>
            <a:off x="5515213" y="5945386"/>
            <a:ext cx="2833330" cy="339685"/>
          </a:xfrm>
          <a:prstGeom prst="rect">
            <a:avLst/>
          </a:prstGeom>
          <a:noFill/>
          <a:ln/>
        </p:spPr>
        <p:txBody>
          <a:bodyPr wrap="none" lIns="0" tIns="0" rIns="0" bIns="0" rtlCol="0" anchor="t"/>
          <a:lstStyle/>
          <a:p>
            <a:pPr algn="l" indent="0" marL="0">
              <a:lnSpc>
                <a:spcPts val="2650"/>
              </a:lnSpc>
              <a:buNone/>
            </a:pPr>
            <a:r>
              <a:rPr lang="en-US" sz="2100" dirty="0">
                <a:solidFill>
                  <a:srgbClr val="272525"/>
                </a:solidFill>
                <a:latin typeface="Source Serif 4 Semi Bold" pitchFamily="34" charset="0"/>
                <a:ea typeface="Source Serif 4 Semi Bold" pitchFamily="34" charset="-122"/>
                <a:cs typeface="Source Serif 4 Semi Bold" pitchFamily="34" charset="-120"/>
              </a:rPr>
              <a:t>Thời Tiết Khắc Nghiệt</a:t>
            </a:r>
            <a:endParaRPr lang="en-US" sz="2100" dirty="0"/>
          </a:p>
        </p:txBody>
      </p:sp>
      <p:sp>
        <p:nvSpPr>
          <p:cNvPr id="11" name="Text 9"/>
          <p:cNvSpPr/>
          <p:nvPr/>
        </p:nvSpPr>
        <p:spPr>
          <a:xfrm>
            <a:off x="5515213" y="6423660"/>
            <a:ext cx="3599736" cy="739378"/>
          </a:xfrm>
          <a:prstGeom prst="rect">
            <a:avLst/>
          </a:prstGeom>
          <a:noFill/>
          <a:ln/>
        </p:spPr>
        <p:txBody>
          <a:bodyPr wrap="square" lIns="0" tIns="0" rIns="0" bIns="0" rtlCol="0" anchor="t"/>
          <a:lstStyle/>
          <a:p>
            <a:pPr algn="l" indent="0" marL="0">
              <a:lnSpc>
                <a:spcPts val="2900"/>
              </a:lnSpc>
              <a:buNone/>
            </a:pPr>
            <a:r>
              <a:rPr lang="en-US" sz="1800" dirty="0">
                <a:solidFill>
                  <a:srgbClr val="272525"/>
                </a:solidFill>
                <a:latin typeface="Source Sans 3" pitchFamily="34" charset="0"/>
                <a:ea typeface="Source Sans 3" pitchFamily="34" charset="-122"/>
                <a:cs typeface="Source Sans 3" pitchFamily="34" charset="-120"/>
              </a:rPr>
              <a:t>Bão lớn, lũ lụt và hạn hán xảy ra thường xuyên hơn</a:t>
            </a:r>
            <a:endParaRPr lang="en-US" sz="1800" dirty="0"/>
          </a:p>
        </p:txBody>
      </p:sp>
      <p:sp>
        <p:nvSpPr>
          <p:cNvPr id="12" name="Shape 10"/>
          <p:cNvSpPr/>
          <p:nvPr/>
        </p:nvSpPr>
        <p:spPr>
          <a:xfrm>
            <a:off x="9584531" y="5706785"/>
            <a:ext cx="4077057" cy="1694855"/>
          </a:xfrm>
          <a:prstGeom prst="roundRect">
            <a:avLst>
              <a:gd name="adj" fmla="val 5726"/>
            </a:avLst>
          </a:prstGeom>
          <a:solidFill>
            <a:srgbClr val="F4D4F7"/>
          </a:solidFill>
          <a:ln w="7620">
            <a:solidFill>
              <a:srgbClr val="DABADD"/>
            </a:solidFill>
            <a:prstDash val="solid"/>
          </a:ln>
        </p:spPr>
      </p:sp>
      <p:sp>
        <p:nvSpPr>
          <p:cNvPr id="13" name="Text 11"/>
          <p:cNvSpPr/>
          <p:nvPr/>
        </p:nvSpPr>
        <p:spPr>
          <a:xfrm>
            <a:off x="9823133" y="5945386"/>
            <a:ext cx="2718197" cy="339685"/>
          </a:xfrm>
          <a:prstGeom prst="rect">
            <a:avLst/>
          </a:prstGeom>
          <a:noFill/>
          <a:ln/>
        </p:spPr>
        <p:txBody>
          <a:bodyPr wrap="none" lIns="0" tIns="0" rIns="0" bIns="0" rtlCol="0" anchor="t"/>
          <a:lstStyle/>
          <a:p>
            <a:pPr algn="l" indent="0" marL="0">
              <a:lnSpc>
                <a:spcPts val="2650"/>
              </a:lnSpc>
              <a:buNone/>
            </a:pPr>
            <a:r>
              <a:rPr lang="en-US" sz="2100" dirty="0">
                <a:solidFill>
                  <a:srgbClr val="272525"/>
                </a:solidFill>
                <a:latin typeface="Source Serif 4 Semi Bold" pitchFamily="34" charset="0"/>
                <a:ea typeface="Source Serif 4 Semi Bold" pitchFamily="34" charset="-122"/>
                <a:cs typeface="Source Serif 4 Semi Bold" pitchFamily="34" charset="-120"/>
              </a:rPr>
              <a:t>Động Vật Gặp Nguy</a:t>
            </a:r>
            <a:endParaRPr lang="en-US" sz="2100" dirty="0"/>
          </a:p>
        </p:txBody>
      </p:sp>
      <p:sp>
        <p:nvSpPr>
          <p:cNvPr id="14" name="Text 12"/>
          <p:cNvSpPr/>
          <p:nvPr/>
        </p:nvSpPr>
        <p:spPr>
          <a:xfrm>
            <a:off x="9823133" y="6423660"/>
            <a:ext cx="3599855" cy="739378"/>
          </a:xfrm>
          <a:prstGeom prst="rect">
            <a:avLst/>
          </a:prstGeom>
          <a:noFill/>
          <a:ln/>
        </p:spPr>
        <p:txBody>
          <a:bodyPr wrap="square" lIns="0" tIns="0" rIns="0" bIns="0" rtlCol="0" anchor="t"/>
          <a:lstStyle/>
          <a:p>
            <a:pPr algn="l" indent="0" marL="0">
              <a:lnSpc>
                <a:spcPts val="2900"/>
              </a:lnSpc>
              <a:buNone/>
            </a:pPr>
            <a:r>
              <a:rPr lang="en-US" sz="1800" dirty="0">
                <a:solidFill>
                  <a:srgbClr val="272525"/>
                </a:solidFill>
                <a:latin typeface="Source Sans 3" pitchFamily="34" charset="0"/>
                <a:ea typeface="Source Sans 3" pitchFamily="34" charset="-122"/>
                <a:cs typeface="Source Sans 3" pitchFamily="34" charset="-120"/>
              </a:rPr>
              <a:t>Nhiều loài động vật mất nơi ở và nguồn thức ăn</a:t>
            </a:r>
            <a:endParaRPr lang="en-US" sz="18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968693" y="617220"/>
            <a:ext cx="6709886" cy="660202"/>
          </a:xfrm>
          <a:prstGeom prst="rect">
            <a:avLst/>
          </a:prstGeom>
          <a:noFill/>
          <a:ln/>
        </p:spPr>
        <p:txBody>
          <a:bodyPr wrap="none" lIns="0" tIns="0" rIns="0" bIns="0" rtlCol="0" anchor="t"/>
          <a:lstStyle/>
          <a:p>
            <a:pPr algn="l" indent="0" marL="0">
              <a:lnSpc>
                <a:spcPts val="5150"/>
              </a:lnSpc>
              <a:buNone/>
            </a:pPr>
            <a:r>
              <a:rPr lang="en-US" sz="4150" dirty="0">
                <a:solidFill>
                  <a:srgbClr val="D73AD7"/>
                </a:solidFill>
                <a:latin typeface="Source Serif 4 Semi Bold" pitchFamily="34" charset="0"/>
                <a:ea typeface="Source Serif 4 Semi Bold" pitchFamily="34" charset="-122"/>
                <a:cs typeface="Source Serif 4 Semi Bold" pitchFamily="34" charset="-120"/>
              </a:rPr>
              <a:t>Thị Trường Các-bon Là Gì?</a:t>
            </a:r>
            <a:endParaRPr lang="en-US" sz="4150" dirty="0"/>
          </a:p>
        </p:txBody>
      </p:sp>
      <p:sp>
        <p:nvSpPr>
          <p:cNvPr id="3" name="Text 1"/>
          <p:cNvSpPr/>
          <p:nvPr/>
        </p:nvSpPr>
        <p:spPr>
          <a:xfrm>
            <a:off x="968693" y="1815941"/>
            <a:ext cx="6072664" cy="1436370"/>
          </a:xfrm>
          <a:prstGeom prst="rect">
            <a:avLst/>
          </a:prstGeom>
          <a:noFill/>
          <a:ln/>
        </p:spPr>
        <p:txBody>
          <a:bodyPr wrap="square" lIns="0" tIns="0" rIns="0" bIns="0" rtlCol="0" anchor="t"/>
          <a:lstStyle/>
          <a:p>
            <a:pPr algn="l" indent="0" marL="0">
              <a:lnSpc>
                <a:spcPts val="2800"/>
              </a:lnSpc>
              <a:buNone/>
            </a:pPr>
            <a:r>
              <a:rPr lang="en-US" sz="1750" dirty="0">
                <a:solidFill>
                  <a:srgbClr val="272525"/>
                </a:solidFill>
                <a:latin typeface="Source Sans 3" pitchFamily="34" charset="0"/>
                <a:ea typeface="Source Sans 3" pitchFamily="34" charset="-122"/>
                <a:cs typeface="Source Sans 3" pitchFamily="34" charset="-120"/>
              </a:rPr>
              <a:t>Thị trường các-bon giống như một cửa hàng đặc biệt nơi các công ty có thể mua và bán quyền thải khí CO₂. Hãy tưởng tượng mỗi công ty được phát một số tem đặc biệt. Mỗi cái tem cho phép họ thải ra một lượng khí CO₂ nhất định.</a:t>
            </a:r>
            <a:endParaRPr lang="en-US" sz="1750" dirty="0"/>
          </a:p>
        </p:txBody>
      </p:sp>
      <p:sp>
        <p:nvSpPr>
          <p:cNvPr id="4" name="Text 2"/>
          <p:cNvSpPr/>
          <p:nvPr/>
        </p:nvSpPr>
        <p:spPr>
          <a:xfrm>
            <a:off x="968693" y="3454241"/>
            <a:ext cx="6072664" cy="1436370"/>
          </a:xfrm>
          <a:prstGeom prst="rect">
            <a:avLst/>
          </a:prstGeom>
          <a:noFill/>
          <a:ln/>
        </p:spPr>
        <p:txBody>
          <a:bodyPr wrap="square" lIns="0" tIns="0" rIns="0" bIns="0" rtlCol="0" anchor="t"/>
          <a:lstStyle/>
          <a:p>
            <a:pPr algn="l" indent="0" marL="0">
              <a:lnSpc>
                <a:spcPts val="2800"/>
              </a:lnSpc>
              <a:buNone/>
            </a:pPr>
            <a:r>
              <a:rPr lang="en-US" sz="1750" dirty="0">
                <a:solidFill>
                  <a:srgbClr val="272525"/>
                </a:solidFill>
                <a:latin typeface="Source Sans 3" pitchFamily="34" charset="0"/>
                <a:ea typeface="Source Sans 3" pitchFamily="34" charset="-122"/>
                <a:cs typeface="Source Sans 3" pitchFamily="34" charset="-120"/>
              </a:rPr>
              <a:t>Nếu một công ty thải ít khí hơn, họ có thể bán tem thừa cho công ty khác cần nhiều tem hơn. Điều này khuyến khích các công ty tìm cách giảm khí thải để tiết kiệm tiền. Công ty nào làm tốt việc bảo vệ môi trường sẽ được thưởng!</a:t>
            </a:r>
            <a:endParaRPr lang="en-US" sz="1750" dirty="0"/>
          </a:p>
        </p:txBody>
      </p:sp>
      <p:sp>
        <p:nvSpPr>
          <p:cNvPr id="5" name="Text 3"/>
          <p:cNvSpPr/>
          <p:nvPr/>
        </p:nvSpPr>
        <p:spPr>
          <a:xfrm>
            <a:off x="968693" y="5092541"/>
            <a:ext cx="6072664" cy="1077278"/>
          </a:xfrm>
          <a:prstGeom prst="rect">
            <a:avLst/>
          </a:prstGeom>
          <a:noFill/>
          <a:ln/>
        </p:spPr>
        <p:txBody>
          <a:bodyPr wrap="square" lIns="0" tIns="0" rIns="0" bIns="0" rtlCol="0" anchor="t"/>
          <a:lstStyle/>
          <a:p>
            <a:pPr algn="l" indent="0" marL="0">
              <a:lnSpc>
                <a:spcPts val="2800"/>
              </a:lnSpc>
              <a:buNone/>
            </a:pPr>
            <a:r>
              <a:rPr lang="en-US" sz="1750" dirty="0">
                <a:solidFill>
                  <a:srgbClr val="272525"/>
                </a:solidFill>
                <a:latin typeface="Source Sans 3" pitchFamily="34" charset="0"/>
                <a:ea typeface="Source Sans 3" pitchFamily="34" charset="-122"/>
                <a:cs typeface="Source Sans 3" pitchFamily="34" charset="-120"/>
              </a:rPr>
              <a:t>Thị trường này giúp giảm tổng lượng khí nhà kính trong không khí bằng cách đặt ra giới hạn và tạo động lực cho các công ty đầu tư vào công nghệ sạch hơn.</a:t>
            </a:r>
            <a:endParaRPr lang="en-US" sz="1750" dirty="0"/>
          </a:p>
        </p:txBody>
      </p:sp>
      <p:pic>
        <p:nvPicPr>
          <p:cNvPr id="6" name="Image 0" descr="preencoded.png">    </p:cNvPr>
          <p:cNvPicPr>
            <a:picLocks noChangeAspect="1"/>
          </p:cNvPicPr>
          <p:nvPr/>
        </p:nvPicPr>
        <p:blipFill>
          <a:blip r:embed="rId1"/>
          <a:stretch>
            <a:fillRect/>
          </a:stretch>
        </p:blipFill>
        <p:spPr>
          <a:xfrm>
            <a:off x="7596426" y="1866424"/>
            <a:ext cx="6072664" cy="6072664"/>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968693" y="743069"/>
            <a:ext cx="9193411" cy="656630"/>
          </a:xfrm>
          <a:prstGeom prst="rect">
            <a:avLst/>
          </a:prstGeom>
          <a:noFill/>
          <a:ln/>
        </p:spPr>
        <p:txBody>
          <a:bodyPr wrap="none" lIns="0" tIns="0" rIns="0" bIns="0" rtlCol="0" anchor="t"/>
          <a:lstStyle/>
          <a:p>
            <a:pPr algn="l" indent="0" marL="0">
              <a:lnSpc>
                <a:spcPts val="5150"/>
              </a:lnSpc>
              <a:buNone/>
            </a:pPr>
            <a:r>
              <a:rPr lang="en-US" sz="4100" dirty="0">
                <a:solidFill>
                  <a:srgbClr val="D73AD7"/>
                </a:solidFill>
                <a:latin typeface="Source Serif 4 Semi Bold" pitchFamily="34" charset="0"/>
                <a:ea typeface="Source Serif 4 Semi Bold" pitchFamily="34" charset="-122"/>
                <a:cs typeface="Source Serif 4 Semi Bold" pitchFamily="34" charset="-120"/>
              </a:rPr>
              <a:t>Cách Thị Trường Các-bon Hoạt Động</a:t>
            </a:r>
            <a:endParaRPr lang="en-US" sz="4100" dirty="0"/>
          </a:p>
        </p:txBody>
      </p:sp>
      <p:pic>
        <p:nvPicPr>
          <p:cNvPr id="3" name="Image 0" descr="preencoded.png">    </p:cNvPr>
          <p:cNvPicPr>
            <a:picLocks noChangeAspect="1"/>
          </p:cNvPicPr>
          <p:nvPr/>
        </p:nvPicPr>
        <p:blipFill>
          <a:blip r:embed="rId1"/>
          <a:stretch>
            <a:fillRect/>
          </a:stretch>
        </p:blipFill>
        <p:spPr>
          <a:xfrm>
            <a:off x="968693" y="1846183"/>
            <a:ext cx="6346388" cy="892969"/>
          </a:xfrm>
          <a:prstGeom prst="rect">
            <a:avLst/>
          </a:prstGeom>
        </p:spPr>
      </p:pic>
      <p:sp>
        <p:nvSpPr>
          <p:cNvPr id="4" name="Text 1"/>
          <p:cNvSpPr/>
          <p:nvPr/>
        </p:nvSpPr>
        <p:spPr>
          <a:xfrm>
            <a:off x="1191935" y="2962394"/>
            <a:ext cx="2626519" cy="328255"/>
          </a:xfrm>
          <a:prstGeom prst="rect">
            <a:avLst/>
          </a:prstGeom>
          <a:noFill/>
          <a:ln/>
        </p:spPr>
        <p:txBody>
          <a:bodyPr wrap="none" lIns="0" tIns="0" rIns="0" bIns="0" rtlCol="0" anchor="t"/>
          <a:lstStyle/>
          <a:p>
            <a:pPr algn="l" indent="0" marL="0">
              <a:lnSpc>
                <a:spcPts val="2550"/>
              </a:lnSpc>
              <a:buNone/>
            </a:pPr>
            <a:r>
              <a:rPr lang="en-US" sz="2050" dirty="0">
                <a:solidFill>
                  <a:srgbClr val="272525"/>
                </a:solidFill>
                <a:latin typeface="Source Serif 4 Semi Bold" pitchFamily="34" charset="0"/>
                <a:ea typeface="Source Serif 4 Semi Bold" pitchFamily="34" charset="-122"/>
                <a:cs typeface="Source Serif 4 Semi Bold" pitchFamily="34" charset="-120"/>
              </a:rPr>
              <a:t>Cấp Hạn Mức</a:t>
            </a:r>
            <a:endParaRPr lang="en-US" sz="2050" dirty="0"/>
          </a:p>
        </p:txBody>
      </p:sp>
      <p:sp>
        <p:nvSpPr>
          <p:cNvPr id="5" name="Text 2"/>
          <p:cNvSpPr/>
          <p:nvPr/>
        </p:nvSpPr>
        <p:spPr>
          <a:xfrm>
            <a:off x="1191935" y="3424595"/>
            <a:ext cx="5899904" cy="714375"/>
          </a:xfrm>
          <a:prstGeom prst="rect">
            <a:avLst/>
          </a:prstGeom>
          <a:noFill/>
          <a:ln/>
        </p:spPr>
        <p:txBody>
          <a:bodyPr wrap="square" lIns="0" tIns="0" rIns="0" bIns="0" rtlCol="0" anchor="t"/>
          <a:lstStyle/>
          <a:p>
            <a:pPr algn="l" indent="0" marL="0">
              <a:lnSpc>
                <a:spcPts val="2800"/>
              </a:lnSpc>
              <a:buNone/>
            </a:pPr>
            <a:r>
              <a:rPr lang="en-US" sz="1750" dirty="0">
                <a:solidFill>
                  <a:srgbClr val="272525"/>
                </a:solidFill>
                <a:latin typeface="Source Sans 3" pitchFamily="34" charset="0"/>
                <a:ea typeface="Source Sans 3" pitchFamily="34" charset="-122"/>
                <a:cs typeface="Source Sans 3" pitchFamily="34" charset="-120"/>
              </a:rPr>
              <a:t>Chính phủ đưa ra số lượng tem (hạn mức) cho mỗi công ty dựa trên quy mô hoạt động</a:t>
            </a:r>
            <a:endParaRPr lang="en-US" sz="1750" dirty="0"/>
          </a:p>
        </p:txBody>
      </p:sp>
      <p:pic>
        <p:nvPicPr>
          <p:cNvPr id="6" name="Image 1" descr="preencoded.png">    </p:cNvPr>
          <p:cNvPicPr>
            <a:picLocks noChangeAspect="1"/>
          </p:cNvPicPr>
          <p:nvPr/>
        </p:nvPicPr>
        <p:blipFill>
          <a:blip r:embed="rId2"/>
          <a:stretch>
            <a:fillRect/>
          </a:stretch>
        </p:blipFill>
        <p:spPr>
          <a:xfrm>
            <a:off x="7315081" y="1846183"/>
            <a:ext cx="6346508" cy="892969"/>
          </a:xfrm>
          <a:prstGeom prst="rect">
            <a:avLst/>
          </a:prstGeom>
        </p:spPr>
      </p:pic>
      <p:sp>
        <p:nvSpPr>
          <p:cNvPr id="7" name="Text 3"/>
          <p:cNvSpPr/>
          <p:nvPr/>
        </p:nvSpPr>
        <p:spPr>
          <a:xfrm>
            <a:off x="7538323" y="2962394"/>
            <a:ext cx="2626519" cy="328255"/>
          </a:xfrm>
          <a:prstGeom prst="rect">
            <a:avLst/>
          </a:prstGeom>
          <a:noFill/>
          <a:ln/>
        </p:spPr>
        <p:txBody>
          <a:bodyPr wrap="none" lIns="0" tIns="0" rIns="0" bIns="0" rtlCol="0" anchor="t"/>
          <a:lstStyle/>
          <a:p>
            <a:pPr algn="l" indent="0" marL="0">
              <a:lnSpc>
                <a:spcPts val="2550"/>
              </a:lnSpc>
              <a:buNone/>
            </a:pPr>
            <a:r>
              <a:rPr lang="en-US" sz="2050" dirty="0">
                <a:solidFill>
                  <a:srgbClr val="272525"/>
                </a:solidFill>
                <a:latin typeface="Source Serif 4 Semi Bold" pitchFamily="34" charset="0"/>
                <a:ea typeface="Source Serif 4 Semi Bold" pitchFamily="34" charset="-122"/>
                <a:cs typeface="Source Serif 4 Semi Bold" pitchFamily="34" charset="-120"/>
              </a:rPr>
              <a:t>Công Ty Hoạt Động</a:t>
            </a:r>
            <a:endParaRPr lang="en-US" sz="2050" dirty="0"/>
          </a:p>
        </p:txBody>
      </p:sp>
      <p:sp>
        <p:nvSpPr>
          <p:cNvPr id="8" name="Text 4"/>
          <p:cNvSpPr/>
          <p:nvPr/>
        </p:nvSpPr>
        <p:spPr>
          <a:xfrm>
            <a:off x="7538323" y="3424595"/>
            <a:ext cx="5900023" cy="714375"/>
          </a:xfrm>
          <a:prstGeom prst="rect">
            <a:avLst/>
          </a:prstGeom>
          <a:noFill/>
          <a:ln/>
        </p:spPr>
        <p:txBody>
          <a:bodyPr wrap="square" lIns="0" tIns="0" rIns="0" bIns="0" rtlCol="0" anchor="t"/>
          <a:lstStyle/>
          <a:p>
            <a:pPr algn="l" indent="0" marL="0">
              <a:lnSpc>
                <a:spcPts val="2800"/>
              </a:lnSpc>
              <a:buNone/>
            </a:pPr>
            <a:r>
              <a:rPr lang="en-US" sz="1750" dirty="0">
                <a:solidFill>
                  <a:srgbClr val="272525"/>
                </a:solidFill>
                <a:latin typeface="Source Sans 3" pitchFamily="34" charset="0"/>
                <a:ea typeface="Source Sans 3" pitchFamily="34" charset="-122"/>
                <a:cs typeface="Source Sans 3" pitchFamily="34" charset="-120"/>
              </a:rPr>
              <a:t>Các công ty sử dụng tem khi thải khí CO₂ trong quá trình sản xuất</a:t>
            </a:r>
            <a:endParaRPr lang="en-US" sz="1750" dirty="0"/>
          </a:p>
        </p:txBody>
      </p:sp>
      <p:pic>
        <p:nvPicPr>
          <p:cNvPr id="9" name="Image 2" descr="preencoded.png">    </p:cNvPr>
          <p:cNvPicPr>
            <a:picLocks noChangeAspect="1"/>
          </p:cNvPicPr>
          <p:nvPr/>
        </p:nvPicPr>
        <p:blipFill>
          <a:blip r:embed="rId3"/>
          <a:stretch>
            <a:fillRect/>
          </a:stretch>
        </p:blipFill>
        <p:spPr>
          <a:xfrm>
            <a:off x="968693" y="4362212"/>
            <a:ext cx="6346388" cy="892969"/>
          </a:xfrm>
          <a:prstGeom prst="rect">
            <a:avLst/>
          </a:prstGeom>
        </p:spPr>
      </p:pic>
      <p:sp>
        <p:nvSpPr>
          <p:cNvPr id="10" name="Text 5"/>
          <p:cNvSpPr/>
          <p:nvPr/>
        </p:nvSpPr>
        <p:spPr>
          <a:xfrm>
            <a:off x="1191935" y="5478423"/>
            <a:ext cx="2626519" cy="328255"/>
          </a:xfrm>
          <a:prstGeom prst="rect">
            <a:avLst/>
          </a:prstGeom>
          <a:noFill/>
          <a:ln/>
        </p:spPr>
        <p:txBody>
          <a:bodyPr wrap="none" lIns="0" tIns="0" rIns="0" bIns="0" rtlCol="0" anchor="t"/>
          <a:lstStyle/>
          <a:p>
            <a:pPr algn="l" indent="0" marL="0">
              <a:lnSpc>
                <a:spcPts val="2550"/>
              </a:lnSpc>
              <a:buNone/>
            </a:pPr>
            <a:r>
              <a:rPr lang="en-US" sz="2050" dirty="0">
                <a:solidFill>
                  <a:srgbClr val="272525"/>
                </a:solidFill>
                <a:latin typeface="Source Serif 4 Semi Bold" pitchFamily="34" charset="0"/>
                <a:ea typeface="Source Serif 4 Semi Bold" pitchFamily="34" charset="-122"/>
                <a:cs typeface="Source Serif 4 Semi Bold" pitchFamily="34" charset="-120"/>
              </a:rPr>
              <a:t>Mua Bán Tem</a:t>
            </a:r>
            <a:endParaRPr lang="en-US" sz="2050" dirty="0"/>
          </a:p>
        </p:txBody>
      </p:sp>
      <p:sp>
        <p:nvSpPr>
          <p:cNvPr id="11" name="Text 6"/>
          <p:cNvSpPr/>
          <p:nvPr/>
        </p:nvSpPr>
        <p:spPr>
          <a:xfrm>
            <a:off x="1191935" y="5940623"/>
            <a:ext cx="5899904" cy="357188"/>
          </a:xfrm>
          <a:prstGeom prst="rect">
            <a:avLst/>
          </a:prstGeom>
          <a:noFill/>
          <a:ln/>
        </p:spPr>
        <p:txBody>
          <a:bodyPr wrap="none" lIns="0" tIns="0" rIns="0" bIns="0" rtlCol="0" anchor="t"/>
          <a:lstStyle/>
          <a:p>
            <a:pPr algn="l" indent="0" marL="0">
              <a:lnSpc>
                <a:spcPts val="2800"/>
              </a:lnSpc>
              <a:buNone/>
            </a:pPr>
            <a:r>
              <a:rPr lang="en-US" sz="1750" dirty="0">
                <a:solidFill>
                  <a:srgbClr val="272525"/>
                </a:solidFill>
                <a:latin typeface="Source Sans 3" pitchFamily="34" charset="0"/>
                <a:ea typeface="Source Sans 3" pitchFamily="34" charset="-122"/>
                <a:cs typeface="Source Sans 3" pitchFamily="34" charset="-120"/>
              </a:rPr>
              <a:t>Công ty thải ít có thể bán tem thừa cho công ty cần thêm tem</a:t>
            </a:r>
            <a:endParaRPr lang="en-US" sz="1750" dirty="0"/>
          </a:p>
        </p:txBody>
      </p:sp>
      <p:pic>
        <p:nvPicPr>
          <p:cNvPr id="12" name="Image 3" descr="preencoded.png">    </p:cNvPr>
          <p:cNvPicPr>
            <a:picLocks noChangeAspect="1"/>
          </p:cNvPicPr>
          <p:nvPr/>
        </p:nvPicPr>
        <p:blipFill>
          <a:blip r:embed="rId4"/>
          <a:stretch>
            <a:fillRect/>
          </a:stretch>
        </p:blipFill>
        <p:spPr>
          <a:xfrm>
            <a:off x="7315081" y="4362212"/>
            <a:ext cx="6346508" cy="892969"/>
          </a:xfrm>
          <a:prstGeom prst="rect">
            <a:avLst/>
          </a:prstGeom>
        </p:spPr>
      </p:pic>
      <p:sp>
        <p:nvSpPr>
          <p:cNvPr id="13" name="Text 7"/>
          <p:cNvSpPr/>
          <p:nvPr/>
        </p:nvSpPr>
        <p:spPr>
          <a:xfrm>
            <a:off x="7538323" y="5478423"/>
            <a:ext cx="2626519" cy="328255"/>
          </a:xfrm>
          <a:prstGeom prst="rect">
            <a:avLst/>
          </a:prstGeom>
          <a:noFill/>
          <a:ln/>
        </p:spPr>
        <p:txBody>
          <a:bodyPr wrap="none" lIns="0" tIns="0" rIns="0" bIns="0" rtlCol="0" anchor="t"/>
          <a:lstStyle/>
          <a:p>
            <a:pPr algn="l" indent="0" marL="0">
              <a:lnSpc>
                <a:spcPts val="2550"/>
              </a:lnSpc>
              <a:buNone/>
            </a:pPr>
            <a:r>
              <a:rPr lang="en-US" sz="2050" dirty="0">
                <a:solidFill>
                  <a:srgbClr val="272525"/>
                </a:solidFill>
                <a:latin typeface="Source Serif 4 Semi Bold" pitchFamily="34" charset="0"/>
                <a:ea typeface="Source Serif 4 Semi Bold" pitchFamily="34" charset="-122"/>
                <a:cs typeface="Source Serif 4 Semi Bold" pitchFamily="34" charset="-120"/>
              </a:rPr>
              <a:t>Giảm Khí Thải</a:t>
            </a:r>
            <a:endParaRPr lang="en-US" sz="2050" dirty="0"/>
          </a:p>
        </p:txBody>
      </p:sp>
      <p:sp>
        <p:nvSpPr>
          <p:cNvPr id="14" name="Text 8"/>
          <p:cNvSpPr/>
          <p:nvPr/>
        </p:nvSpPr>
        <p:spPr>
          <a:xfrm>
            <a:off x="7538323" y="5940623"/>
            <a:ext cx="5900023" cy="357188"/>
          </a:xfrm>
          <a:prstGeom prst="rect">
            <a:avLst/>
          </a:prstGeom>
          <a:noFill/>
          <a:ln/>
        </p:spPr>
        <p:txBody>
          <a:bodyPr wrap="none" lIns="0" tIns="0" rIns="0" bIns="0" rtlCol="0" anchor="t"/>
          <a:lstStyle/>
          <a:p>
            <a:pPr algn="l" indent="0" marL="0">
              <a:lnSpc>
                <a:spcPts val="2800"/>
              </a:lnSpc>
              <a:buNone/>
            </a:pPr>
            <a:r>
              <a:rPr lang="en-US" sz="1750" dirty="0">
                <a:solidFill>
                  <a:srgbClr val="272525"/>
                </a:solidFill>
                <a:latin typeface="Source Sans 3" pitchFamily="34" charset="0"/>
                <a:ea typeface="Source Sans 3" pitchFamily="34" charset="-122"/>
                <a:cs typeface="Source Sans 3" pitchFamily="34" charset="-120"/>
              </a:rPr>
              <a:t>Tổng lượng khí thải giảm vì có giới hạn và động lực tiết kiệm</a:t>
            </a:r>
            <a:endParaRPr lang="en-US" sz="1750" dirty="0"/>
          </a:p>
        </p:txBody>
      </p:sp>
      <p:sp>
        <p:nvSpPr>
          <p:cNvPr id="15" name="Text 9"/>
          <p:cNvSpPr/>
          <p:nvPr/>
        </p:nvSpPr>
        <p:spPr>
          <a:xfrm>
            <a:off x="968693" y="6772156"/>
            <a:ext cx="12692896" cy="714375"/>
          </a:xfrm>
          <a:prstGeom prst="rect">
            <a:avLst/>
          </a:prstGeom>
          <a:noFill/>
          <a:ln/>
        </p:spPr>
        <p:txBody>
          <a:bodyPr wrap="square" lIns="0" tIns="0" rIns="0" bIns="0" rtlCol="0" anchor="t"/>
          <a:lstStyle/>
          <a:p>
            <a:pPr algn="l" indent="0" marL="0">
              <a:lnSpc>
                <a:spcPts val="2800"/>
              </a:lnSpc>
              <a:buNone/>
            </a:pPr>
            <a:r>
              <a:rPr lang="en-US" sz="1750" dirty="0">
                <a:solidFill>
                  <a:srgbClr val="272525"/>
                </a:solidFill>
                <a:latin typeface="Source Sans 3" pitchFamily="34" charset="0"/>
                <a:ea typeface="Source Sans 3" pitchFamily="34" charset="-122"/>
                <a:cs typeface="Source Sans 3" pitchFamily="34" charset="-120"/>
              </a:rPr>
              <a:t>Hệ thống này tạo ra một vòng tuần hoàn tích cực: công ty muốn tiết kiệm tiền sẽ tìm cách giảm khí thải, và khi làm được điều đó, họ có thể kiếm thêm tiền bằng cách bán tem thừa. Đồng thời, tổng lượng khí thải được kiểm soát chặt chẽ, giúp bảo vệ môi trường.</a:t>
            </a:r>
            <a:endParaRPr lang="en-US" sz="17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968693" y="1646992"/>
            <a:ext cx="7949922" cy="726043"/>
          </a:xfrm>
          <a:prstGeom prst="rect">
            <a:avLst/>
          </a:prstGeom>
          <a:noFill/>
          <a:ln/>
        </p:spPr>
        <p:txBody>
          <a:bodyPr wrap="none" lIns="0" tIns="0" rIns="0" bIns="0" rtlCol="0" anchor="t"/>
          <a:lstStyle/>
          <a:p>
            <a:pPr algn="l" indent="0" marL="0">
              <a:lnSpc>
                <a:spcPts val="5700"/>
              </a:lnSpc>
              <a:buNone/>
            </a:pPr>
            <a:r>
              <a:rPr lang="en-US" sz="4550" dirty="0">
                <a:solidFill>
                  <a:srgbClr val="D73AD7"/>
                </a:solidFill>
                <a:latin typeface="Source Serif 4 Semi Bold" pitchFamily="34" charset="0"/>
                <a:ea typeface="Source Serif 4 Semi Bold" pitchFamily="34" charset="-122"/>
                <a:cs typeface="Source Serif 4 Semi Bold" pitchFamily="34" charset="-120"/>
              </a:rPr>
              <a:t>Tầng Ô-dôn - Lá Chắn Bảo Vệ</a:t>
            </a:r>
            <a:endParaRPr lang="en-US" sz="4550" dirty="0"/>
          </a:p>
        </p:txBody>
      </p:sp>
      <p:sp>
        <p:nvSpPr>
          <p:cNvPr id="3" name="Text 1"/>
          <p:cNvSpPr/>
          <p:nvPr/>
        </p:nvSpPr>
        <p:spPr>
          <a:xfrm>
            <a:off x="968693" y="2866787"/>
            <a:ext cx="12692896" cy="1185148"/>
          </a:xfrm>
          <a:prstGeom prst="rect">
            <a:avLst/>
          </a:prstGeom>
          <a:noFill/>
          <a:ln/>
        </p:spPr>
        <p:txBody>
          <a:bodyPr wrap="square" lIns="0" tIns="0" rIns="0" bIns="0" rtlCol="0" anchor="t"/>
          <a:lstStyle/>
          <a:p>
            <a:pPr algn="l" indent="0" marL="0">
              <a:lnSpc>
                <a:spcPts val="3100"/>
              </a:lnSpc>
              <a:buNone/>
            </a:pPr>
            <a:r>
              <a:rPr lang="en-US" sz="1900" dirty="0">
                <a:solidFill>
                  <a:srgbClr val="272525"/>
                </a:solidFill>
                <a:latin typeface="Source Sans 3" pitchFamily="34" charset="0"/>
                <a:ea typeface="Source Sans 3" pitchFamily="34" charset="-122"/>
                <a:cs typeface="Source Sans 3" pitchFamily="34" charset="-120"/>
              </a:rPr>
              <a:t>Tầng ô-dôn giống như một chiếc ô khổng lồ bảo vệ Trái Đất khỏi tia cực tím có hại từ mặt trời. Nó nằm cao trên bầu trời, trong tầng khí quyển, và chúng ta không thể nhìn thấy nó. Tầng ô-dôn được tạo thành từ một loại khí đặc biệt gọi là ô-dôn (O₃), có ba nguyên tử ô-xy liên kết với nhau.</a:t>
            </a:r>
            <a:endParaRPr lang="en-US" sz="1900" dirty="0"/>
          </a:p>
        </p:txBody>
      </p:sp>
      <p:sp>
        <p:nvSpPr>
          <p:cNvPr id="4" name="Text 2"/>
          <p:cNvSpPr/>
          <p:nvPr/>
        </p:nvSpPr>
        <p:spPr>
          <a:xfrm>
            <a:off x="968693" y="4329589"/>
            <a:ext cx="12692896" cy="1185148"/>
          </a:xfrm>
          <a:prstGeom prst="rect">
            <a:avLst/>
          </a:prstGeom>
          <a:noFill/>
          <a:ln/>
        </p:spPr>
        <p:txBody>
          <a:bodyPr wrap="square" lIns="0" tIns="0" rIns="0" bIns="0" rtlCol="0" anchor="t"/>
          <a:lstStyle/>
          <a:p>
            <a:pPr algn="l" indent="0" marL="0">
              <a:lnSpc>
                <a:spcPts val="3100"/>
              </a:lnSpc>
              <a:buNone/>
            </a:pPr>
            <a:r>
              <a:rPr lang="en-US" sz="1900" dirty="0">
                <a:solidFill>
                  <a:srgbClr val="272525"/>
                </a:solidFill>
                <a:latin typeface="Source Sans 3" pitchFamily="34" charset="0"/>
                <a:ea typeface="Source Sans 3" pitchFamily="34" charset="-122"/>
                <a:cs typeface="Source Sans 3" pitchFamily="34" charset="-120"/>
              </a:rPr>
              <a:t>Tia cực tím từ mặt trời rất nguy hiểm - chúng có thể gây bỏng da, làm hỏng mắt, và thậm chí gây bệnh ung thư da. Nhờ có tầng ô-dôn, phần lớn tia cực tím bị chặn lại trước khi đến Trái Đất. Đó là lý do tại sao chúng ta có thể chơi ngoài trời an toàn dưới ánh nắng mặt trời.</a:t>
            </a:r>
            <a:endParaRPr lang="en-US" sz="1900" dirty="0"/>
          </a:p>
        </p:txBody>
      </p:sp>
      <p:sp>
        <p:nvSpPr>
          <p:cNvPr id="5" name="Text 3"/>
          <p:cNvSpPr/>
          <p:nvPr/>
        </p:nvSpPr>
        <p:spPr>
          <a:xfrm>
            <a:off x="968693" y="5792391"/>
            <a:ext cx="12692896" cy="790099"/>
          </a:xfrm>
          <a:prstGeom prst="rect">
            <a:avLst/>
          </a:prstGeom>
          <a:noFill/>
          <a:ln/>
        </p:spPr>
        <p:txBody>
          <a:bodyPr wrap="square" lIns="0" tIns="0" rIns="0" bIns="0" rtlCol="0" anchor="t"/>
          <a:lstStyle/>
          <a:p>
            <a:pPr algn="l" indent="0" marL="0">
              <a:lnSpc>
                <a:spcPts val="3100"/>
              </a:lnSpc>
              <a:buNone/>
            </a:pPr>
            <a:r>
              <a:rPr lang="en-US" sz="1900" dirty="0">
                <a:solidFill>
                  <a:srgbClr val="272525"/>
                </a:solidFill>
                <a:latin typeface="Source Sans 3" pitchFamily="34" charset="0"/>
                <a:ea typeface="Source Sans 3" pitchFamily="34" charset="-122"/>
                <a:cs typeface="Source Sans 3" pitchFamily="34" charset="-120"/>
              </a:rPr>
              <a:t>Tuy nhiên, một số hóa chất do con người tạo ra đã làm thủng tầng ô-dôn, tạo ra những "lỗ thủng" nguy hiểm. Các em cần hiểu về tầng ô-dôn để biết cách bảo vệ lá chắn quý giá này.</a:t>
            </a:r>
            <a:endParaRPr lang="en-US" sz="19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968693" y="339447"/>
            <a:ext cx="4817626" cy="363141"/>
          </a:xfrm>
          <a:prstGeom prst="rect">
            <a:avLst/>
          </a:prstGeom>
          <a:noFill/>
          <a:ln/>
        </p:spPr>
        <p:txBody>
          <a:bodyPr wrap="none" lIns="0" tIns="0" rIns="0" bIns="0" rtlCol="0" anchor="t"/>
          <a:lstStyle/>
          <a:p>
            <a:pPr algn="l" indent="0" marL="0">
              <a:lnSpc>
                <a:spcPts val="2850"/>
              </a:lnSpc>
              <a:buNone/>
            </a:pPr>
            <a:r>
              <a:rPr lang="en-US" sz="2250" dirty="0">
                <a:solidFill>
                  <a:srgbClr val="D73AD7"/>
                </a:solidFill>
                <a:latin typeface="Source Serif 4 Semi Bold" pitchFamily="34" charset="0"/>
                <a:ea typeface="Source Serif 4 Semi Bold" pitchFamily="34" charset="-122"/>
                <a:cs typeface="Source Serif 4 Semi Bold" pitchFamily="34" charset="-120"/>
              </a:rPr>
              <a:t>Nguyên Nhân Phá Hủy Tầng Ô-dôn</a:t>
            </a:r>
            <a:endParaRPr lang="en-US" sz="2250" dirty="0"/>
          </a:p>
        </p:txBody>
      </p:sp>
      <p:sp>
        <p:nvSpPr>
          <p:cNvPr id="3" name="Shape 1"/>
          <p:cNvSpPr/>
          <p:nvPr/>
        </p:nvSpPr>
        <p:spPr>
          <a:xfrm>
            <a:off x="968693" y="1134547"/>
            <a:ext cx="6284714" cy="1097875"/>
          </a:xfrm>
          <a:prstGeom prst="roundRect">
            <a:avLst>
              <a:gd name="adj" fmla="val 6663"/>
            </a:avLst>
          </a:prstGeom>
          <a:solidFill>
            <a:srgbClr val="FFFFFF">
              <a:alpha val="95000"/>
            </a:srgbClr>
          </a:solidFill>
          <a:ln/>
        </p:spPr>
      </p:sp>
      <p:pic>
        <p:nvPicPr>
          <p:cNvPr id="4" name="Image 0" descr="preencoded.png">    </p:cNvPr>
          <p:cNvPicPr>
            <a:picLocks noChangeAspect="1"/>
          </p:cNvPicPr>
          <p:nvPr/>
        </p:nvPicPr>
        <p:blipFill>
          <a:blip r:embed="rId1"/>
          <a:stretch>
            <a:fillRect/>
          </a:stretch>
        </p:blipFill>
        <p:spPr>
          <a:xfrm>
            <a:off x="968693" y="1119307"/>
            <a:ext cx="6284714" cy="60960"/>
          </a:xfrm>
          <a:prstGeom prst="rect">
            <a:avLst/>
          </a:prstGeom>
        </p:spPr>
      </p:pic>
      <p:pic>
        <p:nvPicPr>
          <p:cNvPr id="5" name="Image 1" descr="preencoded.png">    </p:cNvPr>
          <p:cNvPicPr>
            <a:picLocks noChangeAspect="1"/>
          </p:cNvPicPr>
          <p:nvPr/>
        </p:nvPicPr>
        <p:blipFill>
          <a:blip r:embed="rId2"/>
          <a:stretch>
            <a:fillRect/>
          </a:stretch>
        </p:blipFill>
        <p:spPr>
          <a:xfrm>
            <a:off x="3925848" y="949404"/>
            <a:ext cx="370284" cy="370284"/>
          </a:xfrm>
          <a:prstGeom prst="rect">
            <a:avLst/>
          </a:prstGeom>
        </p:spPr>
      </p:pic>
      <p:sp>
        <p:nvSpPr>
          <p:cNvPr id="6" name="Text 2"/>
          <p:cNvSpPr/>
          <p:nvPr/>
        </p:nvSpPr>
        <p:spPr>
          <a:xfrm>
            <a:off x="4036933" y="1041916"/>
            <a:ext cx="148114" cy="185142"/>
          </a:xfrm>
          <a:prstGeom prst="rect">
            <a:avLst/>
          </a:prstGeom>
          <a:noFill/>
          <a:ln/>
        </p:spPr>
        <p:txBody>
          <a:bodyPr wrap="none" lIns="0" tIns="0" rIns="0" bIns="0" rtlCol="0" anchor="t"/>
          <a:lstStyle/>
          <a:p>
            <a:pPr algn="l" indent="0" marL="0">
              <a:lnSpc>
                <a:spcPts val="1850"/>
              </a:lnSpc>
              <a:buNone/>
            </a:pPr>
            <a:r>
              <a:rPr lang="en-US" sz="1150" dirty="0">
                <a:solidFill>
                  <a:srgbClr val="000000"/>
                </a:solidFill>
                <a:latin typeface="Source Serif 4 Semi Bold" pitchFamily="34" charset="0"/>
                <a:ea typeface="Source Serif 4 Semi Bold" pitchFamily="34" charset="-122"/>
                <a:cs typeface="Source Serif 4 Semi Bold" pitchFamily="34" charset="-120"/>
              </a:rPr>
              <a:t>1</a:t>
            </a:r>
            <a:endParaRPr lang="en-US" sz="1150" dirty="0"/>
          </a:p>
        </p:txBody>
      </p:sp>
      <p:sp>
        <p:nvSpPr>
          <p:cNvPr id="7" name="Text 3"/>
          <p:cNvSpPr/>
          <p:nvPr/>
        </p:nvSpPr>
        <p:spPr>
          <a:xfrm>
            <a:off x="1107281" y="1443157"/>
            <a:ext cx="1452205" cy="181570"/>
          </a:xfrm>
          <a:prstGeom prst="rect">
            <a:avLst/>
          </a:prstGeom>
          <a:noFill/>
          <a:ln/>
        </p:spPr>
        <p:txBody>
          <a:bodyPr wrap="none" lIns="0" tIns="0" rIns="0" bIns="0" rtlCol="0" anchor="t"/>
          <a:lstStyle/>
          <a:p>
            <a:pPr algn="l" indent="0" marL="0">
              <a:lnSpc>
                <a:spcPts val="1400"/>
              </a:lnSpc>
              <a:buNone/>
            </a:pPr>
            <a:r>
              <a:rPr lang="en-US" sz="1100" dirty="0">
                <a:solidFill>
                  <a:srgbClr val="272525"/>
                </a:solidFill>
                <a:latin typeface="Source Serif 4 Semi Bold" pitchFamily="34" charset="0"/>
                <a:ea typeface="Source Serif 4 Semi Bold" pitchFamily="34" charset="-122"/>
                <a:cs typeface="Source Serif 4 Semi Bold" pitchFamily="34" charset="-120"/>
              </a:rPr>
              <a:t>Hóa Chất CFC</a:t>
            </a:r>
            <a:endParaRPr lang="en-US" sz="1100" dirty="0"/>
          </a:p>
        </p:txBody>
      </p:sp>
      <p:sp>
        <p:nvSpPr>
          <p:cNvPr id="8" name="Text 4"/>
          <p:cNvSpPr/>
          <p:nvPr/>
        </p:nvSpPr>
        <p:spPr>
          <a:xfrm>
            <a:off x="1107281" y="1698784"/>
            <a:ext cx="6007537" cy="395049"/>
          </a:xfrm>
          <a:prstGeom prst="rect">
            <a:avLst/>
          </a:prstGeom>
          <a:noFill/>
          <a:ln/>
        </p:spPr>
        <p:txBody>
          <a:bodyPr wrap="square" lIns="0" tIns="0" rIns="0" bIns="0" rtlCol="0" anchor="t"/>
          <a:lstStyle/>
          <a:p>
            <a:pPr algn="l" indent="0" marL="0">
              <a:lnSpc>
                <a:spcPts val="1550"/>
              </a:lnSpc>
              <a:buNone/>
            </a:pPr>
            <a:r>
              <a:rPr lang="en-US" sz="950" dirty="0">
                <a:solidFill>
                  <a:srgbClr val="272525"/>
                </a:solidFill>
                <a:latin typeface="Source Sans 3" pitchFamily="34" charset="0"/>
                <a:ea typeface="Source Sans 3" pitchFamily="34" charset="-122"/>
                <a:cs typeface="Source Sans 3" pitchFamily="34" charset="-120"/>
              </a:rPr>
              <a:t>Chlorofluorocarbons (CFC) từ tủ lạnh cũ, máy lạnh và bình xịt đã làm hỏng tầng ô-dôn. Những hóa chất này bay lên cao và phá vỡ các phân tử ô-dôn.</a:t>
            </a:r>
            <a:endParaRPr lang="en-US" sz="950" dirty="0"/>
          </a:p>
        </p:txBody>
      </p:sp>
      <p:sp>
        <p:nvSpPr>
          <p:cNvPr id="9" name="Shape 5"/>
          <p:cNvSpPr/>
          <p:nvPr/>
        </p:nvSpPr>
        <p:spPr>
          <a:xfrm>
            <a:off x="7376755" y="1134547"/>
            <a:ext cx="6284833" cy="1097875"/>
          </a:xfrm>
          <a:prstGeom prst="roundRect">
            <a:avLst>
              <a:gd name="adj" fmla="val 6663"/>
            </a:avLst>
          </a:prstGeom>
          <a:solidFill>
            <a:srgbClr val="FFFFFF">
              <a:alpha val="95000"/>
            </a:srgbClr>
          </a:solidFill>
          <a:ln/>
        </p:spPr>
      </p:sp>
      <p:pic>
        <p:nvPicPr>
          <p:cNvPr id="10" name="Image 2" descr="preencoded.png">    </p:cNvPr>
          <p:cNvPicPr>
            <a:picLocks noChangeAspect="1"/>
          </p:cNvPicPr>
          <p:nvPr/>
        </p:nvPicPr>
        <p:blipFill>
          <a:blip r:embed="rId3"/>
          <a:stretch>
            <a:fillRect/>
          </a:stretch>
        </p:blipFill>
        <p:spPr>
          <a:xfrm>
            <a:off x="7376755" y="1119307"/>
            <a:ext cx="6284833" cy="60960"/>
          </a:xfrm>
          <a:prstGeom prst="rect">
            <a:avLst/>
          </a:prstGeom>
        </p:spPr>
      </p:pic>
      <p:pic>
        <p:nvPicPr>
          <p:cNvPr id="11" name="Image 3" descr="preencoded.png">    </p:cNvPr>
          <p:cNvPicPr>
            <a:picLocks noChangeAspect="1"/>
          </p:cNvPicPr>
          <p:nvPr/>
        </p:nvPicPr>
        <p:blipFill>
          <a:blip r:embed="rId4"/>
          <a:stretch>
            <a:fillRect/>
          </a:stretch>
        </p:blipFill>
        <p:spPr>
          <a:xfrm>
            <a:off x="10334030" y="949404"/>
            <a:ext cx="370284" cy="370284"/>
          </a:xfrm>
          <a:prstGeom prst="rect">
            <a:avLst/>
          </a:prstGeom>
        </p:spPr>
      </p:pic>
      <p:sp>
        <p:nvSpPr>
          <p:cNvPr id="12" name="Text 6"/>
          <p:cNvSpPr/>
          <p:nvPr/>
        </p:nvSpPr>
        <p:spPr>
          <a:xfrm>
            <a:off x="10445115" y="1041916"/>
            <a:ext cx="148114" cy="185142"/>
          </a:xfrm>
          <a:prstGeom prst="rect">
            <a:avLst/>
          </a:prstGeom>
          <a:noFill/>
          <a:ln/>
        </p:spPr>
        <p:txBody>
          <a:bodyPr wrap="none" lIns="0" tIns="0" rIns="0" bIns="0" rtlCol="0" anchor="t"/>
          <a:lstStyle/>
          <a:p>
            <a:pPr algn="l" indent="0" marL="0">
              <a:lnSpc>
                <a:spcPts val="1850"/>
              </a:lnSpc>
              <a:buNone/>
            </a:pPr>
            <a:r>
              <a:rPr lang="en-US" sz="1150" dirty="0">
                <a:solidFill>
                  <a:srgbClr val="000000"/>
                </a:solidFill>
                <a:latin typeface="Source Serif 4 Semi Bold" pitchFamily="34" charset="0"/>
                <a:ea typeface="Source Serif 4 Semi Bold" pitchFamily="34" charset="-122"/>
                <a:cs typeface="Source Serif 4 Semi Bold" pitchFamily="34" charset="-120"/>
              </a:rPr>
              <a:t>2</a:t>
            </a:r>
            <a:endParaRPr lang="en-US" sz="1150" dirty="0"/>
          </a:p>
        </p:txBody>
      </p:sp>
      <p:sp>
        <p:nvSpPr>
          <p:cNvPr id="13" name="Text 7"/>
          <p:cNvSpPr/>
          <p:nvPr/>
        </p:nvSpPr>
        <p:spPr>
          <a:xfrm>
            <a:off x="7515344" y="1443157"/>
            <a:ext cx="1452205" cy="181570"/>
          </a:xfrm>
          <a:prstGeom prst="rect">
            <a:avLst/>
          </a:prstGeom>
          <a:noFill/>
          <a:ln/>
        </p:spPr>
        <p:txBody>
          <a:bodyPr wrap="none" lIns="0" tIns="0" rIns="0" bIns="0" rtlCol="0" anchor="t"/>
          <a:lstStyle/>
          <a:p>
            <a:pPr algn="l" indent="0" marL="0">
              <a:lnSpc>
                <a:spcPts val="1400"/>
              </a:lnSpc>
              <a:buNone/>
            </a:pPr>
            <a:r>
              <a:rPr lang="en-US" sz="1100" dirty="0">
                <a:solidFill>
                  <a:srgbClr val="272525"/>
                </a:solidFill>
                <a:latin typeface="Source Serif 4 Semi Bold" pitchFamily="34" charset="0"/>
                <a:ea typeface="Source Serif 4 Semi Bold" pitchFamily="34" charset="-122"/>
                <a:cs typeface="Source Serif 4 Semi Bold" pitchFamily="34" charset="-120"/>
              </a:rPr>
              <a:t>Bình Xịt Aerosol</a:t>
            </a:r>
            <a:endParaRPr lang="en-US" sz="1100" dirty="0"/>
          </a:p>
        </p:txBody>
      </p:sp>
      <p:sp>
        <p:nvSpPr>
          <p:cNvPr id="14" name="Text 8"/>
          <p:cNvSpPr/>
          <p:nvPr/>
        </p:nvSpPr>
        <p:spPr>
          <a:xfrm>
            <a:off x="7515344" y="1698784"/>
            <a:ext cx="6007656" cy="395049"/>
          </a:xfrm>
          <a:prstGeom prst="rect">
            <a:avLst/>
          </a:prstGeom>
          <a:noFill/>
          <a:ln/>
        </p:spPr>
        <p:txBody>
          <a:bodyPr wrap="square" lIns="0" tIns="0" rIns="0" bIns="0" rtlCol="0" anchor="t"/>
          <a:lstStyle/>
          <a:p>
            <a:pPr algn="l" indent="0" marL="0">
              <a:lnSpc>
                <a:spcPts val="1550"/>
              </a:lnSpc>
              <a:buNone/>
            </a:pPr>
            <a:r>
              <a:rPr lang="en-US" sz="950" dirty="0">
                <a:solidFill>
                  <a:srgbClr val="272525"/>
                </a:solidFill>
                <a:latin typeface="Source Sans 3" pitchFamily="34" charset="0"/>
                <a:ea typeface="Source Sans 3" pitchFamily="34" charset="-122"/>
                <a:cs typeface="Source Sans 3" pitchFamily="34" charset="-120"/>
              </a:rPr>
              <a:t>Các loại bình xịt như thuốc xịt tóc, xịt khử mùi cũ chứa CFC. Khi xịt, hóa chất bay vào không khí và lên tầng ô-dôn, gây hại trong nhiều năm.</a:t>
            </a:r>
            <a:endParaRPr lang="en-US" sz="950" dirty="0"/>
          </a:p>
        </p:txBody>
      </p:sp>
      <p:sp>
        <p:nvSpPr>
          <p:cNvPr id="15" name="Shape 9"/>
          <p:cNvSpPr/>
          <p:nvPr/>
        </p:nvSpPr>
        <p:spPr>
          <a:xfrm>
            <a:off x="968693" y="2540913"/>
            <a:ext cx="6284714" cy="1097875"/>
          </a:xfrm>
          <a:prstGeom prst="roundRect">
            <a:avLst>
              <a:gd name="adj" fmla="val 6663"/>
            </a:avLst>
          </a:prstGeom>
          <a:solidFill>
            <a:srgbClr val="FFFFFF">
              <a:alpha val="95000"/>
            </a:srgbClr>
          </a:solidFill>
          <a:ln/>
        </p:spPr>
      </p:sp>
      <p:pic>
        <p:nvPicPr>
          <p:cNvPr id="16" name="Image 4" descr="preencoded.png">    </p:cNvPr>
          <p:cNvPicPr>
            <a:picLocks noChangeAspect="1"/>
          </p:cNvPicPr>
          <p:nvPr/>
        </p:nvPicPr>
        <p:blipFill>
          <a:blip r:embed="rId5"/>
          <a:stretch>
            <a:fillRect/>
          </a:stretch>
        </p:blipFill>
        <p:spPr>
          <a:xfrm>
            <a:off x="968693" y="2525673"/>
            <a:ext cx="6284714" cy="60960"/>
          </a:xfrm>
          <a:prstGeom prst="rect">
            <a:avLst/>
          </a:prstGeom>
        </p:spPr>
      </p:pic>
      <p:pic>
        <p:nvPicPr>
          <p:cNvPr id="17" name="Image 5" descr="preencoded.png">    </p:cNvPr>
          <p:cNvPicPr>
            <a:picLocks noChangeAspect="1"/>
          </p:cNvPicPr>
          <p:nvPr/>
        </p:nvPicPr>
        <p:blipFill>
          <a:blip r:embed="rId6"/>
          <a:stretch>
            <a:fillRect/>
          </a:stretch>
        </p:blipFill>
        <p:spPr>
          <a:xfrm>
            <a:off x="3925848" y="2355771"/>
            <a:ext cx="370284" cy="370284"/>
          </a:xfrm>
          <a:prstGeom prst="rect">
            <a:avLst/>
          </a:prstGeom>
        </p:spPr>
      </p:pic>
      <p:sp>
        <p:nvSpPr>
          <p:cNvPr id="18" name="Text 10"/>
          <p:cNvSpPr/>
          <p:nvPr/>
        </p:nvSpPr>
        <p:spPr>
          <a:xfrm>
            <a:off x="4036933" y="2448282"/>
            <a:ext cx="148114" cy="185142"/>
          </a:xfrm>
          <a:prstGeom prst="rect">
            <a:avLst/>
          </a:prstGeom>
          <a:noFill/>
          <a:ln/>
        </p:spPr>
        <p:txBody>
          <a:bodyPr wrap="none" lIns="0" tIns="0" rIns="0" bIns="0" rtlCol="0" anchor="t"/>
          <a:lstStyle/>
          <a:p>
            <a:pPr algn="l" indent="0" marL="0">
              <a:lnSpc>
                <a:spcPts val="1850"/>
              </a:lnSpc>
              <a:buNone/>
            </a:pPr>
            <a:r>
              <a:rPr lang="en-US" sz="1150" dirty="0">
                <a:solidFill>
                  <a:srgbClr val="000000"/>
                </a:solidFill>
                <a:latin typeface="Source Serif 4 Semi Bold" pitchFamily="34" charset="0"/>
                <a:ea typeface="Source Serif 4 Semi Bold" pitchFamily="34" charset="-122"/>
                <a:cs typeface="Source Serif 4 Semi Bold" pitchFamily="34" charset="-120"/>
              </a:rPr>
              <a:t>3</a:t>
            </a:r>
            <a:endParaRPr lang="en-US" sz="1150" dirty="0"/>
          </a:p>
        </p:txBody>
      </p:sp>
      <p:sp>
        <p:nvSpPr>
          <p:cNvPr id="19" name="Text 11"/>
          <p:cNvSpPr/>
          <p:nvPr/>
        </p:nvSpPr>
        <p:spPr>
          <a:xfrm>
            <a:off x="1107281" y="2849523"/>
            <a:ext cx="1452205" cy="181570"/>
          </a:xfrm>
          <a:prstGeom prst="rect">
            <a:avLst/>
          </a:prstGeom>
          <a:noFill/>
          <a:ln/>
        </p:spPr>
        <p:txBody>
          <a:bodyPr wrap="none" lIns="0" tIns="0" rIns="0" bIns="0" rtlCol="0" anchor="t"/>
          <a:lstStyle/>
          <a:p>
            <a:pPr algn="l" indent="0" marL="0">
              <a:lnSpc>
                <a:spcPts val="1400"/>
              </a:lnSpc>
              <a:buNone/>
            </a:pPr>
            <a:r>
              <a:rPr lang="en-US" sz="1100" dirty="0">
                <a:solidFill>
                  <a:srgbClr val="272525"/>
                </a:solidFill>
                <a:latin typeface="Source Serif 4 Semi Bold" pitchFamily="34" charset="0"/>
                <a:ea typeface="Source Serif 4 Semi Bold" pitchFamily="34" charset="-122"/>
                <a:cs typeface="Source Serif 4 Semi Bold" pitchFamily="34" charset="-120"/>
              </a:rPr>
              <a:t>Thiết Bị Làm Lạnh</a:t>
            </a:r>
            <a:endParaRPr lang="en-US" sz="1100" dirty="0"/>
          </a:p>
        </p:txBody>
      </p:sp>
      <p:sp>
        <p:nvSpPr>
          <p:cNvPr id="20" name="Text 12"/>
          <p:cNvSpPr/>
          <p:nvPr/>
        </p:nvSpPr>
        <p:spPr>
          <a:xfrm>
            <a:off x="1107281" y="3105150"/>
            <a:ext cx="6007537" cy="395049"/>
          </a:xfrm>
          <a:prstGeom prst="rect">
            <a:avLst/>
          </a:prstGeom>
          <a:noFill/>
          <a:ln/>
        </p:spPr>
        <p:txBody>
          <a:bodyPr wrap="square" lIns="0" tIns="0" rIns="0" bIns="0" rtlCol="0" anchor="t"/>
          <a:lstStyle/>
          <a:p>
            <a:pPr algn="l" indent="0" marL="0">
              <a:lnSpc>
                <a:spcPts val="1550"/>
              </a:lnSpc>
              <a:buNone/>
            </a:pPr>
            <a:r>
              <a:rPr lang="en-US" sz="950" dirty="0">
                <a:solidFill>
                  <a:srgbClr val="272525"/>
                </a:solidFill>
                <a:latin typeface="Source Sans 3" pitchFamily="34" charset="0"/>
                <a:ea typeface="Source Sans 3" pitchFamily="34" charset="-122"/>
                <a:cs typeface="Source Sans 3" pitchFamily="34" charset="-120"/>
              </a:rPr>
              <a:t>Tủ lạnh và máy điều hòa cũ sử dụng CFC để làm lạnh. Khi thiết bị bị hỏng hoặc vứt bỏ không đúng cách, CFC thoát ra và gây hại.</a:t>
            </a:r>
            <a:endParaRPr lang="en-US" sz="950" dirty="0"/>
          </a:p>
        </p:txBody>
      </p:sp>
      <p:sp>
        <p:nvSpPr>
          <p:cNvPr id="21" name="Shape 13"/>
          <p:cNvSpPr/>
          <p:nvPr/>
        </p:nvSpPr>
        <p:spPr>
          <a:xfrm>
            <a:off x="7376755" y="2540913"/>
            <a:ext cx="6284833" cy="1097875"/>
          </a:xfrm>
          <a:prstGeom prst="roundRect">
            <a:avLst>
              <a:gd name="adj" fmla="val 6663"/>
            </a:avLst>
          </a:prstGeom>
          <a:solidFill>
            <a:srgbClr val="FFFFFF">
              <a:alpha val="95000"/>
            </a:srgbClr>
          </a:solidFill>
          <a:ln/>
        </p:spPr>
      </p:sp>
      <p:pic>
        <p:nvPicPr>
          <p:cNvPr id="22" name="Image 6" descr="preencoded.png">    </p:cNvPr>
          <p:cNvPicPr>
            <a:picLocks noChangeAspect="1"/>
          </p:cNvPicPr>
          <p:nvPr/>
        </p:nvPicPr>
        <p:blipFill>
          <a:blip r:embed="rId7"/>
          <a:stretch>
            <a:fillRect/>
          </a:stretch>
        </p:blipFill>
        <p:spPr>
          <a:xfrm>
            <a:off x="7376755" y="2525673"/>
            <a:ext cx="6284833" cy="60960"/>
          </a:xfrm>
          <a:prstGeom prst="rect">
            <a:avLst/>
          </a:prstGeom>
        </p:spPr>
      </p:pic>
      <p:pic>
        <p:nvPicPr>
          <p:cNvPr id="23" name="Image 7" descr="preencoded.png">    </p:cNvPr>
          <p:cNvPicPr>
            <a:picLocks noChangeAspect="1"/>
          </p:cNvPicPr>
          <p:nvPr/>
        </p:nvPicPr>
        <p:blipFill>
          <a:blip r:embed="rId8"/>
          <a:stretch>
            <a:fillRect/>
          </a:stretch>
        </p:blipFill>
        <p:spPr>
          <a:xfrm>
            <a:off x="10334030" y="2355771"/>
            <a:ext cx="370284" cy="370284"/>
          </a:xfrm>
          <a:prstGeom prst="rect">
            <a:avLst/>
          </a:prstGeom>
        </p:spPr>
      </p:pic>
      <p:sp>
        <p:nvSpPr>
          <p:cNvPr id="24" name="Text 14"/>
          <p:cNvSpPr/>
          <p:nvPr/>
        </p:nvSpPr>
        <p:spPr>
          <a:xfrm>
            <a:off x="10445115" y="2448282"/>
            <a:ext cx="148114" cy="185142"/>
          </a:xfrm>
          <a:prstGeom prst="rect">
            <a:avLst/>
          </a:prstGeom>
          <a:noFill/>
          <a:ln/>
        </p:spPr>
        <p:txBody>
          <a:bodyPr wrap="none" lIns="0" tIns="0" rIns="0" bIns="0" rtlCol="0" anchor="t"/>
          <a:lstStyle/>
          <a:p>
            <a:pPr algn="l" indent="0" marL="0">
              <a:lnSpc>
                <a:spcPts val="1850"/>
              </a:lnSpc>
              <a:buNone/>
            </a:pPr>
            <a:r>
              <a:rPr lang="en-US" sz="1150" dirty="0">
                <a:solidFill>
                  <a:srgbClr val="000000"/>
                </a:solidFill>
                <a:latin typeface="Source Serif 4 Semi Bold" pitchFamily="34" charset="0"/>
                <a:ea typeface="Source Serif 4 Semi Bold" pitchFamily="34" charset="-122"/>
                <a:cs typeface="Source Serif 4 Semi Bold" pitchFamily="34" charset="-120"/>
              </a:rPr>
              <a:t>4</a:t>
            </a:r>
            <a:endParaRPr lang="en-US" sz="1150" dirty="0"/>
          </a:p>
        </p:txBody>
      </p:sp>
      <p:sp>
        <p:nvSpPr>
          <p:cNvPr id="25" name="Text 15"/>
          <p:cNvSpPr/>
          <p:nvPr/>
        </p:nvSpPr>
        <p:spPr>
          <a:xfrm>
            <a:off x="7515344" y="2849523"/>
            <a:ext cx="1603177" cy="181570"/>
          </a:xfrm>
          <a:prstGeom prst="rect">
            <a:avLst/>
          </a:prstGeom>
          <a:noFill/>
          <a:ln/>
        </p:spPr>
        <p:txBody>
          <a:bodyPr wrap="none" lIns="0" tIns="0" rIns="0" bIns="0" rtlCol="0" anchor="t"/>
          <a:lstStyle/>
          <a:p>
            <a:pPr algn="l" indent="0" marL="0">
              <a:lnSpc>
                <a:spcPts val="1400"/>
              </a:lnSpc>
              <a:buNone/>
            </a:pPr>
            <a:r>
              <a:rPr lang="en-US" sz="1100" dirty="0">
                <a:solidFill>
                  <a:srgbClr val="272525"/>
                </a:solidFill>
                <a:latin typeface="Source Serif 4 Semi Bold" pitchFamily="34" charset="0"/>
                <a:ea typeface="Source Serif 4 Semi Bold" pitchFamily="34" charset="-122"/>
                <a:cs typeface="Source Serif 4 Semi Bold" pitchFamily="34" charset="-120"/>
              </a:rPr>
              <a:t>Dung Môi Công Nghiệp</a:t>
            </a:r>
            <a:endParaRPr lang="en-US" sz="1100" dirty="0"/>
          </a:p>
        </p:txBody>
      </p:sp>
      <p:sp>
        <p:nvSpPr>
          <p:cNvPr id="26" name="Text 16"/>
          <p:cNvSpPr/>
          <p:nvPr/>
        </p:nvSpPr>
        <p:spPr>
          <a:xfrm>
            <a:off x="7515344" y="3105150"/>
            <a:ext cx="6007656" cy="395049"/>
          </a:xfrm>
          <a:prstGeom prst="rect">
            <a:avLst/>
          </a:prstGeom>
          <a:noFill/>
          <a:ln/>
        </p:spPr>
        <p:txBody>
          <a:bodyPr wrap="square" lIns="0" tIns="0" rIns="0" bIns="0" rtlCol="0" anchor="t"/>
          <a:lstStyle/>
          <a:p>
            <a:pPr algn="l" indent="0" marL="0">
              <a:lnSpc>
                <a:spcPts val="1550"/>
              </a:lnSpc>
              <a:buNone/>
            </a:pPr>
            <a:r>
              <a:rPr lang="en-US" sz="950" dirty="0">
                <a:solidFill>
                  <a:srgbClr val="272525"/>
                </a:solidFill>
                <a:latin typeface="Source Sans 3" pitchFamily="34" charset="0"/>
                <a:ea typeface="Source Sans 3" pitchFamily="34" charset="-122"/>
                <a:cs typeface="Source Sans 3" pitchFamily="34" charset="-120"/>
              </a:rPr>
              <a:t>Một số nhà máy sử dụng dung môi chứa hóa chất phá hủy ô-dôn trong quá trình sản xuất. Việc kiểm soát và thay thế chúng rất quan trọng.</a:t>
            </a:r>
            <a:endParaRPr lang="en-US" sz="950" dirty="0"/>
          </a:p>
        </p:txBody>
      </p:sp>
      <p:pic>
        <p:nvPicPr>
          <p:cNvPr id="27" name="Image 8" descr="preencoded.png">    </p:cNvPr>
          <p:cNvPicPr>
            <a:picLocks noChangeAspect="1"/>
          </p:cNvPicPr>
          <p:nvPr/>
        </p:nvPicPr>
        <p:blipFill>
          <a:blip r:embed="rId9"/>
          <a:stretch>
            <a:fillRect/>
          </a:stretch>
        </p:blipFill>
        <p:spPr>
          <a:xfrm>
            <a:off x="968693" y="3916442"/>
            <a:ext cx="6195893" cy="6195893"/>
          </a:xfrm>
          <a:prstGeom prst="rect">
            <a:avLst/>
          </a:prstGeom>
        </p:spPr>
      </p:pic>
      <p:sp>
        <p:nvSpPr>
          <p:cNvPr id="28" name="Text 17"/>
          <p:cNvSpPr/>
          <p:nvPr/>
        </p:nvSpPr>
        <p:spPr>
          <a:xfrm>
            <a:off x="7473196" y="3888700"/>
            <a:ext cx="6195893" cy="395049"/>
          </a:xfrm>
          <a:prstGeom prst="rect">
            <a:avLst/>
          </a:prstGeom>
          <a:noFill/>
          <a:ln/>
        </p:spPr>
        <p:txBody>
          <a:bodyPr wrap="square" lIns="0" tIns="0" rIns="0" bIns="0" rtlCol="0" anchor="t"/>
          <a:lstStyle/>
          <a:p>
            <a:pPr algn="l" indent="0" marL="0">
              <a:lnSpc>
                <a:spcPts val="1550"/>
              </a:lnSpc>
              <a:buNone/>
            </a:pPr>
            <a:r>
              <a:rPr lang="en-US" sz="950" dirty="0">
                <a:solidFill>
                  <a:srgbClr val="272525"/>
                </a:solidFill>
                <a:latin typeface="Source Sans 3" pitchFamily="34" charset="0"/>
                <a:ea typeface="Source Sans 3" pitchFamily="34" charset="-122"/>
                <a:cs typeface="Source Sans 3" pitchFamily="34" charset="-120"/>
              </a:rPr>
              <a:t>May mắn thay, nhiều quốc gia đã cấm sử dụng CFC từ những năm 1980. Nhờ đó, tầng ô-dôn đang dần phục hồi, cho thấy khi con người hợp tác, chúng ta có thể sửa chữa những thiệt hại đã gây ra.</a:t>
            </a:r>
            <a:endParaRPr lang="en-US" sz="9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968693" y="700564"/>
            <a:ext cx="5252204" cy="580787"/>
          </a:xfrm>
          <a:prstGeom prst="rect">
            <a:avLst/>
          </a:prstGeom>
          <a:noFill/>
          <a:ln/>
        </p:spPr>
        <p:txBody>
          <a:bodyPr wrap="none" lIns="0" tIns="0" rIns="0" bIns="0" rtlCol="0" anchor="t"/>
          <a:lstStyle/>
          <a:p>
            <a:pPr algn="l" indent="0" marL="0">
              <a:lnSpc>
                <a:spcPts val="4550"/>
              </a:lnSpc>
              <a:buNone/>
            </a:pPr>
            <a:r>
              <a:rPr lang="en-US" sz="3650" dirty="0">
                <a:solidFill>
                  <a:srgbClr val="D73AD7"/>
                </a:solidFill>
                <a:latin typeface="Source Serif 4 Semi Bold" pitchFamily="34" charset="0"/>
                <a:ea typeface="Source Serif 4 Semi Bold" pitchFamily="34" charset="-122"/>
                <a:cs typeface="Source Serif 4 Semi Bold" pitchFamily="34" charset="-120"/>
              </a:rPr>
              <a:t>Hành Động Của Các Em</a:t>
            </a:r>
            <a:endParaRPr lang="en-US" sz="3650" dirty="0"/>
          </a:p>
        </p:txBody>
      </p:sp>
      <p:sp>
        <p:nvSpPr>
          <p:cNvPr id="3" name="Text 1"/>
          <p:cNvSpPr/>
          <p:nvPr/>
        </p:nvSpPr>
        <p:spPr>
          <a:xfrm>
            <a:off x="968693" y="1676281"/>
            <a:ext cx="12692896" cy="631984"/>
          </a:xfrm>
          <a:prstGeom prst="rect">
            <a:avLst/>
          </a:prstGeom>
          <a:noFill/>
          <a:ln/>
        </p:spPr>
        <p:txBody>
          <a:bodyPr wrap="square" lIns="0" tIns="0" rIns="0" bIns="0" rtlCol="0" anchor="t"/>
          <a:lstStyle/>
          <a:p>
            <a:pPr algn="l" indent="0" marL="0">
              <a:lnSpc>
                <a:spcPts val="2450"/>
              </a:lnSpc>
              <a:buNone/>
            </a:pPr>
            <a:r>
              <a:rPr lang="en-US" sz="1550" dirty="0">
                <a:solidFill>
                  <a:srgbClr val="272525"/>
                </a:solidFill>
                <a:latin typeface="Source Sans 3" pitchFamily="34" charset="0"/>
                <a:ea typeface="Source Sans 3" pitchFamily="34" charset="-122"/>
                <a:cs typeface="Source Sans 3" pitchFamily="34" charset="-120"/>
              </a:rPr>
              <a:t>Mỗi học sinh tiểu học đều có thể trở thành chiến binh môi trường! Dù các em còn nhỏ, nhưng những hành động nhỏ của các em có thể tạo ra sự khác biệt lớn. Khi nhiều người cùng làm những việc tốt cho môi trường, tác động sẽ rất mạnh mẽ.</a:t>
            </a:r>
            <a:endParaRPr lang="en-US" sz="1550" dirty="0"/>
          </a:p>
        </p:txBody>
      </p:sp>
      <p:sp>
        <p:nvSpPr>
          <p:cNvPr id="4" name="Text 2"/>
          <p:cNvSpPr/>
          <p:nvPr/>
        </p:nvSpPr>
        <p:spPr>
          <a:xfrm>
            <a:off x="968693" y="2777133"/>
            <a:ext cx="2323148" cy="290274"/>
          </a:xfrm>
          <a:prstGeom prst="rect">
            <a:avLst/>
          </a:prstGeom>
          <a:noFill/>
          <a:ln/>
        </p:spPr>
        <p:txBody>
          <a:bodyPr wrap="none" lIns="0" tIns="0" rIns="0" bIns="0" rtlCol="0" anchor="t"/>
          <a:lstStyle/>
          <a:p>
            <a:pPr algn="l" indent="0" marL="0">
              <a:lnSpc>
                <a:spcPts val="2250"/>
              </a:lnSpc>
              <a:buNone/>
            </a:pPr>
            <a:r>
              <a:rPr lang="en-US" sz="1800" dirty="0">
                <a:solidFill>
                  <a:srgbClr val="272525"/>
                </a:solidFill>
                <a:latin typeface="Source Serif 4 Semi Bold" pitchFamily="34" charset="0"/>
                <a:ea typeface="Source Serif 4 Semi Bold" pitchFamily="34" charset="-122"/>
                <a:cs typeface="Source Serif 4 Semi Bold" pitchFamily="34" charset="-120"/>
              </a:rPr>
              <a:t>Tiết Kiệm Điện</a:t>
            </a:r>
            <a:endParaRPr lang="en-US" sz="1800" dirty="0"/>
          </a:p>
        </p:txBody>
      </p:sp>
      <p:sp>
        <p:nvSpPr>
          <p:cNvPr id="5" name="Text 3"/>
          <p:cNvSpPr/>
          <p:nvPr/>
        </p:nvSpPr>
        <p:spPr>
          <a:xfrm>
            <a:off x="968693" y="3185874"/>
            <a:ext cx="4066342" cy="947976"/>
          </a:xfrm>
          <a:prstGeom prst="rect">
            <a:avLst/>
          </a:prstGeom>
          <a:noFill/>
          <a:ln/>
        </p:spPr>
        <p:txBody>
          <a:bodyPr wrap="square" lIns="0" tIns="0" rIns="0" bIns="0" rtlCol="0" anchor="t"/>
          <a:lstStyle/>
          <a:p>
            <a:pPr algn="l" indent="0" marL="0">
              <a:lnSpc>
                <a:spcPts val="2450"/>
              </a:lnSpc>
              <a:buNone/>
            </a:pPr>
            <a:r>
              <a:rPr lang="en-US" sz="1550" dirty="0">
                <a:solidFill>
                  <a:srgbClr val="272525"/>
                </a:solidFill>
                <a:latin typeface="Source Sans 3" pitchFamily="34" charset="0"/>
                <a:ea typeface="Source Sans 3" pitchFamily="34" charset="-122"/>
                <a:cs typeface="Source Sans 3" pitchFamily="34" charset="-120"/>
              </a:rPr>
              <a:t>Tắt đèn khi ra khỏi phòng, rút phích cắm thiết bị không dùng, và nhắc nhở gia đình sử dụng đèn LED tiết kiệm năng lượng.</a:t>
            </a:r>
            <a:endParaRPr lang="en-US" sz="1550" dirty="0"/>
          </a:p>
        </p:txBody>
      </p:sp>
      <p:sp>
        <p:nvSpPr>
          <p:cNvPr id="6" name="Text 4"/>
          <p:cNvSpPr/>
          <p:nvPr/>
        </p:nvSpPr>
        <p:spPr>
          <a:xfrm>
            <a:off x="5281851" y="2777133"/>
            <a:ext cx="2323148" cy="290274"/>
          </a:xfrm>
          <a:prstGeom prst="rect">
            <a:avLst/>
          </a:prstGeom>
          <a:noFill/>
          <a:ln/>
        </p:spPr>
        <p:txBody>
          <a:bodyPr wrap="none" lIns="0" tIns="0" rIns="0" bIns="0" rtlCol="0" anchor="t"/>
          <a:lstStyle/>
          <a:p>
            <a:pPr algn="l" indent="0" marL="0">
              <a:lnSpc>
                <a:spcPts val="2250"/>
              </a:lnSpc>
              <a:buNone/>
            </a:pPr>
            <a:r>
              <a:rPr lang="en-US" sz="1800" dirty="0">
                <a:solidFill>
                  <a:srgbClr val="272525"/>
                </a:solidFill>
                <a:latin typeface="Source Serif 4 Semi Bold" pitchFamily="34" charset="0"/>
                <a:ea typeface="Source Serif 4 Semi Bold" pitchFamily="34" charset="-122"/>
                <a:cs typeface="Source Serif 4 Semi Bold" pitchFamily="34" charset="-120"/>
              </a:rPr>
              <a:t>Tái Chế Rác</a:t>
            </a:r>
            <a:endParaRPr lang="en-US" sz="1800" dirty="0"/>
          </a:p>
        </p:txBody>
      </p:sp>
      <p:sp>
        <p:nvSpPr>
          <p:cNvPr id="7" name="Text 5"/>
          <p:cNvSpPr/>
          <p:nvPr/>
        </p:nvSpPr>
        <p:spPr>
          <a:xfrm>
            <a:off x="5281851" y="3185874"/>
            <a:ext cx="4066461" cy="947976"/>
          </a:xfrm>
          <a:prstGeom prst="rect">
            <a:avLst/>
          </a:prstGeom>
          <a:noFill/>
          <a:ln/>
        </p:spPr>
        <p:txBody>
          <a:bodyPr wrap="square" lIns="0" tIns="0" rIns="0" bIns="0" rtlCol="0" anchor="t"/>
          <a:lstStyle/>
          <a:p>
            <a:pPr algn="l" indent="0" marL="0">
              <a:lnSpc>
                <a:spcPts val="2450"/>
              </a:lnSpc>
              <a:buNone/>
            </a:pPr>
            <a:r>
              <a:rPr lang="en-US" sz="1550" dirty="0">
                <a:solidFill>
                  <a:srgbClr val="272525"/>
                </a:solidFill>
                <a:latin typeface="Source Sans 3" pitchFamily="34" charset="0"/>
                <a:ea typeface="Source Sans 3" pitchFamily="34" charset="-122"/>
                <a:cs typeface="Source Sans 3" pitchFamily="34" charset="-120"/>
              </a:rPr>
              <a:t>Phân loại rác thành nhựa, giấy, kim loại và rác hữu cơ. Tái chế giúp giảm rác thải và tiết kiệm năng lượng sản xuất đồ mới.</a:t>
            </a:r>
            <a:endParaRPr lang="en-US" sz="1550" dirty="0"/>
          </a:p>
        </p:txBody>
      </p:sp>
      <p:sp>
        <p:nvSpPr>
          <p:cNvPr id="8" name="Text 6"/>
          <p:cNvSpPr/>
          <p:nvPr/>
        </p:nvSpPr>
        <p:spPr>
          <a:xfrm>
            <a:off x="9595128" y="2777133"/>
            <a:ext cx="2323148" cy="290274"/>
          </a:xfrm>
          <a:prstGeom prst="rect">
            <a:avLst/>
          </a:prstGeom>
          <a:noFill/>
          <a:ln/>
        </p:spPr>
        <p:txBody>
          <a:bodyPr wrap="none" lIns="0" tIns="0" rIns="0" bIns="0" rtlCol="0" anchor="t"/>
          <a:lstStyle/>
          <a:p>
            <a:pPr algn="l" indent="0" marL="0">
              <a:lnSpc>
                <a:spcPts val="2250"/>
              </a:lnSpc>
              <a:buNone/>
            </a:pPr>
            <a:r>
              <a:rPr lang="en-US" sz="1800" dirty="0">
                <a:solidFill>
                  <a:srgbClr val="272525"/>
                </a:solidFill>
                <a:latin typeface="Source Serif 4 Semi Bold" pitchFamily="34" charset="0"/>
                <a:ea typeface="Source Serif 4 Semi Bold" pitchFamily="34" charset="-122"/>
                <a:cs typeface="Source Serif 4 Semi Bold" pitchFamily="34" charset="-120"/>
              </a:rPr>
              <a:t>Trồng Cây Xanh</a:t>
            </a:r>
            <a:endParaRPr lang="en-US" sz="1800" dirty="0"/>
          </a:p>
        </p:txBody>
      </p:sp>
      <p:sp>
        <p:nvSpPr>
          <p:cNvPr id="9" name="Text 7"/>
          <p:cNvSpPr/>
          <p:nvPr/>
        </p:nvSpPr>
        <p:spPr>
          <a:xfrm>
            <a:off x="9595128" y="3185874"/>
            <a:ext cx="4066461" cy="947976"/>
          </a:xfrm>
          <a:prstGeom prst="rect">
            <a:avLst/>
          </a:prstGeom>
          <a:noFill/>
          <a:ln/>
        </p:spPr>
        <p:txBody>
          <a:bodyPr wrap="square" lIns="0" tIns="0" rIns="0" bIns="0" rtlCol="0" anchor="t"/>
          <a:lstStyle/>
          <a:p>
            <a:pPr algn="l" indent="0" marL="0">
              <a:lnSpc>
                <a:spcPts val="2450"/>
              </a:lnSpc>
              <a:buNone/>
            </a:pPr>
            <a:r>
              <a:rPr lang="en-US" sz="1550" dirty="0">
                <a:solidFill>
                  <a:srgbClr val="272525"/>
                </a:solidFill>
                <a:latin typeface="Source Sans 3" pitchFamily="34" charset="0"/>
                <a:ea typeface="Source Sans 3" pitchFamily="34" charset="-122"/>
                <a:cs typeface="Source Sans 3" pitchFamily="34" charset="-120"/>
              </a:rPr>
              <a:t>Cây xanh hấp thụ CO₂ và tạo ra ô-xy. Tham gia trồng cây ở trường, ở nhà, hoặc trong cộng đồng để làm không khí trong lành hơn.</a:t>
            </a:r>
            <a:endParaRPr lang="en-US" sz="1550" dirty="0"/>
          </a:p>
        </p:txBody>
      </p:sp>
      <p:pic>
        <p:nvPicPr>
          <p:cNvPr id="10"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968693" y="4419957"/>
            <a:ext cx="197406" cy="197406"/>
          </a:xfrm>
          <a:prstGeom prst="rect">
            <a:avLst/>
          </a:prstGeom>
        </p:spPr>
      </p:pic>
      <p:pic>
        <p:nvPicPr>
          <p:cNvPr id="11" name="Image 1" descr="preencoded.png">    </p:cNvPr>
          <p:cNvPicPr>
            <a:picLocks noChangeAspect="1"/>
          </p:cNvPicPr>
          <p:nvPr/>
        </p:nvPicPr>
        <p:blipFill>
          <a:blip r:embed="rId3"/>
          <a:stretch>
            <a:fillRect/>
          </a:stretch>
        </p:blipFill>
        <p:spPr>
          <a:xfrm>
            <a:off x="968693" y="4668560"/>
            <a:ext cx="6247686" cy="22860"/>
          </a:xfrm>
          <a:prstGeom prst="rect">
            <a:avLst/>
          </a:prstGeom>
        </p:spPr>
      </p:pic>
      <p:sp>
        <p:nvSpPr>
          <p:cNvPr id="12" name="Text 8"/>
          <p:cNvSpPr/>
          <p:nvPr/>
        </p:nvSpPr>
        <p:spPr>
          <a:xfrm>
            <a:off x="968693" y="4812983"/>
            <a:ext cx="2323148" cy="290274"/>
          </a:xfrm>
          <a:prstGeom prst="rect">
            <a:avLst/>
          </a:prstGeom>
          <a:noFill/>
          <a:ln/>
        </p:spPr>
        <p:txBody>
          <a:bodyPr wrap="none" lIns="0" tIns="0" rIns="0" bIns="0" rtlCol="0" anchor="t"/>
          <a:lstStyle/>
          <a:p>
            <a:pPr algn="l" indent="0" marL="0">
              <a:lnSpc>
                <a:spcPts val="2250"/>
              </a:lnSpc>
              <a:buNone/>
            </a:pPr>
            <a:r>
              <a:rPr lang="en-US" sz="1800" dirty="0">
                <a:solidFill>
                  <a:srgbClr val="272525"/>
                </a:solidFill>
                <a:latin typeface="Source Serif 4 Semi Bold" pitchFamily="34" charset="0"/>
                <a:ea typeface="Source Serif 4 Semi Bold" pitchFamily="34" charset="-122"/>
                <a:cs typeface="Source Serif 4 Semi Bold" pitchFamily="34" charset="-120"/>
              </a:rPr>
              <a:t>Đi Bộ và Đạp Xe</a:t>
            </a:r>
            <a:endParaRPr lang="en-US" sz="1800" dirty="0"/>
          </a:p>
        </p:txBody>
      </p:sp>
      <p:sp>
        <p:nvSpPr>
          <p:cNvPr id="13" name="Text 9"/>
          <p:cNvSpPr/>
          <p:nvPr/>
        </p:nvSpPr>
        <p:spPr>
          <a:xfrm>
            <a:off x="968693" y="5221724"/>
            <a:ext cx="6247686" cy="631984"/>
          </a:xfrm>
          <a:prstGeom prst="rect">
            <a:avLst/>
          </a:prstGeom>
          <a:noFill/>
          <a:ln/>
        </p:spPr>
        <p:txBody>
          <a:bodyPr wrap="square" lIns="0" tIns="0" rIns="0" bIns="0" rtlCol="0" anchor="t"/>
          <a:lstStyle/>
          <a:p>
            <a:pPr algn="l" indent="0" marL="0">
              <a:lnSpc>
                <a:spcPts val="2450"/>
              </a:lnSpc>
              <a:buNone/>
            </a:pPr>
            <a:r>
              <a:rPr lang="en-US" sz="1550" dirty="0">
                <a:solidFill>
                  <a:srgbClr val="272525"/>
                </a:solidFill>
                <a:latin typeface="Source Sans 3" pitchFamily="34" charset="0"/>
                <a:ea typeface="Source Sans 3" pitchFamily="34" charset="-122"/>
                <a:cs typeface="Source Sans 3" pitchFamily="34" charset="-120"/>
              </a:rPr>
              <a:t>Khuyến khích gia đình đi bộ hoặc đạp xe cho quãng đường ngắn thay vì dùng xe máy</a:t>
            </a:r>
            <a:endParaRPr lang="en-US" sz="1550" dirty="0"/>
          </a:p>
        </p:txBody>
      </p:sp>
      <p:pic>
        <p:nvPicPr>
          <p:cNvPr id="14" name="Image 2" descr="preencoded.png">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13784" y="4419957"/>
            <a:ext cx="197406" cy="197406"/>
          </a:xfrm>
          <a:prstGeom prst="rect">
            <a:avLst/>
          </a:prstGeom>
        </p:spPr>
      </p:pic>
      <p:pic>
        <p:nvPicPr>
          <p:cNvPr id="15" name="Image 3" descr="preencoded.png">    </p:cNvPr>
          <p:cNvPicPr>
            <a:picLocks noChangeAspect="1"/>
          </p:cNvPicPr>
          <p:nvPr/>
        </p:nvPicPr>
        <p:blipFill>
          <a:blip r:embed="rId6"/>
          <a:stretch>
            <a:fillRect/>
          </a:stretch>
        </p:blipFill>
        <p:spPr>
          <a:xfrm>
            <a:off x="7413784" y="4688324"/>
            <a:ext cx="6247805" cy="22860"/>
          </a:xfrm>
          <a:prstGeom prst="rect">
            <a:avLst/>
          </a:prstGeom>
        </p:spPr>
      </p:pic>
      <p:sp>
        <p:nvSpPr>
          <p:cNvPr id="16" name="Text 10"/>
          <p:cNvSpPr/>
          <p:nvPr/>
        </p:nvSpPr>
        <p:spPr>
          <a:xfrm>
            <a:off x="7413784" y="4812983"/>
            <a:ext cx="2323148" cy="290274"/>
          </a:xfrm>
          <a:prstGeom prst="rect">
            <a:avLst/>
          </a:prstGeom>
          <a:noFill/>
          <a:ln/>
        </p:spPr>
        <p:txBody>
          <a:bodyPr wrap="none" lIns="0" tIns="0" rIns="0" bIns="0" rtlCol="0" anchor="t"/>
          <a:lstStyle/>
          <a:p>
            <a:pPr algn="l" indent="0" marL="0">
              <a:lnSpc>
                <a:spcPts val="2250"/>
              </a:lnSpc>
              <a:buNone/>
            </a:pPr>
            <a:r>
              <a:rPr lang="en-US" sz="1800" dirty="0">
                <a:solidFill>
                  <a:srgbClr val="272525"/>
                </a:solidFill>
                <a:latin typeface="Source Serif 4 Semi Bold" pitchFamily="34" charset="0"/>
                <a:ea typeface="Source Serif 4 Semi Bold" pitchFamily="34" charset="-122"/>
                <a:cs typeface="Source Serif 4 Semi Bold" pitchFamily="34" charset="-120"/>
              </a:rPr>
              <a:t>Tiết Kiệm Nước</a:t>
            </a:r>
            <a:endParaRPr lang="en-US" sz="1800" dirty="0"/>
          </a:p>
        </p:txBody>
      </p:sp>
      <p:sp>
        <p:nvSpPr>
          <p:cNvPr id="17" name="Text 11"/>
          <p:cNvSpPr/>
          <p:nvPr/>
        </p:nvSpPr>
        <p:spPr>
          <a:xfrm>
            <a:off x="7413784" y="5221724"/>
            <a:ext cx="6247805" cy="315992"/>
          </a:xfrm>
          <a:prstGeom prst="rect">
            <a:avLst/>
          </a:prstGeom>
          <a:noFill/>
          <a:ln/>
        </p:spPr>
        <p:txBody>
          <a:bodyPr wrap="none" lIns="0" tIns="0" rIns="0" bIns="0" rtlCol="0" anchor="t"/>
          <a:lstStyle/>
          <a:p>
            <a:pPr algn="l" indent="0" marL="0">
              <a:lnSpc>
                <a:spcPts val="2450"/>
              </a:lnSpc>
              <a:buNone/>
            </a:pPr>
            <a:r>
              <a:rPr lang="en-US" sz="1550" dirty="0">
                <a:solidFill>
                  <a:srgbClr val="272525"/>
                </a:solidFill>
                <a:latin typeface="Source Sans 3" pitchFamily="34" charset="0"/>
                <a:ea typeface="Source Sans 3" pitchFamily="34" charset="-122"/>
                <a:cs typeface="Source Sans 3" pitchFamily="34" charset="-120"/>
              </a:rPr>
              <a:t>Tắt vòi khi đánh răng, tắm nhanh, và sử dụng nước một cách có trách nhiệm</a:t>
            </a:r>
            <a:endParaRPr lang="en-US" sz="1550" dirty="0"/>
          </a:p>
        </p:txBody>
      </p:sp>
      <p:pic>
        <p:nvPicPr>
          <p:cNvPr id="18" name="Image 4" descr="preencoded.png">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8693" y="6223754"/>
            <a:ext cx="197406" cy="197406"/>
          </a:xfrm>
          <a:prstGeom prst="rect">
            <a:avLst/>
          </a:prstGeom>
        </p:spPr>
      </p:pic>
      <p:pic>
        <p:nvPicPr>
          <p:cNvPr id="19" name="Image 5" descr="preencoded.png">    </p:cNvPr>
          <p:cNvPicPr>
            <a:picLocks noChangeAspect="1"/>
          </p:cNvPicPr>
          <p:nvPr/>
        </p:nvPicPr>
        <p:blipFill>
          <a:blip r:embed="rId9"/>
          <a:stretch>
            <a:fillRect/>
          </a:stretch>
        </p:blipFill>
        <p:spPr>
          <a:xfrm>
            <a:off x="968693" y="6492121"/>
            <a:ext cx="6247686" cy="22860"/>
          </a:xfrm>
          <a:prstGeom prst="rect">
            <a:avLst/>
          </a:prstGeom>
        </p:spPr>
      </p:pic>
      <p:sp>
        <p:nvSpPr>
          <p:cNvPr id="20" name="Text 12"/>
          <p:cNvSpPr/>
          <p:nvPr/>
        </p:nvSpPr>
        <p:spPr>
          <a:xfrm>
            <a:off x="968693" y="6656189"/>
            <a:ext cx="2323148" cy="290274"/>
          </a:xfrm>
          <a:prstGeom prst="rect">
            <a:avLst/>
          </a:prstGeom>
          <a:noFill/>
          <a:ln/>
        </p:spPr>
        <p:txBody>
          <a:bodyPr wrap="none" lIns="0" tIns="0" rIns="0" bIns="0" rtlCol="0" anchor="t"/>
          <a:lstStyle/>
          <a:p>
            <a:pPr algn="l" indent="0" marL="0">
              <a:lnSpc>
                <a:spcPts val="2250"/>
              </a:lnSpc>
              <a:buNone/>
            </a:pPr>
            <a:r>
              <a:rPr lang="en-US" sz="1800" dirty="0">
                <a:solidFill>
                  <a:srgbClr val="272525"/>
                </a:solidFill>
                <a:latin typeface="Source Serif 4 Semi Bold" pitchFamily="34" charset="0"/>
                <a:ea typeface="Source Serif 4 Semi Bold" pitchFamily="34" charset="-122"/>
                <a:cs typeface="Source Serif 4 Semi Bold" pitchFamily="34" charset="-120"/>
              </a:rPr>
              <a:t>Dùng Túi Vải</a:t>
            </a:r>
            <a:endParaRPr lang="en-US" sz="1800" dirty="0"/>
          </a:p>
        </p:txBody>
      </p:sp>
      <p:sp>
        <p:nvSpPr>
          <p:cNvPr id="21" name="Text 13"/>
          <p:cNvSpPr/>
          <p:nvPr/>
        </p:nvSpPr>
        <p:spPr>
          <a:xfrm>
            <a:off x="968693" y="7064931"/>
            <a:ext cx="6247686" cy="315992"/>
          </a:xfrm>
          <a:prstGeom prst="rect">
            <a:avLst/>
          </a:prstGeom>
          <a:noFill/>
          <a:ln/>
        </p:spPr>
        <p:txBody>
          <a:bodyPr wrap="none" lIns="0" tIns="0" rIns="0" bIns="0" rtlCol="0" anchor="t"/>
          <a:lstStyle/>
          <a:p>
            <a:pPr algn="l" indent="0" marL="0">
              <a:lnSpc>
                <a:spcPts val="2450"/>
              </a:lnSpc>
              <a:buNone/>
            </a:pPr>
            <a:r>
              <a:rPr lang="en-US" sz="1550" dirty="0">
                <a:solidFill>
                  <a:srgbClr val="272525"/>
                </a:solidFill>
                <a:latin typeface="Source Sans 3" pitchFamily="34" charset="0"/>
                <a:ea typeface="Source Sans 3" pitchFamily="34" charset="-122"/>
                <a:cs typeface="Source Sans 3" pitchFamily="34" charset="-120"/>
              </a:rPr>
              <a:t>Mang túi vải khi đi chợ thay vì túi ni-lông để giảm rác thải nhựa</a:t>
            </a:r>
            <a:endParaRPr lang="en-US" sz="1550" dirty="0"/>
          </a:p>
        </p:txBody>
      </p:sp>
      <p:pic>
        <p:nvPicPr>
          <p:cNvPr id="22" name="Image 6" descr="preencoded.png">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413784" y="6223754"/>
            <a:ext cx="197406" cy="197406"/>
          </a:xfrm>
          <a:prstGeom prst="rect">
            <a:avLst/>
          </a:prstGeom>
        </p:spPr>
      </p:pic>
      <p:pic>
        <p:nvPicPr>
          <p:cNvPr id="23" name="Image 7" descr="preencoded.png">    </p:cNvPr>
          <p:cNvPicPr>
            <a:picLocks noChangeAspect="1"/>
          </p:cNvPicPr>
          <p:nvPr/>
        </p:nvPicPr>
        <p:blipFill>
          <a:blip r:embed="rId12"/>
          <a:stretch>
            <a:fillRect/>
          </a:stretch>
        </p:blipFill>
        <p:spPr>
          <a:xfrm>
            <a:off x="7413784" y="6492121"/>
            <a:ext cx="6247805" cy="22860"/>
          </a:xfrm>
          <a:prstGeom prst="rect">
            <a:avLst/>
          </a:prstGeom>
        </p:spPr>
      </p:pic>
      <p:sp>
        <p:nvSpPr>
          <p:cNvPr id="24" name="Text 14"/>
          <p:cNvSpPr/>
          <p:nvPr/>
        </p:nvSpPr>
        <p:spPr>
          <a:xfrm>
            <a:off x="7413784" y="6656189"/>
            <a:ext cx="2323148" cy="290274"/>
          </a:xfrm>
          <a:prstGeom prst="rect">
            <a:avLst/>
          </a:prstGeom>
          <a:noFill/>
          <a:ln/>
        </p:spPr>
        <p:txBody>
          <a:bodyPr wrap="none" lIns="0" tIns="0" rIns="0" bIns="0" rtlCol="0" anchor="t"/>
          <a:lstStyle/>
          <a:p>
            <a:pPr algn="l" indent="0" marL="0">
              <a:lnSpc>
                <a:spcPts val="2250"/>
              </a:lnSpc>
              <a:buNone/>
            </a:pPr>
            <a:r>
              <a:rPr lang="en-US" sz="1800" dirty="0">
                <a:solidFill>
                  <a:srgbClr val="272525"/>
                </a:solidFill>
                <a:latin typeface="Source Serif 4 Semi Bold" pitchFamily="34" charset="0"/>
                <a:ea typeface="Source Serif 4 Semi Bold" pitchFamily="34" charset="-122"/>
                <a:cs typeface="Source Serif 4 Semi Bold" pitchFamily="34" charset="-120"/>
              </a:rPr>
              <a:t>Học và Chia Sẻ</a:t>
            </a:r>
            <a:endParaRPr lang="en-US" sz="1800" dirty="0"/>
          </a:p>
        </p:txBody>
      </p:sp>
      <p:sp>
        <p:nvSpPr>
          <p:cNvPr id="25" name="Text 15"/>
          <p:cNvSpPr/>
          <p:nvPr/>
        </p:nvSpPr>
        <p:spPr>
          <a:xfrm>
            <a:off x="7413784" y="7064931"/>
            <a:ext cx="6247805" cy="315992"/>
          </a:xfrm>
          <a:prstGeom prst="rect">
            <a:avLst/>
          </a:prstGeom>
          <a:noFill/>
          <a:ln/>
        </p:spPr>
        <p:txBody>
          <a:bodyPr wrap="none" lIns="0" tIns="0" rIns="0" bIns="0" rtlCol="0" anchor="t"/>
          <a:lstStyle/>
          <a:p>
            <a:pPr algn="l" indent="0" marL="0">
              <a:lnSpc>
                <a:spcPts val="2450"/>
              </a:lnSpc>
              <a:buNone/>
            </a:pPr>
            <a:r>
              <a:rPr lang="en-US" sz="1550" dirty="0">
                <a:solidFill>
                  <a:srgbClr val="272525"/>
                </a:solidFill>
                <a:latin typeface="Source Sans 3" pitchFamily="34" charset="0"/>
                <a:ea typeface="Source Sans 3" pitchFamily="34" charset="-122"/>
                <a:cs typeface="Source Sans 3" pitchFamily="34" charset="-120"/>
              </a:rPr>
              <a:t>Học về môi trường và chia sẻ kiến thức với bạn bè, gia đình để lan tỏa ý thức</a:t>
            </a:r>
            <a:endParaRPr lang="en-US" sz="15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10</Slides>
  <Notes>10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
  <cp:revision>1</cp:revision>
  <dcterms:created xsi:type="dcterms:W3CDTF">2025-12-12T01:45:34Z</dcterms:created>
  <dcterms:modified xsi:type="dcterms:W3CDTF">2025-12-12T01:45:34Z</dcterms:modified>
</cp:coreProperties>
</file>