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9"/>
  </p:notesMasterIdLst>
  <p:sldIdLst>
    <p:sldId id="267" r:id="rId3"/>
    <p:sldId id="257" r:id="rId4"/>
    <p:sldId id="262" r:id="rId5"/>
    <p:sldId id="271" r:id="rId6"/>
    <p:sldId id="261" r:id="rId7"/>
    <p:sldId id="269" r:id="rId8"/>
  </p:sldIdLst>
  <p:sldSz cx="14630400" cy="8229600"/>
  <p:notesSz cx="8229600" cy="14630400"/>
  <p:embeddedFontLst>
    <p:embeddedFont>
      <p:font typeface="Montserrat Black" panose="00000A00000000000000" pitchFamily="2" charset="0"/>
      <p:bold r:id="rId10"/>
      <p:boldItalic r:id="rId11"/>
    </p:embeddedFont>
    <p:embeddedFont>
      <p:font typeface="Source Sans 3" panose="020B0604020202020204" charset="0"/>
      <p:regular r:id="rId12"/>
    </p:embeddedFont>
    <p:embeddedFont>
      <p:font typeface="Source Serif 4 Semi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80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30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0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0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1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26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1"/>
            <a:ext cx="3230880" cy="3620770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51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0"/>
            <a:ext cx="323215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0"/>
            <a:ext cx="323215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0"/>
            <a:ext cx="3233420" cy="51181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0"/>
            <a:ext cx="3233420" cy="3161030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36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1"/>
            <a:ext cx="4089400" cy="468249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1"/>
            <a:ext cx="2406650" cy="375285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840480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90220"/>
            <a:ext cx="4389120" cy="329184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4293870"/>
            <a:ext cx="4389120" cy="643890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62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7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1"/>
            <a:ext cx="6583680" cy="362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6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77395" y="4275955"/>
            <a:ext cx="5894832" cy="5872726"/>
          </a:xfrm>
          <a:custGeom>
            <a:avLst/>
            <a:gdLst/>
            <a:ahLst/>
            <a:cxnLst/>
            <a:rect l="l" t="t" r="r" b="b"/>
            <a:pathLst>
              <a:path w="7368540" h="7340908">
                <a:moveTo>
                  <a:pt x="0" y="0"/>
                </a:moveTo>
                <a:lnTo>
                  <a:pt x="7368540" y="0"/>
                </a:lnTo>
                <a:lnTo>
                  <a:pt x="7368540" y="7340908"/>
                </a:lnTo>
                <a:lnTo>
                  <a:pt x="0" y="7340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7698" y="7470277"/>
            <a:ext cx="14674862" cy="1017282"/>
            <a:chOff x="0" y="0"/>
            <a:chExt cx="4831231" cy="3349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31231" cy="334908"/>
            </a:xfrm>
            <a:custGeom>
              <a:avLst/>
              <a:gdLst/>
              <a:ahLst/>
              <a:cxnLst/>
              <a:rect l="l" t="t" r="r" b="b"/>
              <a:pathLst>
                <a:path w="4831231" h="334908">
                  <a:moveTo>
                    <a:pt x="0" y="0"/>
                  </a:moveTo>
                  <a:lnTo>
                    <a:pt x="4831231" y="0"/>
                  </a:lnTo>
                  <a:lnTo>
                    <a:pt x="4831231" y="334908"/>
                  </a:lnTo>
                  <a:lnTo>
                    <a:pt x="0" y="334908"/>
                  </a:lnTo>
                  <a:close/>
                </a:path>
              </a:pathLst>
            </a:custGeom>
            <a:solidFill>
              <a:srgbClr val="787E8C"/>
            </a:solidFill>
          </p:spPr>
          <p:txBody>
            <a:bodyPr/>
            <a:lstStyle/>
            <a:p>
              <a:pPr defTabSz="731520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31231" cy="373008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2070080" y="-2037945"/>
            <a:ext cx="3657600" cy="3860957"/>
          </a:xfrm>
          <a:custGeom>
            <a:avLst/>
            <a:gdLst/>
            <a:ahLst/>
            <a:cxnLst/>
            <a:rect l="l" t="t" r="r" b="b"/>
            <a:pathLst>
              <a:path w="11229056" h="11186947">
                <a:moveTo>
                  <a:pt x="0" y="0"/>
                </a:moveTo>
                <a:lnTo>
                  <a:pt x="11229056" y="0"/>
                </a:lnTo>
                <a:lnTo>
                  <a:pt x="11229056" y="11186947"/>
                </a:lnTo>
                <a:lnTo>
                  <a:pt x="0" y="1118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5EDA9DD1-6438-867F-1FF3-B799B7BA846C}"/>
              </a:ext>
            </a:extLst>
          </p:cNvPr>
          <p:cNvSpPr/>
          <p:nvPr/>
        </p:nvSpPr>
        <p:spPr>
          <a:xfrm flipH="1">
            <a:off x="-85466" y="5821680"/>
            <a:ext cx="2093827" cy="2458421"/>
          </a:xfrm>
          <a:custGeom>
            <a:avLst/>
            <a:gdLst/>
            <a:ahLst/>
            <a:cxnLst/>
            <a:rect l="l" t="t" r="r" b="b"/>
            <a:pathLst>
              <a:path w="7142427" h="6376239">
                <a:moveTo>
                  <a:pt x="7142426" y="0"/>
                </a:moveTo>
                <a:lnTo>
                  <a:pt x="0" y="0"/>
                </a:lnTo>
                <a:lnTo>
                  <a:pt x="0" y="6376239"/>
                </a:lnTo>
                <a:lnTo>
                  <a:pt x="7142426" y="6376239"/>
                </a:lnTo>
                <a:lnTo>
                  <a:pt x="7142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00D3C03-382D-DE17-0476-DB008A071088}"/>
              </a:ext>
            </a:extLst>
          </p:cNvPr>
          <p:cNvSpPr/>
          <p:nvPr/>
        </p:nvSpPr>
        <p:spPr>
          <a:xfrm>
            <a:off x="2039241" y="5999407"/>
            <a:ext cx="1219200" cy="1624753"/>
          </a:xfrm>
          <a:custGeom>
            <a:avLst/>
            <a:gdLst/>
            <a:ahLst/>
            <a:cxnLst/>
            <a:rect l="l" t="t" r="r" b="b"/>
            <a:pathLst>
              <a:path w="2129652" h="2730323">
                <a:moveTo>
                  <a:pt x="0" y="0"/>
                </a:moveTo>
                <a:lnTo>
                  <a:pt x="2129652" y="0"/>
                </a:lnTo>
                <a:lnTo>
                  <a:pt x="2129652" y="2730323"/>
                </a:lnTo>
                <a:lnTo>
                  <a:pt x="0" y="273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EEA59FAF-465B-FF01-C1B1-B39563EC46FF}"/>
              </a:ext>
            </a:extLst>
          </p:cNvPr>
          <p:cNvSpPr/>
          <p:nvPr/>
        </p:nvSpPr>
        <p:spPr>
          <a:xfrm>
            <a:off x="11376068" y="5888404"/>
            <a:ext cx="3183372" cy="2779088"/>
          </a:xfrm>
          <a:custGeom>
            <a:avLst/>
            <a:gdLst/>
            <a:ahLst/>
            <a:cxnLst/>
            <a:rect l="l" t="t" r="r" b="b"/>
            <a:pathLst>
              <a:path w="8343328" h="8343328">
                <a:moveTo>
                  <a:pt x="0" y="0"/>
                </a:moveTo>
                <a:lnTo>
                  <a:pt x="8343328" y="0"/>
                </a:lnTo>
                <a:lnTo>
                  <a:pt x="8343328" y="8343328"/>
                </a:lnTo>
                <a:lnTo>
                  <a:pt x="0" y="8343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61A2A6-E657-E9A7-73A1-46D1BC6CBD9E}"/>
              </a:ext>
            </a:extLst>
          </p:cNvPr>
          <p:cNvSpPr txBox="1"/>
          <p:nvPr/>
        </p:nvSpPr>
        <p:spPr>
          <a:xfrm>
            <a:off x="528286" y="3817717"/>
            <a:ext cx="1437021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31520"/>
            <a:r>
              <a:rPr lang="vi-VN" sz="7680" dirty="0">
                <a:ln w="28575">
                  <a:solidFill>
                    <a:prstClr val="white"/>
                  </a:solidFill>
                </a:ln>
                <a:solidFill>
                  <a:srgbClr val="002060"/>
                </a:solidFill>
                <a:latin typeface="Montserrat Black" panose="00000A00000000000000" pitchFamily="50" charset="0"/>
              </a:rPr>
              <a:t>TUYÊN TRUYỀN LUẬT PHÒNG CHÁY CHỮA CHÁY</a:t>
            </a:r>
            <a:endParaRPr lang="en-US" sz="7680" dirty="0">
              <a:ln w="28575">
                <a:solidFill>
                  <a:prstClr val="white"/>
                </a:solidFill>
              </a:ln>
              <a:solidFill>
                <a:srgbClr val="002060"/>
              </a:solidFill>
              <a:latin typeface="Montserrat Black" panose="00000A00000000000000" pitchFamily="5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788C21-BE69-F9BF-6436-DFD758DE0D45}"/>
              </a:ext>
            </a:extLst>
          </p:cNvPr>
          <p:cNvSpPr/>
          <p:nvPr/>
        </p:nvSpPr>
        <p:spPr>
          <a:xfrm>
            <a:off x="2736744" y="396240"/>
            <a:ext cx="9881977" cy="7941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684884" y="7039277"/>
            <a:ext cx="16000168" cy="2981799"/>
            <a:chOff x="0" y="0"/>
            <a:chExt cx="5267545" cy="9816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7545" cy="981662"/>
            </a:xfrm>
            <a:custGeom>
              <a:avLst/>
              <a:gdLst/>
              <a:ahLst/>
              <a:cxnLst/>
              <a:rect l="l" t="t" r="r" b="b"/>
              <a:pathLst>
                <a:path w="5267545" h="981662">
                  <a:moveTo>
                    <a:pt x="2633773" y="0"/>
                  </a:moveTo>
                  <a:cubicBezTo>
                    <a:pt x="1179180" y="0"/>
                    <a:pt x="0" y="219753"/>
                    <a:pt x="0" y="490831"/>
                  </a:cubicBezTo>
                  <a:cubicBezTo>
                    <a:pt x="0" y="761910"/>
                    <a:pt x="1179180" y="981662"/>
                    <a:pt x="2633773" y="981662"/>
                  </a:cubicBezTo>
                  <a:cubicBezTo>
                    <a:pt x="4088365" y="981662"/>
                    <a:pt x="5267545" y="761910"/>
                    <a:pt x="5267545" y="490831"/>
                  </a:cubicBezTo>
                  <a:cubicBezTo>
                    <a:pt x="5267545" y="219753"/>
                    <a:pt x="4088365" y="0"/>
                    <a:pt x="2633773" y="0"/>
                  </a:cubicBezTo>
                  <a:close/>
                </a:path>
              </a:pathLst>
            </a:custGeom>
            <a:solidFill>
              <a:srgbClr val="FBAC9F"/>
            </a:solidFill>
          </p:spPr>
          <p:txBody>
            <a:bodyPr/>
            <a:lstStyle/>
            <a:p>
              <a:pPr defTabSz="731520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93832" y="63456"/>
              <a:ext cx="4279880" cy="826176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740640" y="7232024"/>
            <a:ext cx="1703722" cy="1901410"/>
          </a:xfrm>
          <a:custGeom>
            <a:avLst/>
            <a:gdLst/>
            <a:ahLst/>
            <a:cxnLst/>
            <a:rect l="l" t="t" r="r" b="b"/>
            <a:pathLst>
              <a:path w="2129652" h="2730323">
                <a:moveTo>
                  <a:pt x="0" y="0"/>
                </a:moveTo>
                <a:lnTo>
                  <a:pt x="2129652" y="0"/>
                </a:lnTo>
                <a:lnTo>
                  <a:pt x="2129652" y="2730323"/>
                </a:lnTo>
                <a:lnTo>
                  <a:pt x="0" y="2730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967339" y="7492243"/>
            <a:ext cx="946958" cy="1448443"/>
          </a:xfrm>
          <a:custGeom>
            <a:avLst/>
            <a:gdLst/>
            <a:ahLst/>
            <a:cxnLst/>
            <a:rect l="l" t="t" r="r" b="b"/>
            <a:pathLst>
              <a:path w="1183698" h="1517562">
                <a:moveTo>
                  <a:pt x="0" y="0"/>
                </a:moveTo>
                <a:lnTo>
                  <a:pt x="1183698" y="0"/>
                </a:lnTo>
                <a:lnTo>
                  <a:pt x="1183698" y="1517561"/>
                </a:lnTo>
                <a:lnTo>
                  <a:pt x="0" y="1517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479593" y="7417048"/>
            <a:ext cx="760022" cy="974387"/>
          </a:xfrm>
          <a:custGeom>
            <a:avLst/>
            <a:gdLst/>
            <a:ahLst/>
            <a:cxnLst/>
            <a:rect l="l" t="t" r="r" b="b"/>
            <a:pathLst>
              <a:path w="950028" h="1217984">
                <a:moveTo>
                  <a:pt x="0" y="0"/>
                </a:moveTo>
                <a:lnTo>
                  <a:pt x="950028" y="0"/>
                </a:lnTo>
                <a:lnTo>
                  <a:pt x="950028" y="1217984"/>
                </a:lnTo>
                <a:lnTo>
                  <a:pt x="0" y="1217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731520"/>
            <a:endParaRPr lang="en-US" sz="144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4834B07B-3914-CD81-4BE3-579B2DBE5899}"/>
              </a:ext>
            </a:extLst>
          </p:cNvPr>
          <p:cNvSpPr/>
          <p:nvPr/>
        </p:nvSpPr>
        <p:spPr>
          <a:xfrm>
            <a:off x="3036240" y="627149"/>
            <a:ext cx="8557915" cy="561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3880"/>
              </a:lnSpc>
            </a:pPr>
            <a:r>
              <a:rPr lang="en-US" sz="4800" dirty="0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Thiết </a:t>
            </a:r>
            <a:r>
              <a:rPr lang="en-US" sz="4800" dirty="0" err="1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Bị</a:t>
            </a:r>
            <a:r>
              <a:rPr lang="en-US" sz="4800" dirty="0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và</a:t>
            </a:r>
            <a:r>
              <a:rPr lang="en-US" sz="4800" dirty="0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biển</a:t>
            </a:r>
            <a:r>
              <a:rPr lang="en-US" sz="4800" dirty="0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báo</a:t>
            </a:r>
            <a:r>
              <a:rPr lang="en-US" sz="4800" dirty="0">
                <a:solidFill>
                  <a:prstClr val="white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PCCC Cơ Bản</a:t>
            </a:r>
            <a:endParaRPr lang="en-US" sz="4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8C35D87F-9E8E-FE60-CDD8-EA82E172B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59" y="1604666"/>
            <a:ext cx="3109390" cy="3109390"/>
          </a:xfrm>
          <a:prstGeom prst="rect">
            <a:avLst/>
          </a:prstGeom>
        </p:spPr>
      </p:pic>
      <p:sp>
        <p:nvSpPr>
          <p:cNvPr id="17" name="Text 1">
            <a:extLst>
              <a:ext uri="{FF2B5EF4-FFF2-40B4-BE49-F238E27FC236}">
                <a16:creationId xmlns:a16="http://schemas.microsoft.com/office/drawing/2014/main" id="{3C719E8C-D824-4463-741C-50B34E7ACEB4}"/>
              </a:ext>
            </a:extLst>
          </p:cNvPr>
          <p:cNvSpPr/>
          <p:nvPr/>
        </p:nvSpPr>
        <p:spPr>
          <a:xfrm>
            <a:off x="815130" y="5038337"/>
            <a:ext cx="2553957" cy="22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1920"/>
              </a:lnSpc>
            </a:pPr>
            <a:r>
              <a:rPr lang="en-US" sz="288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Bình Chữa Cháy</a:t>
            </a:r>
            <a:endParaRPr lang="en-US" sz="288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02BBEC80-2235-286A-F20C-52E7EF51AEFB}"/>
              </a:ext>
            </a:extLst>
          </p:cNvPr>
          <p:cNvSpPr/>
          <p:nvPr/>
        </p:nvSpPr>
        <p:spPr>
          <a:xfrm>
            <a:off x="767356" y="6468775"/>
            <a:ext cx="2553957" cy="1464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31520">
              <a:lnSpc>
                <a:spcPts val="2080"/>
              </a:lnSpc>
            </a:pPr>
            <a:r>
              <a:rPr lang="en-US" sz="288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Màu đỏ, có vòi phun. Chỉ người lớn mới được sử dụng. </a:t>
            </a:r>
            <a:endParaRPr lang="en-US" sz="288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Image 1" descr="preencoded.png">
            <a:extLst>
              <a:ext uri="{FF2B5EF4-FFF2-40B4-BE49-F238E27FC236}">
                <a16:creationId xmlns:a16="http://schemas.microsoft.com/office/drawing/2014/main" id="{24997F1D-0CFE-BA18-DC6E-337B19959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471" y="1717434"/>
            <a:ext cx="2834922" cy="2834922"/>
          </a:xfrm>
          <a:prstGeom prst="rect">
            <a:avLst/>
          </a:prstGeom>
        </p:spPr>
      </p:pic>
      <p:sp>
        <p:nvSpPr>
          <p:cNvPr id="20" name="Text 3">
            <a:extLst>
              <a:ext uri="{FF2B5EF4-FFF2-40B4-BE49-F238E27FC236}">
                <a16:creationId xmlns:a16="http://schemas.microsoft.com/office/drawing/2014/main" id="{29EA05CE-C046-D404-052A-AAE636E593BA}"/>
              </a:ext>
            </a:extLst>
          </p:cNvPr>
          <p:cNvSpPr/>
          <p:nvPr/>
        </p:nvSpPr>
        <p:spPr>
          <a:xfrm>
            <a:off x="4292082" y="4968291"/>
            <a:ext cx="1921613" cy="22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1920"/>
              </a:lnSpc>
            </a:pPr>
            <a:r>
              <a:rPr lang="en-US" sz="256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Nút Báo Cháy</a:t>
            </a:r>
            <a:endParaRPr lang="en-US" sz="25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1A8C7CB2-24A3-3EEA-B564-C1C34FBF38D5}"/>
              </a:ext>
            </a:extLst>
          </p:cNvPr>
          <p:cNvSpPr/>
          <p:nvPr/>
        </p:nvSpPr>
        <p:spPr>
          <a:xfrm>
            <a:off x="4168638" y="6388068"/>
            <a:ext cx="2603753" cy="149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31520">
              <a:lnSpc>
                <a:spcPts val="2080"/>
              </a:lnSpc>
            </a:pPr>
            <a:r>
              <a:rPr lang="en-US" sz="256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Nút màu đỏ trên tường. Khi thấy cháy, em có thể bấm để báo động cho toàn trường</a:t>
            </a:r>
            <a:endParaRPr lang="en-US" sz="256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Image 2" descr="preencoded.png">
            <a:extLst>
              <a:ext uri="{FF2B5EF4-FFF2-40B4-BE49-F238E27FC236}">
                <a16:creationId xmlns:a16="http://schemas.microsoft.com/office/drawing/2014/main" id="{512C55D3-2D1E-9320-E384-A9D4BC9BF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989" y="1654979"/>
            <a:ext cx="3153283" cy="3153283"/>
          </a:xfrm>
          <a:prstGeom prst="rect">
            <a:avLst/>
          </a:prstGeom>
        </p:spPr>
      </p:pic>
      <p:sp>
        <p:nvSpPr>
          <p:cNvPr id="23" name="Text 5">
            <a:extLst>
              <a:ext uri="{FF2B5EF4-FFF2-40B4-BE49-F238E27FC236}">
                <a16:creationId xmlns:a16="http://schemas.microsoft.com/office/drawing/2014/main" id="{14778C70-825C-51DF-801C-96961BB22129}"/>
              </a:ext>
            </a:extLst>
          </p:cNvPr>
          <p:cNvSpPr/>
          <p:nvPr/>
        </p:nvSpPr>
        <p:spPr>
          <a:xfrm>
            <a:off x="7749368" y="5095839"/>
            <a:ext cx="1921613" cy="22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1920"/>
              </a:lnSpc>
            </a:pPr>
            <a:r>
              <a:rPr lang="en-US" sz="256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Biển Thoát Hiểm</a:t>
            </a:r>
            <a:endParaRPr lang="en-US" sz="25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86FEC159-3D58-A660-81F0-721D1802F4D8}"/>
              </a:ext>
            </a:extLst>
          </p:cNvPr>
          <p:cNvSpPr/>
          <p:nvPr/>
        </p:nvSpPr>
        <p:spPr>
          <a:xfrm>
            <a:off x="7858011" y="6190012"/>
            <a:ext cx="2609310" cy="2349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 defTabSz="731520">
              <a:lnSpc>
                <a:spcPts val="2080"/>
              </a:lnSpc>
            </a:pPr>
            <a:r>
              <a:rPr lang="en-US" sz="256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Biển xanh </a:t>
            </a:r>
            <a:r>
              <a:rPr lang="en-US" sz="256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có hình</a:t>
            </a:r>
            <a:r>
              <a:rPr lang="vi-VN" sz="256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56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người chạy.Chỉ </a:t>
            </a:r>
            <a:r>
              <a:rPr lang="en-US" sz="256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đường thoát hiểm an toàn khi có sự cố</a:t>
            </a:r>
            <a:endParaRPr lang="en-US" sz="256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4F43609C-35D3-E548-7CA5-F415E487D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7219" y="1736710"/>
            <a:ext cx="2954131" cy="2954131"/>
          </a:xfrm>
          <a:prstGeom prst="rect">
            <a:avLst/>
          </a:prstGeom>
        </p:spPr>
      </p:pic>
      <p:sp>
        <p:nvSpPr>
          <p:cNvPr id="26" name="Text 7">
            <a:extLst>
              <a:ext uri="{FF2B5EF4-FFF2-40B4-BE49-F238E27FC236}">
                <a16:creationId xmlns:a16="http://schemas.microsoft.com/office/drawing/2014/main" id="{23B1D2EC-6B4A-3842-F669-D16B66C89E37}"/>
              </a:ext>
            </a:extLst>
          </p:cNvPr>
          <p:cNvSpPr/>
          <p:nvPr/>
        </p:nvSpPr>
        <p:spPr>
          <a:xfrm>
            <a:off x="11779834" y="5106716"/>
            <a:ext cx="1921613" cy="22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31520">
              <a:lnSpc>
                <a:spcPts val="1920"/>
              </a:lnSpc>
            </a:pPr>
            <a:r>
              <a:rPr lang="en-US" sz="256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Vòi Chữa Cháy</a:t>
            </a:r>
            <a:endParaRPr lang="en-US" sz="25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97CAF499-B969-DDDA-0CF0-2D67DF648107}"/>
              </a:ext>
            </a:extLst>
          </p:cNvPr>
          <p:cNvSpPr/>
          <p:nvPr/>
        </p:nvSpPr>
        <p:spPr>
          <a:xfrm>
            <a:off x="12209367" y="6002832"/>
            <a:ext cx="2372582" cy="1901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31520">
              <a:lnSpc>
                <a:spcPts val="2080"/>
              </a:lnSpc>
            </a:pPr>
            <a:r>
              <a:rPr lang="en-US" sz="256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Ống dài cuốn tròn trong tủ kính. Chỉ thầy cô và người lớn mới được sử dụng</a:t>
            </a:r>
            <a:endParaRPr lang="en-US" sz="256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661" y="490657"/>
            <a:ext cx="4829889" cy="524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Số Điện Thoại Khẩn Cấp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713661" y="1283018"/>
            <a:ext cx="3769162" cy="2897148"/>
          </a:xfrm>
          <a:prstGeom prst="roundRect">
            <a:avLst>
              <a:gd name="adj" fmla="val 25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36" y="1468993"/>
            <a:ext cx="535305" cy="53530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798" y="1586032"/>
            <a:ext cx="240863" cy="301109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99636" y="2182654"/>
            <a:ext cx="3397210" cy="1049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250"/>
              </a:lnSpc>
              <a:buNone/>
            </a:pPr>
            <a:r>
              <a:rPr lang="en-US" sz="6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114</a:t>
            </a:r>
            <a:endParaRPr lang="en-US" sz="6600" dirty="0"/>
          </a:p>
        </p:txBody>
      </p:sp>
      <p:sp>
        <p:nvSpPr>
          <p:cNvPr id="8" name="Text 3"/>
          <p:cNvSpPr/>
          <p:nvPr/>
        </p:nvSpPr>
        <p:spPr>
          <a:xfrm>
            <a:off x="899636" y="3339346"/>
            <a:ext cx="2099191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Cứu Hỏa</a:t>
            </a:r>
            <a:endParaRPr lang="en-US" sz="3200" dirty="0"/>
          </a:p>
        </p:txBody>
      </p:sp>
      <p:sp>
        <p:nvSpPr>
          <p:cNvPr id="9" name="Text 4"/>
          <p:cNvSpPr/>
          <p:nvPr/>
        </p:nvSpPr>
        <p:spPr>
          <a:xfrm>
            <a:off x="899636" y="3708678"/>
            <a:ext cx="3397210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Gọi ngay khi thấy cháy lớn</a:t>
            </a:r>
            <a:endParaRPr lang="en-US" sz="2400" dirty="0"/>
          </a:p>
        </p:txBody>
      </p:sp>
      <p:sp>
        <p:nvSpPr>
          <p:cNvPr id="10" name="Shape 5"/>
          <p:cNvSpPr/>
          <p:nvPr/>
        </p:nvSpPr>
        <p:spPr>
          <a:xfrm>
            <a:off x="4661178" y="1283018"/>
            <a:ext cx="3769162" cy="2897148"/>
          </a:xfrm>
          <a:prstGeom prst="roundRect">
            <a:avLst>
              <a:gd name="adj" fmla="val 25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7153" y="1468993"/>
            <a:ext cx="535305" cy="535305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4315" y="1586032"/>
            <a:ext cx="240863" cy="301109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847153" y="2182654"/>
            <a:ext cx="3397210" cy="1049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250"/>
              </a:lnSpc>
              <a:buNone/>
            </a:pPr>
            <a:r>
              <a:rPr lang="en-US" sz="6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115</a:t>
            </a:r>
            <a:endParaRPr lang="en-US" sz="6600" dirty="0"/>
          </a:p>
        </p:txBody>
      </p:sp>
      <p:sp>
        <p:nvSpPr>
          <p:cNvPr id="14" name="Text 7"/>
          <p:cNvSpPr/>
          <p:nvPr/>
        </p:nvSpPr>
        <p:spPr>
          <a:xfrm>
            <a:off x="4847153" y="3339346"/>
            <a:ext cx="2099191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Cấp Cứu</a:t>
            </a:r>
            <a:endParaRPr lang="en-US" sz="3200" dirty="0"/>
          </a:p>
        </p:txBody>
      </p:sp>
      <p:sp>
        <p:nvSpPr>
          <p:cNvPr id="15" name="Text 8"/>
          <p:cNvSpPr/>
          <p:nvPr/>
        </p:nvSpPr>
        <p:spPr>
          <a:xfrm>
            <a:off x="4847153" y="3708678"/>
            <a:ext cx="3397210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Khi có người bị thương</a:t>
            </a:r>
            <a:endParaRPr lang="en-US" sz="2800" dirty="0"/>
          </a:p>
        </p:txBody>
      </p:sp>
      <p:sp>
        <p:nvSpPr>
          <p:cNvPr id="16" name="Shape 9"/>
          <p:cNvSpPr/>
          <p:nvPr/>
        </p:nvSpPr>
        <p:spPr>
          <a:xfrm>
            <a:off x="713661" y="4358521"/>
            <a:ext cx="7716679" cy="2897148"/>
          </a:xfrm>
          <a:prstGeom prst="roundRect">
            <a:avLst>
              <a:gd name="adj" fmla="val 25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636" y="4544497"/>
            <a:ext cx="535305" cy="535305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798" y="4661535"/>
            <a:ext cx="240863" cy="301109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899636" y="5258157"/>
            <a:ext cx="7344727" cy="1049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250"/>
              </a:lnSpc>
              <a:buNone/>
            </a:pPr>
            <a:r>
              <a:rPr lang="en-US" sz="66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113</a:t>
            </a:r>
            <a:endParaRPr lang="en-US" sz="6600" dirty="0"/>
          </a:p>
        </p:txBody>
      </p:sp>
      <p:sp>
        <p:nvSpPr>
          <p:cNvPr id="20" name="Text 11"/>
          <p:cNvSpPr/>
          <p:nvPr/>
        </p:nvSpPr>
        <p:spPr>
          <a:xfrm>
            <a:off x="899636" y="6414849"/>
            <a:ext cx="2099191" cy="262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Công An</a:t>
            </a:r>
            <a:endParaRPr lang="en-US" sz="3200" dirty="0"/>
          </a:p>
        </p:txBody>
      </p:sp>
      <p:sp>
        <p:nvSpPr>
          <p:cNvPr id="21" name="Text 12"/>
          <p:cNvSpPr/>
          <p:nvPr/>
        </p:nvSpPr>
        <p:spPr>
          <a:xfrm>
            <a:off x="899636" y="6784181"/>
            <a:ext cx="7344727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Hỗ trợ trong tình huống khẩn cấp</a:t>
            </a:r>
            <a:endParaRPr lang="en-US" sz="3200" dirty="0"/>
          </a:p>
        </p:txBody>
      </p:sp>
      <p:sp>
        <p:nvSpPr>
          <p:cNvPr id="22" name="Text 13"/>
          <p:cNvSpPr/>
          <p:nvPr/>
        </p:nvSpPr>
        <p:spPr>
          <a:xfrm>
            <a:off x="713661" y="7456408"/>
            <a:ext cx="7716679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Nhớ kỹ các số này và biết cách gọi điện khi cần thiết!</a:t>
            </a:r>
            <a:endParaRPr lang="en-US" sz="3200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45280A1E-B83D-BDE1-5197-6614C445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50000" t="-118750" r="-250000" b="-118750"/>
          <a:stretch>
            <a:fillRect/>
          </a:stretch>
        </p:blipFill>
        <p:spPr>
          <a:xfrm>
            <a:off x="10972800" y="6172200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"/>
    </mc:Choice>
    <mc:Fallback xmlns="">
      <p:transition spd="slow" advTm="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13642" y="2465635"/>
            <a:ext cx="8428842" cy="4488358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10536052" y="0"/>
                </a:moveTo>
                <a:lnTo>
                  <a:pt x="0" y="0"/>
                </a:lnTo>
                <a:lnTo>
                  <a:pt x="0" y="5610448"/>
                </a:lnTo>
                <a:lnTo>
                  <a:pt x="10536052" y="5610448"/>
                </a:lnTo>
                <a:lnTo>
                  <a:pt x="1053605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47649" y="2465635"/>
            <a:ext cx="8428842" cy="4488358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546091" y="6446770"/>
            <a:ext cx="15722581" cy="2468880"/>
            <a:chOff x="0" y="0"/>
            <a:chExt cx="517615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76158" cy="812800"/>
            </a:xfrm>
            <a:custGeom>
              <a:avLst/>
              <a:gdLst/>
              <a:ahLst/>
              <a:cxnLst/>
              <a:rect l="l" t="t" r="r" b="b"/>
              <a:pathLst>
                <a:path w="5176158" h="812800">
                  <a:moveTo>
                    <a:pt x="0" y="0"/>
                  </a:moveTo>
                  <a:lnTo>
                    <a:pt x="5176158" y="0"/>
                  </a:lnTo>
                  <a:lnTo>
                    <a:pt x="51761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DFD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76158" cy="8509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  <a:spcBef>
                  <a:spcPct val="0"/>
                </a:spcBef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6378" y="2910826"/>
            <a:ext cx="10324407" cy="2468880"/>
            <a:chOff x="0" y="0"/>
            <a:chExt cx="2315348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5348" cy="812800"/>
            </a:xfrm>
            <a:custGeom>
              <a:avLst/>
              <a:gdLst/>
              <a:ahLst/>
              <a:cxnLst/>
              <a:rect l="l" t="t" r="r" b="b"/>
              <a:pathLst>
                <a:path w="2315348" h="812800">
                  <a:moveTo>
                    <a:pt x="44913" y="0"/>
                  </a:moveTo>
                  <a:lnTo>
                    <a:pt x="2270434" y="0"/>
                  </a:lnTo>
                  <a:cubicBezTo>
                    <a:pt x="2295239" y="0"/>
                    <a:pt x="2315348" y="20108"/>
                    <a:pt x="2315348" y="44913"/>
                  </a:cubicBezTo>
                  <a:lnTo>
                    <a:pt x="2315348" y="767887"/>
                  </a:lnTo>
                  <a:cubicBezTo>
                    <a:pt x="2315348" y="779798"/>
                    <a:pt x="2310616" y="791222"/>
                    <a:pt x="2302193" y="799645"/>
                  </a:cubicBezTo>
                  <a:cubicBezTo>
                    <a:pt x="2293770" y="808068"/>
                    <a:pt x="2282346" y="812800"/>
                    <a:pt x="2270434" y="812800"/>
                  </a:cubicBezTo>
                  <a:lnTo>
                    <a:pt x="44913" y="812800"/>
                  </a:lnTo>
                  <a:cubicBezTo>
                    <a:pt x="20108" y="812800"/>
                    <a:pt x="0" y="792692"/>
                    <a:pt x="0" y="767887"/>
                  </a:cubicBezTo>
                  <a:lnTo>
                    <a:pt x="0" y="44913"/>
                  </a:lnTo>
                  <a:cubicBezTo>
                    <a:pt x="0" y="20108"/>
                    <a:pt x="20108" y="0"/>
                    <a:pt x="4491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5348" cy="8509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3293016" y="3154931"/>
            <a:ext cx="2489529" cy="3556470"/>
          </a:xfrm>
          <a:custGeom>
            <a:avLst/>
            <a:gdLst/>
            <a:ahLst/>
            <a:cxnLst/>
            <a:rect l="l" t="t" r="r" b="b"/>
            <a:pathLst>
              <a:path w="3111911" h="4445588">
                <a:moveTo>
                  <a:pt x="0" y="0"/>
                </a:moveTo>
                <a:lnTo>
                  <a:pt x="3111911" y="0"/>
                </a:lnTo>
                <a:lnTo>
                  <a:pt x="3111911" y="4445588"/>
                </a:lnTo>
                <a:lnTo>
                  <a:pt x="0" y="444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453699" y="4457825"/>
            <a:ext cx="4104765" cy="3977890"/>
          </a:xfrm>
          <a:custGeom>
            <a:avLst/>
            <a:gdLst/>
            <a:ahLst/>
            <a:cxnLst/>
            <a:rect l="l" t="t" r="r" b="b"/>
            <a:pathLst>
              <a:path w="5130956" h="4972363">
                <a:moveTo>
                  <a:pt x="5130957" y="0"/>
                </a:moveTo>
                <a:lnTo>
                  <a:pt x="0" y="0"/>
                </a:lnTo>
                <a:lnTo>
                  <a:pt x="0" y="4972363"/>
                </a:lnTo>
                <a:lnTo>
                  <a:pt x="5130957" y="4972363"/>
                </a:lnTo>
                <a:lnTo>
                  <a:pt x="513095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443790" y="4818146"/>
            <a:ext cx="130630" cy="1628625"/>
            <a:chOff x="0" y="0"/>
            <a:chExt cx="43006" cy="5361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006" cy="536173"/>
            </a:xfrm>
            <a:custGeom>
              <a:avLst/>
              <a:gdLst/>
              <a:ahLst/>
              <a:cxnLst/>
              <a:rect l="l" t="t" r="r" b="b"/>
              <a:pathLst>
                <a:path w="43006" h="536173">
                  <a:moveTo>
                    <a:pt x="0" y="0"/>
                  </a:moveTo>
                  <a:lnTo>
                    <a:pt x="43006" y="0"/>
                  </a:lnTo>
                  <a:lnTo>
                    <a:pt x="43006" y="536173"/>
                  </a:lnTo>
                  <a:lnTo>
                    <a:pt x="0" y="5361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006" cy="574273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9987795" y="2811905"/>
            <a:ext cx="1938164" cy="329184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5791447" y="5283048"/>
            <a:ext cx="6157118" cy="2899442"/>
          </a:xfrm>
          <a:custGeom>
            <a:avLst/>
            <a:gdLst/>
            <a:ahLst/>
            <a:cxnLst/>
            <a:rect l="l" t="t" r="r" b="b"/>
            <a:pathLst>
              <a:path w="7696397" h="3624303">
                <a:moveTo>
                  <a:pt x="7696396" y="0"/>
                </a:moveTo>
                <a:lnTo>
                  <a:pt x="0" y="0"/>
                </a:lnTo>
                <a:lnTo>
                  <a:pt x="0" y="3624303"/>
                </a:lnTo>
                <a:lnTo>
                  <a:pt x="7696396" y="3624303"/>
                </a:lnTo>
                <a:lnTo>
                  <a:pt x="76963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48564" y="4256585"/>
            <a:ext cx="1121080" cy="1123122"/>
          </a:xfrm>
          <a:custGeom>
            <a:avLst/>
            <a:gdLst/>
            <a:ahLst/>
            <a:cxnLst/>
            <a:rect l="l" t="t" r="r" b="b"/>
            <a:pathLst>
              <a:path w="1401350" h="1403902">
                <a:moveTo>
                  <a:pt x="0" y="0"/>
                </a:moveTo>
                <a:lnTo>
                  <a:pt x="1401350" y="0"/>
                </a:lnTo>
                <a:lnTo>
                  <a:pt x="1401350" y="1403902"/>
                </a:lnTo>
                <a:lnTo>
                  <a:pt x="0" y="1403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36073" y="1837124"/>
            <a:ext cx="2054933" cy="107370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21558" y="1539366"/>
            <a:ext cx="2054933" cy="107370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9"/>
                </a:lnTo>
                <a:lnTo>
                  <a:pt x="0" y="1342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1532" y="5283048"/>
            <a:ext cx="1821464" cy="2622527"/>
          </a:xfrm>
          <a:custGeom>
            <a:avLst/>
            <a:gdLst/>
            <a:ahLst/>
            <a:cxnLst/>
            <a:rect l="l" t="t" r="r" b="b"/>
            <a:pathLst>
              <a:path w="2276830" h="3278159">
                <a:moveTo>
                  <a:pt x="0" y="0"/>
                </a:moveTo>
                <a:lnTo>
                  <a:pt x="2276831" y="0"/>
                </a:lnTo>
                <a:lnTo>
                  <a:pt x="2276831" y="3278159"/>
                </a:lnTo>
                <a:lnTo>
                  <a:pt x="0" y="32781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91006" y="419858"/>
            <a:ext cx="1542977" cy="806206"/>
          </a:xfrm>
          <a:custGeom>
            <a:avLst/>
            <a:gdLst/>
            <a:ahLst/>
            <a:cxnLst/>
            <a:rect l="l" t="t" r="r" b="b"/>
            <a:pathLst>
              <a:path w="1928721" h="1007757">
                <a:moveTo>
                  <a:pt x="0" y="0"/>
                </a:moveTo>
                <a:lnTo>
                  <a:pt x="1928721" y="0"/>
                </a:lnTo>
                <a:lnTo>
                  <a:pt x="1928721" y="1007756"/>
                </a:lnTo>
                <a:lnTo>
                  <a:pt x="0" y="1007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6378" y="3258186"/>
            <a:ext cx="984881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Chập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do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cũ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Helios"/>
              <a:cs typeface="Times New Roman" panose="02020603050405020304" pitchFamily="18" charset="0"/>
              <a:sym typeface="Helios"/>
            </a:endParaRPr>
          </a:p>
          <a:p>
            <a:pPr algn="ctr" defTabSz="731520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Sử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dụng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thiết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bị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điện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đúng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</a:p>
          <a:p>
            <a:pPr algn="ctr" defTabSz="731520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Thí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nghiệm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hoá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an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toàn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</a:p>
          <a:p>
            <a:pPr algn="ctr" defTabSz="731520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lửa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tàn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thuốc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bừa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bãi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Helios"/>
                <a:cs typeface="Times New Roman" panose="02020603050405020304" pitchFamily="18" charset="0"/>
                <a:sym typeface="Helios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1532" y="1165921"/>
            <a:ext cx="13560599" cy="1728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6694"/>
              </a:lnSpc>
              <a:spcBef>
                <a:spcPct val="0"/>
              </a:spcBef>
            </a:pP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Nguyên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nhân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gây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cháy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phổ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biến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ở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trường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</a:t>
            </a:r>
            <a:r>
              <a:rPr lang="en-US" sz="6628" dirty="0" err="1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học</a:t>
            </a:r>
            <a:r>
              <a:rPr lang="en-US" sz="6628" dirty="0">
                <a:solidFill>
                  <a:srgbClr val="C54844"/>
                </a:solidFill>
                <a:latin typeface="Times New Roman" panose="02020603050405020304" pitchFamily="18" charset="0"/>
                <a:ea typeface="Paalalabas Wide"/>
                <a:cs typeface="Times New Roman" panose="02020603050405020304" pitchFamily="18" charset="0"/>
                <a:sym typeface="Paalalabas Wide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189" y="-448887"/>
            <a:ext cx="14746778" cy="867848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03" b="-670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9456" y="830359"/>
            <a:ext cx="11922144" cy="6568883"/>
            <a:chOff x="0" y="0"/>
            <a:chExt cx="45290910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46131" cy="22969151"/>
            </a:xfrm>
            <a:custGeom>
              <a:avLst/>
              <a:gdLst/>
              <a:ahLst/>
              <a:cxnLst/>
              <a:rect l="l" t="t" r="r" b="b"/>
              <a:pathLst>
                <a:path w="45146131" h="22969151">
                  <a:moveTo>
                    <a:pt x="0" y="0"/>
                  </a:moveTo>
                  <a:lnTo>
                    <a:pt x="45146131" y="0"/>
                  </a:lnTo>
                  <a:lnTo>
                    <a:pt x="45146131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90910" cy="23113930"/>
            </a:xfrm>
            <a:custGeom>
              <a:avLst/>
              <a:gdLst/>
              <a:ahLst/>
              <a:cxnLst/>
              <a:rect l="l" t="t" r="r" b="b"/>
              <a:pathLst>
                <a:path w="45290910" h="23113930">
                  <a:moveTo>
                    <a:pt x="45146131" y="22969150"/>
                  </a:moveTo>
                  <a:lnTo>
                    <a:pt x="45290910" y="22969150"/>
                  </a:lnTo>
                  <a:lnTo>
                    <a:pt x="45290910" y="23113930"/>
                  </a:lnTo>
                  <a:lnTo>
                    <a:pt x="45146131" y="23113930"/>
                  </a:lnTo>
                  <a:lnTo>
                    <a:pt x="45146131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146131" y="144780"/>
                  </a:moveTo>
                  <a:lnTo>
                    <a:pt x="45290910" y="144780"/>
                  </a:lnTo>
                  <a:lnTo>
                    <a:pt x="45290910" y="22969150"/>
                  </a:lnTo>
                  <a:lnTo>
                    <a:pt x="45146131" y="22969150"/>
                  </a:lnTo>
                  <a:lnTo>
                    <a:pt x="45146131" y="144780"/>
                  </a:lnTo>
                  <a:close/>
                  <a:moveTo>
                    <a:pt x="144780" y="22969150"/>
                  </a:moveTo>
                  <a:lnTo>
                    <a:pt x="45146131" y="22969150"/>
                  </a:lnTo>
                  <a:lnTo>
                    <a:pt x="45146131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146131" y="0"/>
                  </a:moveTo>
                  <a:lnTo>
                    <a:pt x="45290910" y="0"/>
                  </a:lnTo>
                  <a:lnTo>
                    <a:pt x="45290910" y="144780"/>
                  </a:lnTo>
                  <a:lnTo>
                    <a:pt x="45146131" y="144780"/>
                  </a:lnTo>
                  <a:lnTo>
                    <a:pt x="4514613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46131" y="0"/>
                  </a:lnTo>
                  <a:lnTo>
                    <a:pt x="4514613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99868" y="1116562"/>
            <a:ext cx="11683910" cy="6083762"/>
            <a:chOff x="0" y="0"/>
            <a:chExt cx="41100405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955627" cy="20037254"/>
            </a:xfrm>
            <a:custGeom>
              <a:avLst/>
              <a:gdLst/>
              <a:ahLst/>
              <a:cxnLst/>
              <a:rect l="l" t="t" r="r" b="b"/>
              <a:pathLst>
                <a:path w="40955627" h="20037254">
                  <a:moveTo>
                    <a:pt x="0" y="0"/>
                  </a:moveTo>
                  <a:lnTo>
                    <a:pt x="40955627" y="0"/>
                  </a:lnTo>
                  <a:lnTo>
                    <a:pt x="40955627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00406" cy="20182035"/>
            </a:xfrm>
            <a:custGeom>
              <a:avLst/>
              <a:gdLst/>
              <a:ahLst/>
              <a:cxnLst/>
              <a:rect l="l" t="t" r="r" b="b"/>
              <a:pathLst>
                <a:path w="41100406" h="20182035">
                  <a:moveTo>
                    <a:pt x="40955624" y="20037254"/>
                  </a:moveTo>
                  <a:lnTo>
                    <a:pt x="41100406" y="20037254"/>
                  </a:lnTo>
                  <a:lnTo>
                    <a:pt x="41100406" y="20182035"/>
                  </a:lnTo>
                  <a:lnTo>
                    <a:pt x="40955624" y="20182035"/>
                  </a:lnTo>
                  <a:lnTo>
                    <a:pt x="40955624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0955624" y="144780"/>
                  </a:moveTo>
                  <a:lnTo>
                    <a:pt x="41100406" y="144780"/>
                  </a:lnTo>
                  <a:lnTo>
                    <a:pt x="41100406" y="20037254"/>
                  </a:lnTo>
                  <a:lnTo>
                    <a:pt x="40955624" y="20037254"/>
                  </a:lnTo>
                  <a:lnTo>
                    <a:pt x="40955624" y="144780"/>
                  </a:lnTo>
                  <a:close/>
                  <a:moveTo>
                    <a:pt x="144780" y="20037254"/>
                  </a:moveTo>
                  <a:lnTo>
                    <a:pt x="40955624" y="20037254"/>
                  </a:lnTo>
                  <a:lnTo>
                    <a:pt x="40955624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0955624" y="0"/>
                  </a:moveTo>
                  <a:lnTo>
                    <a:pt x="41100406" y="0"/>
                  </a:lnTo>
                  <a:lnTo>
                    <a:pt x="41100406" y="144780"/>
                  </a:lnTo>
                  <a:lnTo>
                    <a:pt x="40955624" y="144780"/>
                  </a:lnTo>
                  <a:lnTo>
                    <a:pt x="4095562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955624" y="0"/>
                  </a:lnTo>
                  <a:lnTo>
                    <a:pt x="4095562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553417" y="3168681"/>
            <a:ext cx="7623834" cy="5899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4800"/>
              </a:lnSpc>
            </a:pPr>
            <a:r>
              <a:rPr lang="en-US" sz="3200" b="1" dirty="0">
                <a:solidFill>
                  <a:srgbClr val="000000"/>
                </a:solidFill>
                <a:latin typeface="Handyman"/>
                <a:ea typeface="Handyman"/>
                <a:cs typeface="Handyman"/>
                <a:sym typeface="Handyman"/>
              </a:rPr>
              <a:t>An </a:t>
            </a:r>
            <a:r>
              <a:rPr lang="en-US" sz="3200" b="1" dirty="0" err="1">
                <a:solidFill>
                  <a:srgbClr val="000000"/>
                </a:solidFill>
                <a:latin typeface="Handyman"/>
                <a:ea typeface="Handyman"/>
                <a:cs typeface="Handyman"/>
                <a:sym typeface="Handyman"/>
              </a:rPr>
              <a:t>toàn</a:t>
            </a:r>
            <a:r>
              <a:rPr lang="en-US" sz="3200" b="1" dirty="0">
                <a:solidFill>
                  <a:srgbClr val="000000"/>
                </a:solidFill>
                <a:latin typeface="Handyman"/>
                <a:ea typeface="Handyman"/>
                <a:cs typeface="Handyman"/>
                <a:sym typeface="Handy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andyman"/>
                <a:ea typeface="Handyman"/>
                <a:cs typeface="Handyman"/>
                <a:sym typeface="Handyman"/>
              </a:rPr>
              <a:t>điện</a:t>
            </a:r>
            <a:endParaRPr lang="en-US" sz="3200" b="1" dirty="0">
              <a:solidFill>
                <a:srgbClr val="000000"/>
              </a:solidFill>
              <a:latin typeface="Handyman"/>
              <a:ea typeface="Handyman"/>
              <a:cs typeface="Handyman"/>
              <a:sym typeface="Handyman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andyman"/>
                <a:ea typeface="Handyman"/>
                <a:cs typeface="Handyman"/>
                <a:sym typeface="Handyman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ướt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ổ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xa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lửa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đốt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Báo </a:t>
            </a:r>
            <a:r>
              <a:rPr lang="en-US" sz="32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cáo</a:t>
            </a:r>
            <a:r>
              <a:rPr lang="en-US" sz="3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32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khi</a:t>
            </a:r>
            <a:r>
              <a:rPr lang="en-US" sz="3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32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gặp</a:t>
            </a:r>
            <a:r>
              <a:rPr lang="en-US" sz="3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32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nguy</a:t>
            </a:r>
            <a:r>
              <a:rPr lang="en-US" sz="32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32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hiểm</a:t>
            </a:r>
            <a:endParaRPr lang="en-US" sz="3200" b="1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72525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72525"/>
              </a:solidFill>
              <a:effectLst/>
              <a:uLnTx/>
              <a:uFillTx/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algn="ctr" defTabSz="731520">
              <a:lnSpc>
                <a:spcPts val="4800"/>
              </a:lnSpc>
            </a:pPr>
            <a:endParaRPr lang="en-US" sz="4000" dirty="0">
              <a:solidFill>
                <a:srgbClr val="000000"/>
              </a:solidFill>
              <a:latin typeface="Handyman"/>
              <a:ea typeface="Handyman"/>
              <a:cs typeface="Handyman"/>
              <a:sym typeface="Handyman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971698" y="1294906"/>
            <a:ext cx="3591502" cy="6083762"/>
          </a:xfrm>
          <a:custGeom>
            <a:avLst/>
            <a:gdLst/>
            <a:ahLst/>
            <a:cxnLst/>
            <a:rect l="l" t="t" r="r" b="b"/>
            <a:pathLst>
              <a:path w="6358887" h="10033747">
                <a:moveTo>
                  <a:pt x="0" y="0"/>
                </a:moveTo>
                <a:lnTo>
                  <a:pt x="6358887" y="0"/>
                </a:lnTo>
                <a:lnTo>
                  <a:pt x="6358887" y="10033746"/>
                </a:lnTo>
                <a:lnTo>
                  <a:pt x="0" y="10033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1F57C-0D76-1414-63FF-9106836E6D7A}"/>
              </a:ext>
            </a:extLst>
          </p:cNvPr>
          <p:cNvSpPr txBox="1"/>
          <p:nvPr/>
        </p:nvSpPr>
        <p:spPr>
          <a:xfrm>
            <a:off x="1346662" y="2023073"/>
            <a:ext cx="7198821" cy="704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50" b="0" i="0" u="none" strike="noStrike" kern="1200" cap="none" spc="0" normalizeH="0" baseline="0" noProof="0" dirty="0" err="1">
                <a:ln>
                  <a:noFill/>
                </a:ln>
                <a:solidFill>
                  <a:srgbClr val="D73AD7"/>
                </a:solidFill>
                <a:effectLst/>
                <a:uLnTx/>
                <a:uFillTx/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Biện</a:t>
            </a:r>
            <a:r>
              <a:rPr kumimoji="0" lang="en-US" sz="3850" b="0" i="0" u="none" strike="noStrike" kern="1200" cap="none" spc="0" normalizeH="0" baseline="0" noProof="0" dirty="0">
                <a:ln>
                  <a:noFill/>
                </a:ln>
                <a:solidFill>
                  <a:srgbClr val="D73AD7"/>
                </a:solidFill>
                <a:effectLst/>
                <a:uLnTx/>
                <a:uFillTx/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Pháp </a:t>
            </a:r>
            <a:r>
              <a:rPr kumimoji="0" lang="en-US" sz="3850" b="0" i="0" u="none" strike="noStrike" kern="1200" cap="none" spc="0" normalizeH="0" baseline="0" noProof="0" dirty="0" err="1">
                <a:ln>
                  <a:noFill/>
                </a:ln>
                <a:solidFill>
                  <a:srgbClr val="D73AD7"/>
                </a:solidFill>
                <a:effectLst/>
                <a:uLnTx/>
                <a:uFillTx/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Phòng</a:t>
            </a:r>
            <a:r>
              <a:rPr kumimoji="0" lang="en-US" sz="3850" b="0" i="0" u="none" strike="noStrike" kern="1200" cap="none" spc="0" normalizeH="0" baseline="0" noProof="0" dirty="0">
                <a:ln>
                  <a:noFill/>
                </a:ln>
                <a:solidFill>
                  <a:srgbClr val="D73AD7"/>
                </a:solidFill>
                <a:effectLst/>
                <a:uLnTx/>
                <a:uFillTx/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kumimoji="0" lang="en-US" sz="3850" b="0" i="0" u="none" strike="noStrike" kern="1200" cap="none" spc="0" normalizeH="0" baseline="0" noProof="0" dirty="0" err="1">
                <a:ln>
                  <a:noFill/>
                </a:ln>
                <a:solidFill>
                  <a:srgbClr val="D73AD7"/>
                </a:solidFill>
                <a:effectLst/>
                <a:uLnTx/>
                <a:uFillTx/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Ngừa</a:t>
            </a:r>
            <a:r>
              <a:rPr kumimoji="0" lang="en-US" sz="3850" b="0" i="0" u="none" strike="noStrike" kern="1200" cap="none" spc="0" normalizeH="0" baseline="0" noProof="0" dirty="0">
                <a:ln>
                  <a:noFill/>
                </a:ln>
                <a:solidFill>
                  <a:srgbClr val="D73AD7"/>
                </a:solidFill>
                <a:effectLst/>
                <a:uLnTx/>
                <a:uFillTx/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Cháy</a:t>
            </a:r>
            <a:endParaRPr kumimoji="0" lang="en-US" sz="3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3855" y="6655645"/>
            <a:ext cx="15798109" cy="6532068"/>
          </a:xfrm>
          <a:custGeom>
            <a:avLst/>
            <a:gdLst/>
            <a:ahLst/>
            <a:cxnLst/>
            <a:rect l="l" t="t" r="r" b="b"/>
            <a:pathLst>
              <a:path w="19747636" h="8165085">
                <a:moveTo>
                  <a:pt x="0" y="0"/>
                </a:moveTo>
                <a:lnTo>
                  <a:pt x="19747636" y="0"/>
                </a:lnTo>
                <a:lnTo>
                  <a:pt x="19747636" y="8165085"/>
                </a:lnTo>
                <a:lnTo>
                  <a:pt x="0" y="8165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2960" y="894925"/>
            <a:ext cx="2681354" cy="5760720"/>
          </a:xfrm>
          <a:custGeom>
            <a:avLst/>
            <a:gdLst/>
            <a:ahLst/>
            <a:cxnLst/>
            <a:rect l="l" t="t" r="r" b="b"/>
            <a:pathLst>
              <a:path w="3351692" h="7200900">
                <a:moveTo>
                  <a:pt x="0" y="0"/>
                </a:moveTo>
                <a:lnTo>
                  <a:pt x="3351692" y="0"/>
                </a:lnTo>
                <a:lnTo>
                  <a:pt x="3351692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05756" y="1093314"/>
            <a:ext cx="1045467" cy="982739"/>
          </a:xfrm>
          <a:custGeom>
            <a:avLst/>
            <a:gdLst/>
            <a:ahLst/>
            <a:cxnLst/>
            <a:rect l="l" t="t" r="r" b="b"/>
            <a:pathLst>
              <a:path w="1306834" h="1228424">
                <a:moveTo>
                  <a:pt x="0" y="0"/>
                </a:moveTo>
                <a:lnTo>
                  <a:pt x="1306835" y="0"/>
                </a:lnTo>
                <a:lnTo>
                  <a:pt x="1306835" y="1228424"/>
                </a:lnTo>
                <a:lnTo>
                  <a:pt x="0" y="122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3427" y="2756975"/>
            <a:ext cx="2123781" cy="4649664"/>
          </a:xfrm>
          <a:custGeom>
            <a:avLst/>
            <a:gdLst/>
            <a:ahLst/>
            <a:cxnLst/>
            <a:rect l="l" t="t" r="r" b="b"/>
            <a:pathLst>
              <a:path w="3199066" h="6819714">
                <a:moveTo>
                  <a:pt x="0" y="0"/>
                </a:moveTo>
                <a:lnTo>
                  <a:pt x="3199066" y="0"/>
                </a:lnTo>
                <a:lnTo>
                  <a:pt x="3199066" y="6819714"/>
                </a:lnTo>
                <a:lnTo>
                  <a:pt x="0" y="6819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83854" y="3079416"/>
            <a:ext cx="4354247" cy="5150185"/>
          </a:xfrm>
          <a:custGeom>
            <a:avLst/>
            <a:gdLst/>
            <a:ahLst/>
            <a:cxnLst/>
            <a:rect l="l" t="t" r="r" b="b"/>
            <a:pathLst>
              <a:path w="5442809" h="6437731">
                <a:moveTo>
                  <a:pt x="5442809" y="0"/>
                </a:moveTo>
                <a:lnTo>
                  <a:pt x="0" y="0"/>
                </a:lnTo>
                <a:lnTo>
                  <a:pt x="0" y="6437731"/>
                </a:lnTo>
                <a:lnTo>
                  <a:pt x="5442809" y="6437731"/>
                </a:lnTo>
                <a:lnTo>
                  <a:pt x="54428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177208" y="2133187"/>
            <a:ext cx="9453191" cy="4951953"/>
            <a:chOff x="-176605" y="-110817"/>
            <a:chExt cx="2518878" cy="923617"/>
          </a:xfrm>
        </p:grpSpPr>
        <p:sp>
          <p:nvSpPr>
            <p:cNvPr id="8" name="Freeform 8"/>
            <p:cNvSpPr/>
            <p:nvPr/>
          </p:nvSpPr>
          <p:spPr>
            <a:xfrm>
              <a:off x="-176605" y="-110817"/>
              <a:ext cx="2518878" cy="850900"/>
            </a:xfrm>
            <a:custGeom>
              <a:avLst/>
              <a:gdLst/>
              <a:ahLst/>
              <a:cxnLst/>
              <a:rect l="l" t="t" r="r" b="b"/>
              <a:pathLst>
                <a:path w="2315348" h="812800">
                  <a:moveTo>
                    <a:pt x="44913" y="0"/>
                  </a:moveTo>
                  <a:lnTo>
                    <a:pt x="2270434" y="0"/>
                  </a:lnTo>
                  <a:cubicBezTo>
                    <a:pt x="2295239" y="0"/>
                    <a:pt x="2315348" y="20108"/>
                    <a:pt x="2315348" y="44913"/>
                  </a:cubicBezTo>
                  <a:lnTo>
                    <a:pt x="2315348" y="767887"/>
                  </a:lnTo>
                  <a:cubicBezTo>
                    <a:pt x="2315348" y="779798"/>
                    <a:pt x="2310616" y="791222"/>
                    <a:pt x="2302193" y="799645"/>
                  </a:cubicBezTo>
                  <a:cubicBezTo>
                    <a:pt x="2293770" y="808068"/>
                    <a:pt x="2282346" y="812800"/>
                    <a:pt x="2270434" y="812800"/>
                  </a:cubicBezTo>
                  <a:lnTo>
                    <a:pt x="44913" y="812800"/>
                  </a:lnTo>
                  <a:cubicBezTo>
                    <a:pt x="20108" y="812800"/>
                    <a:pt x="0" y="792692"/>
                    <a:pt x="0" y="767887"/>
                  </a:cubicBezTo>
                  <a:lnTo>
                    <a:pt x="0" y="44913"/>
                  </a:lnTo>
                  <a:cubicBezTo>
                    <a:pt x="0" y="20108"/>
                    <a:pt x="20108" y="0"/>
                    <a:pt x="4491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5348" cy="850900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 defTabSz="731520">
                <a:lnSpc>
                  <a:spcPts val="2127"/>
                </a:lnSpc>
              </a:pPr>
              <a:endParaRPr sz="144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521661" y="5766660"/>
            <a:ext cx="1553689" cy="1511650"/>
          </a:xfrm>
          <a:custGeom>
            <a:avLst/>
            <a:gdLst/>
            <a:ahLst/>
            <a:cxnLst/>
            <a:rect l="l" t="t" r="r" b="b"/>
            <a:pathLst>
              <a:path w="1942111" h="2503671">
                <a:moveTo>
                  <a:pt x="0" y="0"/>
                </a:moveTo>
                <a:lnTo>
                  <a:pt x="1942112" y="0"/>
                </a:lnTo>
                <a:lnTo>
                  <a:pt x="1942112" y="2503671"/>
                </a:lnTo>
                <a:lnTo>
                  <a:pt x="0" y="2503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11918" y="5937658"/>
            <a:ext cx="1534070" cy="1290336"/>
          </a:xfrm>
          <a:custGeom>
            <a:avLst/>
            <a:gdLst/>
            <a:ahLst/>
            <a:cxnLst/>
            <a:rect l="l" t="t" r="r" b="b"/>
            <a:pathLst>
              <a:path w="1917588" h="3007981">
                <a:moveTo>
                  <a:pt x="0" y="0"/>
                </a:moveTo>
                <a:lnTo>
                  <a:pt x="1917588" y="0"/>
                </a:lnTo>
                <a:lnTo>
                  <a:pt x="1917588" y="3007981"/>
                </a:lnTo>
                <a:lnTo>
                  <a:pt x="0" y="3007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2308" y="5654508"/>
            <a:ext cx="846207" cy="1735955"/>
          </a:xfrm>
          <a:custGeom>
            <a:avLst/>
            <a:gdLst/>
            <a:ahLst/>
            <a:cxnLst/>
            <a:rect l="l" t="t" r="r" b="b"/>
            <a:pathLst>
              <a:path w="1057759" h="2454411">
                <a:moveTo>
                  <a:pt x="0" y="0"/>
                </a:moveTo>
                <a:lnTo>
                  <a:pt x="1057759" y="0"/>
                </a:lnTo>
                <a:lnTo>
                  <a:pt x="1057759" y="2454410"/>
                </a:lnTo>
                <a:lnTo>
                  <a:pt x="0" y="24544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31624" y="6999637"/>
            <a:ext cx="1786098" cy="1896712"/>
          </a:xfrm>
          <a:custGeom>
            <a:avLst/>
            <a:gdLst/>
            <a:ahLst/>
            <a:cxnLst/>
            <a:rect l="l" t="t" r="r" b="b"/>
            <a:pathLst>
              <a:path w="2988952" h="2170726">
                <a:moveTo>
                  <a:pt x="0" y="0"/>
                </a:moveTo>
                <a:lnTo>
                  <a:pt x="2988952" y="0"/>
                </a:lnTo>
                <a:lnTo>
                  <a:pt x="2988952" y="2170726"/>
                </a:lnTo>
                <a:lnTo>
                  <a:pt x="0" y="21707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055107" y="2218691"/>
            <a:ext cx="9575292" cy="371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1</a:t>
            </a: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.Giữ </a:t>
            </a:r>
            <a:r>
              <a:rPr lang="en-US" sz="2690" b="1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bình</a:t>
            </a: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b="1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tĩnh</a:t>
            </a: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Không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hoảng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sợ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,la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hét.Quan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sát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xung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quanh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để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tìm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lối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thoát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an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toàn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.</a:t>
            </a: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2.Báo </a:t>
            </a:r>
            <a:r>
              <a:rPr lang="en-US" sz="2690" b="1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động</a:t>
            </a:r>
            <a:endParaRPr lang="en-US" sz="2690" b="1" dirty="0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Hét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lớn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cháy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!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Cháy!để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báo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mọi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người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.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Bấm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chuông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báo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cháy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nếu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có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3.Thoát </a:t>
            </a:r>
            <a:r>
              <a:rPr lang="en-US" sz="2690" b="1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hiểm</a:t>
            </a:r>
            <a:endParaRPr lang="en-US" sz="2690" b="1" dirty="0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Bò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thấp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,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dùng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khăn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ướt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che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mũi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,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miệng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đi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theo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lối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thoát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hiểm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,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không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dùng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thang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máy</a:t>
            </a:r>
            <a:endParaRPr lang="en-US" sz="2690" dirty="0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4.Tập </a:t>
            </a:r>
            <a:r>
              <a:rPr lang="en-US" sz="2690" b="1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trung</a:t>
            </a:r>
            <a:r>
              <a:rPr lang="en-US" sz="2690" b="1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an </a:t>
            </a:r>
            <a:r>
              <a:rPr lang="en-US" sz="2690" b="1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toàn</a:t>
            </a:r>
            <a:endParaRPr lang="en-US" sz="2690" b="1" dirty="0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 defTabSz="731520">
              <a:lnSpc>
                <a:spcPts val="2878"/>
              </a:lnSpc>
              <a:spcBef>
                <a:spcPct val="0"/>
              </a:spcBef>
            </a:pP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Ra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khỏi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toà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nhà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,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không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quay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lại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lấy</a:t>
            </a:r>
            <a:r>
              <a:rPr lang="en-US" sz="2690" dirty="0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 </a:t>
            </a:r>
            <a:r>
              <a:rPr lang="en-US" sz="2690" dirty="0" err="1">
                <a:solidFill>
                  <a:srgbClr val="000000"/>
                </a:solidFill>
                <a:latin typeface="Helios"/>
                <a:ea typeface="Helios"/>
                <a:cs typeface="Helios"/>
                <a:sym typeface="Helios"/>
              </a:rPr>
              <a:t>đồ</a:t>
            </a:r>
            <a:endParaRPr lang="en-US" sz="2690" dirty="0">
              <a:solidFill>
                <a:srgbClr val="000000"/>
              </a:solidFill>
              <a:latin typeface="Helios"/>
              <a:ea typeface="Helios"/>
              <a:cs typeface="Helios"/>
              <a:sym typeface="Helio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770394" y="1001606"/>
            <a:ext cx="9935362" cy="82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731520">
              <a:lnSpc>
                <a:spcPts val="6694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Kỹ</a:t>
            </a:r>
            <a:r>
              <a:rPr lang="en-US" sz="5400" dirty="0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 </a:t>
            </a: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năng</a:t>
            </a:r>
            <a:r>
              <a:rPr lang="en-US" sz="5400" dirty="0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 </a:t>
            </a: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thoát</a:t>
            </a:r>
            <a:r>
              <a:rPr lang="en-US" sz="5400" dirty="0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 </a:t>
            </a: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hiểm</a:t>
            </a:r>
            <a:r>
              <a:rPr lang="en-US" sz="5400" dirty="0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 </a:t>
            </a: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khi</a:t>
            </a:r>
            <a:r>
              <a:rPr lang="en-US" sz="5400" dirty="0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 </a:t>
            </a: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có</a:t>
            </a:r>
            <a:r>
              <a:rPr lang="en-US" sz="5400" dirty="0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 </a:t>
            </a:r>
            <a:r>
              <a:rPr lang="en-US" sz="5400" dirty="0" err="1">
                <a:solidFill>
                  <a:srgbClr val="C54844"/>
                </a:solidFill>
                <a:latin typeface="Paalalabas Wide"/>
                <a:ea typeface="Paalalabas Wide"/>
                <a:cs typeface="Paalalabas Wide"/>
                <a:sym typeface="Paalalabas Wide"/>
              </a:rPr>
              <a:t>cháy</a:t>
            </a:r>
            <a:endParaRPr lang="en-US" sz="5400" dirty="0">
              <a:solidFill>
                <a:srgbClr val="C54844"/>
              </a:solidFill>
              <a:latin typeface="Paalalabas Wide"/>
              <a:ea typeface="Paalalabas Wide"/>
              <a:cs typeface="Paalalabas Wide"/>
              <a:sym typeface="Paalalabas Wi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</Template>
  <TotalTime>101</TotalTime>
  <Words>350</Words>
  <Application>Microsoft Office PowerPoint</Application>
  <PresentationFormat>Custom</PresentationFormat>
  <Paragraphs>47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Paalalabas Wide</vt:lpstr>
      <vt:lpstr>Source Sans 3</vt:lpstr>
      <vt:lpstr>Helios</vt:lpstr>
      <vt:lpstr>Handyman</vt:lpstr>
      <vt:lpstr>Times New Roman</vt:lpstr>
      <vt:lpstr>Montserrat Black</vt:lpstr>
      <vt:lpstr>Calibri</vt:lpstr>
      <vt:lpstr>Arial</vt:lpstr>
      <vt:lpstr>Source Serif 4 Semi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Administrator</dc:creator>
  <cp:lastModifiedBy>Administrator</cp:lastModifiedBy>
  <cp:revision>10</cp:revision>
  <dcterms:created xsi:type="dcterms:W3CDTF">2025-11-24T01:34:51Z</dcterms:created>
  <dcterms:modified xsi:type="dcterms:W3CDTF">2025-12-08T04:09:40Z</dcterms:modified>
</cp:coreProperties>
</file>