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Source Serif 4 Semi Bold"/>
      <p:regular r:id="rId17"/>
    </p:embeddedFont>
    <p:embeddedFont>
      <p:font typeface="Source Serif 4 Semi Bold"/>
      <p:regular r:id="rId18"/>
    </p:embeddedFont>
    <p:embeddedFont>
      <p:font typeface="Source Serif 4 Semi Bold"/>
      <p:regular r:id="rId19"/>
    </p:embeddedFont>
    <p:embeddedFont>
      <p:font typeface="Source Serif 4 Semi Bold"/>
      <p:regular r:id="rId20"/>
    </p:embeddedFont>
    <p:embeddedFont>
      <p:font typeface="Source Sans 3"/>
      <p:regular r:id="rId21"/>
    </p:embeddedFont>
    <p:embeddedFont>
      <p:font typeface="Source Sans 3"/>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slideLayout" Target="../slideLayouts/slideLayout11.xml"/><Relationship Id="rId9"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5.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6.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2839283"/>
            <a:ext cx="7468553" cy="1231821"/>
          </a:xfrm>
          <a:prstGeom prst="rect">
            <a:avLst/>
          </a:prstGeom>
          <a:noFill/>
          <a:ln/>
        </p:spPr>
        <p:txBody>
          <a:bodyPr wrap="squar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Tuyên Truyền Luật Xuất Nhập Cảnh Tại Việt Nam</a:t>
            </a:r>
            <a:endParaRPr lang="en-US" sz="3850" dirty="0"/>
          </a:p>
        </p:txBody>
      </p:sp>
      <p:sp>
        <p:nvSpPr>
          <p:cNvPr id="4" name="Text 1"/>
          <p:cNvSpPr/>
          <p:nvPr/>
        </p:nvSpPr>
        <p:spPr>
          <a:xfrm>
            <a:off x="6324124" y="4385191"/>
            <a:ext cx="7468553"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Hiểu rõ quy định pháp luật về xuất nhập cảnh là quyền và nghĩa vụ của mọi công dân. Chương trình tuyên truyền này sẽ cung cấp kiến thức toàn diện về các quy định hiện hành.</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44828" y="823913"/>
            <a:ext cx="5425440" cy="557570"/>
          </a:xfrm>
          <a:prstGeom prst="rect">
            <a:avLst/>
          </a:prstGeom>
          <a:noFill/>
          <a:ln/>
        </p:spPr>
        <p:txBody>
          <a:bodyPr wrap="none" lIns="0" tIns="0" rIns="0" bIns="0" rtlCol="0" anchor="t"/>
          <a:lstStyle/>
          <a:p>
            <a:pPr algn="l" indent="0" marL="0">
              <a:lnSpc>
                <a:spcPts val="4350"/>
              </a:lnSpc>
              <a:buNone/>
            </a:pPr>
            <a:r>
              <a:rPr lang="en-US" sz="3500" dirty="0">
                <a:solidFill>
                  <a:srgbClr val="D73AD7"/>
                </a:solidFill>
                <a:latin typeface="Source Serif 4 Semi Bold" pitchFamily="34" charset="0"/>
                <a:ea typeface="Source Serif 4 Semi Bold" pitchFamily="34" charset="-122"/>
                <a:cs typeface="Source Serif 4 Semi Bold" pitchFamily="34" charset="-120"/>
              </a:rPr>
              <a:t>Kết Luận Và Khuyến Nghị</a:t>
            </a:r>
            <a:endParaRPr lang="en-US" sz="3500" dirty="0"/>
          </a:p>
        </p:txBody>
      </p:sp>
      <p:sp>
        <p:nvSpPr>
          <p:cNvPr id="4" name="Text 1"/>
          <p:cNvSpPr/>
          <p:nvPr/>
        </p:nvSpPr>
        <p:spPr>
          <a:xfrm>
            <a:off x="6529149" y="1879044"/>
            <a:ext cx="7342823" cy="606743"/>
          </a:xfrm>
          <a:prstGeom prst="rect">
            <a:avLst/>
          </a:prstGeom>
          <a:noFill/>
          <a:ln/>
        </p:spPr>
        <p:txBody>
          <a:bodyPr wrap="square" lIns="0" tIns="0" rIns="0" bIns="0" rtlCol="0" anchor="t"/>
          <a:lstStyle/>
          <a:p>
            <a:pPr algn="l" indent="0" marL="0">
              <a:lnSpc>
                <a:spcPts val="2350"/>
              </a:lnSpc>
              <a:buNone/>
            </a:pPr>
            <a:r>
              <a:rPr lang="en-US" sz="1450" dirty="0">
                <a:solidFill>
                  <a:srgbClr val="272525"/>
                </a:solidFill>
                <a:latin typeface="Source Sans 3" pitchFamily="34" charset="0"/>
                <a:ea typeface="Source Sans 3" pitchFamily="34" charset="-122"/>
                <a:cs typeface="Source Sans 3" pitchFamily="34" charset="-120"/>
              </a:rPr>
              <a:t>"Việc nắm vững và tuân thủ pháp luật xuất nhập cảnh không chỉ là nghĩa vụ của mỗi công dân mà còn là cách thể hiện ý thức trách nhiệm với đất nước."</a:t>
            </a:r>
            <a:endParaRPr lang="en-US" sz="1450" dirty="0"/>
          </a:p>
        </p:txBody>
      </p:sp>
      <p:sp>
        <p:nvSpPr>
          <p:cNvPr id="5" name="Shape 2"/>
          <p:cNvSpPr/>
          <p:nvPr/>
        </p:nvSpPr>
        <p:spPr>
          <a:xfrm>
            <a:off x="6244828" y="1665803"/>
            <a:ext cx="22860" cy="1033224"/>
          </a:xfrm>
          <a:prstGeom prst="rect">
            <a:avLst/>
          </a:prstGeom>
          <a:solidFill>
            <a:srgbClr val="D75BE2"/>
          </a:solidFill>
          <a:ln/>
        </p:spPr>
      </p:sp>
      <p:sp>
        <p:nvSpPr>
          <p:cNvPr id="6" name="Shape 3"/>
          <p:cNvSpPr/>
          <p:nvPr/>
        </p:nvSpPr>
        <p:spPr>
          <a:xfrm>
            <a:off x="6244828" y="2912269"/>
            <a:ext cx="3718798" cy="2455307"/>
          </a:xfrm>
          <a:prstGeom prst="roundRect">
            <a:avLst>
              <a:gd name="adj" fmla="val 3244"/>
            </a:avLst>
          </a:prstGeom>
          <a:solidFill>
            <a:srgbClr val="F4D4F7"/>
          </a:solidFill>
          <a:ln w="7620">
            <a:solidFill>
              <a:srgbClr val="DABADD"/>
            </a:solidFill>
            <a:prstDash val="solid"/>
          </a:ln>
        </p:spPr>
      </p:sp>
      <p:pic>
        <p:nvPicPr>
          <p:cNvPr id="7" name="Image 1" descr="preencoded.png">    </p:cNvPr>
          <p:cNvPicPr>
            <a:picLocks noChangeAspect="1"/>
          </p:cNvPicPr>
          <p:nvPr/>
        </p:nvPicPr>
        <p:blipFill>
          <a:blip r:embed="rId2"/>
          <a:stretch>
            <a:fillRect/>
          </a:stretch>
        </p:blipFill>
        <p:spPr>
          <a:xfrm>
            <a:off x="6441996" y="3109436"/>
            <a:ext cx="568762" cy="568762"/>
          </a:xfrm>
          <a:prstGeom prst="rect">
            <a:avLst/>
          </a:prstGeom>
        </p:spPr>
      </p:pic>
      <p:pic>
        <p:nvPicPr>
          <p:cNvPr id="8" name="Image 2" descr="preencoded.png">    </p:cNvPr>
          <p:cNvPicPr>
            <a:picLocks noChangeAspect="1"/>
          </p:cNvPicPr>
          <p:nvPr/>
        </p:nvPicPr>
        <p:blipFill>
          <a:blip r:embed="rId3"/>
          <a:stretch>
            <a:fillRect/>
          </a:stretch>
        </p:blipFill>
        <p:spPr>
          <a:xfrm>
            <a:off x="6598325" y="3233857"/>
            <a:ext cx="255984" cy="319921"/>
          </a:xfrm>
          <a:prstGeom prst="rect">
            <a:avLst/>
          </a:prstGeom>
        </p:spPr>
      </p:pic>
      <p:sp>
        <p:nvSpPr>
          <p:cNvPr id="9" name="Text 4"/>
          <p:cNvSpPr/>
          <p:nvPr/>
        </p:nvSpPr>
        <p:spPr>
          <a:xfrm>
            <a:off x="6441996" y="3867745"/>
            <a:ext cx="2821900" cy="278844"/>
          </a:xfrm>
          <a:prstGeom prst="rect">
            <a:avLst/>
          </a:prstGeom>
          <a:noFill/>
          <a:ln/>
        </p:spPr>
        <p:txBody>
          <a:bodyPr wrap="none" lIns="0" tIns="0" rIns="0" bIns="0" rtlCol="0" anchor="t"/>
          <a:lstStyle/>
          <a:p>
            <a:pPr algn="l" indent="0" marL="0">
              <a:lnSpc>
                <a:spcPts val="2150"/>
              </a:lnSpc>
              <a:buNone/>
            </a:pPr>
            <a:r>
              <a:rPr lang="en-US" sz="1750" dirty="0">
                <a:solidFill>
                  <a:srgbClr val="272525"/>
                </a:solidFill>
                <a:latin typeface="Source Serif 4 Semi Bold" pitchFamily="34" charset="0"/>
                <a:ea typeface="Source Serif 4 Semi Bold" pitchFamily="34" charset="-122"/>
                <a:cs typeface="Source Serif 4 Semi Bold" pitchFamily="34" charset="-120"/>
              </a:rPr>
              <a:t>Tăng Cường Tuyên Truyền</a:t>
            </a:r>
            <a:endParaRPr lang="en-US" sz="1750" dirty="0"/>
          </a:p>
        </p:txBody>
      </p:sp>
      <p:sp>
        <p:nvSpPr>
          <p:cNvPr id="10" name="Text 5"/>
          <p:cNvSpPr/>
          <p:nvPr/>
        </p:nvSpPr>
        <p:spPr>
          <a:xfrm>
            <a:off x="6441996" y="4260294"/>
            <a:ext cx="3324463" cy="910114"/>
          </a:xfrm>
          <a:prstGeom prst="rect">
            <a:avLst/>
          </a:prstGeom>
          <a:noFill/>
          <a:ln/>
        </p:spPr>
        <p:txBody>
          <a:bodyPr wrap="square" lIns="0" tIns="0" rIns="0" bIns="0" rtlCol="0" anchor="t"/>
          <a:lstStyle/>
          <a:p>
            <a:pPr algn="l" indent="0" marL="0">
              <a:lnSpc>
                <a:spcPts val="2350"/>
              </a:lnSpc>
              <a:buNone/>
            </a:pPr>
            <a:r>
              <a:rPr lang="en-US" sz="1450" dirty="0">
                <a:solidFill>
                  <a:srgbClr val="272525"/>
                </a:solidFill>
                <a:latin typeface="Source Sans 3" pitchFamily="34" charset="0"/>
                <a:ea typeface="Source Sans 3" pitchFamily="34" charset="-122"/>
                <a:cs typeface="Source Sans 3" pitchFamily="34" charset="-120"/>
              </a:rPr>
              <a:t>Tiếp tục đẩy mạnh công tác tuyên truyền, giáo dục pháp luật xuất nhập cảnh đến mọi tầng lớp nhân dân.</a:t>
            </a:r>
            <a:endParaRPr lang="en-US" sz="1450" dirty="0"/>
          </a:p>
        </p:txBody>
      </p:sp>
      <p:sp>
        <p:nvSpPr>
          <p:cNvPr id="11" name="Shape 6"/>
          <p:cNvSpPr/>
          <p:nvPr/>
        </p:nvSpPr>
        <p:spPr>
          <a:xfrm>
            <a:off x="10153174" y="2912269"/>
            <a:ext cx="3718798" cy="2455307"/>
          </a:xfrm>
          <a:prstGeom prst="roundRect">
            <a:avLst>
              <a:gd name="adj" fmla="val 3244"/>
            </a:avLst>
          </a:prstGeom>
          <a:solidFill>
            <a:srgbClr val="F4D4F7"/>
          </a:solidFill>
          <a:ln w="7620">
            <a:solidFill>
              <a:srgbClr val="DABADD"/>
            </a:solidFill>
            <a:prstDash val="solid"/>
          </a:ln>
        </p:spPr>
      </p:sp>
      <p:pic>
        <p:nvPicPr>
          <p:cNvPr id="12" name="Image 3" descr="preencoded.png">    </p:cNvPr>
          <p:cNvPicPr>
            <a:picLocks noChangeAspect="1"/>
          </p:cNvPicPr>
          <p:nvPr/>
        </p:nvPicPr>
        <p:blipFill>
          <a:blip r:embed="rId4"/>
          <a:stretch>
            <a:fillRect/>
          </a:stretch>
        </p:blipFill>
        <p:spPr>
          <a:xfrm>
            <a:off x="10350341" y="3109436"/>
            <a:ext cx="568762" cy="568762"/>
          </a:xfrm>
          <a:prstGeom prst="rect">
            <a:avLst/>
          </a:prstGeom>
        </p:spPr>
      </p:pic>
      <p:pic>
        <p:nvPicPr>
          <p:cNvPr id="13" name="Image 4" descr="preencoded.png">    </p:cNvPr>
          <p:cNvPicPr>
            <a:picLocks noChangeAspect="1"/>
          </p:cNvPicPr>
          <p:nvPr/>
        </p:nvPicPr>
        <p:blipFill>
          <a:blip r:embed="rId5"/>
          <a:stretch>
            <a:fillRect/>
          </a:stretch>
        </p:blipFill>
        <p:spPr>
          <a:xfrm>
            <a:off x="10506670" y="3233857"/>
            <a:ext cx="255984" cy="319921"/>
          </a:xfrm>
          <a:prstGeom prst="rect">
            <a:avLst/>
          </a:prstGeom>
        </p:spPr>
      </p:pic>
      <p:sp>
        <p:nvSpPr>
          <p:cNvPr id="14" name="Text 7"/>
          <p:cNvSpPr/>
          <p:nvPr/>
        </p:nvSpPr>
        <p:spPr>
          <a:xfrm>
            <a:off x="10350341" y="3867745"/>
            <a:ext cx="2344460" cy="278844"/>
          </a:xfrm>
          <a:prstGeom prst="rect">
            <a:avLst/>
          </a:prstGeom>
          <a:noFill/>
          <a:ln/>
        </p:spPr>
        <p:txBody>
          <a:bodyPr wrap="none" lIns="0" tIns="0" rIns="0" bIns="0" rtlCol="0" anchor="t"/>
          <a:lstStyle/>
          <a:p>
            <a:pPr algn="l" indent="0" marL="0">
              <a:lnSpc>
                <a:spcPts val="2150"/>
              </a:lnSpc>
              <a:buNone/>
            </a:pPr>
            <a:r>
              <a:rPr lang="en-US" sz="1750" dirty="0">
                <a:solidFill>
                  <a:srgbClr val="272525"/>
                </a:solidFill>
                <a:latin typeface="Source Serif 4 Semi Bold" pitchFamily="34" charset="0"/>
                <a:ea typeface="Source Serif 4 Semi Bold" pitchFamily="34" charset="-122"/>
                <a:cs typeface="Source Serif 4 Semi Bold" pitchFamily="34" charset="-120"/>
              </a:rPr>
              <a:t>Hiện Đại Hóa Thủ Tục</a:t>
            </a:r>
            <a:endParaRPr lang="en-US" sz="1750" dirty="0"/>
          </a:p>
        </p:txBody>
      </p:sp>
      <p:sp>
        <p:nvSpPr>
          <p:cNvPr id="15" name="Text 8"/>
          <p:cNvSpPr/>
          <p:nvPr/>
        </p:nvSpPr>
        <p:spPr>
          <a:xfrm>
            <a:off x="10350341" y="4260294"/>
            <a:ext cx="3324463" cy="910114"/>
          </a:xfrm>
          <a:prstGeom prst="rect">
            <a:avLst/>
          </a:prstGeom>
          <a:noFill/>
          <a:ln/>
        </p:spPr>
        <p:txBody>
          <a:bodyPr wrap="square" lIns="0" tIns="0" rIns="0" bIns="0" rtlCol="0" anchor="t"/>
          <a:lstStyle/>
          <a:p>
            <a:pPr algn="l" indent="0" marL="0">
              <a:lnSpc>
                <a:spcPts val="2350"/>
              </a:lnSpc>
              <a:buNone/>
            </a:pPr>
            <a:r>
              <a:rPr lang="en-US" sz="1450" dirty="0">
                <a:solidFill>
                  <a:srgbClr val="272525"/>
                </a:solidFill>
                <a:latin typeface="Source Sans 3" pitchFamily="34" charset="0"/>
                <a:ea typeface="Source Sans 3" pitchFamily="34" charset="-122"/>
                <a:cs typeface="Source Sans 3" pitchFamily="34" charset="-120"/>
              </a:rPr>
              <a:t>Ứng dụng công nghệ thông tin để đơn giản hóa và tăng tốc độ xử lý thủ tục xuất nhập cảnh.</a:t>
            </a:r>
            <a:endParaRPr lang="en-US" sz="1450" dirty="0"/>
          </a:p>
        </p:txBody>
      </p:sp>
      <p:sp>
        <p:nvSpPr>
          <p:cNvPr id="16" name="Shape 9"/>
          <p:cNvSpPr/>
          <p:nvPr/>
        </p:nvSpPr>
        <p:spPr>
          <a:xfrm>
            <a:off x="6244828" y="5557123"/>
            <a:ext cx="7627144" cy="1848564"/>
          </a:xfrm>
          <a:prstGeom prst="roundRect">
            <a:avLst>
              <a:gd name="adj" fmla="val 4308"/>
            </a:avLst>
          </a:prstGeom>
          <a:solidFill>
            <a:srgbClr val="F4D4F7"/>
          </a:solidFill>
          <a:ln w="7620">
            <a:solidFill>
              <a:srgbClr val="DABADD"/>
            </a:solidFill>
            <a:prstDash val="solid"/>
          </a:ln>
        </p:spPr>
      </p:sp>
      <p:pic>
        <p:nvPicPr>
          <p:cNvPr id="17" name="Image 5" descr="preencoded.png">    </p:cNvPr>
          <p:cNvPicPr>
            <a:picLocks noChangeAspect="1"/>
          </p:cNvPicPr>
          <p:nvPr/>
        </p:nvPicPr>
        <p:blipFill>
          <a:blip r:embed="rId6"/>
          <a:stretch>
            <a:fillRect/>
          </a:stretch>
        </p:blipFill>
        <p:spPr>
          <a:xfrm>
            <a:off x="6441996" y="5754291"/>
            <a:ext cx="568762" cy="568762"/>
          </a:xfrm>
          <a:prstGeom prst="rect">
            <a:avLst/>
          </a:prstGeom>
        </p:spPr>
      </p:pic>
      <p:pic>
        <p:nvPicPr>
          <p:cNvPr id="18" name="Image 6" descr="preencoded.png">    </p:cNvPr>
          <p:cNvPicPr>
            <a:picLocks noChangeAspect="1"/>
          </p:cNvPicPr>
          <p:nvPr/>
        </p:nvPicPr>
        <p:blipFill>
          <a:blip r:embed="rId7"/>
          <a:stretch>
            <a:fillRect/>
          </a:stretch>
        </p:blipFill>
        <p:spPr>
          <a:xfrm>
            <a:off x="6598325" y="5878711"/>
            <a:ext cx="255984" cy="319921"/>
          </a:xfrm>
          <a:prstGeom prst="rect">
            <a:avLst/>
          </a:prstGeom>
        </p:spPr>
      </p:pic>
      <p:sp>
        <p:nvSpPr>
          <p:cNvPr id="19" name="Text 10"/>
          <p:cNvSpPr/>
          <p:nvPr/>
        </p:nvSpPr>
        <p:spPr>
          <a:xfrm>
            <a:off x="6441996" y="6512600"/>
            <a:ext cx="2230755" cy="278844"/>
          </a:xfrm>
          <a:prstGeom prst="rect">
            <a:avLst/>
          </a:prstGeom>
          <a:noFill/>
          <a:ln/>
        </p:spPr>
        <p:txBody>
          <a:bodyPr wrap="none" lIns="0" tIns="0" rIns="0" bIns="0" rtlCol="0" anchor="t"/>
          <a:lstStyle/>
          <a:p>
            <a:pPr algn="l" indent="0" marL="0">
              <a:lnSpc>
                <a:spcPts val="2150"/>
              </a:lnSpc>
              <a:buNone/>
            </a:pPr>
            <a:r>
              <a:rPr lang="en-US" sz="1750" dirty="0">
                <a:solidFill>
                  <a:srgbClr val="272525"/>
                </a:solidFill>
                <a:latin typeface="Source Serif 4 Semi Bold" pitchFamily="34" charset="0"/>
                <a:ea typeface="Source Serif 4 Semi Bold" pitchFamily="34" charset="-122"/>
                <a:cs typeface="Source Serif 4 Semi Bold" pitchFamily="34" charset="-120"/>
              </a:rPr>
              <a:t>Hợp Tác Quốc Tế</a:t>
            </a:r>
            <a:endParaRPr lang="en-US" sz="1750" dirty="0"/>
          </a:p>
        </p:txBody>
      </p:sp>
      <p:sp>
        <p:nvSpPr>
          <p:cNvPr id="20" name="Text 11"/>
          <p:cNvSpPr/>
          <p:nvPr/>
        </p:nvSpPr>
        <p:spPr>
          <a:xfrm>
            <a:off x="6441996" y="6905149"/>
            <a:ext cx="7232809" cy="303371"/>
          </a:xfrm>
          <a:prstGeom prst="rect">
            <a:avLst/>
          </a:prstGeom>
          <a:noFill/>
          <a:ln/>
        </p:spPr>
        <p:txBody>
          <a:bodyPr wrap="none" lIns="0" tIns="0" rIns="0" bIns="0" rtlCol="0" anchor="t"/>
          <a:lstStyle/>
          <a:p>
            <a:pPr algn="l" indent="0" marL="0">
              <a:lnSpc>
                <a:spcPts val="2350"/>
              </a:lnSpc>
              <a:buNone/>
            </a:pPr>
            <a:r>
              <a:rPr lang="en-US" sz="1450" dirty="0">
                <a:solidFill>
                  <a:srgbClr val="272525"/>
                </a:solidFill>
                <a:latin typeface="Source Sans 3" pitchFamily="34" charset="0"/>
                <a:ea typeface="Source Sans 3" pitchFamily="34" charset="-122"/>
                <a:cs typeface="Source Sans 3" pitchFamily="34" charset="-120"/>
              </a:rPr>
              <a:t>Tăng cường hợp tác với các nước trong việc quản lý và kiểm soát xuất nhập cảnh hiệu quả.</a:t>
            </a:r>
            <a:endParaRPr lang="en-US" sz="1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18184"/>
          </a:xfrm>
          <a:prstGeom prst="rect">
            <a:avLst/>
          </a:prstGeom>
        </p:spPr>
      </p:pic>
      <p:sp>
        <p:nvSpPr>
          <p:cNvPr id="3" name="Text 0"/>
          <p:cNvSpPr/>
          <p:nvPr/>
        </p:nvSpPr>
        <p:spPr>
          <a:xfrm>
            <a:off x="837724" y="4022408"/>
            <a:ext cx="10096024"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Tầm Quan Trọng Của Luật Xuất Nhập Cảnh</a:t>
            </a:r>
            <a:endParaRPr lang="en-US" sz="3850" dirty="0"/>
          </a:p>
        </p:txBody>
      </p:sp>
      <p:sp>
        <p:nvSpPr>
          <p:cNvPr id="4" name="Shape 1"/>
          <p:cNvSpPr/>
          <p:nvPr/>
        </p:nvSpPr>
        <p:spPr>
          <a:xfrm>
            <a:off x="837724" y="4952405"/>
            <a:ext cx="4178618" cy="1872853"/>
          </a:xfrm>
          <a:prstGeom prst="roundRect">
            <a:avLst>
              <a:gd name="adj" fmla="val 4697"/>
            </a:avLst>
          </a:prstGeom>
          <a:solidFill>
            <a:srgbClr val="F4D4F7"/>
          </a:solidFill>
          <a:ln w="7620">
            <a:solidFill>
              <a:srgbClr val="DABADD"/>
            </a:solidFill>
            <a:prstDash val="solid"/>
          </a:ln>
        </p:spPr>
      </p:sp>
      <p:sp>
        <p:nvSpPr>
          <p:cNvPr id="5" name="Text 2"/>
          <p:cNvSpPr/>
          <p:nvPr/>
        </p:nvSpPr>
        <p:spPr>
          <a:xfrm>
            <a:off x="1054775" y="5169456"/>
            <a:ext cx="2944773"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Bảo Vệ An Ninh Quốc Gia</a:t>
            </a:r>
            <a:endParaRPr lang="en-US" sz="1900" dirty="0"/>
          </a:p>
        </p:txBody>
      </p:sp>
      <p:sp>
        <p:nvSpPr>
          <p:cNvPr id="6" name="Text 3"/>
          <p:cNvSpPr/>
          <p:nvPr/>
        </p:nvSpPr>
        <p:spPr>
          <a:xfrm>
            <a:off x="1054775" y="5603081"/>
            <a:ext cx="3744516"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Kiểm soát chặt chẽ người ra vào lãnh thổ, đảm bảo an ninh biên giới và chủ quyền quốc gia.</a:t>
            </a:r>
            <a:endParaRPr lang="en-US" sz="1600" dirty="0"/>
          </a:p>
        </p:txBody>
      </p:sp>
      <p:sp>
        <p:nvSpPr>
          <p:cNvPr id="7" name="Shape 4"/>
          <p:cNvSpPr/>
          <p:nvPr/>
        </p:nvSpPr>
        <p:spPr>
          <a:xfrm>
            <a:off x="5225772" y="4952405"/>
            <a:ext cx="4178737" cy="1872853"/>
          </a:xfrm>
          <a:prstGeom prst="roundRect">
            <a:avLst>
              <a:gd name="adj" fmla="val 4697"/>
            </a:avLst>
          </a:prstGeom>
          <a:solidFill>
            <a:srgbClr val="F4D4F7"/>
          </a:solidFill>
          <a:ln w="7620">
            <a:solidFill>
              <a:srgbClr val="DABADD"/>
            </a:solidFill>
            <a:prstDash val="solid"/>
          </a:ln>
        </p:spPr>
      </p:sp>
      <p:sp>
        <p:nvSpPr>
          <p:cNvPr id="8" name="Text 5"/>
          <p:cNvSpPr/>
          <p:nvPr/>
        </p:nvSpPr>
        <p:spPr>
          <a:xfrm>
            <a:off x="5442823" y="5169456"/>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Quản Lý Dân Số</a:t>
            </a:r>
            <a:endParaRPr lang="en-US" sz="1900" dirty="0"/>
          </a:p>
        </p:txBody>
      </p:sp>
      <p:sp>
        <p:nvSpPr>
          <p:cNvPr id="9" name="Text 6"/>
          <p:cNvSpPr/>
          <p:nvPr/>
        </p:nvSpPr>
        <p:spPr>
          <a:xfrm>
            <a:off x="5442823" y="5603081"/>
            <a:ext cx="3744635"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Theo dõi và quản lý luồng người di chuyển, hỗ trợ hoạch định chính sách dân số hiệu quả.</a:t>
            </a:r>
            <a:endParaRPr lang="en-US" sz="1600" dirty="0"/>
          </a:p>
        </p:txBody>
      </p:sp>
      <p:sp>
        <p:nvSpPr>
          <p:cNvPr id="10" name="Shape 7"/>
          <p:cNvSpPr/>
          <p:nvPr/>
        </p:nvSpPr>
        <p:spPr>
          <a:xfrm>
            <a:off x="9613940" y="4952405"/>
            <a:ext cx="4178737" cy="1872853"/>
          </a:xfrm>
          <a:prstGeom prst="roundRect">
            <a:avLst>
              <a:gd name="adj" fmla="val 4697"/>
            </a:avLst>
          </a:prstGeom>
          <a:solidFill>
            <a:srgbClr val="F4D4F7"/>
          </a:solidFill>
          <a:ln w="7620">
            <a:solidFill>
              <a:srgbClr val="DABADD"/>
            </a:solidFill>
            <a:prstDash val="solid"/>
          </a:ln>
        </p:spPr>
      </p:sp>
      <p:sp>
        <p:nvSpPr>
          <p:cNvPr id="11" name="Text 8"/>
          <p:cNvSpPr/>
          <p:nvPr/>
        </p:nvSpPr>
        <p:spPr>
          <a:xfrm>
            <a:off x="9830991" y="5169456"/>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Phát Triển Kinh Tế</a:t>
            </a:r>
            <a:endParaRPr lang="en-US" sz="1900" dirty="0"/>
          </a:p>
        </p:txBody>
      </p:sp>
      <p:sp>
        <p:nvSpPr>
          <p:cNvPr id="12" name="Text 9"/>
          <p:cNvSpPr/>
          <p:nvPr/>
        </p:nvSpPr>
        <p:spPr>
          <a:xfrm>
            <a:off x="9830991" y="5603081"/>
            <a:ext cx="3744635"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Tạo điều kiện thuận lợi cho hoạt động thương mại, du lịch và hợp tác quốc tế.</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57451" y="383262"/>
            <a:ext cx="3848219" cy="409813"/>
          </a:xfrm>
          <a:prstGeom prst="rect">
            <a:avLst/>
          </a:prstGeom>
          <a:noFill/>
          <a:ln/>
        </p:spPr>
        <p:txBody>
          <a:bodyPr wrap="none" lIns="0" tIns="0" rIns="0" bIns="0" rtlCol="0" anchor="t"/>
          <a:lstStyle/>
          <a:p>
            <a:pPr algn="l" indent="0" marL="0">
              <a:lnSpc>
                <a:spcPts val="3200"/>
              </a:lnSpc>
              <a:buNone/>
            </a:pPr>
            <a:r>
              <a:rPr lang="en-US" sz="2550" dirty="0">
                <a:solidFill>
                  <a:srgbClr val="D73AD7"/>
                </a:solidFill>
                <a:latin typeface="Source Serif 4 Semi Bold" pitchFamily="34" charset="0"/>
                <a:ea typeface="Source Serif 4 Semi Bold" pitchFamily="34" charset="-122"/>
                <a:cs typeface="Source Serif 4 Semi Bold" pitchFamily="34" charset="-120"/>
              </a:rPr>
              <a:t>Đối Tượng Áp Dụng Luật</a:t>
            </a:r>
            <a:endParaRPr lang="en-US" sz="2550" dirty="0"/>
          </a:p>
        </p:txBody>
      </p:sp>
      <p:sp>
        <p:nvSpPr>
          <p:cNvPr id="3" name="Text 1"/>
          <p:cNvSpPr/>
          <p:nvPr/>
        </p:nvSpPr>
        <p:spPr>
          <a:xfrm>
            <a:off x="557451" y="1141333"/>
            <a:ext cx="1639610" cy="204907"/>
          </a:xfrm>
          <a:prstGeom prst="rect">
            <a:avLst/>
          </a:prstGeom>
          <a:noFill/>
          <a:ln/>
        </p:spPr>
        <p:txBody>
          <a:bodyPr wrap="none" lIns="0" tIns="0" rIns="0" bIns="0" rtlCol="0" anchor="t"/>
          <a:lstStyle/>
          <a:p>
            <a:pPr algn="l" indent="0" marL="0">
              <a:lnSpc>
                <a:spcPts val="1600"/>
              </a:lnSpc>
              <a:buNone/>
            </a:pPr>
            <a:r>
              <a:rPr lang="en-US" sz="1250" dirty="0">
                <a:solidFill>
                  <a:srgbClr val="D73AD7"/>
                </a:solidFill>
                <a:latin typeface="Source Serif 4 Semi Bold" pitchFamily="34" charset="0"/>
                <a:ea typeface="Source Serif 4 Semi Bold" pitchFamily="34" charset="-122"/>
                <a:cs typeface="Source Serif 4 Semi Bold" pitchFamily="34" charset="-120"/>
              </a:rPr>
              <a:t>Công Dân Việt Nam</a:t>
            </a:r>
            <a:endParaRPr lang="en-US" sz="1250" dirty="0"/>
          </a:p>
        </p:txBody>
      </p:sp>
      <p:sp>
        <p:nvSpPr>
          <p:cNvPr id="4" name="Text 2"/>
          <p:cNvSpPr/>
          <p:nvPr/>
        </p:nvSpPr>
        <p:spPr>
          <a:xfrm>
            <a:off x="557451" y="1485543"/>
            <a:ext cx="6587728" cy="223004"/>
          </a:xfrm>
          <a:prstGeom prst="rect">
            <a:avLst/>
          </a:prstGeom>
          <a:noFill/>
          <a:ln/>
        </p:spPr>
        <p:txBody>
          <a:bodyPr wrap="none" lIns="0" tIns="0" rIns="0" bIns="0" rtlCol="0" anchor="t"/>
          <a:lstStyle/>
          <a:p>
            <a:pPr algn="l" marL="342900" indent="-342900">
              <a:lnSpc>
                <a:spcPts val="1750"/>
              </a:lnSpc>
              <a:buSzPct val="100000"/>
              <a:buChar char="•"/>
            </a:pPr>
            <a:r>
              <a:rPr lang="en-US" sz="1050" dirty="0">
                <a:solidFill>
                  <a:srgbClr val="272525"/>
                </a:solidFill>
                <a:latin typeface="Source Sans 3" pitchFamily="34" charset="0"/>
                <a:ea typeface="Source Sans 3" pitchFamily="34" charset="-122"/>
                <a:cs typeface="Source Sans 3" pitchFamily="34" charset="-120"/>
              </a:rPr>
              <a:t>Người có quốc tịch Việt Nam</a:t>
            </a:r>
            <a:endParaRPr lang="en-US" sz="1050" dirty="0"/>
          </a:p>
        </p:txBody>
      </p:sp>
      <p:sp>
        <p:nvSpPr>
          <p:cNvPr id="5" name="Text 3"/>
          <p:cNvSpPr/>
          <p:nvPr/>
        </p:nvSpPr>
        <p:spPr>
          <a:xfrm>
            <a:off x="557451" y="1757243"/>
            <a:ext cx="6587728" cy="223004"/>
          </a:xfrm>
          <a:prstGeom prst="rect">
            <a:avLst/>
          </a:prstGeom>
          <a:noFill/>
          <a:ln/>
        </p:spPr>
        <p:txBody>
          <a:bodyPr wrap="none" lIns="0" tIns="0" rIns="0" bIns="0" rtlCol="0" anchor="t"/>
          <a:lstStyle/>
          <a:p>
            <a:pPr algn="l" marL="342900" indent="-342900">
              <a:lnSpc>
                <a:spcPts val="1750"/>
              </a:lnSpc>
              <a:buSzPct val="100000"/>
              <a:buChar char="•"/>
            </a:pPr>
            <a:r>
              <a:rPr lang="en-US" sz="1050" dirty="0">
                <a:solidFill>
                  <a:srgbClr val="272525"/>
                </a:solidFill>
                <a:latin typeface="Source Sans 3" pitchFamily="34" charset="0"/>
                <a:ea typeface="Source Sans 3" pitchFamily="34" charset="-122"/>
                <a:cs typeface="Source Sans 3" pitchFamily="34" charset="-120"/>
              </a:rPr>
              <a:t>Người gốc Việt Nam định cư ở nước ngoài</a:t>
            </a:r>
            <a:endParaRPr lang="en-US" sz="1050" dirty="0"/>
          </a:p>
        </p:txBody>
      </p:sp>
      <p:sp>
        <p:nvSpPr>
          <p:cNvPr id="6" name="Text 4"/>
          <p:cNvSpPr/>
          <p:nvPr/>
        </p:nvSpPr>
        <p:spPr>
          <a:xfrm>
            <a:off x="557451" y="2028944"/>
            <a:ext cx="6587728" cy="223004"/>
          </a:xfrm>
          <a:prstGeom prst="rect">
            <a:avLst/>
          </a:prstGeom>
          <a:noFill/>
          <a:ln/>
        </p:spPr>
        <p:txBody>
          <a:bodyPr wrap="none" lIns="0" tIns="0" rIns="0" bIns="0" rtlCol="0" anchor="t"/>
          <a:lstStyle/>
          <a:p>
            <a:pPr algn="l" marL="342900" indent="-342900">
              <a:lnSpc>
                <a:spcPts val="1750"/>
              </a:lnSpc>
              <a:buSzPct val="100000"/>
              <a:buChar char="•"/>
            </a:pPr>
            <a:r>
              <a:rPr lang="en-US" sz="1050" dirty="0">
                <a:solidFill>
                  <a:srgbClr val="272525"/>
                </a:solidFill>
                <a:latin typeface="Source Sans 3" pitchFamily="34" charset="0"/>
                <a:ea typeface="Source Sans 3" pitchFamily="34" charset="-122"/>
                <a:cs typeface="Source Sans 3" pitchFamily="34" charset="-120"/>
              </a:rPr>
              <a:t>Người được cấp giấy tờ xuất nhập cảnh Việt Nam</a:t>
            </a:r>
            <a:endParaRPr lang="en-US" sz="1050" dirty="0"/>
          </a:p>
        </p:txBody>
      </p:sp>
      <p:sp>
        <p:nvSpPr>
          <p:cNvPr id="7" name="Text 5"/>
          <p:cNvSpPr/>
          <p:nvPr/>
        </p:nvSpPr>
        <p:spPr>
          <a:xfrm>
            <a:off x="557451" y="2377321"/>
            <a:ext cx="6587728" cy="223004"/>
          </a:xfrm>
          <a:prstGeom prst="rect">
            <a:avLst/>
          </a:prstGeom>
          <a:noFill/>
          <a:ln/>
        </p:spPr>
        <p:txBody>
          <a:bodyPr wrap="none" lIns="0" tIns="0" rIns="0" bIns="0" rtlCol="0" anchor="t"/>
          <a:lstStyle/>
          <a:p>
            <a:pPr algn="l" indent="0" marL="0">
              <a:lnSpc>
                <a:spcPts val="1750"/>
              </a:lnSpc>
              <a:buNone/>
            </a:pPr>
            <a:r>
              <a:rPr lang="en-US" sz="1050" dirty="0">
                <a:solidFill>
                  <a:srgbClr val="272525"/>
                </a:solidFill>
                <a:latin typeface="Source Sans 3" pitchFamily="34" charset="0"/>
                <a:ea typeface="Source Sans 3" pitchFamily="34" charset="-122"/>
                <a:cs typeface="Source Sans 3" pitchFamily="34" charset="-120"/>
              </a:rPr>
              <a:t>Tất cả công dân Việt Nam đều có quyền xuất cảnh và nhập cảnh theo quy định pháp luật.</a:t>
            </a:r>
            <a:endParaRPr lang="en-US" sz="1050" dirty="0"/>
          </a:p>
        </p:txBody>
      </p:sp>
      <p:pic>
        <p:nvPicPr>
          <p:cNvPr id="8" name="Image 0" descr="preencoded.png">    </p:cNvPr>
          <p:cNvPicPr>
            <a:picLocks noChangeAspect="1"/>
          </p:cNvPicPr>
          <p:nvPr/>
        </p:nvPicPr>
        <p:blipFill>
          <a:blip r:embed="rId1"/>
          <a:stretch>
            <a:fillRect/>
          </a:stretch>
        </p:blipFill>
        <p:spPr>
          <a:xfrm>
            <a:off x="7492841" y="1158716"/>
            <a:ext cx="6587728" cy="6587728"/>
          </a:xfrm>
          <a:prstGeom prst="rect">
            <a:avLst/>
          </a:prstGeom>
        </p:spPr>
      </p:pic>
      <p:sp>
        <p:nvSpPr>
          <p:cNvPr id="9" name="Text 6"/>
          <p:cNvSpPr/>
          <p:nvPr/>
        </p:nvSpPr>
        <p:spPr>
          <a:xfrm>
            <a:off x="7492841" y="7903131"/>
            <a:ext cx="1639610" cy="204907"/>
          </a:xfrm>
          <a:prstGeom prst="rect">
            <a:avLst/>
          </a:prstGeom>
          <a:noFill/>
          <a:ln/>
        </p:spPr>
        <p:txBody>
          <a:bodyPr wrap="none" lIns="0" tIns="0" rIns="0" bIns="0" rtlCol="0" anchor="t"/>
          <a:lstStyle/>
          <a:p>
            <a:pPr algn="l" indent="0" marL="0">
              <a:lnSpc>
                <a:spcPts val="1600"/>
              </a:lnSpc>
              <a:buNone/>
            </a:pPr>
            <a:r>
              <a:rPr lang="en-US" sz="1250" dirty="0">
                <a:solidFill>
                  <a:srgbClr val="D73AD7"/>
                </a:solidFill>
                <a:latin typeface="Source Serif 4 Semi Bold" pitchFamily="34" charset="0"/>
                <a:ea typeface="Source Serif 4 Semi Bold" pitchFamily="34" charset="-122"/>
                <a:cs typeface="Source Serif 4 Semi Bold" pitchFamily="34" charset="-120"/>
              </a:rPr>
              <a:t>Người Nước Ngoài</a:t>
            </a:r>
            <a:endParaRPr lang="en-US" sz="1250" dirty="0"/>
          </a:p>
        </p:txBody>
      </p:sp>
      <p:sp>
        <p:nvSpPr>
          <p:cNvPr id="10" name="Text 7"/>
          <p:cNvSpPr/>
          <p:nvPr/>
        </p:nvSpPr>
        <p:spPr>
          <a:xfrm>
            <a:off x="7492841" y="8247340"/>
            <a:ext cx="6587728" cy="223004"/>
          </a:xfrm>
          <a:prstGeom prst="rect">
            <a:avLst/>
          </a:prstGeom>
          <a:noFill/>
          <a:ln/>
        </p:spPr>
        <p:txBody>
          <a:bodyPr wrap="none" lIns="0" tIns="0" rIns="0" bIns="0" rtlCol="0" anchor="t"/>
          <a:lstStyle/>
          <a:p>
            <a:pPr algn="l" marL="342900" indent="-342900">
              <a:lnSpc>
                <a:spcPts val="1750"/>
              </a:lnSpc>
              <a:buSzPct val="100000"/>
              <a:buChar char="•"/>
            </a:pPr>
            <a:r>
              <a:rPr lang="en-US" sz="1050" dirty="0">
                <a:solidFill>
                  <a:srgbClr val="272525"/>
                </a:solidFill>
                <a:latin typeface="Source Sans 3" pitchFamily="34" charset="0"/>
                <a:ea typeface="Source Sans 3" pitchFamily="34" charset="-122"/>
                <a:cs typeface="Source Sans 3" pitchFamily="34" charset="-120"/>
              </a:rPr>
              <a:t>Khách du lịch quốc tế</a:t>
            </a:r>
            <a:endParaRPr lang="en-US" sz="1050" dirty="0"/>
          </a:p>
        </p:txBody>
      </p:sp>
      <p:sp>
        <p:nvSpPr>
          <p:cNvPr id="11" name="Text 8"/>
          <p:cNvSpPr/>
          <p:nvPr/>
        </p:nvSpPr>
        <p:spPr>
          <a:xfrm>
            <a:off x="7492841" y="8519041"/>
            <a:ext cx="6587728" cy="223004"/>
          </a:xfrm>
          <a:prstGeom prst="rect">
            <a:avLst/>
          </a:prstGeom>
          <a:noFill/>
          <a:ln/>
        </p:spPr>
        <p:txBody>
          <a:bodyPr wrap="none" lIns="0" tIns="0" rIns="0" bIns="0" rtlCol="0" anchor="t"/>
          <a:lstStyle/>
          <a:p>
            <a:pPr algn="l" marL="342900" indent="-342900">
              <a:lnSpc>
                <a:spcPts val="1750"/>
              </a:lnSpc>
              <a:buSzPct val="100000"/>
              <a:buChar char="•"/>
            </a:pPr>
            <a:r>
              <a:rPr lang="en-US" sz="1050" dirty="0">
                <a:solidFill>
                  <a:srgbClr val="272525"/>
                </a:solidFill>
                <a:latin typeface="Source Sans 3" pitchFamily="34" charset="0"/>
                <a:ea typeface="Source Sans 3" pitchFamily="34" charset="-122"/>
                <a:cs typeface="Source Sans 3" pitchFamily="34" charset="-120"/>
              </a:rPr>
              <a:t>Nhà đầu tư và doanh nhân</a:t>
            </a:r>
            <a:endParaRPr lang="en-US" sz="1050" dirty="0"/>
          </a:p>
        </p:txBody>
      </p:sp>
      <p:sp>
        <p:nvSpPr>
          <p:cNvPr id="12" name="Text 9"/>
          <p:cNvSpPr/>
          <p:nvPr/>
        </p:nvSpPr>
        <p:spPr>
          <a:xfrm>
            <a:off x="7492841" y="8790742"/>
            <a:ext cx="6587728" cy="223004"/>
          </a:xfrm>
          <a:prstGeom prst="rect">
            <a:avLst/>
          </a:prstGeom>
          <a:noFill/>
          <a:ln/>
        </p:spPr>
        <p:txBody>
          <a:bodyPr wrap="none" lIns="0" tIns="0" rIns="0" bIns="0" rtlCol="0" anchor="t"/>
          <a:lstStyle/>
          <a:p>
            <a:pPr algn="l" marL="342900" indent="-342900">
              <a:lnSpc>
                <a:spcPts val="1750"/>
              </a:lnSpc>
              <a:buSzPct val="100000"/>
              <a:buChar char="•"/>
            </a:pPr>
            <a:r>
              <a:rPr lang="en-US" sz="1050" dirty="0">
                <a:solidFill>
                  <a:srgbClr val="272525"/>
                </a:solidFill>
                <a:latin typeface="Source Sans 3" pitchFamily="34" charset="0"/>
                <a:ea typeface="Source Sans 3" pitchFamily="34" charset="-122"/>
                <a:cs typeface="Source Sans 3" pitchFamily="34" charset="-120"/>
              </a:rPr>
              <a:t>Chuyên gia và lao động</a:t>
            </a:r>
            <a:endParaRPr lang="en-US" sz="1050" dirty="0"/>
          </a:p>
        </p:txBody>
      </p:sp>
      <p:sp>
        <p:nvSpPr>
          <p:cNvPr id="13" name="Text 10"/>
          <p:cNvSpPr/>
          <p:nvPr/>
        </p:nvSpPr>
        <p:spPr>
          <a:xfrm>
            <a:off x="7492841" y="9062442"/>
            <a:ext cx="6587728" cy="223004"/>
          </a:xfrm>
          <a:prstGeom prst="rect">
            <a:avLst/>
          </a:prstGeom>
          <a:noFill/>
          <a:ln/>
        </p:spPr>
        <p:txBody>
          <a:bodyPr wrap="none" lIns="0" tIns="0" rIns="0" bIns="0" rtlCol="0" anchor="t"/>
          <a:lstStyle/>
          <a:p>
            <a:pPr algn="l" marL="342900" indent="-342900">
              <a:lnSpc>
                <a:spcPts val="1750"/>
              </a:lnSpc>
              <a:buSzPct val="100000"/>
              <a:buChar char="•"/>
            </a:pPr>
            <a:r>
              <a:rPr lang="en-US" sz="1050" dirty="0">
                <a:solidFill>
                  <a:srgbClr val="272525"/>
                </a:solidFill>
                <a:latin typeface="Source Sans 3" pitchFamily="34" charset="0"/>
                <a:ea typeface="Source Sans 3" pitchFamily="34" charset="-122"/>
                <a:cs typeface="Source Sans 3" pitchFamily="34" charset="-120"/>
              </a:rPr>
              <a:t>Người có quan hệ gia đình</a:t>
            </a:r>
            <a:endParaRPr lang="en-US" sz="10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2648307"/>
            <a:ext cx="7809071"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Các Loại Giấy Tờ Xuất Nhập Cảnh</a:t>
            </a:r>
            <a:endParaRPr lang="en-US" sz="3850" dirty="0"/>
          </a:p>
        </p:txBody>
      </p:sp>
      <p:pic>
        <p:nvPicPr>
          <p:cNvPr id="3" name="Image 0" descr="preencoded.png">    </p:cNvPr>
          <p:cNvPicPr>
            <a:picLocks noChangeAspect="1"/>
          </p:cNvPicPr>
          <p:nvPr/>
        </p:nvPicPr>
        <p:blipFill>
          <a:blip r:embed="rId1"/>
          <a:stretch>
            <a:fillRect/>
          </a:stretch>
        </p:blipFill>
        <p:spPr>
          <a:xfrm>
            <a:off x="837724" y="3683079"/>
            <a:ext cx="523637" cy="523637"/>
          </a:xfrm>
          <a:prstGeom prst="rect">
            <a:avLst/>
          </a:prstGeom>
        </p:spPr>
      </p:pic>
      <p:sp>
        <p:nvSpPr>
          <p:cNvPr id="4" name="Text 1"/>
          <p:cNvSpPr/>
          <p:nvPr/>
        </p:nvSpPr>
        <p:spPr>
          <a:xfrm>
            <a:off x="1623179" y="3807381"/>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Hộ Chiếu</a:t>
            </a:r>
            <a:endParaRPr lang="en-US" sz="1900" dirty="0"/>
          </a:p>
        </p:txBody>
      </p:sp>
      <p:sp>
        <p:nvSpPr>
          <p:cNvPr id="5" name="Text 2"/>
          <p:cNvSpPr/>
          <p:nvPr/>
        </p:nvSpPr>
        <p:spPr>
          <a:xfrm>
            <a:off x="1623179" y="4241006"/>
            <a:ext cx="3358277" cy="1340168"/>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Giấy tờ chính thức xác nhận danh tính và quốc tịch, được sử dụng cho các chuyến đi quốc tế. Có thời hạn 10 năm cho người trưởng thành.</a:t>
            </a:r>
            <a:endParaRPr lang="en-US" sz="1600" dirty="0"/>
          </a:p>
        </p:txBody>
      </p:sp>
      <p:pic>
        <p:nvPicPr>
          <p:cNvPr id="6" name="Image 1" descr="preencoded.png">    </p:cNvPr>
          <p:cNvPicPr>
            <a:picLocks noChangeAspect="1"/>
          </p:cNvPicPr>
          <p:nvPr/>
        </p:nvPicPr>
        <p:blipFill>
          <a:blip r:embed="rId2"/>
          <a:stretch>
            <a:fillRect/>
          </a:stretch>
        </p:blipFill>
        <p:spPr>
          <a:xfrm>
            <a:off x="5243274" y="3683079"/>
            <a:ext cx="523637" cy="523637"/>
          </a:xfrm>
          <a:prstGeom prst="rect">
            <a:avLst/>
          </a:prstGeom>
        </p:spPr>
      </p:pic>
      <p:sp>
        <p:nvSpPr>
          <p:cNvPr id="7" name="Text 3"/>
          <p:cNvSpPr/>
          <p:nvPr/>
        </p:nvSpPr>
        <p:spPr>
          <a:xfrm>
            <a:off x="6028730" y="3807381"/>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Thị Thực</a:t>
            </a:r>
            <a:endParaRPr lang="en-US" sz="1900" dirty="0"/>
          </a:p>
        </p:txBody>
      </p:sp>
      <p:sp>
        <p:nvSpPr>
          <p:cNvPr id="8" name="Text 4"/>
          <p:cNvSpPr/>
          <p:nvPr/>
        </p:nvSpPr>
        <p:spPr>
          <a:xfrm>
            <a:off x="6028730" y="4241006"/>
            <a:ext cx="3358277"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Giấy phép nhập cảnh dành cho người nước ngoài, có nhiều loại khác nhau tùy theo mục đích và thời gian lưu trú.</a:t>
            </a:r>
            <a:endParaRPr lang="en-US" sz="1600" dirty="0"/>
          </a:p>
        </p:txBody>
      </p:sp>
      <p:pic>
        <p:nvPicPr>
          <p:cNvPr id="9" name="Image 2" descr="preencoded.png">    </p:cNvPr>
          <p:cNvPicPr>
            <a:picLocks noChangeAspect="1"/>
          </p:cNvPicPr>
          <p:nvPr/>
        </p:nvPicPr>
        <p:blipFill>
          <a:blip r:embed="rId3"/>
          <a:stretch>
            <a:fillRect/>
          </a:stretch>
        </p:blipFill>
        <p:spPr>
          <a:xfrm>
            <a:off x="9648825" y="3683079"/>
            <a:ext cx="523637" cy="523637"/>
          </a:xfrm>
          <a:prstGeom prst="rect">
            <a:avLst/>
          </a:prstGeom>
        </p:spPr>
      </p:pic>
      <p:sp>
        <p:nvSpPr>
          <p:cNvPr id="10" name="Text 5"/>
          <p:cNvSpPr/>
          <p:nvPr/>
        </p:nvSpPr>
        <p:spPr>
          <a:xfrm>
            <a:off x="10434280" y="3807381"/>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Giấy Thông Hành</a:t>
            </a:r>
            <a:endParaRPr lang="en-US" sz="1900" dirty="0"/>
          </a:p>
        </p:txBody>
      </p:sp>
      <p:sp>
        <p:nvSpPr>
          <p:cNvPr id="11" name="Text 6"/>
          <p:cNvSpPr/>
          <p:nvPr/>
        </p:nvSpPr>
        <p:spPr>
          <a:xfrm>
            <a:off x="10434280" y="4241006"/>
            <a:ext cx="3358396"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Dành cho trường hợp đặc biệt khi không thể sử dụng hộ chiếu, được cấp theo quy định riêng của pháp luật.</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53785" y="873681"/>
            <a:ext cx="5713571" cy="554355"/>
          </a:xfrm>
          <a:prstGeom prst="rect">
            <a:avLst/>
          </a:prstGeom>
          <a:noFill/>
          <a:ln/>
        </p:spPr>
        <p:txBody>
          <a:bodyPr wrap="none" lIns="0" tIns="0" rIns="0" bIns="0" rtlCol="0" anchor="t"/>
          <a:lstStyle/>
          <a:p>
            <a:pPr algn="l" indent="0" marL="0">
              <a:lnSpc>
                <a:spcPts val="4350"/>
              </a:lnSpc>
              <a:buNone/>
            </a:pPr>
            <a:r>
              <a:rPr lang="en-US" sz="3450" dirty="0">
                <a:solidFill>
                  <a:srgbClr val="D73AD7"/>
                </a:solidFill>
                <a:latin typeface="Source Serif 4 Semi Bold" pitchFamily="34" charset="0"/>
                <a:ea typeface="Source Serif 4 Semi Bold" pitchFamily="34" charset="-122"/>
                <a:cs typeface="Source Serif 4 Semi Bold" pitchFamily="34" charset="-120"/>
              </a:rPr>
              <a:t>Quy Trình Xuất Nhập Cảnh</a:t>
            </a:r>
            <a:endParaRPr lang="en-US" sz="3450" dirty="0"/>
          </a:p>
        </p:txBody>
      </p:sp>
      <p:sp>
        <p:nvSpPr>
          <p:cNvPr id="4" name="Text 1"/>
          <p:cNvSpPr/>
          <p:nvPr/>
        </p:nvSpPr>
        <p:spPr>
          <a:xfrm>
            <a:off x="753785" y="1710690"/>
            <a:ext cx="188357" cy="235506"/>
          </a:xfrm>
          <a:prstGeom prst="rect">
            <a:avLst/>
          </a:prstGeom>
          <a:noFill/>
          <a:ln/>
        </p:spPr>
        <p:txBody>
          <a:bodyPr wrap="none" lIns="0" tIns="0" rIns="0" bIns="0" rtlCol="0" anchor="t"/>
          <a:lstStyle/>
          <a:p>
            <a:pPr algn="l" indent="0" marL="0">
              <a:lnSpc>
                <a:spcPts val="2350"/>
              </a:lnSpc>
              <a:buNone/>
            </a:pPr>
            <a:r>
              <a:rPr lang="en-US" sz="1450" dirty="0">
                <a:solidFill>
                  <a:srgbClr val="272525"/>
                </a:solidFill>
                <a:latin typeface="Source Serif 4 Light" pitchFamily="34" charset="0"/>
                <a:ea typeface="Source Serif 4 Light" pitchFamily="34" charset="-122"/>
                <a:cs typeface="Source Serif 4 Light" pitchFamily="34" charset="-120"/>
              </a:rPr>
              <a:t>01</a:t>
            </a:r>
            <a:endParaRPr lang="en-US" sz="1450" dirty="0"/>
          </a:p>
        </p:txBody>
      </p:sp>
      <p:pic>
        <p:nvPicPr>
          <p:cNvPr id="5" name="Image 1" descr="preencoded.png">    </p:cNvPr>
          <p:cNvPicPr>
            <a:picLocks noChangeAspect="1"/>
          </p:cNvPicPr>
          <p:nvPr/>
        </p:nvPicPr>
        <p:blipFill>
          <a:blip r:embed="rId2"/>
          <a:stretch>
            <a:fillRect/>
          </a:stretch>
        </p:blipFill>
        <p:spPr>
          <a:xfrm>
            <a:off x="753785" y="2007989"/>
            <a:ext cx="7636431" cy="22860"/>
          </a:xfrm>
          <a:prstGeom prst="rect">
            <a:avLst/>
          </a:prstGeom>
        </p:spPr>
      </p:pic>
      <p:sp>
        <p:nvSpPr>
          <p:cNvPr id="6" name="Text 2"/>
          <p:cNvSpPr/>
          <p:nvPr/>
        </p:nvSpPr>
        <p:spPr>
          <a:xfrm>
            <a:off x="753785" y="2147888"/>
            <a:ext cx="2217301" cy="277058"/>
          </a:xfrm>
          <a:prstGeom prst="rect">
            <a:avLst/>
          </a:prstGeom>
          <a:noFill/>
          <a:ln/>
        </p:spPr>
        <p:txBody>
          <a:bodyPr wrap="none" lIns="0" tIns="0" rIns="0" bIns="0" rtlCol="0" anchor="t"/>
          <a:lstStyle/>
          <a:p>
            <a:pPr algn="l" indent="0" marL="0">
              <a:lnSpc>
                <a:spcPts val="2150"/>
              </a:lnSpc>
              <a:buNone/>
            </a:pPr>
            <a:r>
              <a:rPr lang="en-US" sz="1700" dirty="0">
                <a:solidFill>
                  <a:srgbClr val="272525"/>
                </a:solidFill>
                <a:latin typeface="Source Serif 4 Semi Bold" pitchFamily="34" charset="0"/>
                <a:ea typeface="Source Serif 4 Semi Bold" pitchFamily="34" charset="-122"/>
                <a:cs typeface="Source Serif 4 Semi Bold" pitchFamily="34" charset="-120"/>
              </a:rPr>
              <a:t>Chuẩn Bị Giấy Tờ</a:t>
            </a:r>
            <a:endParaRPr lang="en-US" sz="1700" dirty="0"/>
          </a:p>
        </p:txBody>
      </p:sp>
      <p:sp>
        <p:nvSpPr>
          <p:cNvPr id="7" name="Text 3"/>
          <p:cNvSpPr/>
          <p:nvPr/>
        </p:nvSpPr>
        <p:spPr>
          <a:xfrm>
            <a:off x="753785" y="2537936"/>
            <a:ext cx="7636431" cy="301466"/>
          </a:xfrm>
          <a:prstGeom prst="rect">
            <a:avLst/>
          </a:prstGeom>
          <a:noFill/>
          <a:ln/>
        </p:spPr>
        <p:txBody>
          <a:bodyPr wrap="none" lIns="0" tIns="0" rIns="0" bIns="0" rtlCol="0" anchor="t"/>
          <a:lstStyle/>
          <a:p>
            <a:pPr algn="l" indent="0" marL="0">
              <a:lnSpc>
                <a:spcPts val="2350"/>
              </a:lnSpc>
              <a:buNone/>
            </a:pPr>
            <a:r>
              <a:rPr lang="en-US" sz="1450" dirty="0">
                <a:solidFill>
                  <a:srgbClr val="272525"/>
                </a:solidFill>
                <a:latin typeface="Source Sans 3" pitchFamily="34" charset="0"/>
                <a:ea typeface="Source Sans 3" pitchFamily="34" charset="-122"/>
                <a:cs typeface="Source Sans 3" pitchFamily="34" charset="-120"/>
              </a:rPr>
              <a:t>Kiểm tra hộ chiếu còn hạn, chuẩn bị thị thực và các giấy tờ liên quan theo yêu cầu của nước đến.</a:t>
            </a:r>
            <a:endParaRPr lang="en-US" sz="1450" dirty="0"/>
          </a:p>
        </p:txBody>
      </p:sp>
      <p:sp>
        <p:nvSpPr>
          <p:cNvPr id="8" name="Text 4"/>
          <p:cNvSpPr/>
          <p:nvPr/>
        </p:nvSpPr>
        <p:spPr>
          <a:xfrm>
            <a:off x="753785" y="3169087"/>
            <a:ext cx="188357" cy="235506"/>
          </a:xfrm>
          <a:prstGeom prst="rect">
            <a:avLst/>
          </a:prstGeom>
          <a:noFill/>
          <a:ln/>
        </p:spPr>
        <p:txBody>
          <a:bodyPr wrap="none" lIns="0" tIns="0" rIns="0" bIns="0" rtlCol="0" anchor="t"/>
          <a:lstStyle/>
          <a:p>
            <a:pPr algn="l" indent="0" marL="0">
              <a:lnSpc>
                <a:spcPts val="2350"/>
              </a:lnSpc>
              <a:buNone/>
            </a:pPr>
            <a:r>
              <a:rPr lang="en-US" sz="1450" dirty="0">
                <a:solidFill>
                  <a:srgbClr val="272525"/>
                </a:solidFill>
                <a:latin typeface="Source Serif 4 Light" pitchFamily="34" charset="0"/>
                <a:ea typeface="Source Serif 4 Light" pitchFamily="34" charset="-122"/>
                <a:cs typeface="Source Serif 4 Light" pitchFamily="34" charset="-120"/>
              </a:rPr>
              <a:t>02</a:t>
            </a:r>
            <a:endParaRPr lang="en-US" sz="1450" dirty="0"/>
          </a:p>
        </p:txBody>
      </p:sp>
      <p:pic>
        <p:nvPicPr>
          <p:cNvPr id="9" name="Image 2" descr="preencoded.png">    </p:cNvPr>
          <p:cNvPicPr>
            <a:picLocks noChangeAspect="1"/>
          </p:cNvPicPr>
          <p:nvPr/>
        </p:nvPicPr>
        <p:blipFill>
          <a:blip r:embed="rId3"/>
          <a:stretch>
            <a:fillRect/>
          </a:stretch>
        </p:blipFill>
        <p:spPr>
          <a:xfrm>
            <a:off x="753785" y="3447574"/>
            <a:ext cx="7636431" cy="22860"/>
          </a:xfrm>
          <a:prstGeom prst="rect">
            <a:avLst/>
          </a:prstGeom>
        </p:spPr>
      </p:pic>
      <p:sp>
        <p:nvSpPr>
          <p:cNvPr id="10" name="Text 5"/>
          <p:cNvSpPr/>
          <p:nvPr/>
        </p:nvSpPr>
        <p:spPr>
          <a:xfrm>
            <a:off x="753785" y="3606284"/>
            <a:ext cx="2851666" cy="277058"/>
          </a:xfrm>
          <a:prstGeom prst="rect">
            <a:avLst/>
          </a:prstGeom>
          <a:noFill/>
          <a:ln/>
        </p:spPr>
        <p:txBody>
          <a:bodyPr wrap="none" lIns="0" tIns="0" rIns="0" bIns="0" rtlCol="0" anchor="t"/>
          <a:lstStyle/>
          <a:p>
            <a:pPr algn="l" indent="0" marL="0">
              <a:lnSpc>
                <a:spcPts val="2150"/>
              </a:lnSpc>
              <a:buNone/>
            </a:pPr>
            <a:r>
              <a:rPr lang="en-US" sz="1700" dirty="0">
                <a:solidFill>
                  <a:srgbClr val="272525"/>
                </a:solidFill>
                <a:latin typeface="Source Serif 4 Semi Bold" pitchFamily="34" charset="0"/>
                <a:ea typeface="Source Serif 4 Semi Bold" pitchFamily="34" charset="-122"/>
                <a:cs typeface="Source Serif 4 Semi Bold" pitchFamily="34" charset="-120"/>
              </a:rPr>
              <a:t>Làm Thủ Tục Tại Cửa Khẩu</a:t>
            </a:r>
            <a:endParaRPr lang="en-US" sz="1700" dirty="0"/>
          </a:p>
        </p:txBody>
      </p:sp>
      <p:sp>
        <p:nvSpPr>
          <p:cNvPr id="11" name="Text 6"/>
          <p:cNvSpPr/>
          <p:nvPr/>
        </p:nvSpPr>
        <p:spPr>
          <a:xfrm>
            <a:off x="753785" y="3996333"/>
            <a:ext cx="7636431" cy="301466"/>
          </a:xfrm>
          <a:prstGeom prst="rect">
            <a:avLst/>
          </a:prstGeom>
          <a:noFill/>
          <a:ln/>
        </p:spPr>
        <p:txBody>
          <a:bodyPr wrap="none" lIns="0" tIns="0" rIns="0" bIns="0" rtlCol="0" anchor="t"/>
          <a:lstStyle/>
          <a:p>
            <a:pPr algn="l" indent="0" marL="0">
              <a:lnSpc>
                <a:spcPts val="2350"/>
              </a:lnSpc>
              <a:buNone/>
            </a:pPr>
            <a:r>
              <a:rPr lang="en-US" sz="1450" dirty="0">
                <a:solidFill>
                  <a:srgbClr val="272525"/>
                </a:solidFill>
                <a:latin typeface="Source Sans 3" pitchFamily="34" charset="0"/>
                <a:ea typeface="Source Sans 3" pitchFamily="34" charset="-122"/>
                <a:cs typeface="Source Sans 3" pitchFamily="34" charset="-120"/>
              </a:rPr>
              <a:t>Xuất trình giấy tờ tại quầy kiểm soát, khai báo hải quan nếu cần thiết, tuân thủ quy định an ninh.</a:t>
            </a:r>
            <a:endParaRPr lang="en-US" sz="1450" dirty="0"/>
          </a:p>
        </p:txBody>
      </p:sp>
      <p:sp>
        <p:nvSpPr>
          <p:cNvPr id="12" name="Text 7"/>
          <p:cNvSpPr/>
          <p:nvPr/>
        </p:nvSpPr>
        <p:spPr>
          <a:xfrm>
            <a:off x="753785" y="4627483"/>
            <a:ext cx="188357" cy="235506"/>
          </a:xfrm>
          <a:prstGeom prst="rect">
            <a:avLst/>
          </a:prstGeom>
          <a:noFill/>
          <a:ln/>
        </p:spPr>
        <p:txBody>
          <a:bodyPr wrap="none" lIns="0" tIns="0" rIns="0" bIns="0" rtlCol="0" anchor="t"/>
          <a:lstStyle/>
          <a:p>
            <a:pPr algn="l" indent="0" marL="0">
              <a:lnSpc>
                <a:spcPts val="2350"/>
              </a:lnSpc>
              <a:buNone/>
            </a:pPr>
            <a:r>
              <a:rPr lang="en-US" sz="1450" dirty="0">
                <a:solidFill>
                  <a:srgbClr val="272525"/>
                </a:solidFill>
                <a:latin typeface="Source Serif 4 Light" pitchFamily="34" charset="0"/>
                <a:ea typeface="Source Serif 4 Light" pitchFamily="34" charset="-122"/>
                <a:cs typeface="Source Serif 4 Light" pitchFamily="34" charset="-120"/>
              </a:rPr>
              <a:t>03</a:t>
            </a:r>
            <a:endParaRPr lang="en-US" sz="1450" dirty="0"/>
          </a:p>
        </p:txBody>
      </p:sp>
      <p:pic>
        <p:nvPicPr>
          <p:cNvPr id="13" name="Image 3" descr="preencoded.png">    </p:cNvPr>
          <p:cNvPicPr>
            <a:picLocks noChangeAspect="1"/>
          </p:cNvPicPr>
          <p:nvPr/>
        </p:nvPicPr>
        <p:blipFill>
          <a:blip r:embed="rId4"/>
          <a:stretch>
            <a:fillRect/>
          </a:stretch>
        </p:blipFill>
        <p:spPr>
          <a:xfrm>
            <a:off x="753785" y="4887158"/>
            <a:ext cx="7636431" cy="22860"/>
          </a:xfrm>
          <a:prstGeom prst="rect">
            <a:avLst/>
          </a:prstGeom>
        </p:spPr>
      </p:pic>
      <p:sp>
        <p:nvSpPr>
          <p:cNvPr id="14" name="Text 8"/>
          <p:cNvSpPr/>
          <p:nvPr/>
        </p:nvSpPr>
        <p:spPr>
          <a:xfrm>
            <a:off x="753785" y="5064681"/>
            <a:ext cx="2217301" cy="277058"/>
          </a:xfrm>
          <a:prstGeom prst="rect">
            <a:avLst/>
          </a:prstGeom>
          <a:noFill/>
          <a:ln/>
        </p:spPr>
        <p:txBody>
          <a:bodyPr wrap="none" lIns="0" tIns="0" rIns="0" bIns="0" rtlCol="0" anchor="t"/>
          <a:lstStyle/>
          <a:p>
            <a:pPr algn="l" indent="0" marL="0">
              <a:lnSpc>
                <a:spcPts val="2150"/>
              </a:lnSpc>
              <a:buNone/>
            </a:pPr>
            <a:r>
              <a:rPr lang="en-US" sz="1700" dirty="0">
                <a:solidFill>
                  <a:srgbClr val="272525"/>
                </a:solidFill>
                <a:latin typeface="Source Serif 4 Semi Bold" pitchFamily="34" charset="0"/>
                <a:ea typeface="Source Serif 4 Semi Bold" pitchFamily="34" charset="-122"/>
                <a:cs typeface="Source Serif 4 Semi Bold" pitchFamily="34" charset="-120"/>
              </a:rPr>
              <a:t>Kiểm Tra An Ninh</a:t>
            </a:r>
            <a:endParaRPr lang="en-US" sz="1700" dirty="0"/>
          </a:p>
        </p:txBody>
      </p:sp>
      <p:sp>
        <p:nvSpPr>
          <p:cNvPr id="15" name="Text 9"/>
          <p:cNvSpPr/>
          <p:nvPr/>
        </p:nvSpPr>
        <p:spPr>
          <a:xfrm>
            <a:off x="753785" y="5454729"/>
            <a:ext cx="7636431" cy="301466"/>
          </a:xfrm>
          <a:prstGeom prst="rect">
            <a:avLst/>
          </a:prstGeom>
          <a:noFill/>
          <a:ln/>
        </p:spPr>
        <p:txBody>
          <a:bodyPr wrap="none" lIns="0" tIns="0" rIns="0" bIns="0" rtlCol="0" anchor="t"/>
          <a:lstStyle/>
          <a:p>
            <a:pPr algn="l" indent="0" marL="0">
              <a:lnSpc>
                <a:spcPts val="2350"/>
              </a:lnSpc>
              <a:buNone/>
            </a:pPr>
            <a:r>
              <a:rPr lang="en-US" sz="1450" dirty="0">
                <a:solidFill>
                  <a:srgbClr val="272525"/>
                </a:solidFill>
                <a:latin typeface="Source Sans 3" pitchFamily="34" charset="0"/>
                <a:ea typeface="Source Sans 3" pitchFamily="34" charset="-122"/>
                <a:cs typeface="Source Sans 3" pitchFamily="34" charset="-120"/>
              </a:rPr>
              <a:t>Qua máy soi an ninh, kiểm tra hành lý, trả lời các câu hỏi của cán bộ kiểm soát nếu được yêu cầu.</a:t>
            </a:r>
            <a:endParaRPr lang="en-US" sz="1450" dirty="0"/>
          </a:p>
        </p:txBody>
      </p:sp>
      <p:sp>
        <p:nvSpPr>
          <p:cNvPr id="16" name="Text 10"/>
          <p:cNvSpPr/>
          <p:nvPr/>
        </p:nvSpPr>
        <p:spPr>
          <a:xfrm>
            <a:off x="753785" y="6085880"/>
            <a:ext cx="188357" cy="235506"/>
          </a:xfrm>
          <a:prstGeom prst="rect">
            <a:avLst/>
          </a:prstGeom>
          <a:noFill/>
          <a:ln/>
        </p:spPr>
        <p:txBody>
          <a:bodyPr wrap="none" lIns="0" tIns="0" rIns="0" bIns="0" rtlCol="0" anchor="t"/>
          <a:lstStyle/>
          <a:p>
            <a:pPr algn="l" indent="0" marL="0">
              <a:lnSpc>
                <a:spcPts val="2350"/>
              </a:lnSpc>
              <a:buNone/>
            </a:pPr>
            <a:r>
              <a:rPr lang="en-US" sz="1450" dirty="0">
                <a:solidFill>
                  <a:srgbClr val="272525"/>
                </a:solidFill>
                <a:latin typeface="Source Serif 4 Light" pitchFamily="34" charset="0"/>
                <a:ea typeface="Source Serif 4 Light" pitchFamily="34" charset="-122"/>
                <a:cs typeface="Source Serif 4 Light" pitchFamily="34" charset="-120"/>
              </a:rPr>
              <a:t>04</a:t>
            </a:r>
            <a:endParaRPr lang="en-US" sz="1450" dirty="0"/>
          </a:p>
        </p:txBody>
      </p:sp>
      <p:pic>
        <p:nvPicPr>
          <p:cNvPr id="17" name="Image 4" descr="preencoded.png">    </p:cNvPr>
          <p:cNvPicPr>
            <a:picLocks noChangeAspect="1"/>
          </p:cNvPicPr>
          <p:nvPr/>
        </p:nvPicPr>
        <p:blipFill>
          <a:blip r:embed="rId5"/>
          <a:stretch>
            <a:fillRect/>
          </a:stretch>
        </p:blipFill>
        <p:spPr>
          <a:xfrm>
            <a:off x="753785" y="6326743"/>
            <a:ext cx="7636431" cy="22860"/>
          </a:xfrm>
          <a:prstGeom prst="rect">
            <a:avLst/>
          </a:prstGeom>
        </p:spPr>
      </p:pic>
      <p:sp>
        <p:nvSpPr>
          <p:cNvPr id="18" name="Text 11"/>
          <p:cNvSpPr/>
          <p:nvPr/>
        </p:nvSpPr>
        <p:spPr>
          <a:xfrm>
            <a:off x="753785" y="6523077"/>
            <a:ext cx="2217301" cy="277058"/>
          </a:xfrm>
          <a:prstGeom prst="rect">
            <a:avLst/>
          </a:prstGeom>
          <a:noFill/>
          <a:ln/>
        </p:spPr>
        <p:txBody>
          <a:bodyPr wrap="none" lIns="0" tIns="0" rIns="0" bIns="0" rtlCol="0" anchor="t"/>
          <a:lstStyle/>
          <a:p>
            <a:pPr algn="l" indent="0" marL="0">
              <a:lnSpc>
                <a:spcPts val="2150"/>
              </a:lnSpc>
              <a:buNone/>
            </a:pPr>
            <a:r>
              <a:rPr lang="en-US" sz="1700" dirty="0">
                <a:solidFill>
                  <a:srgbClr val="272525"/>
                </a:solidFill>
                <a:latin typeface="Source Serif 4 Semi Bold" pitchFamily="34" charset="0"/>
                <a:ea typeface="Source Serif 4 Semi Bold" pitchFamily="34" charset="-122"/>
                <a:cs typeface="Source Serif 4 Semi Bold" pitchFamily="34" charset="-120"/>
              </a:rPr>
              <a:t>Hoàn Tất Thủ Tục</a:t>
            </a:r>
            <a:endParaRPr lang="en-US" sz="1700" dirty="0"/>
          </a:p>
        </p:txBody>
      </p:sp>
      <p:sp>
        <p:nvSpPr>
          <p:cNvPr id="19" name="Text 12"/>
          <p:cNvSpPr/>
          <p:nvPr/>
        </p:nvSpPr>
        <p:spPr>
          <a:xfrm>
            <a:off x="753785" y="6913126"/>
            <a:ext cx="7636431" cy="301466"/>
          </a:xfrm>
          <a:prstGeom prst="rect">
            <a:avLst/>
          </a:prstGeom>
          <a:noFill/>
          <a:ln/>
        </p:spPr>
        <p:txBody>
          <a:bodyPr wrap="none" lIns="0" tIns="0" rIns="0" bIns="0" rtlCol="0" anchor="t"/>
          <a:lstStyle/>
          <a:p>
            <a:pPr algn="l" indent="0" marL="0">
              <a:lnSpc>
                <a:spcPts val="2350"/>
              </a:lnSpc>
              <a:buNone/>
            </a:pPr>
            <a:r>
              <a:rPr lang="en-US" sz="1450" dirty="0">
                <a:solidFill>
                  <a:srgbClr val="272525"/>
                </a:solidFill>
                <a:latin typeface="Source Sans 3" pitchFamily="34" charset="0"/>
                <a:ea typeface="Source Sans 3" pitchFamily="34" charset="-122"/>
                <a:cs typeface="Source Sans 3" pitchFamily="34" charset="-120"/>
              </a:rPr>
              <a:t>Nhận lại giấy tờ đã được đóng dấu, giữ lại phiếu xuất nhập cảnh để sử dụng khi cần thiết.</a:t>
            </a:r>
            <a:endParaRPr lang="en-US" sz="14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7724" y="2404943"/>
            <a:ext cx="9540835"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Các Trường Hợp Bị Cấm Xuất Nhập Cảnh</a:t>
            </a:r>
            <a:endParaRPr lang="en-US" sz="3850" dirty="0"/>
          </a:p>
        </p:txBody>
      </p:sp>
      <p:sp>
        <p:nvSpPr>
          <p:cNvPr id="3" name="Shape 1"/>
          <p:cNvSpPr/>
          <p:nvPr/>
        </p:nvSpPr>
        <p:spPr>
          <a:xfrm>
            <a:off x="837724" y="3439716"/>
            <a:ext cx="4178618" cy="2384822"/>
          </a:xfrm>
          <a:prstGeom prst="roundRect">
            <a:avLst>
              <a:gd name="adj" fmla="val 4601"/>
            </a:avLst>
          </a:prstGeom>
          <a:solidFill>
            <a:srgbClr val="FFFFFF">
              <a:alpha val="95000"/>
            </a:srgbClr>
          </a:solidFill>
          <a:ln w="22860">
            <a:solidFill>
              <a:srgbClr val="DABADD"/>
            </a:solidFill>
            <a:prstDash val="solid"/>
          </a:ln>
        </p:spPr>
      </p:sp>
      <p:pic>
        <p:nvPicPr>
          <p:cNvPr id="4" name="Image 0" descr="preencoded.png">    </p:cNvPr>
          <p:cNvPicPr>
            <a:picLocks noChangeAspect="1"/>
          </p:cNvPicPr>
          <p:nvPr/>
        </p:nvPicPr>
        <p:blipFill>
          <a:blip r:embed="rId1"/>
          <a:stretch>
            <a:fillRect/>
          </a:stretch>
        </p:blipFill>
        <p:spPr>
          <a:xfrm>
            <a:off x="814864" y="3439716"/>
            <a:ext cx="91440" cy="2384822"/>
          </a:xfrm>
          <a:prstGeom prst="rect">
            <a:avLst/>
          </a:prstGeom>
        </p:spPr>
      </p:pic>
      <p:sp>
        <p:nvSpPr>
          <p:cNvPr id="5" name="Text 2"/>
          <p:cNvSpPr/>
          <p:nvPr/>
        </p:nvSpPr>
        <p:spPr>
          <a:xfrm>
            <a:off x="1138595" y="3672007"/>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Lý Do An Ninh</a:t>
            </a:r>
            <a:endParaRPr lang="en-US" sz="1900" dirty="0"/>
          </a:p>
        </p:txBody>
      </p:sp>
      <p:sp>
        <p:nvSpPr>
          <p:cNvPr id="6" name="Text 3"/>
          <p:cNvSpPr/>
          <p:nvPr/>
        </p:nvSpPr>
        <p:spPr>
          <a:xfrm>
            <a:off x="1138595" y="4105632"/>
            <a:ext cx="3645456" cy="670084"/>
          </a:xfrm>
          <a:prstGeom prst="rect">
            <a:avLst/>
          </a:prstGeom>
          <a:noFill/>
          <a:ln/>
        </p:spPr>
        <p:txBody>
          <a:bodyPr wrap="squar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Có hành vi chống phá an ninh quốc gia</a:t>
            </a:r>
            <a:endParaRPr lang="en-US" sz="1600" dirty="0"/>
          </a:p>
        </p:txBody>
      </p:sp>
      <p:sp>
        <p:nvSpPr>
          <p:cNvPr id="7" name="Text 4"/>
          <p:cNvSpPr/>
          <p:nvPr/>
        </p:nvSpPr>
        <p:spPr>
          <a:xfrm>
            <a:off x="1138595" y="4848939"/>
            <a:ext cx="3645456"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Tham gia tổ chức khủng bố</a:t>
            </a:r>
            <a:endParaRPr lang="en-US" sz="1600" dirty="0"/>
          </a:p>
        </p:txBody>
      </p:sp>
      <p:sp>
        <p:nvSpPr>
          <p:cNvPr id="8" name="Text 5"/>
          <p:cNvSpPr/>
          <p:nvPr/>
        </p:nvSpPr>
        <p:spPr>
          <a:xfrm>
            <a:off x="1138595" y="5257205"/>
            <a:ext cx="3645456"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Có nguy cơ gây mất an ninh trật tự</a:t>
            </a:r>
            <a:endParaRPr lang="en-US" sz="1600" dirty="0"/>
          </a:p>
        </p:txBody>
      </p:sp>
      <p:sp>
        <p:nvSpPr>
          <p:cNvPr id="9" name="Shape 6"/>
          <p:cNvSpPr/>
          <p:nvPr/>
        </p:nvSpPr>
        <p:spPr>
          <a:xfrm>
            <a:off x="5225772" y="3439716"/>
            <a:ext cx="4178737" cy="2384822"/>
          </a:xfrm>
          <a:prstGeom prst="roundRect">
            <a:avLst>
              <a:gd name="adj" fmla="val 4601"/>
            </a:avLst>
          </a:prstGeom>
          <a:solidFill>
            <a:srgbClr val="FFFFFF">
              <a:alpha val="95000"/>
            </a:srgbClr>
          </a:solidFill>
          <a:ln w="22860">
            <a:solidFill>
              <a:srgbClr val="DABADD"/>
            </a:solidFill>
            <a:prstDash val="solid"/>
          </a:ln>
        </p:spPr>
      </p:sp>
      <p:pic>
        <p:nvPicPr>
          <p:cNvPr id="10" name="Image 1" descr="preencoded.png">    </p:cNvPr>
          <p:cNvPicPr>
            <a:picLocks noChangeAspect="1"/>
          </p:cNvPicPr>
          <p:nvPr/>
        </p:nvPicPr>
        <p:blipFill>
          <a:blip r:embed="rId2"/>
          <a:stretch>
            <a:fillRect/>
          </a:stretch>
        </p:blipFill>
        <p:spPr>
          <a:xfrm>
            <a:off x="5202912" y="3439716"/>
            <a:ext cx="91440" cy="2384822"/>
          </a:xfrm>
          <a:prstGeom prst="rect">
            <a:avLst/>
          </a:prstGeom>
        </p:spPr>
      </p:pic>
      <p:sp>
        <p:nvSpPr>
          <p:cNvPr id="11" name="Text 7"/>
          <p:cNvSpPr/>
          <p:nvPr/>
        </p:nvSpPr>
        <p:spPr>
          <a:xfrm>
            <a:off x="5526643" y="3672007"/>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Lý Do Pháp Lý</a:t>
            </a:r>
            <a:endParaRPr lang="en-US" sz="1900" dirty="0"/>
          </a:p>
        </p:txBody>
      </p:sp>
      <p:sp>
        <p:nvSpPr>
          <p:cNvPr id="12" name="Text 8"/>
          <p:cNvSpPr/>
          <p:nvPr/>
        </p:nvSpPr>
        <p:spPr>
          <a:xfrm>
            <a:off x="5526643" y="4105632"/>
            <a:ext cx="3645575"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Đang bị truy cứu trách nhiệm hình sự</a:t>
            </a:r>
            <a:endParaRPr lang="en-US" sz="1600" dirty="0"/>
          </a:p>
        </p:txBody>
      </p:sp>
      <p:sp>
        <p:nvSpPr>
          <p:cNvPr id="13" name="Text 9"/>
          <p:cNvSpPr/>
          <p:nvPr/>
        </p:nvSpPr>
        <p:spPr>
          <a:xfrm>
            <a:off x="5526643" y="4513898"/>
            <a:ext cx="3645575"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Đang chấp hành án phạt tù</a:t>
            </a:r>
            <a:endParaRPr lang="en-US" sz="1600" dirty="0"/>
          </a:p>
        </p:txBody>
      </p:sp>
      <p:sp>
        <p:nvSpPr>
          <p:cNvPr id="14" name="Text 10"/>
          <p:cNvSpPr/>
          <p:nvPr/>
        </p:nvSpPr>
        <p:spPr>
          <a:xfrm>
            <a:off x="5526643" y="4922163"/>
            <a:ext cx="3645575"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Có lệnh cấm xuất cảnh của tòa án</a:t>
            </a:r>
            <a:endParaRPr lang="en-US" sz="1600" dirty="0"/>
          </a:p>
        </p:txBody>
      </p:sp>
      <p:sp>
        <p:nvSpPr>
          <p:cNvPr id="15" name="Shape 11"/>
          <p:cNvSpPr/>
          <p:nvPr/>
        </p:nvSpPr>
        <p:spPr>
          <a:xfrm>
            <a:off x="9613940" y="3439716"/>
            <a:ext cx="4178737" cy="2384822"/>
          </a:xfrm>
          <a:prstGeom prst="roundRect">
            <a:avLst>
              <a:gd name="adj" fmla="val 4601"/>
            </a:avLst>
          </a:prstGeom>
          <a:solidFill>
            <a:srgbClr val="FFFFFF">
              <a:alpha val="95000"/>
            </a:srgbClr>
          </a:solidFill>
          <a:ln w="22860">
            <a:solidFill>
              <a:srgbClr val="DABADD"/>
            </a:solidFill>
            <a:prstDash val="solid"/>
          </a:ln>
        </p:spPr>
      </p:sp>
      <p:pic>
        <p:nvPicPr>
          <p:cNvPr id="16" name="Image 2" descr="preencoded.png">    </p:cNvPr>
          <p:cNvPicPr>
            <a:picLocks noChangeAspect="1"/>
          </p:cNvPicPr>
          <p:nvPr/>
        </p:nvPicPr>
        <p:blipFill>
          <a:blip r:embed="rId3"/>
          <a:stretch>
            <a:fillRect/>
          </a:stretch>
        </p:blipFill>
        <p:spPr>
          <a:xfrm>
            <a:off x="9591080" y="3439716"/>
            <a:ext cx="91440" cy="2384822"/>
          </a:xfrm>
          <a:prstGeom prst="rect">
            <a:avLst/>
          </a:prstGeom>
        </p:spPr>
      </p:pic>
      <p:sp>
        <p:nvSpPr>
          <p:cNvPr id="17" name="Text 12"/>
          <p:cNvSpPr/>
          <p:nvPr/>
        </p:nvSpPr>
        <p:spPr>
          <a:xfrm>
            <a:off x="9914811" y="3672007"/>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Lý Do Y Tế</a:t>
            </a:r>
            <a:endParaRPr lang="en-US" sz="1900" dirty="0"/>
          </a:p>
        </p:txBody>
      </p:sp>
      <p:sp>
        <p:nvSpPr>
          <p:cNvPr id="18" name="Text 13"/>
          <p:cNvSpPr/>
          <p:nvPr/>
        </p:nvSpPr>
        <p:spPr>
          <a:xfrm>
            <a:off x="9914811" y="4105632"/>
            <a:ext cx="3645575"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Mắc bệnh truyền nhiễm nguy hiểm</a:t>
            </a:r>
            <a:endParaRPr lang="en-US" sz="1600" dirty="0"/>
          </a:p>
        </p:txBody>
      </p:sp>
      <p:sp>
        <p:nvSpPr>
          <p:cNvPr id="19" name="Text 14"/>
          <p:cNvSpPr/>
          <p:nvPr/>
        </p:nvSpPr>
        <p:spPr>
          <a:xfrm>
            <a:off x="9914811" y="4513898"/>
            <a:ext cx="3645575"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Có biểu hiện rối loạn tâm thần</a:t>
            </a:r>
            <a:endParaRPr lang="en-US" sz="1600" dirty="0"/>
          </a:p>
        </p:txBody>
      </p:sp>
      <p:sp>
        <p:nvSpPr>
          <p:cNvPr id="20" name="Text 15"/>
          <p:cNvSpPr/>
          <p:nvPr/>
        </p:nvSpPr>
        <p:spPr>
          <a:xfrm>
            <a:off x="9914811" y="4922163"/>
            <a:ext cx="3645575"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Không đáp ứng yêu cầu kiểm dịch</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758672"/>
            <a:ext cx="7468553" cy="1231821"/>
          </a:xfrm>
          <a:prstGeom prst="rect">
            <a:avLst/>
          </a:prstGeom>
          <a:noFill/>
          <a:ln/>
        </p:spPr>
        <p:txBody>
          <a:bodyPr wrap="squar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Thống Kê Xuất Nhập Cảnh Việt Nam</a:t>
            </a:r>
            <a:endParaRPr lang="en-US" sz="3850" dirty="0"/>
          </a:p>
        </p:txBody>
      </p:sp>
      <p:sp>
        <p:nvSpPr>
          <p:cNvPr id="4" name="Text 1"/>
          <p:cNvSpPr/>
          <p:nvPr/>
        </p:nvSpPr>
        <p:spPr>
          <a:xfrm>
            <a:off x="837724" y="3409236"/>
            <a:ext cx="2314932" cy="691158"/>
          </a:xfrm>
          <a:prstGeom prst="rect">
            <a:avLst/>
          </a:prstGeom>
          <a:noFill/>
          <a:ln/>
        </p:spPr>
        <p:txBody>
          <a:bodyPr wrap="none" lIns="0" tIns="0" rIns="0" bIns="0" rtlCol="0" anchor="t"/>
          <a:lstStyle/>
          <a:p>
            <a:pPr algn="ctr" indent="0" marL="0">
              <a:lnSpc>
                <a:spcPts val="5400"/>
              </a:lnSpc>
              <a:buNone/>
            </a:pPr>
            <a:r>
              <a:rPr lang="en-US" sz="5400" dirty="0">
                <a:solidFill>
                  <a:srgbClr val="272525"/>
                </a:solidFill>
                <a:latin typeface="Source Serif 4 Semi Bold" pitchFamily="34" charset="0"/>
                <a:ea typeface="Source Serif 4 Semi Bold" pitchFamily="34" charset="-122"/>
                <a:cs typeface="Source Serif 4 Semi Bold" pitchFamily="34" charset="-120"/>
              </a:rPr>
              <a:t>15.6M</a:t>
            </a:r>
            <a:endParaRPr lang="en-US" sz="5400" dirty="0"/>
          </a:p>
        </p:txBody>
      </p:sp>
      <p:sp>
        <p:nvSpPr>
          <p:cNvPr id="5" name="Text 2"/>
          <p:cNvSpPr/>
          <p:nvPr/>
        </p:nvSpPr>
        <p:spPr>
          <a:xfrm>
            <a:off x="837724" y="4362093"/>
            <a:ext cx="2314932" cy="616029"/>
          </a:xfrm>
          <a:prstGeom prst="rect">
            <a:avLst/>
          </a:prstGeom>
          <a:noFill/>
          <a:ln/>
        </p:spPr>
        <p:txBody>
          <a:bodyPr wrap="square" lIns="0" tIns="0" rIns="0" bIns="0" rtlCol="0" anchor="t"/>
          <a:lstStyle/>
          <a:p>
            <a:pPr algn="ctr"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Lượt Khách Quốc Tế</a:t>
            </a:r>
            <a:endParaRPr lang="en-US" sz="1900" dirty="0"/>
          </a:p>
        </p:txBody>
      </p:sp>
      <p:sp>
        <p:nvSpPr>
          <p:cNvPr id="6" name="Text 3"/>
          <p:cNvSpPr/>
          <p:nvPr/>
        </p:nvSpPr>
        <p:spPr>
          <a:xfrm>
            <a:off x="837724" y="5103733"/>
            <a:ext cx="2314932" cy="1340168"/>
          </a:xfrm>
          <a:prstGeom prst="rect">
            <a:avLst/>
          </a:prstGeom>
          <a:noFill/>
          <a:ln/>
        </p:spPr>
        <p:txBody>
          <a:bodyPr wrap="square" lIns="0" tIns="0" rIns="0" bIns="0" rtlCol="0" anchor="t"/>
          <a:lstStyle/>
          <a:p>
            <a:pPr algn="ctr"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Số lượt khách quốc tế đến Việt Nam năm 2023, tăng mạnh sau đại dịch COVID-19.</a:t>
            </a:r>
            <a:endParaRPr lang="en-US" sz="1600" dirty="0"/>
          </a:p>
        </p:txBody>
      </p:sp>
      <p:sp>
        <p:nvSpPr>
          <p:cNvPr id="7" name="Text 4"/>
          <p:cNvSpPr/>
          <p:nvPr/>
        </p:nvSpPr>
        <p:spPr>
          <a:xfrm>
            <a:off x="3414474" y="3409236"/>
            <a:ext cx="2314932" cy="691158"/>
          </a:xfrm>
          <a:prstGeom prst="rect">
            <a:avLst/>
          </a:prstGeom>
          <a:noFill/>
          <a:ln/>
        </p:spPr>
        <p:txBody>
          <a:bodyPr wrap="none" lIns="0" tIns="0" rIns="0" bIns="0" rtlCol="0" anchor="t"/>
          <a:lstStyle/>
          <a:p>
            <a:pPr algn="ctr" indent="0" marL="0">
              <a:lnSpc>
                <a:spcPts val="5400"/>
              </a:lnSpc>
              <a:buNone/>
            </a:pPr>
            <a:r>
              <a:rPr lang="en-US" sz="5400" dirty="0">
                <a:solidFill>
                  <a:srgbClr val="272525"/>
                </a:solidFill>
                <a:latin typeface="Source Serif 4 Semi Bold" pitchFamily="34" charset="0"/>
                <a:ea typeface="Source Serif 4 Semi Bold" pitchFamily="34" charset="-122"/>
                <a:cs typeface="Source Serif 4 Semi Bold" pitchFamily="34" charset="-120"/>
              </a:rPr>
              <a:t>28</a:t>
            </a:r>
            <a:endParaRPr lang="en-US" sz="5400" dirty="0"/>
          </a:p>
        </p:txBody>
      </p:sp>
      <p:sp>
        <p:nvSpPr>
          <p:cNvPr id="8" name="Text 5"/>
          <p:cNvSpPr/>
          <p:nvPr/>
        </p:nvSpPr>
        <p:spPr>
          <a:xfrm>
            <a:off x="3414474" y="4362093"/>
            <a:ext cx="2314932" cy="308015"/>
          </a:xfrm>
          <a:prstGeom prst="rect">
            <a:avLst/>
          </a:prstGeom>
          <a:noFill/>
          <a:ln/>
        </p:spPr>
        <p:txBody>
          <a:bodyPr wrap="none" lIns="0" tIns="0" rIns="0" bIns="0" rtlCol="0" anchor="t"/>
          <a:lstStyle/>
          <a:p>
            <a:pPr algn="ctr"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Cửa Khẩu Quốc Tế</a:t>
            </a:r>
            <a:endParaRPr lang="en-US" sz="1900" dirty="0"/>
          </a:p>
        </p:txBody>
      </p:sp>
      <p:sp>
        <p:nvSpPr>
          <p:cNvPr id="9" name="Text 6"/>
          <p:cNvSpPr/>
          <p:nvPr/>
        </p:nvSpPr>
        <p:spPr>
          <a:xfrm>
            <a:off x="3414474" y="4795718"/>
            <a:ext cx="2314932" cy="1675209"/>
          </a:xfrm>
          <a:prstGeom prst="rect">
            <a:avLst/>
          </a:prstGeom>
          <a:noFill/>
          <a:ln/>
        </p:spPr>
        <p:txBody>
          <a:bodyPr wrap="square" lIns="0" tIns="0" rIns="0" bIns="0" rtlCol="0" anchor="t"/>
          <a:lstStyle/>
          <a:p>
            <a:pPr algn="ctr"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Tổng số cửa khẩu quốc tế đang hoạt động trên toàn quốc, bao gồm đường bộ, đường hàng không và đường biển.</a:t>
            </a:r>
            <a:endParaRPr lang="en-US" sz="1600" dirty="0"/>
          </a:p>
        </p:txBody>
      </p:sp>
      <p:sp>
        <p:nvSpPr>
          <p:cNvPr id="10" name="Text 7"/>
          <p:cNvSpPr/>
          <p:nvPr/>
        </p:nvSpPr>
        <p:spPr>
          <a:xfrm>
            <a:off x="5991225" y="3409236"/>
            <a:ext cx="2314932" cy="691158"/>
          </a:xfrm>
          <a:prstGeom prst="rect">
            <a:avLst/>
          </a:prstGeom>
          <a:noFill/>
          <a:ln/>
        </p:spPr>
        <p:txBody>
          <a:bodyPr wrap="none" lIns="0" tIns="0" rIns="0" bIns="0" rtlCol="0" anchor="t"/>
          <a:lstStyle/>
          <a:p>
            <a:pPr algn="ctr" indent="0" marL="0">
              <a:lnSpc>
                <a:spcPts val="5400"/>
              </a:lnSpc>
              <a:buNone/>
            </a:pPr>
            <a:r>
              <a:rPr lang="en-US" sz="5400" dirty="0">
                <a:solidFill>
                  <a:srgbClr val="272525"/>
                </a:solidFill>
                <a:latin typeface="Source Serif 4 Semi Bold" pitchFamily="34" charset="0"/>
                <a:ea typeface="Source Serif 4 Semi Bold" pitchFamily="34" charset="-122"/>
                <a:cs typeface="Source Serif 4 Semi Bold" pitchFamily="34" charset="-120"/>
              </a:rPr>
              <a:t>95%</a:t>
            </a:r>
            <a:endParaRPr lang="en-US" sz="5400" dirty="0"/>
          </a:p>
        </p:txBody>
      </p:sp>
      <p:sp>
        <p:nvSpPr>
          <p:cNvPr id="11" name="Text 8"/>
          <p:cNvSpPr/>
          <p:nvPr/>
        </p:nvSpPr>
        <p:spPr>
          <a:xfrm>
            <a:off x="5991225" y="4362093"/>
            <a:ext cx="2314932" cy="308015"/>
          </a:xfrm>
          <a:prstGeom prst="rect">
            <a:avLst/>
          </a:prstGeom>
          <a:noFill/>
          <a:ln/>
        </p:spPr>
        <p:txBody>
          <a:bodyPr wrap="none" lIns="0" tIns="0" rIns="0" bIns="0" rtlCol="0" anchor="t"/>
          <a:lstStyle/>
          <a:p>
            <a:pPr algn="ctr"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Tỷ Lệ Điện Tử Hóa</a:t>
            </a:r>
            <a:endParaRPr lang="en-US" sz="1900" dirty="0"/>
          </a:p>
        </p:txBody>
      </p:sp>
      <p:sp>
        <p:nvSpPr>
          <p:cNvPr id="12" name="Text 9"/>
          <p:cNvSpPr/>
          <p:nvPr/>
        </p:nvSpPr>
        <p:spPr>
          <a:xfrm>
            <a:off x="5991225" y="4795718"/>
            <a:ext cx="2314932" cy="1340168"/>
          </a:xfrm>
          <a:prstGeom prst="rect">
            <a:avLst/>
          </a:prstGeom>
          <a:noFill/>
          <a:ln/>
        </p:spPr>
        <p:txBody>
          <a:bodyPr wrap="square" lIns="0" tIns="0" rIns="0" bIns="0" rtlCol="0" anchor="t"/>
          <a:lstStyle/>
          <a:p>
            <a:pPr algn="ctr"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Tỷ lệ thủ tục xuất nhập cảnh được xử lý qua hệ thống điện tử, nâng cao hiệu quả và minh bạch.</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37724" y="1014889"/>
            <a:ext cx="7895749"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Quyền Và Nghĩa Vụ Của Công Dân</a:t>
            </a:r>
            <a:endParaRPr lang="en-US" sz="3850" dirty="0"/>
          </a:p>
        </p:txBody>
      </p:sp>
      <p:sp>
        <p:nvSpPr>
          <p:cNvPr id="3" name="Text 1"/>
          <p:cNvSpPr/>
          <p:nvPr/>
        </p:nvSpPr>
        <p:spPr>
          <a:xfrm>
            <a:off x="837724" y="2154317"/>
            <a:ext cx="2482453" cy="308015"/>
          </a:xfrm>
          <a:prstGeom prst="rect">
            <a:avLst/>
          </a:prstGeom>
          <a:noFill/>
          <a:ln/>
        </p:spPr>
        <p:txBody>
          <a:bodyPr wrap="none" lIns="0" tIns="0" rIns="0" bIns="0" rtlCol="0" anchor="t"/>
          <a:lstStyle/>
          <a:p>
            <a:pPr algn="l" indent="0" marL="0">
              <a:lnSpc>
                <a:spcPts val="2400"/>
              </a:lnSpc>
              <a:buNone/>
            </a:pPr>
            <a:r>
              <a:rPr lang="en-US" sz="1900" dirty="0">
                <a:solidFill>
                  <a:srgbClr val="D73AD7"/>
                </a:solidFill>
                <a:latin typeface="Source Serif 4 Semi Bold" pitchFamily="34" charset="0"/>
                <a:ea typeface="Source Serif 4 Semi Bold" pitchFamily="34" charset="-122"/>
                <a:cs typeface="Source Serif 4 Semi Bold" pitchFamily="34" charset="-120"/>
              </a:rPr>
              <a:t>Quyền Của Công Dân</a:t>
            </a:r>
            <a:endParaRPr lang="en-US" sz="1900" dirty="0"/>
          </a:p>
        </p:txBody>
      </p:sp>
      <p:sp>
        <p:nvSpPr>
          <p:cNvPr id="4" name="Shape 2"/>
          <p:cNvSpPr/>
          <p:nvPr/>
        </p:nvSpPr>
        <p:spPr>
          <a:xfrm>
            <a:off x="837724" y="2697956"/>
            <a:ext cx="471249" cy="471249"/>
          </a:xfrm>
          <a:prstGeom prst="roundRect">
            <a:avLst>
              <a:gd name="adj" fmla="val 18668"/>
            </a:avLst>
          </a:prstGeom>
          <a:solidFill>
            <a:srgbClr val="F4D4F7"/>
          </a:solidFill>
          <a:ln w="7620">
            <a:solidFill>
              <a:srgbClr val="DABADD"/>
            </a:solidFill>
            <a:prstDash val="solid"/>
          </a:ln>
        </p:spPr>
      </p:sp>
      <p:sp>
        <p:nvSpPr>
          <p:cNvPr id="5" name="Text 3"/>
          <p:cNvSpPr/>
          <p:nvPr/>
        </p:nvSpPr>
        <p:spPr>
          <a:xfrm>
            <a:off x="1518404" y="2769870"/>
            <a:ext cx="2733913"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Quyền Xuất Nhập Cảnh</a:t>
            </a:r>
            <a:endParaRPr lang="en-US" sz="1900" dirty="0"/>
          </a:p>
        </p:txBody>
      </p:sp>
      <p:sp>
        <p:nvSpPr>
          <p:cNvPr id="6" name="Text 4"/>
          <p:cNvSpPr/>
          <p:nvPr/>
        </p:nvSpPr>
        <p:spPr>
          <a:xfrm>
            <a:off x="1518404" y="3287316"/>
            <a:ext cx="5541288"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Được tự do ra vào lãnh thổ Việt Nam theo quy định pháp luật.</a:t>
            </a:r>
            <a:endParaRPr lang="en-US" sz="1600" dirty="0"/>
          </a:p>
        </p:txBody>
      </p:sp>
      <p:sp>
        <p:nvSpPr>
          <p:cNvPr id="7" name="Shape 5"/>
          <p:cNvSpPr/>
          <p:nvPr/>
        </p:nvSpPr>
        <p:spPr>
          <a:xfrm>
            <a:off x="837724" y="4041219"/>
            <a:ext cx="471249" cy="471249"/>
          </a:xfrm>
          <a:prstGeom prst="roundRect">
            <a:avLst>
              <a:gd name="adj" fmla="val 18668"/>
            </a:avLst>
          </a:prstGeom>
          <a:solidFill>
            <a:srgbClr val="F4D4F7"/>
          </a:solidFill>
          <a:ln w="7620">
            <a:solidFill>
              <a:srgbClr val="DABADD"/>
            </a:solidFill>
            <a:prstDash val="solid"/>
          </a:ln>
        </p:spPr>
      </p:sp>
      <p:sp>
        <p:nvSpPr>
          <p:cNvPr id="8" name="Text 6"/>
          <p:cNvSpPr/>
          <p:nvPr/>
        </p:nvSpPr>
        <p:spPr>
          <a:xfrm>
            <a:off x="1518404" y="4113133"/>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Quyền Được Bảo Hộ</a:t>
            </a:r>
            <a:endParaRPr lang="en-US" sz="1900" dirty="0"/>
          </a:p>
        </p:txBody>
      </p:sp>
      <p:sp>
        <p:nvSpPr>
          <p:cNvPr id="9" name="Text 7"/>
          <p:cNvSpPr/>
          <p:nvPr/>
        </p:nvSpPr>
        <p:spPr>
          <a:xfrm>
            <a:off x="1518404" y="4630579"/>
            <a:ext cx="5541288"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Được các cơ quan đại diện Việt Nam ở nước ngoài bảo hộ khi cần thiết.</a:t>
            </a:r>
            <a:endParaRPr lang="en-US" sz="1600" dirty="0"/>
          </a:p>
        </p:txBody>
      </p:sp>
      <p:sp>
        <p:nvSpPr>
          <p:cNvPr id="10" name="Shape 8"/>
          <p:cNvSpPr/>
          <p:nvPr/>
        </p:nvSpPr>
        <p:spPr>
          <a:xfrm>
            <a:off x="837724" y="5719524"/>
            <a:ext cx="471249" cy="471249"/>
          </a:xfrm>
          <a:prstGeom prst="roundRect">
            <a:avLst>
              <a:gd name="adj" fmla="val 18668"/>
            </a:avLst>
          </a:prstGeom>
          <a:solidFill>
            <a:srgbClr val="F4D4F7"/>
          </a:solidFill>
          <a:ln w="7620">
            <a:solidFill>
              <a:srgbClr val="DABADD"/>
            </a:solidFill>
            <a:prstDash val="solid"/>
          </a:ln>
        </p:spPr>
      </p:sp>
      <p:sp>
        <p:nvSpPr>
          <p:cNvPr id="11" name="Text 9"/>
          <p:cNvSpPr/>
          <p:nvPr/>
        </p:nvSpPr>
        <p:spPr>
          <a:xfrm>
            <a:off x="1518404" y="5791438"/>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Quyền Khiếu Nại</a:t>
            </a:r>
            <a:endParaRPr lang="en-US" sz="1900" dirty="0"/>
          </a:p>
        </p:txBody>
      </p:sp>
      <p:sp>
        <p:nvSpPr>
          <p:cNvPr id="12" name="Text 10"/>
          <p:cNvSpPr/>
          <p:nvPr/>
        </p:nvSpPr>
        <p:spPr>
          <a:xfrm>
            <a:off x="1518404" y="6308884"/>
            <a:ext cx="5541288"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Được khiếu nại, tố cáo các hành vi vi phạm pháp luật của cán bộ.</a:t>
            </a:r>
            <a:endParaRPr lang="en-US" sz="1600" dirty="0"/>
          </a:p>
        </p:txBody>
      </p:sp>
      <p:sp>
        <p:nvSpPr>
          <p:cNvPr id="13" name="Text 11"/>
          <p:cNvSpPr/>
          <p:nvPr/>
        </p:nvSpPr>
        <p:spPr>
          <a:xfrm>
            <a:off x="7578328" y="2154317"/>
            <a:ext cx="2779514" cy="308015"/>
          </a:xfrm>
          <a:prstGeom prst="rect">
            <a:avLst/>
          </a:prstGeom>
          <a:noFill/>
          <a:ln/>
        </p:spPr>
        <p:txBody>
          <a:bodyPr wrap="none" lIns="0" tIns="0" rIns="0" bIns="0" rtlCol="0" anchor="t"/>
          <a:lstStyle/>
          <a:p>
            <a:pPr algn="l" indent="0" marL="0">
              <a:lnSpc>
                <a:spcPts val="2400"/>
              </a:lnSpc>
              <a:buNone/>
            </a:pPr>
            <a:r>
              <a:rPr lang="en-US" sz="1900" dirty="0">
                <a:solidFill>
                  <a:srgbClr val="D73AD7"/>
                </a:solidFill>
                <a:latin typeface="Source Serif 4 Semi Bold" pitchFamily="34" charset="0"/>
                <a:ea typeface="Source Serif 4 Semi Bold" pitchFamily="34" charset="-122"/>
                <a:cs typeface="Source Serif 4 Semi Bold" pitchFamily="34" charset="-120"/>
              </a:rPr>
              <a:t>Nghĩa Vụ Của Công Dân</a:t>
            </a:r>
            <a:endParaRPr lang="en-US" sz="1900" dirty="0"/>
          </a:p>
        </p:txBody>
      </p:sp>
      <p:sp>
        <p:nvSpPr>
          <p:cNvPr id="14" name="Shape 12"/>
          <p:cNvSpPr/>
          <p:nvPr/>
        </p:nvSpPr>
        <p:spPr>
          <a:xfrm>
            <a:off x="7578328" y="2697956"/>
            <a:ext cx="471249" cy="471249"/>
          </a:xfrm>
          <a:prstGeom prst="roundRect">
            <a:avLst>
              <a:gd name="adj" fmla="val 18668"/>
            </a:avLst>
          </a:prstGeom>
          <a:solidFill>
            <a:srgbClr val="F4D4F7"/>
          </a:solidFill>
          <a:ln w="7620">
            <a:solidFill>
              <a:srgbClr val="DABADD"/>
            </a:solidFill>
            <a:prstDash val="solid"/>
          </a:ln>
        </p:spPr>
      </p:sp>
      <p:sp>
        <p:nvSpPr>
          <p:cNvPr id="15" name="Text 13"/>
          <p:cNvSpPr/>
          <p:nvPr/>
        </p:nvSpPr>
        <p:spPr>
          <a:xfrm>
            <a:off x="8259008" y="2769870"/>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Tuân Thủ Pháp Luật</a:t>
            </a:r>
            <a:endParaRPr lang="en-US" sz="1900" dirty="0"/>
          </a:p>
        </p:txBody>
      </p:sp>
      <p:sp>
        <p:nvSpPr>
          <p:cNvPr id="16" name="Text 14"/>
          <p:cNvSpPr/>
          <p:nvPr/>
        </p:nvSpPr>
        <p:spPr>
          <a:xfrm>
            <a:off x="8259008" y="3287316"/>
            <a:ext cx="5541288"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Chấp hành nghiêm chỉnh các quy định về xuất nhập cảnh.</a:t>
            </a:r>
            <a:endParaRPr lang="en-US" sz="1600" dirty="0"/>
          </a:p>
        </p:txBody>
      </p:sp>
      <p:sp>
        <p:nvSpPr>
          <p:cNvPr id="17" name="Shape 15"/>
          <p:cNvSpPr/>
          <p:nvPr/>
        </p:nvSpPr>
        <p:spPr>
          <a:xfrm>
            <a:off x="7578328" y="4041219"/>
            <a:ext cx="471249" cy="471249"/>
          </a:xfrm>
          <a:prstGeom prst="roundRect">
            <a:avLst>
              <a:gd name="adj" fmla="val 18668"/>
            </a:avLst>
          </a:prstGeom>
          <a:solidFill>
            <a:srgbClr val="F4D4F7"/>
          </a:solidFill>
          <a:ln w="7620">
            <a:solidFill>
              <a:srgbClr val="DABADD"/>
            </a:solidFill>
            <a:prstDash val="solid"/>
          </a:ln>
        </p:spPr>
      </p:sp>
      <p:sp>
        <p:nvSpPr>
          <p:cNvPr id="18" name="Text 16"/>
          <p:cNvSpPr/>
          <p:nvPr/>
        </p:nvSpPr>
        <p:spPr>
          <a:xfrm>
            <a:off x="8259008" y="4113133"/>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Cung Cấp Thông Tin</a:t>
            </a:r>
            <a:endParaRPr lang="en-US" sz="1900" dirty="0"/>
          </a:p>
        </p:txBody>
      </p:sp>
      <p:sp>
        <p:nvSpPr>
          <p:cNvPr id="19" name="Text 17"/>
          <p:cNvSpPr/>
          <p:nvPr/>
        </p:nvSpPr>
        <p:spPr>
          <a:xfrm>
            <a:off x="8259008" y="4630579"/>
            <a:ext cx="5541288"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Khai báo trung thực, đầy đủ thông tin khi được yêu cầu.</a:t>
            </a:r>
            <a:endParaRPr lang="en-US" sz="1600" dirty="0"/>
          </a:p>
        </p:txBody>
      </p:sp>
      <p:sp>
        <p:nvSpPr>
          <p:cNvPr id="20" name="Shape 18"/>
          <p:cNvSpPr/>
          <p:nvPr/>
        </p:nvSpPr>
        <p:spPr>
          <a:xfrm>
            <a:off x="7578328" y="5384483"/>
            <a:ext cx="471249" cy="471249"/>
          </a:xfrm>
          <a:prstGeom prst="roundRect">
            <a:avLst>
              <a:gd name="adj" fmla="val 18668"/>
            </a:avLst>
          </a:prstGeom>
          <a:solidFill>
            <a:srgbClr val="F4D4F7"/>
          </a:solidFill>
          <a:ln w="7620">
            <a:solidFill>
              <a:srgbClr val="DABADD"/>
            </a:solidFill>
            <a:prstDash val="solid"/>
          </a:ln>
        </p:spPr>
      </p:sp>
      <p:sp>
        <p:nvSpPr>
          <p:cNvPr id="21" name="Text 19"/>
          <p:cNvSpPr/>
          <p:nvPr/>
        </p:nvSpPr>
        <p:spPr>
          <a:xfrm>
            <a:off x="8259008" y="5456396"/>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Hợp Tác Kiểm Tra</a:t>
            </a:r>
            <a:endParaRPr lang="en-US" sz="1900" dirty="0"/>
          </a:p>
        </p:txBody>
      </p:sp>
      <p:sp>
        <p:nvSpPr>
          <p:cNvPr id="22" name="Text 20"/>
          <p:cNvSpPr/>
          <p:nvPr/>
        </p:nvSpPr>
        <p:spPr>
          <a:xfrm>
            <a:off x="8259008" y="5973842"/>
            <a:ext cx="5541288"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Phối hợp với cán bộ trong quá trình kiểm soát xuất nhập cảnh.</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467445"/>
            <a:ext cx="5244108"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Hướng Dẫn Thực Hiện</a:t>
            </a:r>
            <a:endParaRPr lang="en-US" sz="3850" dirty="0"/>
          </a:p>
        </p:txBody>
      </p:sp>
      <p:sp>
        <p:nvSpPr>
          <p:cNvPr id="4" name="Shape 1"/>
          <p:cNvSpPr/>
          <p:nvPr/>
        </p:nvSpPr>
        <p:spPr>
          <a:xfrm>
            <a:off x="1073348" y="2397442"/>
            <a:ext cx="22860" cy="4364593"/>
          </a:xfrm>
          <a:prstGeom prst="roundRect">
            <a:avLst>
              <a:gd name="adj" fmla="val 384832"/>
            </a:avLst>
          </a:prstGeom>
          <a:solidFill>
            <a:srgbClr val="DABADD"/>
          </a:solidFill>
          <a:ln/>
        </p:spPr>
      </p:sp>
      <p:sp>
        <p:nvSpPr>
          <p:cNvPr id="5" name="Shape 2"/>
          <p:cNvSpPr/>
          <p:nvPr/>
        </p:nvSpPr>
        <p:spPr>
          <a:xfrm>
            <a:off x="1286113" y="2621637"/>
            <a:ext cx="628293" cy="22860"/>
          </a:xfrm>
          <a:prstGeom prst="roundRect">
            <a:avLst>
              <a:gd name="adj" fmla="val 384832"/>
            </a:avLst>
          </a:prstGeom>
          <a:solidFill>
            <a:srgbClr val="DABADD"/>
          </a:solidFill>
          <a:ln/>
        </p:spPr>
      </p:sp>
      <p:sp>
        <p:nvSpPr>
          <p:cNvPr id="6" name="Shape 3"/>
          <p:cNvSpPr/>
          <p:nvPr/>
        </p:nvSpPr>
        <p:spPr>
          <a:xfrm>
            <a:off x="837724" y="2397442"/>
            <a:ext cx="471249" cy="471249"/>
          </a:xfrm>
          <a:prstGeom prst="roundRect">
            <a:avLst>
              <a:gd name="adj" fmla="val 18668"/>
            </a:avLst>
          </a:prstGeom>
          <a:solidFill>
            <a:srgbClr val="F4D4F7"/>
          </a:solidFill>
          <a:ln w="7620">
            <a:solidFill>
              <a:srgbClr val="DABADD"/>
            </a:solidFill>
            <a:prstDash val="solid"/>
          </a:ln>
        </p:spPr>
      </p:sp>
      <p:sp>
        <p:nvSpPr>
          <p:cNvPr id="7" name="Text 4"/>
          <p:cNvSpPr/>
          <p:nvPr/>
        </p:nvSpPr>
        <p:spPr>
          <a:xfrm>
            <a:off x="925532" y="2448282"/>
            <a:ext cx="295632" cy="369570"/>
          </a:xfrm>
          <a:prstGeom prst="rect">
            <a:avLst/>
          </a:prstGeom>
          <a:noFill/>
          <a:ln/>
        </p:spPr>
        <p:txBody>
          <a:bodyPr wrap="none" lIns="0" tIns="0" rIns="0" bIns="0" rtlCol="0" anchor="t"/>
          <a:lstStyle/>
          <a:p>
            <a:pPr algn="ctr" indent="0" marL="0">
              <a:lnSpc>
                <a:spcPts val="2300"/>
              </a:lnSpc>
              <a:buNone/>
            </a:pPr>
            <a:r>
              <a:rPr lang="en-US" sz="2300" dirty="0">
                <a:solidFill>
                  <a:srgbClr val="272525"/>
                </a:solidFill>
                <a:latin typeface="Source Serif 4 Semi Bold" pitchFamily="34" charset="0"/>
                <a:ea typeface="Source Serif 4 Semi Bold" pitchFamily="34" charset="-122"/>
                <a:cs typeface="Source Serif 4 Semi Bold" pitchFamily="34" charset="-120"/>
              </a:rPr>
              <a:t>1</a:t>
            </a:r>
            <a:endParaRPr lang="en-US" sz="2300" dirty="0"/>
          </a:p>
        </p:txBody>
      </p:sp>
      <p:sp>
        <p:nvSpPr>
          <p:cNvPr id="8" name="Text 5"/>
          <p:cNvSpPr/>
          <p:nvPr/>
        </p:nvSpPr>
        <p:spPr>
          <a:xfrm>
            <a:off x="2120622" y="2469356"/>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Trước Khi Đi</a:t>
            </a:r>
            <a:endParaRPr lang="en-US" sz="1900" dirty="0"/>
          </a:p>
        </p:txBody>
      </p:sp>
      <p:sp>
        <p:nvSpPr>
          <p:cNvPr id="9" name="Text 6"/>
          <p:cNvSpPr/>
          <p:nvPr/>
        </p:nvSpPr>
        <p:spPr>
          <a:xfrm>
            <a:off x="2120622" y="2902982"/>
            <a:ext cx="6185654"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Kiểm tra hộ chiếu còn hạn ít nhất 6 tháng, xin thị thực nếu cần, mua bảo hiểm du lịch và chuẩn bị các giấy tờ cần thiết.</a:t>
            </a:r>
            <a:endParaRPr lang="en-US" sz="1600" dirty="0"/>
          </a:p>
        </p:txBody>
      </p:sp>
      <p:sp>
        <p:nvSpPr>
          <p:cNvPr id="10" name="Shape 7"/>
          <p:cNvSpPr/>
          <p:nvPr/>
        </p:nvSpPr>
        <p:spPr>
          <a:xfrm>
            <a:off x="1286113" y="4216122"/>
            <a:ext cx="628293" cy="22860"/>
          </a:xfrm>
          <a:prstGeom prst="roundRect">
            <a:avLst>
              <a:gd name="adj" fmla="val 384832"/>
            </a:avLst>
          </a:prstGeom>
          <a:solidFill>
            <a:srgbClr val="DABADD"/>
          </a:solidFill>
          <a:ln/>
        </p:spPr>
      </p:sp>
      <p:sp>
        <p:nvSpPr>
          <p:cNvPr id="11" name="Shape 8"/>
          <p:cNvSpPr/>
          <p:nvPr/>
        </p:nvSpPr>
        <p:spPr>
          <a:xfrm>
            <a:off x="837724" y="3991928"/>
            <a:ext cx="471249" cy="471249"/>
          </a:xfrm>
          <a:prstGeom prst="roundRect">
            <a:avLst>
              <a:gd name="adj" fmla="val 18668"/>
            </a:avLst>
          </a:prstGeom>
          <a:solidFill>
            <a:srgbClr val="F4D4F7"/>
          </a:solidFill>
          <a:ln w="7620">
            <a:solidFill>
              <a:srgbClr val="DABADD"/>
            </a:solidFill>
            <a:prstDash val="solid"/>
          </a:ln>
        </p:spPr>
      </p:sp>
      <p:sp>
        <p:nvSpPr>
          <p:cNvPr id="12" name="Text 9"/>
          <p:cNvSpPr/>
          <p:nvPr/>
        </p:nvSpPr>
        <p:spPr>
          <a:xfrm>
            <a:off x="925532" y="4042767"/>
            <a:ext cx="295632" cy="369570"/>
          </a:xfrm>
          <a:prstGeom prst="rect">
            <a:avLst/>
          </a:prstGeom>
          <a:noFill/>
          <a:ln/>
        </p:spPr>
        <p:txBody>
          <a:bodyPr wrap="none" lIns="0" tIns="0" rIns="0" bIns="0" rtlCol="0" anchor="t"/>
          <a:lstStyle/>
          <a:p>
            <a:pPr algn="ctr" indent="0" marL="0">
              <a:lnSpc>
                <a:spcPts val="2300"/>
              </a:lnSpc>
              <a:buNone/>
            </a:pPr>
            <a:r>
              <a:rPr lang="en-US" sz="2300" dirty="0">
                <a:solidFill>
                  <a:srgbClr val="272525"/>
                </a:solidFill>
                <a:latin typeface="Source Serif 4 Semi Bold" pitchFamily="34" charset="0"/>
                <a:ea typeface="Source Serif 4 Semi Bold" pitchFamily="34" charset="-122"/>
                <a:cs typeface="Source Serif 4 Semi Bold" pitchFamily="34" charset="-120"/>
              </a:rPr>
              <a:t>2</a:t>
            </a:r>
            <a:endParaRPr lang="en-US" sz="2300" dirty="0"/>
          </a:p>
        </p:txBody>
      </p:sp>
      <p:sp>
        <p:nvSpPr>
          <p:cNvPr id="13" name="Text 10"/>
          <p:cNvSpPr/>
          <p:nvPr/>
        </p:nvSpPr>
        <p:spPr>
          <a:xfrm>
            <a:off x="2120622" y="4063841"/>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Tại Cửa Khẩu</a:t>
            </a:r>
            <a:endParaRPr lang="en-US" sz="1900" dirty="0"/>
          </a:p>
        </p:txBody>
      </p:sp>
      <p:sp>
        <p:nvSpPr>
          <p:cNvPr id="14" name="Text 11"/>
          <p:cNvSpPr/>
          <p:nvPr/>
        </p:nvSpPr>
        <p:spPr>
          <a:xfrm>
            <a:off x="2120622" y="4497467"/>
            <a:ext cx="6185654"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Xếp hàng đúng thứ tự, chuẩn bị sẵn giấy tờ, tuân thủ hướng dẫn của cán bộ kiểm soát và không mang theo vật phẩm cấm.</a:t>
            </a:r>
            <a:endParaRPr lang="en-US" sz="1600" dirty="0"/>
          </a:p>
        </p:txBody>
      </p:sp>
      <p:sp>
        <p:nvSpPr>
          <p:cNvPr id="15" name="Shape 12"/>
          <p:cNvSpPr/>
          <p:nvPr/>
        </p:nvSpPr>
        <p:spPr>
          <a:xfrm>
            <a:off x="1286113" y="5810607"/>
            <a:ext cx="628293" cy="22860"/>
          </a:xfrm>
          <a:prstGeom prst="roundRect">
            <a:avLst>
              <a:gd name="adj" fmla="val 384832"/>
            </a:avLst>
          </a:prstGeom>
          <a:solidFill>
            <a:srgbClr val="DABADD"/>
          </a:solidFill>
          <a:ln/>
        </p:spPr>
      </p:sp>
      <p:sp>
        <p:nvSpPr>
          <p:cNvPr id="16" name="Shape 13"/>
          <p:cNvSpPr/>
          <p:nvPr/>
        </p:nvSpPr>
        <p:spPr>
          <a:xfrm>
            <a:off x="837724" y="5586413"/>
            <a:ext cx="471249" cy="471249"/>
          </a:xfrm>
          <a:prstGeom prst="roundRect">
            <a:avLst>
              <a:gd name="adj" fmla="val 18668"/>
            </a:avLst>
          </a:prstGeom>
          <a:solidFill>
            <a:srgbClr val="F4D4F7"/>
          </a:solidFill>
          <a:ln w="7620">
            <a:solidFill>
              <a:srgbClr val="DABADD"/>
            </a:solidFill>
            <a:prstDash val="solid"/>
          </a:ln>
        </p:spPr>
      </p:sp>
      <p:sp>
        <p:nvSpPr>
          <p:cNvPr id="17" name="Text 14"/>
          <p:cNvSpPr/>
          <p:nvPr/>
        </p:nvSpPr>
        <p:spPr>
          <a:xfrm>
            <a:off x="925532" y="5637252"/>
            <a:ext cx="295632" cy="369570"/>
          </a:xfrm>
          <a:prstGeom prst="rect">
            <a:avLst/>
          </a:prstGeom>
          <a:noFill/>
          <a:ln/>
        </p:spPr>
        <p:txBody>
          <a:bodyPr wrap="none" lIns="0" tIns="0" rIns="0" bIns="0" rtlCol="0" anchor="t"/>
          <a:lstStyle/>
          <a:p>
            <a:pPr algn="ctr" indent="0" marL="0">
              <a:lnSpc>
                <a:spcPts val="2300"/>
              </a:lnSpc>
              <a:buNone/>
            </a:pPr>
            <a:r>
              <a:rPr lang="en-US" sz="2300" dirty="0">
                <a:solidFill>
                  <a:srgbClr val="272525"/>
                </a:solidFill>
                <a:latin typeface="Source Serif 4 Semi Bold" pitchFamily="34" charset="0"/>
                <a:ea typeface="Source Serif 4 Semi Bold" pitchFamily="34" charset="-122"/>
                <a:cs typeface="Source Serif 4 Semi Bold" pitchFamily="34" charset="-120"/>
              </a:rPr>
              <a:t>3</a:t>
            </a:r>
            <a:endParaRPr lang="en-US" sz="2300" dirty="0"/>
          </a:p>
        </p:txBody>
      </p:sp>
      <p:sp>
        <p:nvSpPr>
          <p:cNvPr id="18" name="Text 15"/>
          <p:cNvSpPr/>
          <p:nvPr/>
        </p:nvSpPr>
        <p:spPr>
          <a:xfrm>
            <a:off x="2120622" y="5658326"/>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Khi Về Nước</a:t>
            </a:r>
            <a:endParaRPr lang="en-US" sz="1900" dirty="0"/>
          </a:p>
        </p:txBody>
      </p:sp>
      <p:sp>
        <p:nvSpPr>
          <p:cNvPr id="19" name="Text 16"/>
          <p:cNvSpPr/>
          <p:nvPr/>
        </p:nvSpPr>
        <p:spPr>
          <a:xfrm>
            <a:off x="2120622" y="6091952"/>
            <a:ext cx="6185654"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Khai báo hải quan nếu có hàng hóa vượt mức quy định, giữ lại các giấy tờ quan trọng và báo cáo với cơ quan chức năng nếu có sự cố.</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2025-09-17T01:34:27Z</dcterms:created>
  <dcterms:modified xsi:type="dcterms:W3CDTF">2025-09-17T01:34:27Z</dcterms:modified>
</cp:coreProperties>
</file>