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7"/>
  </p:notesMasterIdLst>
  <p:sldIdLst>
    <p:sldId id="256" r:id="rId2"/>
    <p:sldId id="257" r:id="rId3"/>
    <p:sldId id="258" r:id="rId4"/>
    <p:sldId id="259" r:id="rId5"/>
    <p:sldId id="262" r:id="rId6"/>
  </p:sldIdLst>
  <p:sldSz cx="14630400" cy="8229600"/>
  <p:notesSz cx="8229600" cy="14630400"/>
  <p:embeddedFontLst>
    <p:embeddedFont>
      <p:font typeface="Source Sans 3" panose="020B0604020202020204" charset="0"/>
      <p:regular r:id="rId8"/>
    </p:embeddedFont>
    <p:embeddedFont>
      <p:font typeface="Source Serif 4 Semi Bold" panose="020B0604020202020204" charset="0"/>
      <p:regular r:id="rId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58" d="100"/>
          <a:sy n="58" d="100"/>
        </p:scale>
        <p:origin x="75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3031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968693" y="831273"/>
            <a:ext cx="12692896" cy="1579418"/>
          </a:xfrm>
          <a:prstGeom prst="rect">
            <a:avLst/>
          </a:prstGeom>
          <a:noFill/>
          <a:ln/>
        </p:spPr>
        <p:txBody>
          <a:bodyPr wrap="square" lIns="0" tIns="0" rIns="0" bIns="0" rtlCol="0" anchor="t"/>
          <a:lstStyle/>
          <a:p>
            <a:pPr marL="0" indent="0" algn="l">
              <a:lnSpc>
                <a:spcPts val="5700"/>
              </a:lnSpc>
              <a:buNone/>
            </a:pPr>
            <a:r>
              <a:rPr lang="en-US" sz="4550" dirty="0">
                <a:solidFill>
                  <a:srgbClr val="D73AD7"/>
                </a:solidFill>
                <a:latin typeface="Source Serif 4 Semi Bold" pitchFamily="34" charset="0"/>
                <a:ea typeface="Source Serif 4 Semi Bold" pitchFamily="34" charset="-122"/>
                <a:cs typeface="Source Serif 4 Semi Bold" pitchFamily="34" charset="-120"/>
              </a:rPr>
              <a:t>Tuyên truyền phòng chống ma túy trong học đường – Trường </a:t>
            </a:r>
            <a:r>
              <a:rPr lang="en-US" sz="4550" dirty="0" err="1">
                <a:solidFill>
                  <a:srgbClr val="D73AD7"/>
                </a:solidFill>
                <a:latin typeface="Source Serif 4 Semi Bold" pitchFamily="34" charset="0"/>
                <a:ea typeface="Source Serif 4 Semi Bold" pitchFamily="34" charset="-122"/>
                <a:cs typeface="Source Serif 4 Semi Bold" pitchFamily="34" charset="-120"/>
              </a:rPr>
              <a:t>Tiểu</a:t>
            </a:r>
            <a:r>
              <a:rPr lang="en-US" sz="4550" dirty="0">
                <a:solidFill>
                  <a:srgbClr val="D73AD7"/>
                </a:solidFill>
                <a:latin typeface="Source Serif 4 Semi Bold" pitchFamily="34" charset="0"/>
                <a:ea typeface="Source Serif 4 Semi Bold" pitchFamily="34" charset="-122"/>
                <a:cs typeface="Source Serif 4 Semi Bold" pitchFamily="34" charset="-120"/>
              </a:rPr>
              <a:t> </a:t>
            </a:r>
            <a:r>
              <a:rPr lang="en-US" sz="4550" dirty="0" err="1">
                <a:solidFill>
                  <a:srgbClr val="D73AD7"/>
                </a:solidFill>
                <a:latin typeface="Source Serif 4 Semi Bold" pitchFamily="34" charset="0"/>
                <a:ea typeface="Source Serif 4 Semi Bold" pitchFamily="34" charset="-122"/>
                <a:cs typeface="Source Serif 4 Semi Bold" pitchFamily="34" charset="-120"/>
              </a:rPr>
              <a:t>học</a:t>
            </a:r>
            <a:r>
              <a:rPr lang="en-US" sz="4550" dirty="0">
                <a:solidFill>
                  <a:srgbClr val="D73AD7"/>
                </a:solidFill>
                <a:latin typeface="Source Serif 4 Semi Bold" pitchFamily="34" charset="0"/>
                <a:ea typeface="Source Serif 4 Semi Bold" pitchFamily="34" charset="-122"/>
                <a:cs typeface="Source Serif 4 Semi Bold" pitchFamily="34" charset="-120"/>
              </a:rPr>
              <a:t> Tân Thanh</a:t>
            </a:r>
            <a:endParaRPr lang="en-US" sz="4550" dirty="0"/>
          </a:p>
        </p:txBody>
      </p:sp>
      <p:sp>
        <p:nvSpPr>
          <p:cNvPr id="5" name="Text 2"/>
          <p:cNvSpPr/>
          <p:nvPr/>
        </p:nvSpPr>
        <p:spPr>
          <a:xfrm>
            <a:off x="1213657" y="2410691"/>
            <a:ext cx="12447931" cy="2278943"/>
          </a:xfrm>
          <a:prstGeom prst="rect">
            <a:avLst/>
          </a:prstGeom>
          <a:noFill/>
          <a:ln/>
        </p:spPr>
        <p:txBody>
          <a:bodyPr wrap="square" lIns="0" tIns="0" rIns="0" bIns="0" rtlCol="0" anchor="t"/>
          <a:lstStyle/>
          <a:p>
            <a:pPr marL="0" indent="0" algn="l">
              <a:lnSpc>
                <a:spcPts val="3100"/>
              </a:lnSpc>
              <a:buNone/>
            </a:pPr>
            <a:r>
              <a:rPr lang="en-US" sz="3200" dirty="0">
                <a:solidFill>
                  <a:srgbClr val="272525"/>
                </a:solidFill>
                <a:latin typeface="Source Sans 3" pitchFamily="34" charset="0"/>
                <a:ea typeface="Source Sans 3" pitchFamily="34" charset="-122"/>
                <a:cs typeface="Source Sans 3" pitchFamily="34" charset="-120"/>
              </a:rPr>
              <a:t>Kính thưa các thầy cô giáo cùng toàn thể các em học sinh thân mến! Hiện nay, ma túy là hiểm họa cho toàn xã hội. Nó không chỉ phá hoại sức khỏe, tinh thần mà còn hủy hoại tương lai của mỗi con người, đặc biệt là giới trẻ. Chính vì vậy, việc tuyên truyền và giáo dục phòng chống ma túy trong học đường, nhất là ở bậc tiểu học, là vô cùng cần thiết</a:t>
            </a:r>
            <a:r>
              <a:rPr lang="en-US" sz="2400" dirty="0">
                <a:solidFill>
                  <a:srgbClr val="272525"/>
                </a:solidFill>
                <a:latin typeface="Source Sans 3" pitchFamily="34" charset="0"/>
                <a:ea typeface="Source Sans 3" pitchFamily="34" charset="-122"/>
                <a:cs typeface="Source Sans 3" pitchFamily="34" charset="-120"/>
              </a:rPr>
              <a:t>.</a:t>
            </a:r>
            <a:endParaRPr lang="en-US" sz="2400" dirty="0"/>
          </a:p>
        </p:txBody>
      </p:sp>
      <p:sp>
        <p:nvSpPr>
          <p:cNvPr id="6" name="Text 3"/>
          <p:cNvSpPr/>
          <p:nvPr/>
        </p:nvSpPr>
        <p:spPr>
          <a:xfrm>
            <a:off x="968693" y="4967288"/>
            <a:ext cx="12692896" cy="1580198"/>
          </a:xfrm>
          <a:prstGeom prst="rect">
            <a:avLst/>
          </a:prstGeom>
          <a:noFill/>
          <a:ln/>
        </p:spPr>
        <p:txBody>
          <a:bodyPr wrap="square" lIns="0" tIns="0" rIns="0" bIns="0" rtlCol="0" anchor="t"/>
          <a:lstStyle/>
          <a:p>
            <a:pPr marL="0" indent="0" algn="l">
              <a:lnSpc>
                <a:spcPts val="3100"/>
              </a:lnSpc>
              <a:buNone/>
            </a:pPr>
            <a:r>
              <a:rPr lang="en-US" sz="3600" dirty="0" err="1">
                <a:solidFill>
                  <a:srgbClr val="272525"/>
                </a:solidFill>
                <a:latin typeface="Source Sans 3" pitchFamily="34" charset="0"/>
                <a:ea typeface="Source Sans 3" pitchFamily="34" charset="-122"/>
                <a:cs typeface="Source Sans 3" pitchFamily="34" charset="-120"/>
              </a:rPr>
              <a:t>Buổi</a:t>
            </a:r>
            <a:r>
              <a:rPr lang="en-US" sz="3600" dirty="0">
                <a:solidFill>
                  <a:srgbClr val="272525"/>
                </a:solidFill>
                <a:latin typeface="Source Sans 3" pitchFamily="34" charset="0"/>
                <a:ea typeface="Source Sans 3" pitchFamily="34" charset="-122"/>
                <a:cs typeface="Source Sans 3" pitchFamily="34" charset="-120"/>
              </a:rPr>
              <a:t> </a:t>
            </a:r>
            <a:r>
              <a:rPr lang="en-US" sz="3600" dirty="0" err="1">
                <a:solidFill>
                  <a:srgbClr val="272525"/>
                </a:solidFill>
                <a:latin typeface="Source Sans 3" pitchFamily="34" charset="0"/>
                <a:ea typeface="Source Sans 3" pitchFamily="34" charset="-122"/>
                <a:cs typeface="Source Sans 3" pitchFamily="34" charset="-120"/>
              </a:rPr>
              <a:t>tuyên</a:t>
            </a:r>
            <a:r>
              <a:rPr lang="en-US" sz="3600" dirty="0">
                <a:solidFill>
                  <a:srgbClr val="272525"/>
                </a:solidFill>
                <a:latin typeface="Source Sans 3" pitchFamily="34" charset="0"/>
                <a:ea typeface="Source Sans 3" pitchFamily="34" charset="-122"/>
                <a:cs typeface="Source Sans 3" pitchFamily="34" charset="-120"/>
              </a:rPr>
              <a:t> truyền này </a:t>
            </a:r>
            <a:r>
              <a:rPr lang="en-US" sz="3600" dirty="0" err="1">
                <a:solidFill>
                  <a:srgbClr val="272525"/>
                </a:solidFill>
                <a:latin typeface="Source Sans 3" pitchFamily="34" charset="0"/>
                <a:ea typeface="Source Sans 3" pitchFamily="34" charset="-122"/>
                <a:cs typeface="Source Sans 3" pitchFamily="34" charset="-120"/>
              </a:rPr>
              <a:t>được</a:t>
            </a:r>
            <a:r>
              <a:rPr lang="en-US" sz="3600" dirty="0">
                <a:solidFill>
                  <a:srgbClr val="272525"/>
                </a:solidFill>
                <a:latin typeface="Source Sans 3" pitchFamily="34" charset="0"/>
                <a:ea typeface="Source Sans 3" pitchFamily="34" charset="-122"/>
                <a:cs typeface="Source Sans 3" pitchFamily="34" charset="-120"/>
              </a:rPr>
              <a:t> </a:t>
            </a:r>
            <a:r>
              <a:rPr lang="en-US" sz="3600" dirty="0" err="1">
                <a:solidFill>
                  <a:srgbClr val="272525"/>
                </a:solidFill>
                <a:latin typeface="Source Sans 3" pitchFamily="34" charset="0"/>
                <a:ea typeface="Source Sans 3" pitchFamily="34" charset="-122"/>
                <a:cs typeface="Source Sans 3" pitchFamily="34" charset="-120"/>
              </a:rPr>
              <a:t>dành</a:t>
            </a:r>
            <a:r>
              <a:rPr lang="en-US" sz="3600" dirty="0">
                <a:solidFill>
                  <a:srgbClr val="272525"/>
                </a:solidFill>
                <a:latin typeface="Source Sans 3" pitchFamily="34" charset="0"/>
                <a:ea typeface="Source Sans 3" pitchFamily="34" charset="-122"/>
                <a:cs typeface="Source Sans 3" pitchFamily="34" charset="-120"/>
              </a:rPr>
              <a:t> cho các em học sinh tiểu học, với mục tiêu trang bị kiến thức cơ bản về ma túy, nhận biết các dạng ma túy ngụy trang, hiểu rõ tác hại nghiêm trọng của chúng, và quan trọng nhất là biết cách phòng tránh và bảo vệ bản thân. Hãy cùng nhau xây dựng một môi trường học đường an toàn, lành mạnh, không ma túy!</a:t>
            </a:r>
            <a:endParaRPr lang="en-US" sz="3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968693" y="351831"/>
            <a:ext cx="5013960" cy="612815"/>
          </a:xfrm>
          <a:prstGeom prst="rect">
            <a:avLst/>
          </a:prstGeom>
          <a:noFill/>
          <a:ln/>
        </p:spPr>
        <p:txBody>
          <a:bodyPr wrap="none" lIns="0" tIns="0" rIns="0" bIns="0" rtlCol="0" anchor="t"/>
          <a:lstStyle/>
          <a:p>
            <a:pPr marL="0" indent="0" algn="l">
              <a:lnSpc>
                <a:spcPts val="5100"/>
              </a:lnSpc>
              <a:buNone/>
            </a:pPr>
            <a:r>
              <a:rPr lang="en-US" sz="4050" dirty="0">
                <a:solidFill>
                  <a:srgbClr val="D73AD7"/>
                </a:solidFill>
                <a:latin typeface="Source Serif 4 Semi Bold" pitchFamily="34" charset="0"/>
                <a:ea typeface="Source Serif 4 Semi Bold" pitchFamily="34" charset="-122"/>
                <a:cs typeface="Source Serif 4 Semi Bold" pitchFamily="34" charset="-120"/>
              </a:rPr>
              <a:t>Ma túy là gì?</a:t>
            </a:r>
            <a:endParaRPr lang="en-US" sz="4050" dirty="0"/>
          </a:p>
        </p:txBody>
      </p:sp>
      <p:sp>
        <p:nvSpPr>
          <p:cNvPr id="3" name="Shape 1"/>
          <p:cNvSpPr/>
          <p:nvPr/>
        </p:nvSpPr>
        <p:spPr>
          <a:xfrm>
            <a:off x="968693" y="1097281"/>
            <a:ext cx="4075985" cy="3783328"/>
          </a:xfrm>
          <a:prstGeom prst="roundRect">
            <a:avLst>
              <a:gd name="adj" fmla="val 3246"/>
            </a:avLst>
          </a:prstGeom>
          <a:solidFill>
            <a:srgbClr val="F4D4F7"/>
          </a:solidFill>
          <a:ln w="7620">
            <a:solidFill>
              <a:srgbClr val="D75BE2"/>
            </a:solidFill>
            <a:prstDash val="solid"/>
          </a:ln>
        </p:spPr>
      </p:sp>
      <p:sp>
        <p:nvSpPr>
          <p:cNvPr id="6" name="Text 3"/>
          <p:cNvSpPr/>
          <p:nvPr/>
        </p:nvSpPr>
        <p:spPr>
          <a:xfrm>
            <a:off x="1651271" y="1633280"/>
            <a:ext cx="2146703" cy="512108"/>
          </a:xfrm>
          <a:prstGeom prst="rect">
            <a:avLst/>
          </a:prstGeom>
          <a:noFill/>
          <a:ln/>
        </p:spPr>
        <p:txBody>
          <a:bodyPr wrap="none" lIns="0" tIns="0" rIns="0" bIns="0" rtlCol="0" anchor="t"/>
          <a:lstStyle/>
          <a:p>
            <a:pPr marL="0" indent="0" algn="l">
              <a:lnSpc>
                <a:spcPts val="2550"/>
              </a:lnSpc>
              <a:buNone/>
            </a:pPr>
            <a:r>
              <a:rPr lang="en-US" sz="2000" dirty="0">
                <a:solidFill>
                  <a:srgbClr val="272525"/>
                </a:solidFill>
                <a:latin typeface="Source Serif 4 Semi Bold" pitchFamily="34" charset="0"/>
                <a:ea typeface="Source Serif 4 Semi Bold" pitchFamily="34" charset="-122"/>
                <a:cs typeface="Source Serif 4 Semi Bold" pitchFamily="34" charset="-120"/>
              </a:rPr>
              <a:t>Định nghĩa</a:t>
            </a:r>
            <a:endParaRPr lang="en-US" sz="2000" dirty="0"/>
          </a:p>
        </p:txBody>
      </p:sp>
      <p:sp>
        <p:nvSpPr>
          <p:cNvPr id="7" name="Text 4"/>
          <p:cNvSpPr/>
          <p:nvPr/>
        </p:nvSpPr>
        <p:spPr>
          <a:xfrm>
            <a:off x="1197293" y="2377620"/>
            <a:ext cx="3626406" cy="2059006"/>
          </a:xfrm>
          <a:prstGeom prst="rect">
            <a:avLst/>
          </a:prstGeom>
          <a:noFill/>
          <a:ln/>
        </p:spPr>
        <p:txBody>
          <a:bodyPr wrap="square" lIns="0" tIns="0" rIns="0" bIns="0" rtlCol="0" anchor="t"/>
          <a:lstStyle/>
          <a:p>
            <a:pPr marL="0" indent="0" algn="l">
              <a:lnSpc>
                <a:spcPts val="2750"/>
              </a:lnSpc>
              <a:buNone/>
            </a:pPr>
            <a:r>
              <a:rPr lang="en-US" sz="2600" dirty="0">
                <a:solidFill>
                  <a:srgbClr val="272525"/>
                </a:solidFill>
                <a:latin typeface="Source Sans 3" pitchFamily="34" charset="0"/>
                <a:ea typeface="Source Sans 3" pitchFamily="34" charset="-122"/>
                <a:cs typeface="Source Sans 3" pitchFamily="34" charset="-120"/>
              </a:rPr>
              <a:t>Ma túy là những chất gây nghiện, làm cho người sử dụng bị lệ thuộc, không làm chủ được hành vi của mình.</a:t>
            </a:r>
            <a:endParaRPr lang="en-US" sz="2600" dirty="0"/>
          </a:p>
        </p:txBody>
      </p:sp>
      <p:sp>
        <p:nvSpPr>
          <p:cNvPr id="8" name="Shape 5"/>
          <p:cNvSpPr/>
          <p:nvPr/>
        </p:nvSpPr>
        <p:spPr>
          <a:xfrm>
            <a:off x="5273279" y="1097281"/>
            <a:ext cx="3855006" cy="3810951"/>
          </a:xfrm>
          <a:prstGeom prst="roundRect">
            <a:avLst>
              <a:gd name="adj" fmla="val 3246"/>
            </a:avLst>
          </a:prstGeom>
          <a:solidFill>
            <a:srgbClr val="F4D4F7"/>
          </a:solidFill>
          <a:ln w="7620">
            <a:solidFill>
              <a:srgbClr val="D75BE2"/>
            </a:solidFill>
            <a:prstDash val="solid"/>
          </a:ln>
        </p:spPr>
      </p:sp>
      <p:sp>
        <p:nvSpPr>
          <p:cNvPr id="9" name="Shape 6"/>
          <p:cNvSpPr/>
          <p:nvPr/>
        </p:nvSpPr>
        <p:spPr>
          <a:xfrm>
            <a:off x="5321902" y="1552280"/>
            <a:ext cx="532014" cy="515895"/>
          </a:xfrm>
          <a:prstGeom prst="roundRect">
            <a:avLst>
              <a:gd name="adj" fmla="val 46875"/>
            </a:avLst>
          </a:prstGeom>
          <a:solidFill>
            <a:srgbClr val="D75BE2"/>
          </a:solidFill>
          <a:ln/>
        </p:spPr>
      </p:sp>
      <p:pic>
        <p:nvPicPr>
          <p:cNvPr id="10" name="Image 1" descr="preencoded.png"/>
          <p:cNvPicPr>
            <a:picLocks noChangeAspect="1"/>
          </p:cNvPicPr>
          <p:nvPr/>
        </p:nvPicPr>
        <p:blipFill>
          <a:blip r:embed="rId3"/>
          <a:stretch>
            <a:fillRect/>
          </a:stretch>
        </p:blipFill>
        <p:spPr>
          <a:xfrm>
            <a:off x="5408355" y="1660565"/>
            <a:ext cx="298371" cy="373023"/>
          </a:xfrm>
          <a:prstGeom prst="rect">
            <a:avLst/>
          </a:prstGeom>
        </p:spPr>
      </p:pic>
      <p:sp>
        <p:nvSpPr>
          <p:cNvPr id="11" name="Text 7"/>
          <p:cNvSpPr/>
          <p:nvPr/>
        </p:nvSpPr>
        <p:spPr>
          <a:xfrm>
            <a:off x="6254870" y="1660565"/>
            <a:ext cx="1847690" cy="407610"/>
          </a:xfrm>
          <a:prstGeom prst="rect">
            <a:avLst/>
          </a:prstGeom>
          <a:noFill/>
          <a:ln/>
        </p:spPr>
        <p:txBody>
          <a:bodyPr wrap="none" lIns="0" tIns="0" rIns="0" bIns="0" rtlCol="0" anchor="t"/>
          <a:lstStyle/>
          <a:p>
            <a:pPr marL="0" indent="0" algn="l">
              <a:lnSpc>
                <a:spcPts val="2550"/>
              </a:lnSpc>
              <a:buNone/>
            </a:pPr>
            <a:r>
              <a:rPr lang="en-US" sz="2000" dirty="0">
                <a:solidFill>
                  <a:srgbClr val="272525"/>
                </a:solidFill>
                <a:latin typeface="Source Serif 4 Semi Bold" pitchFamily="34" charset="0"/>
                <a:ea typeface="Source Serif 4 Semi Bold" pitchFamily="34" charset="-122"/>
                <a:cs typeface="Source Serif 4 Semi Bold" pitchFamily="34" charset="-120"/>
              </a:rPr>
              <a:t>Các loại ma túy</a:t>
            </a:r>
            <a:endParaRPr lang="en-US" sz="2000" dirty="0"/>
          </a:p>
        </p:txBody>
      </p:sp>
      <p:sp>
        <p:nvSpPr>
          <p:cNvPr id="12" name="Text 8"/>
          <p:cNvSpPr/>
          <p:nvPr/>
        </p:nvSpPr>
        <p:spPr>
          <a:xfrm>
            <a:off x="5501878" y="2377620"/>
            <a:ext cx="3626406" cy="1705272"/>
          </a:xfrm>
          <a:prstGeom prst="rect">
            <a:avLst/>
          </a:prstGeom>
          <a:noFill/>
          <a:ln/>
        </p:spPr>
        <p:txBody>
          <a:bodyPr wrap="square" lIns="0" tIns="0" rIns="0" bIns="0" rtlCol="0" anchor="t"/>
          <a:lstStyle/>
          <a:p>
            <a:pPr marL="0" indent="0" algn="l">
              <a:lnSpc>
                <a:spcPts val="2750"/>
              </a:lnSpc>
              <a:buNone/>
            </a:pPr>
            <a:r>
              <a:rPr lang="en-US" sz="3200" dirty="0">
                <a:solidFill>
                  <a:srgbClr val="272525"/>
                </a:solidFill>
                <a:latin typeface="Source Sans 3" pitchFamily="34" charset="0"/>
                <a:ea typeface="Source Sans 3" pitchFamily="34" charset="-122"/>
                <a:cs typeface="Source Sans 3" pitchFamily="34" charset="-120"/>
              </a:rPr>
              <a:t>Thuốc phiện, heroin, cần sa, ma túy đá, thuốc lắc và nhiều dạng khác.</a:t>
            </a:r>
            <a:endParaRPr lang="en-US" sz="3200" dirty="0"/>
          </a:p>
        </p:txBody>
      </p:sp>
      <p:sp>
        <p:nvSpPr>
          <p:cNvPr id="13" name="Shape 9"/>
          <p:cNvSpPr/>
          <p:nvPr/>
        </p:nvSpPr>
        <p:spPr>
          <a:xfrm>
            <a:off x="9577864" y="1097281"/>
            <a:ext cx="4122182" cy="3783327"/>
          </a:xfrm>
          <a:prstGeom prst="roundRect">
            <a:avLst>
              <a:gd name="adj" fmla="val 0"/>
            </a:avLst>
          </a:prstGeom>
          <a:solidFill>
            <a:srgbClr val="F4D4F7"/>
          </a:solidFill>
          <a:ln w="7620">
            <a:solidFill>
              <a:srgbClr val="D75BE2"/>
            </a:solidFill>
            <a:prstDash val="solid"/>
          </a:ln>
        </p:spPr>
      </p:sp>
      <p:sp>
        <p:nvSpPr>
          <p:cNvPr id="14" name="Shape 10"/>
          <p:cNvSpPr/>
          <p:nvPr/>
        </p:nvSpPr>
        <p:spPr>
          <a:xfrm>
            <a:off x="9577864" y="1447087"/>
            <a:ext cx="663178" cy="663178"/>
          </a:xfrm>
          <a:prstGeom prst="roundRect">
            <a:avLst>
              <a:gd name="adj" fmla="val 13786775"/>
            </a:avLst>
          </a:prstGeom>
          <a:solidFill>
            <a:srgbClr val="D75BE2"/>
          </a:solidFill>
          <a:ln/>
        </p:spPr>
      </p:sp>
      <p:pic>
        <p:nvPicPr>
          <p:cNvPr id="15" name="Image 2" descr="preencoded.png"/>
          <p:cNvPicPr>
            <a:picLocks noChangeAspect="1"/>
          </p:cNvPicPr>
          <p:nvPr/>
        </p:nvPicPr>
        <p:blipFill>
          <a:blip r:embed="rId4"/>
          <a:stretch>
            <a:fillRect/>
          </a:stretch>
        </p:blipFill>
        <p:spPr>
          <a:xfrm>
            <a:off x="9763449" y="1600617"/>
            <a:ext cx="298371" cy="373023"/>
          </a:xfrm>
          <a:prstGeom prst="rect">
            <a:avLst/>
          </a:prstGeom>
        </p:spPr>
      </p:pic>
      <p:sp>
        <p:nvSpPr>
          <p:cNvPr id="16" name="Text 11"/>
          <p:cNvSpPr/>
          <p:nvPr/>
        </p:nvSpPr>
        <p:spPr>
          <a:xfrm>
            <a:off x="10426626" y="1704142"/>
            <a:ext cx="2552503" cy="474464"/>
          </a:xfrm>
          <a:prstGeom prst="rect">
            <a:avLst/>
          </a:prstGeom>
          <a:noFill/>
          <a:ln/>
        </p:spPr>
        <p:txBody>
          <a:bodyPr wrap="none" lIns="0" tIns="0" rIns="0" bIns="0" rtlCol="0" anchor="t"/>
          <a:lstStyle/>
          <a:p>
            <a:pPr marL="0" indent="0" algn="l">
              <a:lnSpc>
                <a:spcPts val="2550"/>
              </a:lnSpc>
              <a:buNone/>
            </a:pPr>
            <a:r>
              <a:rPr lang="en-US" sz="2000" dirty="0">
                <a:solidFill>
                  <a:srgbClr val="272525"/>
                </a:solidFill>
                <a:latin typeface="Source Serif 4 Semi Bold" pitchFamily="34" charset="0"/>
                <a:ea typeface="Source Serif 4 Semi Bold" pitchFamily="34" charset="-122"/>
                <a:cs typeface="Source Serif 4 Semi Bold" pitchFamily="34" charset="-120"/>
              </a:rPr>
              <a:t>Ma túy ngụy trang</a:t>
            </a:r>
            <a:endParaRPr lang="en-US" sz="2000" dirty="0"/>
          </a:p>
        </p:txBody>
      </p:sp>
      <p:sp>
        <p:nvSpPr>
          <p:cNvPr id="17" name="Text 12"/>
          <p:cNvSpPr/>
          <p:nvPr/>
        </p:nvSpPr>
        <p:spPr>
          <a:xfrm>
            <a:off x="9806464" y="2427209"/>
            <a:ext cx="3626406" cy="1529649"/>
          </a:xfrm>
          <a:prstGeom prst="rect">
            <a:avLst/>
          </a:prstGeom>
          <a:noFill/>
          <a:ln/>
        </p:spPr>
        <p:txBody>
          <a:bodyPr wrap="square" lIns="0" tIns="0" rIns="0" bIns="0" rtlCol="0" anchor="t"/>
          <a:lstStyle/>
          <a:p>
            <a:pPr marL="0" indent="0" algn="l">
              <a:lnSpc>
                <a:spcPts val="2750"/>
              </a:lnSpc>
              <a:buNone/>
            </a:pPr>
            <a:r>
              <a:rPr lang="en-US" sz="2600" dirty="0">
                <a:solidFill>
                  <a:srgbClr val="272525"/>
                </a:solidFill>
                <a:latin typeface="Source Sans 3" pitchFamily="34" charset="0"/>
                <a:ea typeface="Source Sans 3" pitchFamily="34" charset="-122"/>
                <a:cs typeface="Source Sans 3" pitchFamily="34" charset="-120"/>
              </a:rPr>
              <a:t>Có thể bị ngụy trang dưới dạng kẹo, nước ngọt, thuốc lá điện tử, bánh kẹo, hoặc tem giấy.</a:t>
            </a:r>
            <a:endParaRPr lang="en-US" sz="2600" dirty="0"/>
          </a:p>
        </p:txBody>
      </p:sp>
      <p:sp>
        <p:nvSpPr>
          <p:cNvPr id="18" name="Shape 13"/>
          <p:cNvSpPr/>
          <p:nvPr/>
        </p:nvSpPr>
        <p:spPr>
          <a:xfrm>
            <a:off x="968693" y="4913828"/>
            <a:ext cx="12692896" cy="1293138"/>
          </a:xfrm>
          <a:prstGeom prst="roundRect">
            <a:avLst>
              <a:gd name="adj" fmla="val 7180"/>
            </a:avLst>
          </a:prstGeom>
          <a:solidFill>
            <a:srgbClr val="EFBEF4"/>
          </a:solidFill>
          <a:ln/>
        </p:spPr>
      </p:sp>
      <p:pic>
        <p:nvPicPr>
          <p:cNvPr id="19" name="Image 3" descr="preencoded.png"/>
          <p:cNvPicPr>
            <a:picLocks noChangeAspect="1"/>
          </p:cNvPicPr>
          <p:nvPr/>
        </p:nvPicPr>
        <p:blipFill>
          <a:blip r:embed="rId5"/>
          <a:stretch>
            <a:fillRect/>
          </a:stretch>
        </p:blipFill>
        <p:spPr>
          <a:xfrm>
            <a:off x="1189673" y="5240536"/>
            <a:ext cx="276225" cy="220980"/>
          </a:xfrm>
          <a:prstGeom prst="rect">
            <a:avLst/>
          </a:prstGeom>
        </p:spPr>
      </p:pic>
      <p:sp>
        <p:nvSpPr>
          <p:cNvPr id="20" name="Text 14"/>
          <p:cNvSpPr/>
          <p:nvPr/>
        </p:nvSpPr>
        <p:spPr>
          <a:xfrm>
            <a:off x="1686878" y="5190053"/>
            <a:ext cx="11753731" cy="707469"/>
          </a:xfrm>
          <a:prstGeom prst="rect">
            <a:avLst/>
          </a:prstGeom>
          <a:noFill/>
          <a:ln/>
        </p:spPr>
        <p:txBody>
          <a:bodyPr wrap="square" lIns="0" tIns="0" rIns="0" bIns="0" rtlCol="0" anchor="t"/>
          <a:lstStyle/>
          <a:p>
            <a:pPr marL="0" indent="0" algn="l">
              <a:lnSpc>
                <a:spcPts val="2750"/>
              </a:lnSpc>
              <a:buNone/>
            </a:pPr>
            <a:r>
              <a:rPr lang="en-US" sz="2800" b="1" dirty="0">
                <a:solidFill>
                  <a:srgbClr val="000000"/>
                </a:solidFill>
                <a:latin typeface="Source Sans 3" pitchFamily="34" charset="0"/>
                <a:ea typeface="Source Sans 3" pitchFamily="34" charset="-122"/>
                <a:cs typeface="Source Sans 3" pitchFamily="34" charset="-120"/>
              </a:rPr>
              <a:t>Lưu ý quan trọng:</a:t>
            </a:r>
            <a:r>
              <a:rPr lang="en-US" sz="2800" dirty="0">
                <a:solidFill>
                  <a:srgbClr val="000000"/>
                </a:solidFill>
                <a:latin typeface="Source Sans 3" pitchFamily="34" charset="0"/>
                <a:ea typeface="Source Sans 3" pitchFamily="34" charset="-122"/>
                <a:cs typeface="Source Sans 3" pitchFamily="34" charset="-120"/>
              </a:rPr>
              <a:t> Ngày nay, ma túy có thể bị ngụy trang dưới nhiều hình thức khác nhau, khiến trẻ em rất dễ bị lừa gạt. Các em cần đặc biệt cảnh giác với những món ăn, đồ uống lạ do người lạ đưa cho.</a:t>
            </a:r>
            <a:endParaRPr lang="en-US" sz="2800" dirty="0"/>
          </a:p>
        </p:txBody>
      </p:sp>
      <p:sp>
        <p:nvSpPr>
          <p:cNvPr id="21" name="Text 15"/>
          <p:cNvSpPr/>
          <p:nvPr/>
        </p:nvSpPr>
        <p:spPr>
          <a:xfrm>
            <a:off x="968693" y="6455569"/>
            <a:ext cx="12692896" cy="1061204"/>
          </a:xfrm>
          <a:prstGeom prst="rect">
            <a:avLst/>
          </a:prstGeom>
          <a:noFill/>
          <a:ln/>
        </p:spPr>
        <p:txBody>
          <a:bodyPr wrap="square" lIns="0" tIns="0" rIns="0" bIns="0" rtlCol="0" anchor="t"/>
          <a:lstStyle/>
          <a:p>
            <a:pPr marL="0" indent="0" algn="l">
              <a:lnSpc>
                <a:spcPts val="2750"/>
              </a:lnSpc>
              <a:buNone/>
            </a:pPr>
            <a:r>
              <a:rPr lang="en-US" sz="2800" dirty="0">
                <a:solidFill>
                  <a:srgbClr val="272525"/>
                </a:solidFill>
                <a:latin typeface="Source Sans 3" pitchFamily="34" charset="0"/>
                <a:ea typeface="Source Sans 3" pitchFamily="34" charset="-122"/>
                <a:cs typeface="Source Sans 3" pitchFamily="34" charset="-120"/>
              </a:rPr>
              <a:t>Ma túy không chỉ tồn tại dưới dạng thuốc viên hay bột trắng như nhiều người vẫn nghĩ. Chúng có thể xuất hiện dưới vô số hình thức khác nhau, được ngụy trang tinh vi để qua mặt sự cảnh giác của trẻ em và phụ huynh. Các em học sinh cần hiểu rằng bất kỳ thứ gì lạ, không rõ nguồn gốc đều có thể tiềm ẩn nguy hiểm. Việc nhận biết và từ chối những thứ này là bước đầu tiên để bảo vệ bản thân khỏi ma túy.</a:t>
            </a:r>
            <a:endParaRPr lang="en-US" sz="2800" dirty="0"/>
          </a:p>
        </p:txBody>
      </p:sp>
      <p:pic>
        <p:nvPicPr>
          <p:cNvPr id="22" name="Picture 21">
            <a:extLst>
              <a:ext uri="{FF2B5EF4-FFF2-40B4-BE49-F238E27FC236}">
                <a16:creationId xmlns:a16="http://schemas.microsoft.com/office/drawing/2014/main" id="{76D7E7A4-CE98-877E-7C5D-0F4283880554}"/>
              </a:ext>
            </a:extLst>
          </p:cNvPr>
          <p:cNvPicPr>
            <a:picLocks noChangeAspect="1"/>
          </p:cNvPicPr>
          <p:nvPr/>
        </p:nvPicPr>
        <p:blipFill>
          <a:blip r:embed="rId6"/>
          <a:stretch>
            <a:fillRect/>
          </a:stretch>
        </p:blipFill>
        <p:spPr>
          <a:xfrm>
            <a:off x="1029055" y="1704142"/>
            <a:ext cx="298730" cy="377985"/>
          </a:xfrm>
          <a:prstGeom prst="rect">
            <a:avLst/>
          </a:prstGeom>
        </p:spPr>
      </p:pic>
      <p:pic>
        <p:nvPicPr>
          <p:cNvPr id="23" name="Picture 22">
            <a:extLst>
              <a:ext uri="{FF2B5EF4-FFF2-40B4-BE49-F238E27FC236}">
                <a16:creationId xmlns:a16="http://schemas.microsoft.com/office/drawing/2014/main" id="{32D2E535-8743-9D46-4B52-E5F78EAECB1D}"/>
              </a:ext>
            </a:extLst>
          </p:cNvPr>
          <p:cNvPicPr>
            <a:picLocks noChangeAspect="1"/>
          </p:cNvPicPr>
          <p:nvPr/>
        </p:nvPicPr>
        <p:blipFill>
          <a:blip r:embed="rId7"/>
          <a:stretch>
            <a:fillRect/>
          </a:stretch>
        </p:blipFill>
        <p:spPr>
          <a:xfrm>
            <a:off x="1006573" y="1633280"/>
            <a:ext cx="530398" cy="51210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968693" y="592812"/>
            <a:ext cx="4960858" cy="620078"/>
          </a:xfrm>
          <a:prstGeom prst="rect">
            <a:avLst/>
          </a:prstGeom>
          <a:noFill/>
          <a:ln/>
        </p:spPr>
        <p:txBody>
          <a:bodyPr wrap="none" lIns="0" tIns="0" rIns="0" bIns="0" rtlCol="0" anchor="t"/>
          <a:lstStyle/>
          <a:p>
            <a:pPr marL="0" indent="0" algn="l">
              <a:lnSpc>
                <a:spcPts val="4850"/>
              </a:lnSpc>
              <a:buNone/>
            </a:pPr>
            <a:r>
              <a:rPr lang="en-US" sz="3900" dirty="0">
                <a:solidFill>
                  <a:srgbClr val="D73AD7"/>
                </a:solidFill>
                <a:latin typeface="Source Serif 4 Semi Bold" pitchFamily="34" charset="0"/>
                <a:ea typeface="Source Serif 4 Semi Bold" pitchFamily="34" charset="-122"/>
                <a:cs typeface="Source Serif 4 Semi Bold" pitchFamily="34" charset="-120"/>
              </a:rPr>
              <a:t>Tác hại của ma túy</a:t>
            </a:r>
            <a:endParaRPr lang="en-US" sz="3900" dirty="0"/>
          </a:p>
        </p:txBody>
      </p:sp>
      <p:sp>
        <p:nvSpPr>
          <p:cNvPr id="3" name="Text 1"/>
          <p:cNvSpPr/>
          <p:nvPr/>
        </p:nvSpPr>
        <p:spPr>
          <a:xfrm>
            <a:off x="968693" y="1339334"/>
            <a:ext cx="12692896" cy="969764"/>
          </a:xfrm>
          <a:prstGeom prst="rect">
            <a:avLst/>
          </a:prstGeom>
          <a:noFill/>
          <a:ln/>
        </p:spPr>
        <p:txBody>
          <a:bodyPr wrap="square" lIns="0" tIns="0" rIns="0" bIns="0" rtlCol="0" anchor="t"/>
          <a:lstStyle/>
          <a:p>
            <a:pPr marL="0" indent="0" algn="l">
              <a:lnSpc>
                <a:spcPts val="2650"/>
              </a:lnSpc>
              <a:buNone/>
            </a:pPr>
            <a:r>
              <a:rPr lang="en-US" sz="3200" dirty="0">
                <a:solidFill>
                  <a:srgbClr val="272525"/>
                </a:solidFill>
                <a:latin typeface="Source Sans 3" pitchFamily="34" charset="0"/>
                <a:ea typeface="Source Sans 3" pitchFamily="34" charset="-122"/>
                <a:cs typeface="Source Sans 3" pitchFamily="34" charset="-120"/>
              </a:rPr>
              <a:t>Ma túy gây ra những hậu quả vô cùng nghiêm trọng đối với sức khỏe thể chất, tinh thần và tương lai của mỗi người, đặc biệt là các em học sinh đang trong độ tuổi phát triển. Dưới đây là những tác hại chính mà ma túy gây ra</a:t>
            </a:r>
            <a:r>
              <a:rPr lang="en-US" sz="2800" dirty="0">
                <a:solidFill>
                  <a:srgbClr val="272525"/>
                </a:solidFill>
                <a:latin typeface="Source Sans 3" pitchFamily="34" charset="0"/>
                <a:ea typeface="Source Sans 3" pitchFamily="34" charset="-122"/>
                <a:cs typeface="Source Sans 3" pitchFamily="34" charset="-120"/>
              </a:rPr>
              <a:t>:</a:t>
            </a:r>
            <a:endParaRPr lang="en-US" sz="2800" dirty="0"/>
          </a:p>
        </p:txBody>
      </p:sp>
      <p:sp>
        <p:nvSpPr>
          <p:cNvPr id="4" name="Shape 2"/>
          <p:cNvSpPr/>
          <p:nvPr/>
        </p:nvSpPr>
        <p:spPr>
          <a:xfrm>
            <a:off x="968693" y="2309098"/>
            <a:ext cx="6241136" cy="2436139"/>
          </a:xfrm>
          <a:prstGeom prst="roundRect">
            <a:avLst>
              <a:gd name="adj" fmla="val 5728"/>
            </a:avLst>
          </a:prstGeom>
          <a:solidFill>
            <a:srgbClr val="FFFFFF">
              <a:alpha val="95000"/>
            </a:srgbClr>
          </a:solidFill>
          <a:ln w="22860">
            <a:solidFill>
              <a:srgbClr val="DABADD"/>
            </a:solidFill>
            <a:prstDash val="solid"/>
          </a:ln>
        </p:spPr>
      </p:sp>
      <p:pic>
        <p:nvPicPr>
          <p:cNvPr id="5" name="Image 0" descr="preencoded.png"/>
          <p:cNvPicPr>
            <a:picLocks noChangeAspect="1"/>
          </p:cNvPicPr>
          <p:nvPr/>
        </p:nvPicPr>
        <p:blipFill>
          <a:blip r:embed="rId3"/>
          <a:stretch>
            <a:fillRect/>
          </a:stretch>
        </p:blipFill>
        <p:spPr>
          <a:xfrm>
            <a:off x="945833" y="2546271"/>
            <a:ext cx="91440" cy="1915478"/>
          </a:xfrm>
          <a:prstGeom prst="rect">
            <a:avLst/>
          </a:prstGeom>
        </p:spPr>
      </p:pic>
      <p:sp>
        <p:nvSpPr>
          <p:cNvPr id="6" name="Text 3"/>
          <p:cNvSpPr/>
          <p:nvPr/>
        </p:nvSpPr>
        <p:spPr>
          <a:xfrm>
            <a:off x="1270873" y="2779871"/>
            <a:ext cx="2480429" cy="309920"/>
          </a:xfrm>
          <a:prstGeom prst="rect">
            <a:avLst/>
          </a:prstGeom>
          <a:noFill/>
          <a:ln/>
        </p:spPr>
        <p:txBody>
          <a:bodyPr wrap="none" lIns="0" tIns="0" rIns="0" bIns="0" rtlCol="0" anchor="t"/>
          <a:lstStyle/>
          <a:p>
            <a:pPr marL="0" indent="0" algn="l">
              <a:lnSpc>
                <a:spcPts val="2400"/>
              </a:lnSpc>
              <a:buNone/>
            </a:pPr>
            <a:r>
              <a:rPr lang="en-US" sz="3200" dirty="0">
                <a:solidFill>
                  <a:srgbClr val="272525"/>
                </a:solidFill>
                <a:latin typeface="Source Serif 4 Semi Bold" pitchFamily="34" charset="0"/>
                <a:ea typeface="Source Serif 4 Semi Bold" pitchFamily="34" charset="-122"/>
                <a:cs typeface="Source Serif 4 Semi Bold" pitchFamily="34" charset="-120"/>
              </a:rPr>
              <a:t>Tác hại đến học tập</a:t>
            </a:r>
            <a:endParaRPr lang="en-US" sz="3200" dirty="0"/>
          </a:p>
        </p:txBody>
      </p:sp>
      <p:sp>
        <p:nvSpPr>
          <p:cNvPr id="7" name="Text 4"/>
          <p:cNvSpPr/>
          <p:nvPr/>
        </p:nvSpPr>
        <p:spPr>
          <a:xfrm>
            <a:off x="1270873" y="3089791"/>
            <a:ext cx="5705237" cy="1529002"/>
          </a:xfrm>
          <a:prstGeom prst="rect">
            <a:avLst/>
          </a:prstGeom>
          <a:noFill/>
          <a:ln/>
        </p:spPr>
        <p:txBody>
          <a:bodyPr wrap="square" lIns="0" tIns="0" rIns="0" bIns="0" rtlCol="0" anchor="t"/>
          <a:lstStyle/>
          <a:p>
            <a:pPr marL="0" indent="0" algn="l">
              <a:lnSpc>
                <a:spcPts val="2650"/>
              </a:lnSpc>
              <a:buNone/>
            </a:pPr>
            <a:r>
              <a:rPr lang="en-US" sz="3200" dirty="0">
                <a:solidFill>
                  <a:srgbClr val="272525"/>
                </a:solidFill>
                <a:latin typeface="Source Sans 3" pitchFamily="34" charset="0"/>
                <a:ea typeface="Source Sans 3" pitchFamily="34" charset="-122"/>
                <a:cs typeface="Source Sans 3" pitchFamily="34" charset="-120"/>
              </a:rPr>
              <a:t>Làm suy giảm trí nhớ nghiêm trọng, khiến các em không thể tập trung học bài. Kết quả học tập sa sút, không theo kịp bạn bè, dẫn đến bỏ học</a:t>
            </a:r>
            <a:r>
              <a:rPr lang="en-US" sz="2800" dirty="0">
                <a:solidFill>
                  <a:srgbClr val="272525"/>
                </a:solidFill>
                <a:latin typeface="Source Sans 3" pitchFamily="34" charset="0"/>
                <a:ea typeface="Source Sans 3" pitchFamily="34" charset="-122"/>
                <a:cs typeface="Source Sans 3" pitchFamily="34" charset="-120"/>
              </a:rPr>
              <a:t>.</a:t>
            </a:r>
            <a:endParaRPr lang="en-US" sz="2800" dirty="0"/>
          </a:p>
        </p:txBody>
      </p:sp>
      <p:sp>
        <p:nvSpPr>
          <p:cNvPr id="8" name="Shape 5"/>
          <p:cNvSpPr/>
          <p:nvPr/>
        </p:nvSpPr>
        <p:spPr>
          <a:xfrm>
            <a:off x="7397591" y="2309098"/>
            <a:ext cx="6241136" cy="2309695"/>
          </a:xfrm>
          <a:prstGeom prst="roundRect">
            <a:avLst>
              <a:gd name="adj" fmla="val 5728"/>
            </a:avLst>
          </a:prstGeom>
          <a:solidFill>
            <a:srgbClr val="FFFFFF">
              <a:alpha val="95000"/>
            </a:srgbClr>
          </a:solidFill>
          <a:ln w="22860">
            <a:solidFill>
              <a:srgbClr val="DABADD"/>
            </a:solidFill>
            <a:prstDash val="solid"/>
          </a:ln>
        </p:spPr>
      </p:sp>
      <p:pic>
        <p:nvPicPr>
          <p:cNvPr id="9" name="Image 1" descr="preencoded.png"/>
          <p:cNvPicPr>
            <a:picLocks noChangeAspect="1"/>
          </p:cNvPicPr>
          <p:nvPr/>
        </p:nvPicPr>
        <p:blipFill>
          <a:blip r:embed="rId3"/>
          <a:stretch>
            <a:fillRect/>
          </a:stretch>
        </p:blipFill>
        <p:spPr>
          <a:xfrm>
            <a:off x="7397591" y="2546271"/>
            <a:ext cx="91440" cy="1915478"/>
          </a:xfrm>
          <a:prstGeom prst="rect">
            <a:avLst/>
          </a:prstGeom>
        </p:spPr>
      </p:pic>
      <p:sp>
        <p:nvSpPr>
          <p:cNvPr id="10" name="Text 6"/>
          <p:cNvSpPr/>
          <p:nvPr/>
        </p:nvSpPr>
        <p:spPr>
          <a:xfrm>
            <a:off x="7722632" y="2779871"/>
            <a:ext cx="2480429" cy="309920"/>
          </a:xfrm>
          <a:prstGeom prst="rect">
            <a:avLst/>
          </a:prstGeom>
          <a:noFill/>
          <a:ln/>
        </p:spPr>
        <p:txBody>
          <a:bodyPr wrap="none" lIns="0" tIns="0" rIns="0" bIns="0" rtlCol="0" anchor="t"/>
          <a:lstStyle/>
          <a:p>
            <a:pPr marL="0" indent="0" algn="l">
              <a:lnSpc>
                <a:spcPts val="2400"/>
              </a:lnSpc>
              <a:buNone/>
            </a:pPr>
            <a:r>
              <a:rPr lang="en-US" sz="3200" dirty="0">
                <a:solidFill>
                  <a:srgbClr val="272525"/>
                </a:solidFill>
                <a:latin typeface="Source Serif 4 Semi Bold" pitchFamily="34" charset="0"/>
                <a:ea typeface="Source Serif 4 Semi Bold" pitchFamily="34" charset="-122"/>
                <a:cs typeface="Source Serif 4 Semi Bold" pitchFamily="34" charset="-120"/>
              </a:rPr>
              <a:t>Tác hại đến sức khỏe</a:t>
            </a:r>
            <a:endParaRPr lang="en-US" sz="3200" dirty="0"/>
          </a:p>
        </p:txBody>
      </p:sp>
      <p:sp>
        <p:nvSpPr>
          <p:cNvPr id="11" name="Text 7"/>
          <p:cNvSpPr/>
          <p:nvPr/>
        </p:nvSpPr>
        <p:spPr>
          <a:xfrm>
            <a:off x="7722632" y="3089791"/>
            <a:ext cx="5705356" cy="1349096"/>
          </a:xfrm>
          <a:prstGeom prst="rect">
            <a:avLst/>
          </a:prstGeom>
          <a:noFill/>
          <a:ln/>
        </p:spPr>
        <p:txBody>
          <a:bodyPr wrap="square" lIns="0" tIns="0" rIns="0" bIns="0" rtlCol="0" anchor="t"/>
          <a:lstStyle/>
          <a:p>
            <a:pPr marL="0" indent="0" algn="l">
              <a:lnSpc>
                <a:spcPts val="2650"/>
              </a:lnSpc>
              <a:buNone/>
            </a:pPr>
            <a:r>
              <a:rPr lang="en-US" sz="2800" dirty="0">
                <a:solidFill>
                  <a:srgbClr val="272525"/>
                </a:solidFill>
                <a:latin typeface="Source Sans 3" pitchFamily="34" charset="0"/>
                <a:ea typeface="Source Sans 3" pitchFamily="34" charset="-122"/>
                <a:cs typeface="Source Sans 3" pitchFamily="34" charset="-120"/>
              </a:rPr>
              <a:t>Gây tổn thương não, tim, gan, phổi và nhiều cơ quan khác trong cơ thể. Dẫn đến nghiện ngập, mất kiểm soát hoàn toàn về hành vi và suy kiệt sức khỏe.</a:t>
            </a:r>
            <a:endParaRPr lang="en-US" sz="2800" dirty="0"/>
          </a:p>
        </p:txBody>
      </p:sp>
      <p:sp>
        <p:nvSpPr>
          <p:cNvPr id="12" name="Shape 8"/>
          <p:cNvSpPr/>
          <p:nvPr/>
        </p:nvSpPr>
        <p:spPr>
          <a:xfrm>
            <a:off x="991553" y="4745237"/>
            <a:ext cx="6406038" cy="2317074"/>
          </a:xfrm>
          <a:prstGeom prst="roundRect">
            <a:avLst>
              <a:gd name="adj" fmla="val 5728"/>
            </a:avLst>
          </a:prstGeom>
          <a:solidFill>
            <a:srgbClr val="FFFFFF">
              <a:alpha val="95000"/>
            </a:srgbClr>
          </a:solidFill>
          <a:ln w="22860">
            <a:solidFill>
              <a:srgbClr val="DABADD"/>
            </a:solidFill>
            <a:prstDash val="solid"/>
          </a:ln>
        </p:spPr>
      </p:sp>
      <p:pic>
        <p:nvPicPr>
          <p:cNvPr id="13" name="Image 2" descr="preencoded.png"/>
          <p:cNvPicPr>
            <a:picLocks noChangeAspect="1"/>
          </p:cNvPicPr>
          <p:nvPr/>
        </p:nvPicPr>
        <p:blipFill>
          <a:blip r:embed="rId3"/>
          <a:stretch>
            <a:fillRect/>
          </a:stretch>
        </p:blipFill>
        <p:spPr>
          <a:xfrm>
            <a:off x="945833" y="4672489"/>
            <a:ext cx="91440" cy="1915478"/>
          </a:xfrm>
          <a:prstGeom prst="rect">
            <a:avLst/>
          </a:prstGeom>
        </p:spPr>
      </p:pic>
      <p:sp>
        <p:nvSpPr>
          <p:cNvPr id="14" name="Text 9"/>
          <p:cNvSpPr/>
          <p:nvPr/>
        </p:nvSpPr>
        <p:spPr>
          <a:xfrm>
            <a:off x="1270873" y="4906089"/>
            <a:ext cx="2480429" cy="309920"/>
          </a:xfrm>
          <a:prstGeom prst="rect">
            <a:avLst/>
          </a:prstGeom>
          <a:noFill/>
          <a:ln/>
        </p:spPr>
        <p:txBody>
          <a:bodyPr wrap="none" lIns="0" tIns="0" rIns="0" bIns="0" rtlCol="0" anchor="t"/>
          <a:lstStyle/>
          <a:p>
            <a:pPr marL="0" indent="0" algn="l">
              <a:lnSpc>
                <a:spcPts val="2400"/>
              </a:lnSpc>
              <a:buNone/>
            </a:pPr>
            <a:r>
              <a:rPr lang="en-US" sz="3200" dirty="0">
                <a:solidFill>
                  <a:srgbClr val="272525"/>
                </a:solidFill>
                <a:latin typeface="Source Serif 4 Semi Bold" pitchFamily="34" charset="0"/>
                <a:ea typeface="Source Serif 4 Semi Bold" pitchFamily="34" charset="-122"/>
                <a:cs typeface="Source Serif 4 Semi Bold" pitchFamily="34" charset="-120"/>
              </a:rPr>
              <a:t>Tác hại đến tương lai</a:t>
            </a:r>
            <a:endParaRPr lang="en-US" sz="3200" dirty="0"/>
          </a:p>
        </p:txBody>
      </p:sp>
      <p:sp>
        <p:nvSpPr>
          <p:cNvPr id="15" name="Text 10"/>
          <p:cNvSpPr/>
          <p:nvPr/>
        </p:nvSpPr>
        <p:spPr>
          <a:xfrm>
            <a:off x="1270873" y="5342453"/>
            <a:ext cx="5705237" cy="1011912"/>
          </a:xfrm>
          <a:prstGeom prst="rect">
            <a:avLst/>
          </a:prstGeom>
          <a:noFill/>
          <a:ln/>
        </p:spPr>
        <p:txBody>
          <a:bodyPr wrap="square" lIns="0" tIns="0" rIns="0" bIns="0" rtlCol="0" anchor="t"/>
          <a:lstStyle/>
          <a:p>
            <a:pPr marL="0" indent="0" algn="l">
              <a:lnSpc>
                <a:spcPts val="2650"/>
              </a:lnSpc>
              <a:buNone/>
            </a:pPr>
            <a:r>
              <a:rPr lang="en-US" sz="3200" dirty="0">
                <a:solidFill>
                  <a:srgbClr val="272525"/>
                </a:solidFill>
                <a:latin typeface="Source Sans 3" pitchFamily="34" charset="0"/>
                <a:ea typeface="Source Sans 3" pitchFamily="34" charset="-122"/>
                <a:cs typeface="Source Sans 3" pitchFamily="34" charset="-120"/>
              </a:rPr>
              <a:t>Khi đã nghiện, người dùng dễ vi phạm pháp luật, bỏ học, thậm chí hủy hoại bản thân. Mất đi mọi cơ hội phát triển và xây dựng tương lai tươi sáng.</a:t>
            </a:r>
            <a:endParaRPr lang="en-US" sz="3200" dirty="0"/>
          </a:p>
        </p:txBody>
      </p:sp>
      <p:sp>
        <p:nvSpPr>
          <p:cNvPr id="16" name="Shape 11"/>
          <p:cNvSpPr/>
          <p:nvPr/>
        </p:nvSpPr>
        <p:spPr>
          <a:xfrm>
            <a:off x="7420451" y="4672489"/>
            <a:ext cx="6337458" cy="2389822"/>
          </a:xfrm>
          <a:prstGeom prst="roundRect">
            <a:avLst>
              <a:gd name="adj" fmla="val 5728"/>
            </a:avLst>
          </a:prstGeom>
          <a:solidFill>
            <a:srgbClr val="FFFFFF">
              <a:alpha val="95000"/>
            </a:srgbClr>
          </a:solidFill>
          <a:ln w="22860">
            <a:solidFill>
              <a:srgbClr val="DABADD"/>
            </a:solidFill>
            <a:prstDash val="solid"/>
          </a:ln>
        </p:spPr>
      </p:sp>
      <p:pic>
        <p:nvPicPr>
          <p:cNvPr id="17" name="Image 3" descr="preencoded.png"/>
          <p:cNvPicPr>
            <a:picLocks noChangeAspect="1"/>
          </p:cNvPicPr>
          <p:nvPr/>
        </p:nvPicPr>
        <p:blipFill>
          <a:blip r:embed="rId3"/>
          <a:stretch>
            <a:fillRect/>
          </a:stretch>
        </p:blipFill>
        <p:spPr>
          <a:xfrm>
            <a:off x="7397591" y="4672489"/>
            <a:ext cx="91440" cy="1915478"/>
          </a:xfrm>
          <a:prstGeom prst="rect">
            <a:avLst/>
          </a:prstGeom>
        </p:spPr>
      </p:pic>
      <p:sp>
        <p:nvSpPr>
          <p:cNvPr id="18" name="Text 12"/>
          <p:cNvSpPr/>
          <p:nvPr/>
        </p:nvSpPr>
        <p:spPr>
          <a:xfrm>
            <a:off x="7722632" y="4906089"/>
            <a:ext cx="3515082" cy="309920"/>
          </a:xfrm>
          <a:prstGeom prst="rect">
            <a:avLst/>
          </a:prstGeom>
          <a:noFill/>
          <a:ln/>
        </p:spPr>
        <p:txBody>
          <a:bodyPr wrap="none" lIns="0" tIns="0" rIns="0" bIns="0" rtlCol="0" anchor="t"/>
          <a:lstStyle/>
          <a:p>
            <a:pPr marL="0" indent="0" algn="l">
              <a:lnSpc>
                <a:spcPts val="2400"/>
              </a:lnSpc>
              <a:buNone/>
            </a:pPr>
            <a:r>
              <a:rPr lang="en-US" sz="3200" dirty="0">
                <a:solidFill>
                  <a:srgbClr val="272525"/>
                </a:solidFill>
                <a:latin typeface="Source Serif 4 Semi Bold" pitchFamily="34" charset="0"/>
                <a:ea typeface="Source Serif 4 Semi Bold" pitchFamily="34" charset="-122"/>
                <a:cs typeface="Source Serif 4 Semi Bold" pitchFamily="34" charset="-120"/>
              </a:rPr>
              <a:t>Tác hại đến gia đình và xã hội</a:t>
            </a:r>
            <a:endParaRPr lang="en-US" sz="3200" dirty="0"/>
          </a:p>
        </p:txBody>
      </p:sp>
      <p:sp>
        <p:nvSpPr>
          <p:cNvPr id="19" name="Text 13"/>
          <p:cNvSpPr/>
          <p:nvPr/>
        </p:nvSpPr>
        <p:spPr>
          <a:xfrm>
            <a:off x="7722632" y="5342453"/>
            <a:ext cx="5705356" cy="1482686"/>
          </a:xfrm>
          <a:prstGeom prst="rect">
            <a:avLst/>
          </a:prstGeom>
          <a:noFill/>
          <a:ln/>
        </p:spPr>
        <p:txBody>
          <a:bodyPr wrap="square" lIns="0" tIns="0" rIns="0" bIns="0" rtlCol="0" anchor="t"/>
          <a:lstStyle/>
          <a:p>
            <a:pPr marL="0" indent="0" algn="l">
              <a:lnSpc>
                <a:spcPts val="2650"/>
              </a:lnSpc>
              <a:buNone/>
            </a:pPr>
            <a:r>
              <a:rPr lang="en-US" sz="2600" dirty="0">
                <a:solidFill>
                  <a:srgbClr val="272525"/>
                </a:solidFill>
                <a:latin typeface="Source Sans 3" pitchFamily="34" charset="0"/>
                <a:ea typeface="Source Sans 3" pitchFamily="34" charset="-122"/>
                <a:cs typeface="Source Sans 3" pitchFamily="34" charset="-120"/>
              </a:rPr>
              <a:t>Ảnh hưởng nghiêm trọng đến hạnh phúc gia đình, gây đau khổ cho cha mẹ, người thân. Ảnh hưởng tiêu cực đến tương lai của đất nước khi thế hệ trẻ bị ma túy hủy hoại.</a:t>
            </a:r>
            <a:endParaRPr lang="en-US" sz="2600" dirty="0"/>
          </a:p>
        </p:txBody>
      </p:sp>
      <p:sp>
        <p:nvSpPr>
          <p:cNvPr id="20" name="Text 14"/>
          <p:cNvSpPr/>
          <p:nvPr/>
        </p:nvSpPr>
        <p:spPr>
          <a:xfrm>
            <a:off x="1284923" y="7062311"/>
            <a:ext cx="12376666" cy="811648"/>
          </a:xfrm>
          <a:prstGeom prst="rect">
            <a:avLst/>
          </a:prstGeom>
          <a:noFill/>
          <a:ln/>
        </p:spPr>
        <p:txBody>
          <a:bodyPr wrap="none" lIns="0" tIns="0" rIns="0" bIns="0" rtlCol="0" anchor="t"/>
          <a:lstStyle/>
          <a:p>
            <a:pPr marL="0" indent="0" algn="l">
              <a:lnSpc>
                <a:spcPts val="2650"/>
              </a:lnSpc>
              <a:buNone/>
            </a:pPr>
            <a:r>
              <a:rPr lang="en-US" sz="1650" dirty="0">
                <a:solidFill>
                  <a:srgbClr val="272525"/>
                </a:solidFill>
                <a:latin typeface="Source Sans 3" pitchFamily="34" charset="0"/>
                <a:ea typeface="Source Sans 3" pitchFamily="34" charset="-122"/>
                <a:cs typeface="Source Sans 3" pitchFamily="34" charset="-120"/>
              </a:rPr>
              <a:t>"</a:t>
            </a:r>
            <a:r>
              <a:rPr lang="en-US" sz="3200" dirty="0">
                <a:solidFill>
                  <a:srgbClr val="272525"/>
                </a:solidFill>
                <a:latin typeface="Source Sans 3" pitchFamily="34" charset="0"/>
                <a:ea typeface="Source Sans 3" pitchFamily="34" charset="-122"/>
                <a:cs typeface="Source Sans 3" pitchFamily="34" charset="-120"/>
              </a:rPr>
              <a:t>Ma túy không chỉ phá hủy một cá nhân, mà còn phá hủy cả một gia đình, </a:t>
            </a:r>
          </a:p>
          <a:p>
            <a:pPr marL="0" indent="0" algn="l">
              <a:lnSpc>
                <a:spcPts val="2650"/>
              </a:lnSpc>
              <a:buNone/>
            </a:pPr>
            <a:r>
              <a:rPr lang="en-US" sz="3200" dirty="0" err="1">
                <a:solidFill>
                  <a:srgbClr val="272525"/>
                </a:solidFill>
                <a:latin typeface="Source Sans 3" pitchFamily="34" charset="0"/>
                <a:ea typeface="Source Sans 3" pitchFamily="34" charset="-122"/>
                <a:cs typeface="Source Sans 3" pitchFamily="34" charset="-120"/>
              </a:rPr>
              <a:t>một</a:t>
            </a:r>
            <a:r>
              <a:rPr lang="en-US" sz="3200" dirty="0">
                <a:solidFill>
                  <a:srgbClr val="272525"/>
                </a:solidFill>
                <a:latin typeface="Source Sans 3" pitchFamily="34" charset="0"/>
                <a:ea typeface="Source Sans 3" pitchFamily="34" charset="-122"/>
                <a:cs typeface="Source Sans 3" pitchFamily="34" charset="-120"/>
              </a:rPr>
              <a:t> cộng đồng và tương lai của cả đất nước."</a:t>
            </a:r>
            <a:endParaRPr lang="en-US" sz="3200" dirty="0"/>
          </a:p>
        </p:txBody>
      </p:sp>
      <p:sp>
        <p:nvSpPr>
          <p:cNvPr id="21" name="Shape 15"/>
          <p:cNvSpPr/>
          <p:nvPr/>
        </p:nvSpPr>
        <p:spPr>
          <a:xfrm>
            <a:off x="968693" y="6825139"/>
            <a:ext cx="22860" cy="811649"/>
          </a:xfrm>
          <a:prstGeom prst="rect">
            <a:avLst/>
          </a:prstGeom>
          <a:solidFill>
            <a:srgbClr val="D75BE2"/>
          </a:solidFill>
          <a:ln/>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968693" y="510540"/>
            <a:ext cx="7653457" cy="546140"/>
          </a:xfrm>
          <a:prstGeom prst="rect">
            <a:avLst/>
          </a:prstGeom>
          <a:noFill/>
          <a:ln/>
        </p:spPr>
        <p:txBody>
          <a:bodyPr wrap="none" lIns="0" tIns="0" rIns="0" bIns="0" rtlCol="0" anchor="t"/>
          <a:lstStyle/>
          <a:p>
            <a:pPr marL="0" indent="0" algn="l">
              <a:lnSpc>
                <a:spcPts val="4300"/>
              </a:lnSpc>
              <a:buNone/>
            </a:pPr>
            <a:r>
              <a:rPr lang="en-US" sz="3400" dirty="0">
                <a:solidFill>
                  <a:srgbClr val="D73AD7"/>
                </a:solidFill>
                <a:latin typeface="Source Serif 4 Semi Bold" pitchFamily="34" charset="0"/>
                <a:ea typeface="Source Serif 4 Semi Bold" pitchFamily="34" charset="-122"/>
                <a:cs typeface="Source Serif 4 Semi Bold" pitchFamily="34" charset="-120"/>
              </a:rPr>
              <a:t>Làm thế nào để phòng tránh ma túy?</a:t>
            </a:r>
            <a:endParaRPr lang="en-US" sz="3400" dirty="0"/>
          </a:p>
        </p:txBody>
      </p:sp>
      <p:sp>
        <p:nvSpPr>
          <p:cNvPr id="3" name="Text 1"/>
          <p:cNvSpPr/>
          <p:nvPr/>
        </p:nvSpPr>
        <p:spPr>
          <a:xfrm>
            <a:off x="968693" y="1428036"/>
            <a:ext cx="12692896" cy="594360"/>
          </a:xfrm>
          <a:prstGeom prst="rect">
            <a:avLst/>
          </a:prstGeom>
          <a:noFill/>
          <a:ln/>
        </p:spPr>
        <p:txBody>
          <a:bodyPr wrap="square" lIns="0" tIns="0" rIns="0" bIns="0" rtlCol="0" anchor="t"/>
          <a:lstStyle/>
          <a:p>
            <a:pPr marL="0" indent="0" algn="l">
              <a:lnSpc>
                <a:spcPts val="2300"/>
              </a:lnSpc>
              <a:buNone/>
            </a:pPr>
            <a:r>
              <a:rPr lang="en-US" sz="2800" dirty="0">
                <a:solidFill>
                  <a:srgbClr val="272525"/>
                </a:solidFill>
                <a:latin typeface="Source Sans 3" pitchFamily="34" charset="0"/>
                <a:ea typeface="Source Sans 3" pitchFamily="34" charset="-122"/>
                <a:cs typeface="Source Sans 3" pitchFamily="34" charset="-120"/>
              </a:rPr>
              <a:t>Các em học sinh cần ghi nhớ những nguyên tắc quan trọng sau đây để bảo vệ bản thân khỏi ma túy. Đây là những hành động cụ thể mà mỗi em có thể thực hiện hàng ngày:</a:t>
            </a:r>
            <a:endParaRPr lang="en-US" sz="2800" dirty="0"/>
          </a:p>
        </p:txBody>
      </p:sp>
      <p:sp>
        <p:nvSpPr>
          <p:cNvPr id="4" name="Text 2"/>
          <p:cNvSpPr/>
          <p:nvPr/>
        </p:nvSpPr>
        <p:spPr>
          <a:xfrm>
            <a:off x="968693" y="2231231"/>
            <a:ext cx="185618" cy="232053"/>
          </a:xfrm>
          <a:prstGeom prst="rect">
            <a:avLst/>
          </a:prstGeom>
          <a:noFill/>
          <a:ln/>
        </p:spPr>
        <p:txBody>
          <a:bodyPr wrap="none" lIns="0" tIns="0" rIns="0" bIns="0" rtlCol="0" anchor="t"/>
          <a:lstStyle/>
          <a:p>
            <a:pPr marL="0" indent="0" algn="l">
              <a:lnSpc>
                <a:spcPts val="2300"/>
              </a:lnSpc>
              <a:buNone/>
            </a:pPr>
            <a:r>
              <a:rPr lang="en-US" sz="1450" dirty="0">
                <a:solidFill>
                  <a:srgbClr val="272525"/>
                </a:solidFill>
                <a:latin typeface="Source Serif 4 Light" pitchFamily="34" charset="0"/>
                <a:ea typeface="Source Serif 4 Light" pitchFamily="34" charset="-122"/>
                <a:cs typeface="Source Serif 4 Light" pitchFamily="34" charset="-120"/>
              </a:rPr>
              <a:t>01</a:t>
            </a:r>
            <a:endParaRPr lang="en-US" sz="1450" dirty="0"/>
          </a:p>
        </p:txBody>
      </p:sp>
      <p:pic>
        <p:nvPicPr>
          <p:cNvPr id="5" name="Image 0" descr="preencoded.png"/>
          <p:cNvPicPr>
            <a:picLocks noChangeAspect="1"/>
          </p:cNvPicPr>
          <p:nvPr/>
        </p:nvPicPr>
        <p:blipFill>
          <a:blip r:embed="rId3"/>
          <a:stretch>
            <a:fillRect/>
          </a:stretch>
        </p:blipFill>
        <p:spPr>
          <a:xfrm>
            <a:off x="968693" y="2523768"/>
            <a:ext cx="4107180" cy="22860"/>
          </a:xfrm>
          <a:prstGeom prst="rect">
            <a:avLst/>
          </a:prstGeom>
        </p:spPr>
      </p:pic>
      <p:sp>
        <p:nvSpPr>
          <p:cNvPr id="6" name="Text 3"/>
          <p:cNvSpPr/>
          <p:nvPr/>
        </p:nvSpPr>
        <p:spPr>
          <a:xfrm>
            <a:off x="968693" y="2662238"/>
            <a:ext cx="2184559" cy="273010"/>
          </a:xfrm>
          <a:prstGeom prst="rect">
            <a:avLst/>
          </a:prstGeom>
          <a:noFill/>
          <a:ln/>
        </p:spPr>
        <p:txBody>
          <a:bodyPr wrap="none" lIns="0" tIns="0" rIns="0" bIns="0" rtlCol="0" anchor="t"/>
          <a:lstStyle/>
          <a:p>
            <a:pPr marL="0" indent="0" algn="l">
              <a:lnSpc>
                <a:spcPts val="2150"/>
              </a:lnSpc>
              <a:buNone/>
            </a:pPr>
            <a:r>
              <a:rPr lang="en-US" sz="3200" dirty="0">
                <a:solidFill>
                  <a:srgbClr val="272525"/>
                </a:solidFill>
                <a:latin typeface="Source Serif 4 Semi Bold" pitchFamily="34" charset="0"/>
                <a:ea typeface="Source Serif 4 Semi Bold" pitchFamily="34" charset="-122"/>
                <a:cs typeface="Source Serif 4 Semi Bold" pitchFamily="34" charset="-120"/>
              </a:rPr>
              <a:t>Không nhận đồ lạ</a:t>
            </a:r>
            <a:endParaRPr lang="en-US" sz="3200" dirty="0"/>
          </a:p>
        </p:txBody>
      </p:sp>
      <p:sp>
        <p:nvSpPr>
          <p:cNvPr id="7" name="Text 4"/>
          <p:cNvSpPr/>
          <p:nvPr/>
        </p:nvSpPr>
        <p:spPr>
          <a:xfrm>
            <a:off x="968693" y="3046571"/>
            <a:ext cx="4107180" cy="891540"/>
          </a:xfrm>
          <a:prstGeom prst="rect">
            <a:avLst/>
          </a:prstGeom>
          <a:noFill/>
          <a:ln/>
        </p:spPr>
        <p:txBody>
          <a:bodyPr wrap="square" lIns="0" tIns="0" rIns="0" bIns="0" rtlCol="0" anchor="t"/>
          <a:lstStyle/>
          <a:p>
            <a:pPr marL="0" indent="0" algn="l">
              <a:lnSpc>
                <a:spcPts val="2300"/>
              </a:lnSpc>
              <a:buNone/>
            </a:pPr>
            <a:r>
              <a:rPr lang="en-US" sz="2400" dirty="0">
                <a:solidFill>
                  <a:srgbClr val="272525"/>
                </a:solidFill>
                <a:latin typeface="Source Sans 3" pitchFamily="34" charset="0"/>
                <a:ea typeface="Source Sans 3" pitchFamily="34" charset="-122"/>
                <a:cs typeface="Source Sans 3" pitchFamily="34" charset="-120"/>
              </a:rPr>
              <a:t>Không nhận hoặc ăn, uống những thứ lạ do người khác cho, kể cả khi họ nói đó là quà tặng hay thứ ngon.</a:t>
            </a:r>
            <a:endParaRPr lang="en-US" sz="2400" dirty="0"/>
          </a:p>
        </p:txBody>
      </p:sp>
      <p:sp>
        <p:nvSpPr>
          <p:cNvPr id="8" name="Text 5"/>
          <p:cNvSpPr/>
          <p:nvPr/>
        </p:nvSpPr>
        <p:spPr>
          <a:xfrm>
            <a:off x="6500553" y="2152769"/>
            <a:ext cx="721660" cy="288011"/>
          </a:xfrm>
          <a:prstGeom prst="rect">
            <a:avLst/>
          </a:prstGeom>
          <a:noFill/>
          <a:ln/>
        </p:spPr>
        <p:txBody>
          <a:bodyPr wrap="none" lIns="0" tIns="0" rIns="0" bIns="0" rtlCol="0" anchor="t"/>
          <a:lstStyle/>
          <a:p>
            <a:pPr marL="0" indent="0" algn="l">
              <a:lnSpc>
                <a:spcPts val="2300"/>
              </a:lnSpc>
              <a:buNone/>
            </a:pPr>
            <a:r>
              <a:rPr lang="en-US" sz="1450" dirty="0">
                <a:solidFill>
                  <a:srgbClr val="272525"/>
                </a:solidFill>
                <a:latin typeface="Source Serif 4 Light" pitchFamily="34" charset="0"/>
                <a:ea typeface="Source Serif 4 Light" pitchFamily="34" charset="-122"/>
                <a:cs typeface="Source Serif 4 Light" pitchFamily="34" charset="-120"/>
              </a:rPr>
              <a:t>02</a:t>
            </a:r>
            <a:endParaRPr lang="en-US" sz="1450" dirty="0"/>
          </a:p>
        </p:txBody>
      </p:sp>
      <p:pic>
        <p:nvPicPr>
          <p:cNvPr id="9" name="Image 1" descr="preencoded.png"/>
          <p:cNvPicPr>
            <a:picLocks noChangeAspect="1"/>
          </p:cNvPicPr>
          <p:nvPr/>
        </p:nvPicPr>
        <p:blipFill>
          <a:blip r:embed="rId3"/>
          <a:stretch>
            <a:fillRect/>
          </a:stretch>
        </p:blipFill>
        <p:spPr>
          <a:xfrm>
            <a:off x="5261491" y="2540079"/>
            <a:ext cx="4107180" cy="22860"/>
          </a:xfrm>
          <a:prstGeom prst="rect">
            <a:avLst/>
          </a:prstGeom>
        </p:spPr>
      </p:pic>
      <p:sp>
        <p:nvSpPr>
          <p:cNvPr id="10" name="Text 6"/>
          <p:cNvSpPr/>
          <p:nvPr/>
        </p:nvSpPr>
        <p:spPr>
          <a:xfrm>
            <a:off x="5261491" y="2662238"/>
            <a:ext cx="2662714" cy="273010"/>
          </a:xfrm>
          <a:prstGeom prst="rect">
            <a:avLst/>
          </a:prstGeom>
          <a:noFill/>
          <a:ln/>
        </p:spPr>
        <p:txBody>
          <a:bodyPr wrap="none" lIns="0" tIns="0" rIns="0" bIns="0" rtlCol="0" anchor="t"/>
          <a:lstStyle/>
          <a:p>
            <a:pPr marL="0" indent="0" algn="l">
              <a:lnSpc>
                <a:spcPts val="2150"/>
              </a:lnSpc>
              <a:buNone/>
            </a:pPr>
            <a:r>
              <a:rPr lang="en-US" sz="2800" dirty="0">
                <a:solidFill>
                  <a:srgbClr val="272525"/>
                </a:solidFill>
                <a:latin typeface="Source Serif 4 Semi Bold" pitchFamily="34" charset="0"/>
                <a:ea typeface="Source Serif 4 Semi Bold" pitchFamily="34" charset="-122"/>
                <a:cs typeface="Source Serif 4 Semi Bold" pitchFamily="34" charset="-120"/>
              </a:rPr>
              <a:t>Không thử dù chỉ </a:t>
            </a:r>
            <a:r>
              <a:rPr lang="en-US" sz="2800" dirty="0" err="1">
                <a:solidFill>
                  <a:srgbClr val="272525"/>
                </a:solidFill>
                <a:latin typeface="Source Serif 4 Semi Bold" pitchFamily="34" charset="0"/>
                <a:ea typeface="Source Serif 4 Semi Bold" pitchFamily="34" charset="-122"/>
                <a:cs typeface="Source Serif 4 Semi Bold" pitchFamily="34" charset="-120"/>
              </a:rPr>
              <a:t>một</a:t>
            </a:r>
            <a:r>
              <a:rPr lang="en-US" sz="2800" dirty="0">
                <a:solidFill>
                  <a:srgbClr val="272525"/>
                </a:solidFill>
                <a:latin typeface="Source Serif 4 Semi Bold" pitchFamily="34" charset="0"/>
                <a:ea typeface="Source Serif 4 Semi Bold" pitchFamily="34" charset="-122"/>
                <a:cs typeface="Source Serif 4 Semi Bold" pitchFamily="34" charset="-120"/>
              </a:rPr>
              <a:t> </a:t>
            </a:r>
            <a:r>
              <a:rPr lang="en-US" sz="2800" dirty="0" err="1">
                <a:solidFill>
                  <a:srgbClr val="272525"/>
                </a:solidFill>
                <a:latin typeface="Source Serif 4 Semi Bold" pitchFamily="34" charset="0"/>
                <a:ea typeface="Source Serif 4 Semi Bold" pitchFamily="34" charset="-122"/>
                <a:cs typeface="Source Serif 4 Semi Bold" pitchFamily="34" charset="-120"/>
              </a:rPr>
              <a:t>lần</a:t>
            </a:r>
            <a:r>
              <a:rPr lang="en-US" sz="2800" dirty="0">
                <a:solidFill>
                  <a:srgbClr val="272525"/>
                </a:solidFill>
                <a:latin typeface="Source Serif 4 Semi Bold" pitchFamily="34" charset="0"/>
                <a:ea typeface="Source Serif 4 Semi Bold" pitchFamily="34" charset="-122"/>
                <a:cs typeface="Source Serif 4 Semi Bold" pitchFamily="34" charset="-120"/>
              </a:rPr>
              <a:t>  </a:t>
            </a:r>
            <a:endParaRPr lang="en-US" sz="2800" dirty="0"/>
          </a:p>
        </p:txBody>
      </p:sp>
      <p:sp>
        <p:nvSpPr>
          <p:cNvPr id="11" name="Text 7"/>
          <p:cNvSpPr/>
          <p:nvPr/>
        </p:nvSpPr>
        <p:spPr>
          <a:xfrm>
            <a:off x="5261491" y="3046571"/>
            <a:ext cx="4107180" cy="594360"/>
          </a:xfrm>
          <a:prstGeom prst="rect">
            <a:avLst/>
          </a:prstGeom>
          <a:noFill/>
          <a:ln/>
        </p:spPr>
        <p:txBody>
          <a:bodyPr wrap="square" lIns="0" tIns="0" rIns="0" bIns="0" rtlCol="0" anchor="t"/>
          <a:lstStyle/>
          <a:p>
            <a:pPr marL="0" indent="0" algn="l">
              <a:lnSpc>
                <a:spcPts val="2300"/>
              </a:lnSpc>
              <a:buNone/>
            </a:pPr>
            <a:r>
              <a:rPr lang="en-US" sz="2800" dirty="0">
                <a:solidFill>
                  <a:srgbClr val="272525"/>
                </a:solidFill>
                <a:latin typeface="Source Sans 3" pitchFamily="34" charset="0"/>
                <a:ea typeface="Source Sans 3" pitchFamily="34" charset="-122"/>
                <a:cs typeface="Source Sans 3" pitchFamily="34" charset="-120"/>
              </a:rPr>
              <a:t>Không thử, dù chỉ một lần – vì chỉ một lần có thể dẫn đến nghiện và hủy hoại cả cuộc đời</a:t>
            </a:r>
            <a:r>
              <a:rPr lang="en-US" sz="1450" dirty="0">
                <a:solidFill>
                  <a:srgbClr val="272525"/>
                </a:solidFill>
                <a:latin typeface="Source Sans 3" pitchFamily="34" charset="0"/>
                <a:ea typeface="Source Sans 3" pitchFamily="34" charset="-122"/>
                <a:cs typeface="Source Sans 3" pitchFamily="34" charset="-120"/>
              </a:rPr>
              <a:t>.</a:t>
            </a:r>
            <a:endParaRPr lang="en-US" sz="1450" dirty="0"/>
          </a:p>
        </p:txBody>
      </p:sp>
      <p:sp>
        <p:nvSpPr>
          <p:cNvPr id="12" name="Text 8"/>
          <p:cNvSpPr/>
          <p:nvPr/>
        </p:nvSpPr>
        <p:spPr>
          <a:xfrm>
            <a:off x="10986687" y="2253735"/>
            <a:ext cx="185618" cy="309204"/>
          </a:xfrm>
          <a:prstGeom prst="rect">
            <a:avLst/>
          </a:prstGeom>
          <a:noFill/>
          <a:ln/>
        </p:spPr>
        <p:txBody>
          <a:bodyPr wrap="none" lIns="0" tIns="0" rIns="0" bIns="0" rtlCol="0" anchor="t"/>
          <a:lstStyle/>
          <a:p>
            <a:pPr marL="0" indent="0" algn="l">
              <a:lnSpc>
                <a:spcPts val="2300"/>
              </a:lnSpc>
              <a:buNone/>
            </a:pPr>
            <a:r>
              <a:rPr lang="en-US" sz="1450" dirty="0">
                <a:solidFill>
                  <a:srgbClr val="272525"/>
                </a:solidFill>
                <a:latin typeface="Source Serif 4 Light" pitchFamily="34" charset="0"/>
                <a:ea typeface="Source Serif 4 Light" pitchFamily="34" charset="-122"/>
                <a:cs typeface="Source Serif 4 Light" pitchFamily="34" charset="-120"/>
              </a:rPr>
              <a:t>03</a:t>
            </a:r>
            <a:endParaRPr lang="en-US" sz="1450" dirty="0"/>
          </a:p>
        </p:txBody>
      </p:sp>
      <p:pic>
        <p:nvPicPr>
          <p:cNvPr id="13" name="Image 2" descr="preencoded.png"/>
          <p:cNvPicPr>
            <a:picLocks noChangeAspect="1"/>
          </p:cNvPicPr>
          <p:nvPr/>
        </p:nvPicPr>
        <p:blipFill>
          <a:blip r:embed="rId3"/>
          <a:stretch>
            <a:fillRect/>
          </a:stretch>
        </p:blipFill>
        <p:spPr>
          <a:xfrm>
            <a:off x="9554289" y="2540079"/>
            <a:ext cx="4107180" cy="22860"/>
          </a:xfrm>
          <a:prstGeom prst="rect">
            <a:avLst/>
          </a:prstGeom>
        </p:spPr>
      </p:pic>
      <p:sp>
        <p:nvSpPr>
          <p:cNvPr id="14" name="Text 9"/>
          <p:cNvSpPr/>
          <p:nvPr/>
        </p:nvSpPr>
        <p:spPr>
          <a:xfrm>
            <a:off x="10032444" y="2639734"/>
            <a:ext cx="3636646" cy="307182"/>
          </a:xfrm>
          <a:prstGeom prst="rect">
            <a:avLst/>
          </a:prstGeom>
          <a:noFill/>
          <a:ln/>
        </p:spPr>
        <p:txBody>
          <a:bodyPr wrap="none" lIns="0" tIns="0" rIns="0" bIns="0" rtlCol="0" anchor="t"/>
          <a:lstStyle/>
          <a:p>
            <a:pPr marL="0" indent="0" algn="l">
              <a:lnSpc>
                <a:spcPts val="2150"/>
              </a:lnSpc>
              <a:buNone/>
            </a:pPr>
            <a:r>
              <a:rPr lang="en-US" sz="2800" dirty="0">
                <a:solidFill>
                  <a:srgbClr val="272525"/>
                </a:solidFill>
                <a:latin typeface="Source Serif 4 Semi Bold" pitchFamily="34" charset="0"/>
                <a:ea typeface="Source Serif 4 Semi Bold" pitchFamily="34" charset="-122"/>
                <a:cs typeface="Source Serif 4 Semi Bold" pitchFamily="34" charset="-120"/>
              </a:rPr>
              <a:t>Tránh xa người xấu</a:t>
            </a:r>
            <a:endParaRPr lang="en-US" sz="2800" dirty="0"/>
          </a:p>
        </p:txBody>
      </p:sp>
      <p:sp>
        <p:nvSpPr>
          <p:cNvPr id="15" name="Text 10"/>
          <p:cNvSpPr/>
          <p:nvPr/>
        </p:nvSpPr>
        <p:spPr>
          <a:xfrm>
            <a:off x="9554289" y="3046571"/>
            <a:ext cx="4107180" cy="594360"/>
          </a:xfrm>
          <a:prstGeom prst="rect">
            <a:avLst/>
          </a:prstGeom>
          <a:noFill/>
          <a:ln/>
        </p:spPr>
        <p:txBody>
          <a:bodyPr wrap="square" lIns="0" tIns="0" rIns="0" bIns="0" rtlCol="0" anchor="t"/>
          <a:lstStyle/>
          <a:p>
            <a:pPr marL="0" indent="0" algn="l">
              <a:lnSpc>
                <a:spcPts val="2300"/>
              </a:lnSpc>
              <a:buNone/>
            </a:pPr>
            <a:r>
              <a:rPr lang="en-US" sz="2800" dirty="0">
                <a:solidFill>
                  <a:srgbClr val="272525"/>
                </a:solidFill>
                <a:latin typeface="Source Sans 3" pitchFamily="34" charset="0"/>
                <a:ea typeface="Source Sans 3" pitchFamily="34" charset="-122"/>
                <a:cs typeface="Source Sans 3" pitchFamily="34" charset="-120"/>
              </a:rPr>
              <a:t>Tránh xa những người có biểu hiện rủ rê, dụ dỗ, hoặc nghi vấn liên quan đến ma túy.</a:t>
            </a:r>
            <a:endParaRPr lang="en-US" sz="2800" dirty="0"/>
          </a:p>
        </p:txBody>
      </p:sp>
      <p:sp>
        <p:nvSpPr>
          <p:cNvPr id="16" name="Text 11"/>
          <p:cNvSpPr/>
          <p:nvPr/>
        </p:nvSpPr>
        <p:spPr>
          <a:xfrm>
            <a:off x="968693" y="4262914"/>
            <a:ext cx="185618" cy="232053"/>
          </a:xfrm>
          <a:prstGeom prst="rect">
            <a:avLst/>
          </a:prstGeom>
          <a:noFill/>
          <a:ln/>
        </p:spPr>
        <p:txBody>
          <a:bodyPr wrap="none" lIns="0" tIns="0" rIns="0" bIns="0" rtlCol="0" anchor="t"/>
          <a:lstStyle/>
          <a:p>
            <a:pPr marL="0" indent="0" algn="l">
              <a:lnSpc>
                <a:spcPts val="2300"/>
              </a:lnSpc>
              <a:buNone/>
            </a:pPr>
            <a:r>
              <a:rPr lang="en-US" sz="1450" dirty="0">
                <a:solidFill>
                  <a:srgbClr val="272525"/>
                </a:solidFill>
                <a:latin typeface="Source Serif 4 Light" pitchFamily="34" charset="0"/>
                <a:ea typeface="Source Serif 4 Light" pitchFamily="34" charset="-122"/>
                <a:cs typeface="Source Serif 4 Light" pitchFamily="34" charset="-120"/>
              </a:rPr>
              <a:t>04</a:t>
            </a:r>
            <a:endParaRPr lang="en-US" sz="1450" dirty="0"/>
          </a:p>
        </p:txBody>
      </p:sp>
      <p:pic>
        <p:nvPicPr>
          <p:cNvPr id="17" name="Image 3" descr="preencoded.png"/>
          <p:cNvPicPr>
            <a:picLocks noChangeAspect="1"/>
          </p:cNvPicPr>
          <p:nvPr/>
        </p:nvPicPr>
        <p:blipFill>
          <a:blip r:embed="rId4"/>
          <a:stretch>
            <a:fillRect/>
          </a:stretch>
        </p:blipFill>
        <p:spPr>
          <a:xfrm>
            <a:off x="968693" y="4534733"/>
            <a:ext cx="6253520" cy="22860"/>
          </a:xfrm>
          <a:prstGeom prst="rect">
            <a:avLst/>
          </a:prstGeom>
        </p:spPr>
      </p:pic>
      <p:sp>
        <p:nvSpPr>
          <p:cNvPr id="18" name="Text 12"/>
          <p:cNvSpPr/>
          <p:nvPr/>
        </p:nvSpPr>
        <p:spPr>
          <a:xfrm>
            <a:off x="968692" y="4693920"/>
            <a:ext cx="4567583" cy="229433"/>
          </a:xfrm>
          <a:prstGeom prst="rect">
            <a:avLst/>
          </a:prstGeom>
          <a:noFill/>
          <a:ln/>
        </p:spPr>
        <p:txBody>
          <a:bodyPr wrap="none" lIns="0" tIns="0" rIns="0" bIns="0" rtlCol="0" anchor="t"/>
          <a:lstStyle/>
          <a:p>
            <a:pPr marL="0" indent="0" algn="l">
              <a:lnSpc>
                <a:spcPts val="2150"/>
              </a:lnSpc>
              <a:buNone/>
            </a:pPr>
            <a:r>
              <a:rPr lang="en-US" sz="3200" dirty="0">
                <a:solidFill>
                  <a:srgbClr val="272525"/>
                </a:solidFill>
                <a:latin typeface="Source Serif 4 Semi Bold" pitchFamily="34" charset="0"/>
                <a:ea typeface="Source Serif 4 Semi Bold" pitchFamily="34" charset="-122"/>
                <a:cs typeface="Source Serif 4 Semi Bold" pitchFamily="34" charset="-120"/>
              </a:rPr>
              <a:t>Báo ngay cho người lớn</a:t>
            </a:r>
            <a:endParaRPr lang="en-US" sz="3200" dirty="0"/>
          </a:p>
        </p:txBody>
      </p:sp>
      <p:sp>
        <p:nvSpPr>
          <p:cNvPr id="19" name="Text 13"/>
          <p:cNvSpPr/>
          <p:nvPr/>
        </p:nvSpPr>
        <p:spPr>
          <a:xfrm>
            <a:off x="968693" y="5078254"/>
            <a:ext cx="6253520" cy="594360"/>
          </a:xfrm>
          <a:prstGeom prst="rect">
            <a:avLst/>
          </a:prstGeom>
          <a:noFill/>
          <a:ln/>
        </p:spPr>
        <p:txBody>
          <a:bodyPr wrap="square" lIns="0" tIns="0" rIns="0" bIns="0" rtlCol="0" anchor="t"/>
          <a:lstStyle/>
          <a:p>
            <a:pPr marL="0" indent="0" algn="l">
              <a:lnSpc>
                <a:spcPts val="2300"/>
              </a:lnSpc>
              <a:buNone/>
            </a:pPr>
            <a:r>
              <a:rPr lang="en-US" sz="3200" dirty="0">
                <a:solidFill>
                  <a:srgbClr val="272525"/>
                </a:solidFill>
                <a:latin typeface="Source Sans 3" pitchFamily="34" charset="0"/>
                <a:ea typeface="Source Sans 3" pitchFamily="34" charset="-122"/>
                <a:cs typeface="Source Sans 3" pitchFamily="34" charset="-120"/>
              </a:rPr>
              <a:t>Báo ngay cho thầy cô, cha mẹ, công an hoặc người lớn nếu phát hiện ai đó có hành vi liên quan đến ma túy.</a:t>
            </a:r>
            <a:endParaRPr lang="en-US" sz="3200" dirty="0"/>
          </a:p>
        </p:txBody>
      </p:sp>
      <p:sp>
        <p:nvSpPr>
          <p:cNvPr id="20" name="Text 14"/>
          <p:cNvSpPr/>
          <p:nvPr/>
        </p:nvSpPr>
        <p:spPr>
          <a:xfrm>
            <a:off x="7407831" y="4262914"/>
            <a:ext cx="185618" cy="232053"/>
          </a:xfrm>
          <a:prstGeom prst="rect">
            <a:avLst/>
          </a:prstGeom>
          <a:noFill/>
          <a:ln/>
        </p:spPr>
        <p:txBody>
          <a:bodyPr wrap="none" lIns="0" tIns="0" rIns="0" bIns="0" rtlCol="0" anchor="t"/>
          <a:lstStyle/>
          <a:p>
            <a:pPr marL="0" indent="0" algn="l">
              <a:lnSpc>
                <a:spcPts val="2300"/>
              </a:lnSpc>
              <a:buNone/>
            </a:pPr>
            <a:r>
              <a:rPr lang="en-US" sz="1450" dirty="0">
                <a:solidFill>
                  <a:srgbClr val="272525"/>
                </a:solidFill>
                <a:latin typeface="Source Serif 4 Light" pitchFamily="34" charset="0"/>
                <a:ea typeface="Source Serif 4 Light" pitchFamily="34" charset="-122"/>
                <a:cs typeface="Source Serif 4 Light" pitchFamily="34" charset="-120"/>
              </a:rPr>
              <a:t>05</a:t>
            </a:r>
            <a:endParaRPr lang="en-US" sz="1450" dirty="0"/>
          </a:p>
        </p:txBody>
      </p:sp>
      <p:pic>
        <p:nvPicPr>
          <p:cNvPr id="21" name="Image 4" descr="preencoded.png"/>
          <p:cNvPicPr>
            <a:picLocks noChangeAspect="1"/>
          </p:cNvPicPr>
          <p:nvPr/>
        </p:nvPicPr>
        <p:blipFill>
          <a:blip r:embed="rId4"/>
          <a:stretch>
            <a:fillRect/>
          </a:stretch>
        </p:blipFill>
        <p:spPr>
          <a:xfrm>
            <a:off x="7407831" y="4534733"/>
            <a:ext cx="6253639" cy="22860"/>
          </a:xfrm>
          <a:prstGeom prst="rect">
            <a:avLst/>
          </a:prstGeom>
        </p:spPr>
      </p:pic>
      <p:sp>
        <p:nvSpPr>
          <p:cNvPr id="22" name="Text 15"/>
          <p:cNvSpPr/>
          <p:nvPr/>
        </p:nvSpPr>
        <p:spPr>
          <a:xfrm>
            <a:off x="7407831" y="4693920"/>
            <a:ext cx="3277195" cy="273010"/>
          </a:xfrm>
          <a:prstGeom prst="rect">
            <a:avLst/>
          </a:prstGeom>
          <a:noFill/>
          <a:ln/>
        </p:spPr>
        <p:txBody>
          <a:bodyPr wrap="none" lIns="0" tIns="0" rIns="0" bIns="0" rtlCol="0" anchor="t"/>
          <a:lstStyle/>
          <a:p>
            <a:pPr marL="0" indent="0" algn="l">
              <a:lnSpc>
                <a:spcPts val="2150"/>
              </a:lnSpc>
              <a:buNone/>
            </a:pPr>
            <a:r>
              <a:rPr lang="en-US" sz="3200" dirty="0">
                <a:solidFill>
                  <a:srgbClr val="272525"/>
                </a:solidFill>
                <a:latin typeface="Source Serif 4 Semi Bold" pitchFamily="34" charset="0"/>
                <a:ea typeface="Source Serif 4 Semi Bold" pitchFamily="34" charset="-122"/>
                <a:cs typeface="Source Serif 4 Semi Bold" pitchFamily="34" charset="-120"/>
              </a:rPr>
              <a:t>Tham gia hoạt động lành mạnh</a:t>
            </a:r>
            <a:endParaRPr lang="en-US" sz="3200" dirty="0"/>
          </a:p>
        </p:txBody>
      </p:sp>
      <p:sp>
        <p:nvSpPr>
          <p:cNvPr id="23" name="Text 16"/>
          <p:cNvSpPr/>
          <p:nvPr/>
        </p:nvSpPr>
        <p:spPr>
          <a:xfrm>
            <a:off x="7407831" y="5078254"/>
            <a:ext cx="6253639" cy="594360"/>
          </a:xfrm>
          <a:prstGeom prst="rect">
            <a:avLst/>
          </a:prstGeom>
          <a:noFill/>
          <a:ln/>
        </p:spPr>
        <p:txBody>
          <a:bodyPr wrap="square" lIns="0" tIns="0" rIns="0" bIns="0" rtlCol="0" anchor="t"/>
          <a:lstStyle/>
          <a:p>
            <a:pPr marL="0" indent="0" algn="l">
              <a:lnSpc>
                <a:spcPts val="2300"/>
              </a:lnSpc>
              <a:buNone/>
            </a:pPr>
            <a:r>
              <a:rPr lang="en-US" sz="3200" dirty="0">
                <a:solidFill>
                  <a:srgbClr val="272525"/>
                </a:solidFill>
                <a:latin typeface="Source Sans 3" pitchFamily="34" charset="0"/>
                <a:ea typeface="Source Sans 3" pitchFamily="34" charset="-122"/>
                <a:cs typeface="Source Sans 3" pitchFamily="34" charset="-120"/>
              </a:rPr>
              <a:t>Tích cực tham gia các hoạt động thể dục, thể thao, văn nghệ để sống vui – khỏe – có ích.</a:t>
            </a:r>
            <a:endParaRPr lang="en-US" sz="3200" dirty="0"/>
          </a:p>
        </p:txBody>
      </p:sp>
      <p:sp>
        <p:nvSpPr>
          <p:cNvPr id="24" name="Text 17"/>
          <p:cNvSpPr/>
          <p:nvPr/>
        </p:nvSpPr>
        <p:spPr>
          <a:xfrm>
            <a:off x="968693" y="6206252"/>
            <a:ext cx="2241590" cy="273010"/>
          </a:xfrm>
          <a:prstGeom prst="rect">
            <a:avLst/>
          </a:prstGeom>
          <a:noFill/>
          <a:ln/>
        </p:spPr>
        <p:txBody>
          <a:bodyPr wrap="none" lIns="0" tIns="0" rIns="0" bIns="0" rtlCol="0" anchor="t"/>
          <a:lstStyle/>
          <a:p>
            <a:pPr marL="0" indent="0" algn="l">
              <a:lnSpc>
                <a:spcPts val="2150"/>
              </a:lnSpc>
              <a:buNone/>
            </a:pPr>
            <a:r>
              <a:rPr lang="en-US" sz="3600" dirty="0">
                <a:solidFill>
                  <a:srgbClr val="D73AD7"/>
                </a:solidFill>
                <a:latin typeface="Source Serif 4 Semi Bold" pitchFamily="34" charset="0"/>
                <a:ea typeface="Source Serif 4 Semi Bold" pitchFamily="34" charset="-122"/>
                <a:cs typeface="Source Serif 4 Semi Bold" pitchFamily="34" charset="-120"/>
              </a:rPr>
              <a:t>Điều quan trọng nhất</a:t>
            </a:r>
            <a:endParaRPr lang="en-US" sz="3600" dirty="0"/>
          </a:p>
        </p:txBody>
      </p:sp>
      <p:sp>
        <p:nvSpPr>
          <p:cNvPr id="25" name="Text 18"/>
          <p:cNvSpPr/>
          <p:nvPr/>
        </p:nvSpPr>
        <p:spPr>
          <a:xfrm>
            <a:off x="968693" y="6664881"/>
            <a:ext cx="6119932" cy="891540"/>
          </a:xfrm>
          <a:prstGeom prst="rect">
            <a:avLst/>
          </a:prstGeom>
          <a:noFill/>
          <a:ln/>
        </p:spPr>
        <p:txBody>
          <a:bodyPr wrap="square" lIns="0" tIns="0" rIns="0" bIns="0" rtlCol="0" anchor="t"/>
          <a:lstStyle/>
          <a:p>
            <a:pPr marL="0" indent="0" algn="l">
              <a:lnSpc>
                <a:spcPts val="2300"/>
              </a:lnSpc>
              <a:buNone/>
            </a:pPr>
            <a:r>
              <a:rPr lang="en-US" sz="2400" dirty="0">
                <a:solidFill>
                  <a:srgbClr val="272525"/>
                </a:solidFill>
                <a:latin typeface="Source Sans 3" pitchFamily="34" charset="0"/>
                <a:ea typeface="Source Sans 3" pitchFamily="34" charset="-122"/>
                <a:cs typeface="Source Sans 3" pitchFamily="34" charset="-120"/>
              </a:rPr>
              <a:t>Hãy luôn nhớ rằng: </a:t>
            </a:r>
            <a:r>
              <a:rPr lang="en-US" sz="2400" b="1" dirty="0">
                <a:solidFill>
                  <a:srgbClr val="272525"/>
                </a:solidFill>
                <a:latin typeface="Source Sans 3" pitchFamily="34" charset="0"/>
                <a:ea typeface="Source Sans 3" pitchFamily="34" charset="-122"/>
                <a:cs typeface="Source Sans 3" pitchFamily="34" charset="-120"/>
              </a:rPr>
              <a:t>Nói KHÔNG với ma túy là cách tốt nhất để bảo vệ bản thân.</a:t>
            </a:r>
            <a:r>
              <a:rPr lang="en-US" sz="2400" dirty="0">
                <a:solidFill>
                  <a:srgbClr val="272525"/>
                </a:solidFill>
                <a:latin typeface="Source Sans 3" pitchFamily="34" charset="0"/>
                <a:ea typeface="Source Sans 3" pitchFamily="34" charset="-122"/>
                <a:cs typeface="Source Sans 3" pitchFamily="34" charset="-120"/>
              </a:rPr>
              <a:t> Đừng bao giờ tò mò hoặc nghĩ rằng "thử một lần không sao". Ma túy rất nguy hiểm và có thể khiến các em nghiện ngay từ lần đầu tiên.</a:t>
            </a:r>
            <a:endParaRPr lang="en-US" sz="2400" dirty="0"/>
          </a:p>
        </p:txBody>
      </p:sp>
      <p:sp>
        <p:nvSpPr>
          <p:cNvPr id="26" name="Text 19"/>
          <p:cNvSpPr/>
          <p:nvPr/>
        </p:nvSpPr>
        <p:spPr>
          <a:xfrm>
            <a:off x="7549158" y="6206251"/>
            <a:ext cx="4520922" cy="323135"/>
          </a:xfrm>
          <a:prstGeom prst="rect">
            <a:avLst/>
          </a:prstGeom>
          <a:noFill/>
          <a:ln/>
        </p:spPr>
        <p:txBody>
          <a:bodyPr wrap="none" lIns="0" tIns="0" rIns="0" bIns="0" rtlCol="0" anchor="t"/>
          <a:lstStyle/>
          <a:p>
            <a:pPr marL="0" indent="0" algn="l">
              <a:lnSpc>
                <a:spcPts val="2150"/>
              </a:lnSpc>
              <a:buNone/>
            </a:pPr>
            <a:r>
              <a:rPr lang="en-US" sz="3200" dirty="0">
                <a:solidFill>
                  <a:srgbClr val="D73AD7"/>
                </a:solidFill>
                <a:latin typeface="Source Serif 4 Semi Bold" pitchFamily="34" charset="0"/>
                <a:ea typeface="Source Serif 4 Semi Bold" pitchFamily="34" charset="-122"/>
                <a:cs typeface="Source Serif 4 Semi Bold" pitchFamily="34" charset="-120"/>
              </a:rPr>
              <a:t>Vai trò của bạn bè</a:t>
            </a:r>
            <a:endParaRPr lang="en-US" sz="3200" dirty="0"/>
          </a:p>
        </p:txBody>
      </p:sp>
      <p:sp>
        <p:nvSpPr>
          <p:cNvPr id="27" name="Text 20"/>
          <p:cNvSpPr/>
          <p:nvPr/>
        </p:nvSpPr>
        <p:spPr>
          <a:xfrm>
            <a:off x="7549158" y="6664881"/>
            <a:ext cx="6119932" cy="891540"/>
          </a:xfrm>
          <a:prstGeom prst="rect">
            <a:avLst/>
          </a:prstGeom>
          <a:noFill/>
          <a:ln/>
        </p:spPr>
        <p:txBody>
          <a:bodyPr wrap="square" lIns="0" tIns="0" rIns="0" bIns="0" rtlCol="0" anchor="t"/>
          <a:lstStyle/>
          <a:p>
            <a:pPr marL="0" indent="0" algn="l">
              <a:lnSpc>
                <a:spcPts val="2300"/>
              </a:lnSpc>
              <a:buNone/>
            </a:pPr>
            <a:r>
              <a:rPr lang="en-US" sz="2800" dirty="0">
                <a:solidFill>
                  <a:srgbClr val="272525"/>
                </a:solidFill>
                <a:latin typeface="Source Sans 3" pitchFamily="34" charset="0"/>
                <a:ea typeface="Source Sans 3" pitchFamily="34" charset="-122"/>
                <a:cs typeface="Source Sans 3" pitchFamily="34" charset="-120"/>
              </a:rPr>
              <a:t>Hãy chọn những người bạn tốt, có ý thức phòng chống ma túy. Nếu có bạn bè rủ rê các em làm điều xấu, hãy dũng cảm từ chối và báo cho thầy cô, cha mẹ biết ngay.</a:t>
            </a:r>
            <a:endParaRPr lang="en-US" sz="2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 tuý">
            <a:hlinkClick r:id="" action="ppaction://media"/>
            <a:extLst>
              <a:ext uri="{FF2B5EF4-FFF2-40B4-BE49-F238E27FC236}">
                <a16:creationId xmlns:a16="http://schemas.microsoft.com/office/drawing/2014/main" id="{824BD2D9-96BC-E1DC-0A2D-866BA84DA2D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685800"/>
            <a:ext cx="12192000" cy="6858000"/>
          </a:xfrm>
          <a:prstGeom prst="rect">
            <a:avLst/>
          </a:prstGeom>
        </p:spPr>
      </p:pic>
    </p:spTree>
    <p:extLst>
      <p:ext uri="{BB962C8B-B14F-4D97-AF65-F5344CB8AC3E}">
        <p14:creationId xmlns:p14="http://schemas.microsoft.com/office/powerpoint/2010/main" val="404612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992</Words>
  <Application>Microsoft Office PowerPoint</Application>
  <PresentationFormat>Custom</PresentationFormat>
  <Paragraphs>49</Paragraphs>
  <Slides>5</Slides>
  <Notes>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Source Serif 4 Semi Bold</vt:lpstr>
      <vt:lpstr>Source Serif 4 Light</vt:lpstr>
      <vt:lpstr>Arial</vt:lpstr>
      <vt:lpstr>Source Sans 3</vt:lpstr>
      <vt:lpstr>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Administrator</cp:lastModifiedBy>
  <cp:revision>6</cp:revision>
  <dcterms:created xsi:type="dcterms:W3CDTF">2025-10-14T01:56:10Z</dcterms:created>
  <dcterms:modified xsi:type="dcterms:W3CDTF">2025-11-14T09:37:23Z</dcterms:modified>
</cp:coreProperties>
</file>