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Lst>
  <p:notesMasterIdLst>
    <p:notesMasterId r:id="rId9"/>
  </p:notesMasterIdLst>
  <p:sldSz cx="14630400" cy="8229600"/>
  <p:notesSz cx="8229600" cy="14630400"/>
  <p:embeddedFontLst>
    <p:embeddedFont>
      <p:font typeface="Source Serif 4 Semi Bold"/>
      <p:regular r:id="rId14"/>
    </p:embeddedFont>
    <p:embeddedFont>
      <p:font typeface="Source Serif 4 Semi Bold"/>
      <p:regular r:id="rId15"/>
    </p:embeddedFont>
    <p:embeddedFont>
      <p:font typeface="Source Serif 4 Semi Bold"/>
      <p:regular r:id="rId16"/>
    </p:embeddedFont>
    <p:embeddedFont>
      <p:font typeface="Source Serif 4 Semi Bold"/>
      <p:regular r:id="rId17"/>
    </p:embeddedFont>
    <p:embeddedFont>
      <p:font typeface="Source Sans 3"/>
      <p:regular r:id="rId18"/>
    </p:embeddedFont>
    <p:embeddedFont>
      <p:font typeface="Source Sans 3"/>
      <p:regular r:id="rId1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4" Type="http://schemas.openxmlformats.org/officeDocument/2006/relationships/font" Target="fonts/font1.fntdata"/><Relationship Id="rId15" Type="http://schemas.openxmlformats.org/officeDocument/2006/relationships/font" Target="fonts/font2.fntdata"/><Relationship Id="rId16" Type="http://schemas.openxmlformats.org/officeDocument/2006/relationships/font" Target="fonts/font3.fntdata"/><Relationship Id="rId17" Type="http://schemas.openxmlformats.org/officeDocument/2006/relationships/font" Target="fonts/font4.fntdata"/><Relationship Id="rId18" Type="http://schemas.openxmlformats.org/officeDocument/2006/relationships/font" Target="fonts/font5.fntdata"/><Relationship Id="rId19"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slideLayout" Target="../slideLayouts/slideLayout5.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slideLayout" Target="../slideLayouts/slideLayout6.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1484590"/>
            <a:ext cx="12692896" cy="1452086"/>
          </a:xfrm>
          <a:prstGeom prst="rect">
            <a:avLst/>
          </a:prstGeom>
          <a:noFill/>
          <a:ln/>
        </p:spPr>
        <p:txBody>
          <a:bodyPr wrap="squar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Louis Pasteur: Nhà Khoa Học Vĩ Đại Của Nhân Loại</a:t>
            </a:r>
            <a:endParaRPr lang="en-US" sz="4550" dirty="0"/>
          </a:p>
        </p:txBody>
      </p:sp>
      <p:sp>
        <p:nvSpPr>
          <p:cNvPr id="5" name="Text 2"/>
          <p:cNvSpPr/>
          <p:nvPr/>
        </p:nvSpPr>
        <p:spPr>
          <a:xfrm>
            <a:off x="968693" y="3306961"/>
            <a:ext cx="12692896"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Louis Pasteur là một trong những nhà khoa học vĩ đại nhất trong lịch sử, người đã cách mạng hóa y học và vi sinh học hiện đại. Cuộc đời và sự nghiệp của ông là minh chứng cho sức mạnh của khoa học trong việc cải thiện cuộc sống con người. Từ việc phát hiện ra phương pháp tiệt trùng đến phát triển vắc-xin, những đóng góp của Pasteur đã cứu sống hàng triệu người trên toàn thế giới.</a:t>
            </a:r>
            <a:endParaRPr lang="en-US" sz="1900" dirty="0"/>
          </a:p>
        </p:txBody>
      </p:sp>
      <p:sp>
        <p:nvSpPr>
          <p:cNvPr id="6" name="Text 3"/>
          <p:cNvSpPr/>
          <p:nvPr/>
        </p:nvSpPr>
        <p:spPr>
          <a:xfrm>
            <a:off x="968693" y="5164812"/>
            <a:ext cx="12692896"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Sinh năm 1822 tại Dole, Pháp, Pasteur đã dành cả cuộc đời mình để nghiên cứu và khám phá những bí ẩn của thế giới vi sinh vật. Ông không chỉ là một nhà khoa học xuất sắc mà còn là một con người kiên trì, dũng cảm và luôn hướng tới việc phục vụ nhân loại. Câu chuyện về Louis Pasteur là nguồn cảm hứng bất tận cho các thế hệ nhà khoa học và những người yêu thích khoa học trên toàn thế giới.</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570071"/>
            <a:ext cx="9426416" cy="609600"/>
          </a:xfrm>
          <a:prstGeom prst="rect">
            <a:avLst/>
          </a:prstGeom>
          <a:noFill/>
          <a:ln/>
        </p:spPr>
        <p:txBody>
          <a:bodyPr wrap="none" lIns="0" tIns="0" rIns="0" bIns="0" rtlCol="0" anchor="t"/>
          <a:lstStyle/>
          <a:p>
            <a:pPr algn="l" indent="0" marL="0">
              <a:lnSpc>
                <a:spcPts val="4800"/>
              </a:lnSpc>
              <a:buNone/>
            </a:pPr>
            <a:r>
              <a:rPr lang="en-US" sz="3800" dirty="0">
                <a:solidFill>
                  <a:srgbClr val="D73AD7"/>
                </a:solidFill>
                <a:latin typeface="Source Serif 4 Semi Bold" pitchFamily="34" charset="0"/>
                <a:ea typeface="Source Serif 4 Semi Bold" pitchFamily="34" charset="-122"/>
                <a:cs typeface="Source Serif 4 Semi Bold" pitchFamily="34" charset="-120"/>
              </a:rPr>
              <a:t>Hành Trình Từ Hóa Học Đến Vi Sinh Học</a:t>
            </a:r>
            <a:endParaRPr lang="en-US" sz="3800" dirty="0"/>
          </a:p>
        </p:txBody>
      </p:sp>
      <p:sp>
        <p:nvSpPr>
          <p:cNvPr id="3" name="Shape 1"/>
          <p:cNvSpPr/>
          <p:nvPr/>
        </p:nvSpPr>
        <p:spPr>
          <a:xfrm>
            <a:off x="968693" y="3847028"/>
            <a:ext cx="12692896" cy="22860"/>
          </a:xfrm>
          <a:prstGeom prst="roundRect">
            <a:avLst>
              <a:gd name="adj" fmla="val 380832"/>
            </a:avLst>
          </a:prstGeom>
          <a:solidFill>
            <a:srgbClr val="DABADD"/>
          </a:solidFill>
          <a:ln/>
        </p:spPr>
      </p:sp>
      <p:sp>
        <p:nvSpPr>
          <p:cNvPr id="4" name="Shape 2"/>
          <p:cNvSpPr/>
          <p:nvPr/>
        </p:nvSpPr>
        <p:spPr>
          <a:xfrm>
            <a:off x="3417927" y="3225344"/>
            <a:ext cx="22860" cy="621744"/>
          </a:xfrm>
          <a:prstGeom prst="roundRect">
            <a:avLst>
              <a:gd name="adj" fmla="val 380832"/>
            </a:avLst>
          </a:prstGeom>
          <a:solidFill>
            <a:srgbClr val="DABADD"/>
          </a:solidFill>
          <a:ln/>
        </p:spPr>
      </p:sp>
      <p:sp>
        <p:nvSpPr>
          <p:cNvPr id="5" name="Shape 3"/>
          <p:cNvSpPr/>
          <p:nvPr/>
        </p:nvSpPr>
        <p:spPr>
          <a:xfrm>
            <a:off x="3196233" y="3613845"/>
            <a:ext cx="466368" cy="466368"/>
          </a:xfrm>
          <a:prstGeom prst="roundRect">
            <a:avLst>
              <a:gd name="adj" fmla="val 18667"/>
            </a:avLst>
          </a:prstGeom>
          <a:solidFill>
            <a:srgbClr val="F4D4F7"/>
          </a:solidFill>
          <a:ln w="7620">
            <a:solidFill>
              <a:srgbClr val="DABADD"/>
            </a:solidFill>
            <a:prstDash val="solid"/>
          </a:ln>
        </p:spPr>
      </p:sp>
      <p:sp>
        <p:nvSpPr>
          <p:cNvPr id="6" name="Text 4"/>
          <p:cNvSpPr/>
          <p:nvPr/>
        </p:nvSpPr>
        <p:spPr>
          <a:xfrm>
            <a:off x="3283089" y="3664089"/>
            <a:ext cx="292537" cy="36576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1</a:t>
            </a:r>
            <a:endParaRPr lang="en-US" sz="2300" dirty="0"/>
          </a:p>
        </p:txBody>
      </p:sp>
      <p:sp>
        <p:nvSpPr>
          <p:cNvPr id="7" name="Text 5"/>
          <p:cNvSpPr/>
          <p:nvPr/>
        </p:nvSpPr>
        <p:spPr>
          <a:xfrm>
            <a:off x="2020610" y="1594128"/>
            <a:ext cx="2817852" cy="304800"/>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1847: Bắt Đầu Sự Nghiệp</a:t>
            </a:r>
            <a:endParaRPr lang="en-US" sz="1900" dirty="0"/>
          </a:p>
        </p:txBody>
      </p:sp>
      <p:sp>
        <p:nvSpPr>
          <p:cNvPr id="8" name="Text 6"/>
          <p:cNvSpPr/>
          <p:nvPr/>
        </p:nvSpPr>
        <p:spPr>
          <a:xfrm>
            <a:off x="1175861" y="2023229"/>
            <a:ext cx="4507349" cy="994767"/>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Tốt nghiệp tiến sĩ hóa học tại École Normale Supérieure, Paris. Bắt đầu nghiên cứu về cấu trúc tinh thể.</a:t>
            </a:r>
            <a:endParaRPr lang="en-US" sz="1600" dirty="0"/>
          </a:p>
        </p:txBody>
      </p:sp>
      <p:sp>
        <p:nvSpPr>
          <p:cNvPr id="9" name="Shape 7"/>
          <p:cNvSpPr/>
          <p:nvPr/>
        </p:nvSpPr>
        <p:spPr>
          <a:xfrm>
            <a:off x="6008251" y="3846969"/>
            <a:ext cx="22860" cy="621744"/>
          </a:xfrm>
          <a:prstGeom prst="roundRect">
            <a:avLst>
              <a:gd name="adj" fmla="val 380832"/>
            </a:avLst>
          </a:prstGeom>
          <a:solidFill>
            <a:srgbClr val="DABADD"/>
          </a:solidFill>
          <a:ln/>
        </p:spPr>
      </p:sp>
      <p:sp>
        <p:nvSpPr>
          <p:cNvPr id="10" name="Shape 8"/>
          <p:cNvSpPr/>
          <p:nvPr/>
        </p:nvSpPr>
        <p:spPr>
          <a:xfrm>
            <a:off x="5786557" y="3613845"/>
            <a:ext cx="466368" cy="466368"/>
          </a:xfrm>
          <a:prstGeom prst="roundRect">
            <a:avLst>
              <a:gd name="adj" fmla="val 18667"/>
            </a:avLst>
          </a:prstGeom>
          <a:solidFill>
            <a:srgbClr val="F4D4F7"/>
          </a:solidFill>
          <a:ln w="7620">
            <a:solidFill>
              <a:srgbClr val="DABADD"/>
            </a:solidFill>
            <a:prstDash val="solid"/>
          </a:ln>
        </p:spPr>
      </p:sp>
      <p:sp>
        <p:nvSpPr>
          <p:cNvPr id="11" name="Text 9"/>
          <p:cNvSpPr/>
          <p:nvPr/>
        </p:nvSpPr>
        <p:spPr>
          <a:xfrm>
            <a:off x="5873413" y="3664089"/>
            <a:ext cx="292537" cy="36576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2</a:t>
            </a:r>
            <a:endParaRPr lang="en-US" sz="2300" dirty="0"/>
          </a:p>
        </p:txBody>
      </p:sp>
      <p:sp>
        <p:nvSpPr>
          <p:cNvPr id="12" name="Text 10"/>
          <p:cNvSpPr/>
          <p:nvPr/>
        </p:nvSpPr>
        <p:spPr>
          <a:xfrm>
            <a:off x="4552593" y="4676061"/>
            <a:ext cx="2934414" cy="304800"/>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1854: Khám Phá Lên Men</a:t>
            </a:r>
            <a:endParaRPr lang="en-US" sz="1900" dirty="0"/>
          </a:p>
        </p:txBody>
      </p:sp>
      <p:sp>
        <p:nvSpPr>
          <p:cNvPr id="13" name="Text 11"/>
          <p:cNvSpPr/>
          <p:nvPr/>
        </p:nvSpPr>
        <p:spPr>
          <a:xfrm>
            <a:off x="3766185" y="5105162"/>
            <a:ext cx="4507349" cy="663178"/>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Được bổ nhiệm làm giáo sư tại Đại học Lille. Bắt đầu nghiên cứu quá trình lên men rượu vang và bia.</a:t>
            </a:r>
            <a:endParaRPr lang="en-US" sz="1600" dirty="0"/>
          </a:p>
        </p:txBody>
      </p:sp>
      <p:sp>
        <p:nvSpPr>
          <p:cNvPr id="14" name="Shape 12"/>
          <p:cNvSpPr/>
          <p:nvPr/>
        </p:nvSpPr>
        <p:spPr>
          <a:xfrm>
            <a:off x="8598694" y="3225344"/>
            <a:ext cx="22860" cy="621744"/>
          </a:xfrm>
          <a:prstGeom prst="roundRect">
            <a:avLst>
              <a:gd name="adj" fmla="val 380832"/>
            </a:avLst>
          </a:prstGeom>
          <a:solidFill>
            <a:srgbClr val="DABADD"/>
          </a:solidFill>
          <a:ln/>
        </p:spPr>
      </p:sp>
      <p:sp>
        <p:nvSpPr>
          <p:cNvPr id="15" name="Shape 13"/>
          <p:cNvSpPr/>
          <p:nvPr/>
        </p:nvSpPr>
        <p:spPr>
          <a:xfrm>
            <a:off x="8376999" y="3613845"/>
            <a:ext cx="466368" cy="466368"/>
          </a:xfrm>
          <a:prstGeom prst="roundRect">
            <a:avLst>
              <a:gd name="adj" fmla="val 18667"/>
            </a:avLst>
          </a:prstGeom>
          <a:solidFill>
            <a:srgbClr val="F4D4F7"/>
          </a:solidFill>
          <a:ln w="7620">
            <a:solidFill>
              <a:srgbClr val="DABADD"/>
            </a:solidFill>
            <a:prstDash val="solid"/>
          </a:ln>
        </p:spPr>
      </p:sp>
      <p:sp>
        <p:nvSpPr>
          <p:cNvPr id="16" name="Text 14"/>
          <p:cNvSpPr/>
          <p:nvPr/>
        </p:nvSpPr>
        <p:spPr>
          <a:xfrm>
            <a:off x="8463855" y="3664089"/>
            <a:ext cx="292537" cy="36576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3</a:t>
            </a:r>
            <a:endParaRPr lang="en-US" sz="2300" dirty="0"/>
          </a:p>
        </p:txBody>
      </p:sp>
      <p:sp>
        <p:nvSpPr>
          <p:cNvPr id="17" name="Text 15"/>
          <p:cNvSpPr/>
          <p:nvPr/>
        </p:nvSpPr>
        <p:spPr>
          <a:xfrm>
            <a:off x="7021473" y="1594128"/>
            <a:ext cx="3177540" cy="304800"/>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1862: Phương Pháp Pasteur</a:t>
            </a:r>
            <a:endParaRPr lang="en-US" sz="1900" dirty="0"/>
          </a:p>
        </p:txBody>
      </p:sp>
      <p:sp>
        <p:nvSpPr>
          <p:cNvPr id="18" name="Text 16"/>
          <p:cNvSpPr/>
          <p:nvPr/>
        </p:nvSpPr>
        <p:spPr>
          <a:xfrm>
            <a:off x="6356628" y="2023229"/>
            <a:ext cx="4507349" cy="994767"/>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Phát minh phương pháp tiệt trùng bằng nhiệt độ, được gọi là "pasteurization" - cách mạng hóa bảo quản thực phẩm.</a:t>
            </a:r>
            <a:endParaRPr lang="en-US" sz="1600" dirty="0"/>
          </a:p>
        </p:txBody>
      </p:sp>
      <p:sp>
        <p:nvSpPr>
          <p:cNvPr id="19" name="Shape 17"/>
          <p:cNvSpPr/>
          <p:nvPr/>
        </p:nvSpPr>
        <p:spPr>
          <a:xfrm>
            <a:off x="11189018" y="3846969"/>
            <a:ext cx="22860" cy="621744"/>
          </a:xfrm>
          <a:prstGeom prst="roundRect">
            <a:avLst>
              <a:gd name="adj" fmla="val 380832"/>
            </a:avLst>
          </a:prstGeom>
          <a:solidFill>
            <a:srgbClr val="DABADD"/>
          </a:solidFill>
          <a:ln/>
        </p:spPr>
      </p:sp>
      <p:sp>
        <p:nvSpPr>
          <p:cNvPr id="20" name="Shape 18"/>
          <p:cNvSpPr/>
          <p:nvPr/>
        </p:nvSpPr>
        <p:spPr>
          <a:xfrm>
            <a:off x="10967323" y="3613845"/>
            <a:ext cx="466368" cy="466368"/>
          </a:xfrm>
          <a:prstGeom prst="roundRect">
            <a:avLst>
              <a:gd name="adj" fmla="val 18667"/>
            </a:avLst>
          </a:prstGeom>
          <a:solidFill>
            <a:srgbClr val="F4D4F7"/>
          </a:solidFill>
          <a:ln w="7620">
            <a:solidFill>
              <a:srgbClr val="DABADD"/>
            </a:solidFill>
            <a:prstDash val="solid"/>
          </a:ln>
        </p:spPr>
      </p:sp>
      <p:sp>
        <p:nvSpPr>
          <p:cNvPr id="21" name="Text 19"/>
          <p:cNvSpPr/>
          <p:nvPr/>
        </p:nvSpPr>
        <p:spPr>
          <a:xfrm>
            <a:off x="11054179" y="3664089"/>
            <a:ext cx="292537" cy="36576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4</a:t>
            </a:r>
            <a:endParaRPr lang="en-US" sz="2300" dirty="0"/>
          </a:p>
        </p:txBody>
      </p:sp>
      <p:sp>
        <p:nvSpPr>
          <p:cNvPr id="22" name="Text 20"/>
          <p:cNvSpPr/>
          <p:nvPr/>
        </p:nvSpPr>
        <p:spPr>
          <a:xfrm>
            <a:off x="9981367" y="4676061"/>
            <a:ext cx="2438519" cy="304800"/>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1885: Vắc-Xin Dại</a:t>
            </a:r>
            <a:endParaRPr lang="en-US" sz="1900" dirty="0"/>
          </a:p>
        </p:txBody>
      </p:sp>
      <p:sp>
        <p:nvSpPr>
          <p:cNvPr id="23" name="Text 21"/>
          <p:cNvSpPr/>
          <p:nvPr/>
        </p:nvSpPr>
        <p:spPr>
          <a:xfrm>
            <a:off x="8946952" y="5105162"/>
            <a:ext cx="4507349" cy="994767"/>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Thành công trong việc phát triển và thử nghiệm vắc-xin phòng bệnh dại trên người, mở ra kỷ nguyên mới của y học.</a:t>
            </a:r>
            <a:endParaRPr lang="en-US" sz="1600" dirty="0"/>
          </a:p>
        </p:txBody>
      </p:sp>
      <p:sp>
        <p:nvSpPr>
          <p:cNvPr id="24" name="Text 22"/>
          <p:cNvSpPr/>
          <p:nvPr/>
        </p:nvSpPr>
        <p:spPr>
          <a:xfrm>
            <a:off x="968693" y="6333053"/>
            <a:ext cx="12692896" cy="132635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Sự nghiệp của Pasteur đánh dấu bước ngoặt quan trọng trong lịch sử khoa học. Từ một nhà hóa học nghiên cứu tinh thể, ông đã chuyển hướng sang vi sinh học và tạo nên những đột phá mang tính cách mạng. Mỗi giai đoạn trong hành trình của ông đều để lại dấu ấn sâu đậm, từ việc giải thích quá trình lên men cho đến phát triển các phương pháp tiệt trùng và vắc-xin. Những khám phá này không chỉ có ý nghĩa khoa học mà còn có tác động thực tiễn to lớn đến đời sống con người, từ an toàn thực phẩm đến phòng chống dịch bệnh.</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584002"/>
            <a:ext cx="10307955" cy="624602"/>
          </a:xfrm>
          <a:prstGeom prst="rect">
            <a:avLst/>
          </a:prstGeom>
          <a:noFill/>
          <a:ln/>
        </p:spPr>
        <p:txBody>
          <a:bodyPr wrap="none" lIns="0" tIns="0" rIns="0" bIns="0" rtlCol="0" anchor="t"/>
          <a:lstStyle/>
          <a:p>
            <a:pPr algn="l" indent="0" marL="0">
              <a:lnSpc>
                <a:spcPts val="4900"/>
              </a:lnSpc>
              <a:buNone/>
            </a:pPr>
            <a:r>
              <a:rPr lang="en-US" sz="3900" dirty="0">
                <a:solidFill>
                  <a:srgbClr val="D73AD7"/>
                </a:solidFill>
                <a:latin typeface="Source Serif 4 Semi Bold" pitchFamily="34" charset="0"/>
                <a:ea typeface="Source Serif 4 Semi Bold" pitchFamily="34" charset="-122"/>
                <a:cs typeface="Source Serif 4 Semi Bold" pitchFamily="34" charset="-120"/>
              </a:rPr>
              <a:t>Lý Thuyết Vi Trùng: Cuộc Cách Mạng Y Học</a:t>
            </a:r>
            <a:endParaRPr lang="en-US" sz="3900" dirty="0"/>
          </a:p>
        </p:txBody>
      </p:sp>
      <p:sp>
        <p:nvSpPr>
          <p:cNvPr id="3" name="Text 1"/>
          <p:cNvSpPr/>
          <p:nvPr/>
        </p:nvSpPr>
        <p:spPr>
          <a:xfrm>
            <a:off x="968693" y="1718191"/>
            <a:ext cx="7408426" cy="1699022"/>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Một trong những đóng góp vĩ đại nhất của Pasteur là việc chứng minh lý thuyết vi trùng gây bệnh. Trước thời của ông, người ta tin rằng bệnh tật xuất phát từ "khí độc" hoặc sự sinh ra tự phát. Pasteur đã tiến hành hàng loạt thí nghiệm khoa học chặt chẽ để chứng minh rằng vi sinh vật là nguyên nhân gây ra bệnh tật và quá trình phân hủy.</a:t>
            </a:r>
            <a:endParaRPr lang="en-US" sz="1650" dirty="0"/>
          </a:p>
        </p:txBody>
      </p:sp>
      <p:sp>
        <p:nvSpPr>
          <p:cNvPr id="4" name="Text 2"/>
          <p:cNvSpPr/>
          <p:nvPr/>
        </p:nvSpPr>
        <p:spPr>
          <a:xfrm>
            <a:off x="968693" y="3608308"/>
            <a:ext cx="7408426" cy="1699022"/>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Thí nghiệm nổi tiếng với bình cổ thiên nga của ông đã bác bỏ hoàn toàn thuyết sinh ra tự phát. Ông chứng minh rằng vi sinh vật không xuất hiện từ hư vô mà phải đến từ môi trường xung quanh. Khám phá này đã mở đường cho sự phát triển của y học hiện đại, giúp các bác sĩ hiểu được tầm quan trọng của vệ sinh và khử trùng trong điều trị bệnh nhân.</a:t>
            </a:r>
            <a:endParaRPr lang="en-US" sz="1650" dirty="0"/>
          </a:p>
        </p:txBody>
      </p:sp>
      <p:sp>
        <p:nvSpPr>
          <p:cNvPr id="5" name="Text 3"/>
          <p:cNvSpPr/>
          <p:nvPr/>
        </p:nvSpPr>
        <p:spPr>
          <a:xfrm>
            <a:off x="968693" y="5498425"/>
            <a:ext cx="7408426"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Lý thuyết vi trùng của Pasteur đã thay đổi hoàn toàn cách thức y học tiếp cận bệnh tật, từ phòng ngừa đến điều trị. Nó là nền tảng cho sự phát triển của ngành vi sinh học, miễn dịch học và dịch tễ học hiện đại.</a:t>
            </a:r>
            <a:endParaRPr lang="en-US" sz="1650" dirty="0"/>
          </a:p>
        </p:txBody>
      </p:sp>
      <p:pic>
        <p:nvPicPr>
          <p:cNvPr id="6" name="Image 0" descr="preencoded.png">    </p:cNvPr>
          <p:cNvPicPr>
            <a:picLocks noChangeAspect="1"/>
          </p:cNvPicPr>
          <p:nvPr/>
        </p:nvPicPr>
        <p:blipFill>
          <a:blip r:embed="rId1"/>
          <a:stretch>
            <a:fillRect/>
          </a:stretch>
        </p:blipFill>
        <p:spPr>
          <a:xfrm>
            <a:off x="8902898" y="1765935"/>
            <a:ext cx="4766191" cy="4766191"/>
          </a:xfrm>
          <a:prstGeom prst="rect">
            <a:avLst/>
          </a:prstGeom>
        </p:spPr>
      </p:pic>
      <p:sp>
        <p:nvSpPr>
          <p:cNvPr id="7" name="Text 4"/>
          <p:cNvSpPr/>
          <p:nvPr/>
        </p:nvSpPr>
        <p:spPr>
          <a:xfrm>
            <a:off x="9221391" y="6770965"/>
            <a:ext cx="4447699"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"Khoa học không biết đến quốc gia, bởi vì tri thức thuộc về nhân loại, và là ngọn đuốc soi sáng thế giới."</a:t>
            </a:r>
            <a:endParaRPr lang="en-US" sz="1650" dirty="0"/>
          </a:p>
        </p:txBody>
      </p:sp>
      <p:sp>
        <p:nvSpPr>
          <p:cNvPr id="8" name="Shape 5"/>
          <p:cNvSpPr/>
          <p:nvPr/>
        </p:nvSpPr>
        <p:spPr>
          <a:xfrm>
            <a:off x="8902898" y="6770965"/>
            <a:ext cx="22860" cy="1019413"/>
          </a:xfrm>
          <a:prstGeom prst="rect">
            <a:avLst/>
          </a:prstGeom>
          <a:solidFill>
            <a:srgbClr val="D75BE2"/>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825222"/>
            <a:ext cx="8441293" cy="676513"/>
          </a:xfrm>
          <a:prstGeom prst="rect">
            <a:avLst/>
          </a:prstGeom>
          <a:noFill/>
          <a:ln/>
        </p:spPr>
        <p:txBody>
          <a:bodyPr wrap="none" lIns="0" tIns="0" rIns="0" bIns="0" rtlCol="0" anchor="t"/>
          <a:lstStyle/>
          <a:p>
            <a:pPr algn="l" indent="0" marL="0">
              <a:lnSpc>
                <a:spcPts val="5300"/>
              </a:lnSpc>
              <a:buNone/>
            </a:pPr>
            <a:r>
              <a:rPr lang="en-US" sz="4250" dirty="0">
                <a:solidFill>
                  <a:srgbClr val="D73AD7"/>
                </a:solidFill>
                <a:latin typeface="Source Serif 4 Semi Bold" pitchFamily="34" charset="0"/>
                <a:ea typeface="Source Serif 4 Semi Bold" pitchFamily="34" charset="-122"/>
                <a:cs typeface="Source Serif 4 Semi Bold" pitchFamily="34" charset="-120"/>
              </a:rPr>
              <a:t>Phương Pháp Tiệt Trùng Pasteur</a:t>
            </a:r>
            <a:endParaRPr lang="en-US" sz="4250" dirty="0"/>
          </a:p>
        </p:txBody>
      </p:sp>
      <p:sp>
        <p:nvSpPr>
          <p:cNvPr id="3" name="Shape 1"/>
          <p:cNvSpPr/>
          <p:nvPr/>
        </p:nvSpPr>
        <p:spPr>
          <a:xfrm>
            <a:off x="968693" y="1961793"/>
            <a:ext cx="4077533" cy="3711773"/>
          </a:xfrm>
          <a:prstGeom prst="roundRect">
            <a:avLst>
              <a:gd name="adj" fmla="val 2603"/>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206341" y="2199442"/>
            <a:ext cx="690086" cy="690086"/>
          </a:xfrm>
          <a:prstGeom prst="rect">
            <a:avLst/>
          </a:prstGeom>
        </p:spPr>
      </p:pic>
      <p:pic>
        <p:nvPicPr>
          <p:cNvPr id="5"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27" y="2389227"/>
            <a:ext cx="310515" cy="310515"/>
          </a:xfrm>
          <a:prstGeom prst="rect">
            <a:avLst/>
          </a:prstGeom>
        </p:spPr>
      </p:pic>
      <p:sp>
        <p:nvSpPr>
          <p:cNvPr id="6" name="Text 2"/>
          <p:cNvSpPr/>
          <p:nvPr/>
        </p:nvSpPr>
        <p:spPr>
          <a:xfrm>
            <a:off x="1206341" y="3119557"/>
            <a:ext cx="2706529" cy="338257"/>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Nguyên Lý Nhiệt Độ</a:t>
            </a:r>
            <a:endParaRPr lang="en-US" sz="2100" dirty="0"/>
          </a:p>
        </p:txBody>
      </p:sp>
      <p:sp>
        <p:nvSpPr>
          <p:cNvPr id="7" name="Text 3"/>
          <p:cNvSpPr/>
          <p:nvPr/>
        </p:nvSpPr>
        <p:spPr>
          <a:xfrm>
            <a:off x="1206341" y="3595807"/>
            <a:ext cx="3602236" cy="1472089"/>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Đun nóng chất lỏng đến nhiệt độ 60-100°C trong thời gian ngắn để tiêu diệt vi sinh vật gây hại mà không làm thay đổi tính chất của sản phẩm.</a:t>
            </a:r>
            <a:endParaRPr lang="en-US" sz="1800" dirty="0"/>
          </a:p>
        </p:txBody>
      </p:sp>
      <p:sp>
        <p:nvSpPr>
          <p:cNvPr id="8" name="Shape 4"/>
          <p:cNvSpPr/>
          <p:nvPr/>
        </p:nvSpPr>
        <p:spPr>
          <a:xfrm>
            <a:off x="5276255" y="1961793"/>
            <a:ext cx="4077652" cy="3711773"/>
          </a:xfrm>
          <a:prstGeom prst="roundRect">
            <a:avLst>
              <a:gd name="adj" fmla="val 2603"/>
            </a:avLst>
          </a:prstGeom>
          <a:solidFill>
            <a:srgbClr val="F4D4F7"/>
          </a:solidFill>
          <a:ln w="7620">
            <a:solidFill>
              <a:srgbClr val="DABADD"/>
            </a:solidFill>
            <a:prstDash val="solid"/>
          </a:ln>
        </p:spPr>
      </p:sp>
      <p:pic>
        <p:nvPicPr>
          <p:cNvPr id="9" name="Image 2" descr="preencoded.png">    </p:cNvPr>
          <p:cNvPicPr>
            <a:picLocks noChangeAspect="1"/>
          </p:cNvPicPr>
          <p:nvPr/>
        </p:nvPicPr>
        <p:blipFill>
          <a:blip r:embed="rId4"/>
          <a:stretch>
            <a:fillRect/>
          </a:stretch>
        </p:blipFill>
        <p:spPr>
          <a:xfrm>
            <a:off x="5513903" y="2199442"/>
            <a:ext cx="690086" cy="690086"/>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3689" y="2389227"/>
            <a:ext cx="310515" cy="310515"/>
          </a:xfrm>
          <a:prstGeom prst="rect">
            <a:avLst/>
          </a:prstGeom>
        </p:spPr>
      </p:pic>
      <p:sp>
        <p:nvSpPr>
          <p:cNvPr id="11" name="Text 5"/>
          <p:cNvSpPr/>
          <p:nvPr/>
        </p:nvSpPr>
        <p:spPr>
          <a:xfrm>
            <a:off x="5513903" y="3119557"/>
            <a:ext cx="2706529" cy="338257"/>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Ứng Dụng Ban Đầu</a:t>
            </a:r>
            <a:endParaRPr lang="en-US" sz="2100" dirty="0"/>
          </a:p>
        </p:txBody>
      </p:sp>
      <p:sp>
        <p:nvSpPr>
          <p:cNvPr id="12" name="Text 6"/>
          <p:cNvSpPr/>
          <p:nvPr/>
        </p:nvSpPr>
        <p:spPr>
          <a:xfrm>
            <a:off x="5513903" y="3595807"/>
            <a:ext cx="3602355" cy="1472089"/>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Được phát triển để bảo quản rượu vang và bia, giúp ngành công nghiệp đồ uống của Pháp tránh được tổn thất hàng triệu franc mỗi năm.</a:t>
            </a:r>
            <a:endParaRPr lang="en-US" sz="1800" dirty="0"/>
          </a:p>
        </p:txBody>
      </p:sp>
      <p:sp>
        <p:nvSpPr>
          <p:cNvPr id="13" name="Shape 7"/>
          <p:cNvSpPr/>
          <p:nvPr/>
        </p:nvSpPr>
        <p:spPr>
          <a:xfrm>
            <a:off x="9583936" y="1961793"/>
            <a:ext cx="4077533" cy="3711773"/>
          </a:xfrm>
          <a:prstGeom prst="roundRect">
            <a:avLst>
              <a:gd name="adj" fmla="val 2603"/>
            </a:avLst>
          </a:prstGeom>
          <a:solidFill>
            <a:srgbClr val="F4D4F7"/>
          </a:solidFill>
          <a:ln w="7620">
            <a:solidFill>
              <a:srgbClr val="DABADD"/>
            </a:solidFill>
            <a:prstDash val="solid"/>
          </a:ln>
        </p:spPr>
      </p:sp>
      <p:pic>
        <p:nvPicPr>
          <p:cNvPr id="14" name="Image 4" descr="preencoded.png">    </p:cNvPr>
          <p:cNvPicPr>
            <a:picLocks noChangeAspect="1"/>
          </p:cNvPicPr>
          <p:nvPr/>
        </p:nvPicPr>
        <p:blipFill>
          <a:blip r:embed="rId7"/>
          <a:stretch>
            <a:fillRect/>
          </a:stretch>
        </p:blipFill>
        <p:spPr>
          <a:xfrm>
            <a:off x="9821585" y="2199442"/>
            <a:ext cx="690086" cy="690086"/>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1370" y="2389227"/>
            <a:ext cx="310515" cy="310515"/>
          </a:xfrm>
          <a:prstGeom prst="rect">
            <a:avLst/>
          </a:prstGeom>
        </p:spPr>
      </p:pic>
      <p:sp>
        <p:nvSpPr>
          <p:cNvPr id="16" name="Text 8"/>
          <p:cNvSpPr/>
          <p:nvPr/>
        </p:nvSpPr>
        <p:spPr>
          <a:xfrm>
            <a:off x="9821585" y="3119557"/>
            <a:ext cx="2974062" cy="338257"/>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Cách Mạng Thực Phẩm</a:t>
            </a:r>
            <a:endParaRPr lang="en-US" sz="2100" dirty="0"/>
          </a:p>
        </p:txBody>
      </p:sp>
      <p:sp>
        <p:nvSpPr>
          <p:cNvPr id="17" name="Text 9"/>
          <p:cNvSpPr/>
          <p:nvPr/>
        </p:nvSpPr>
        <p:spPr>
          <a:xfrm>
            <a:off x="9821585" y="3595807"/>
            <a:ext cx="3602236" cy="1840111"/>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Phương pháp này sau đó được áp dụng rộng rãi cho sữa và các sản phẩm thực phẩm khác, cứu sống hàng triệu người khỏi bệnh tật do thực phẩm nhiễm khuẩn.</a:t>
            </a:r>
            <a:endParaRPr lang="en-US" sz="1800" dirty="0"/>
          </a:p>
        </p:txBody>
      </p:sp>
      <p:sp>
        <p:nvSpPr>
          <p:cNvPr id="18" name="Text 10"/>
          <p:cNvSpPr/>
          <p:nvPr/>
        </p:nvSpPr>
        <p:spPr>
          <a:xfrm>
            <a:off x="968693" y="5932289"/>
            <a:ext cx="12692896" cy="1472089"/>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Phương pháp tiệt trùng Pasteur không chỉ là một phát minh khoa học mà còn là một cuộc cách mạng trong công nghiệp thực phẩm. Trước khi có phương pháp này, việc bảo quản thực phẩm và đồ uống là một thách thức lớn, dẫn đến nhiều bệnh tật và tử vong. Ngày nay, phương pháp pasteurization được sử dụng trên toàn thế giới, đảm bảo an toàn thực phẩm cho hàng tỷ người. Đây là minh chứng cho tầm nhìn xa trông rộng của Pasteur trong việc áp dụng khoa học vào thực tiễn cuộc sống.</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363617"/>
            <a:ext cx="4029313" cy="388858"/>
          </a:xfrm>
          <a:prstGeom prst="rect">
            <a:avLst/>
          </a:prstGeom>
          <a:noFill/>
          <a:ln/>
        </p:spPr>
        <p:txBody>
          <a:bodyPr wrap="none" lIns="0" tIns="0" rIns="0" bIns="0" rtlCol="0" anchor="t"/>
          <a:lstStyle/>
          <a:p>
            <a:pPr algn="l" indent="0" marL="0">
              <a:lnSpc>
                <a:spcPts val="3050"/>
              </a:lnSpc>
              <a:buNone/>
            </a:pPr>
            <a:r>
              <a:rPr lang="en-US" sz="2450" dirty="0">
                <a:solidFill>
                  <a:srgbClr val="D73AD7"/>
                </a:solidFill>
                <a:latin typeface="Source Serif 4 Semi Bold" pitchFamily="34" charset="0"/>
                <a:ea typeface="Source Serif 4 Semi Bold" pitchFamily="34" charset="-122"/>
                <a:cs typeface="Source Serif 4 Semi Bold" pitchFamily="34" charset="-120"/>
              </a:rPr>
              <a:t>Vắc-Xin: Di Sản Vĩ Đại Nhất</a:t>
            </a:r>
            <a:endParaRPr lang="en-US" sz="2450" dirty="0"/>
          </a:p>
        </p:txBody>
      </p:sp>
      <p:sp>
        <p:nvSpPr>
          <p:cNvPr id="3" name="Shape 1"/>
          <p:cNvSpPr/>
          <p:nvPr/>
        </p:nvSpPr>
        <p:spPr>
          <a:xfrm>
            <a:off x="1167051" y="1545908"/>
            <a:ext cx="3944303" cy="132159"/>
          </a:xfrm>
          <a:prstGeom prst="roundRect">
            <a:avLst>
              <a:gd name="adj" fmla="val 42026"/>
            </a:avLst>
          </a:prstGeom>
          <a:solidFill>
            <a:srgbClr val="F4D4F7"/>
          </a:solidFill>
          <a:ln w="7620">
            <a:solidFill>
              <a:srgbClr val="DABADD"/>
            </a:solidFill>
            <a:prstDash val="solid"/>
          </a:ln>
        </p:spPr>
      </p:sp>
      <p:sp>
        <p:nvSpPr>
          <p:cNvPr id="4" name="Shape 2"/>
          <p:cNvSpPr/>
          <p:nvPr/>
        </p:nvSpPr>
        <p:spPr>
          <a:xfrm>
            <a:off x="968693" y="1413629"/>
            <a:ext cx="396716" cy="396716"/>
          </a:xfrm>
          <a:prstGeom prst="roundRect">
            <a:avLst>
              <a:gd name="adj" fmla="val 115246"/>
            </a:avLst>
          </a:prstGeom>
          <a:solidFill>
            <a:srgbClr val="F4D4F7"/>
          </a:solidFill>
          <a:ln w="7620">
            <a:solidFill>
              <a:srgbClr val="DABADD"/>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67872" y="1512808"/>
            <a:ext cx="198358" cy="198358"/>
          </a:xfrm>
          <a:prstGeom prst="rect">
            <a:avLst/>
          </a:prstGeom>
        </p:spPr>
      </p:pic>
      <p:sp>
        <p:nvSpPr>
          <p:cNvPr id="6" name="Text 3"/>
          <p:cNvSpPr/>
          <p:nvPr/>
        </p:nvSpPr>
        <p:spPr>
          <a:xfrm>
            <a:off x="1100852" y="1942505"/>
            <a:ext cx="1555671" cy="194429"/>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Vắc-Xin Tả Gà (1879)</a:t>
            </a:r>
            <a:endParaRPr lang="en-US" sz="1200" dirty="0"/>
          </a:p>
        </p:txBody>
      </p:sp>
      <p:sp>
        <p:nvSpPr>
          <p:cNvPr id="7" name="Text 4"/>
          <p:cNvSpPr/>
          <p:nvPr/>
        </p:nvSpPr>
        <p:spPr>
          <a:xfrm>
            <a:off x="1100852" y="2216229"/>
            <a:ext cx="3878461" cy="423148"/>
          </a:xfrm>
          <a:prstGeom prst="rect">
            <a:avLst/>
          </a:prstGeom>
          <a:noFill/>
          <a:ln/>
        </p:spPr>
        <p:txBody>
          <a:bodyPr wrap="square" lIns="0" tIns="0" rIns="0" bIns="0" rtlCol="0" anchor="t"/>
          <a:lstStyle/>
          <a:p>
            <a:pPr algn="l" indent="0" marL="0">
              <a:lnSpc>
                <a:spcPts val="1650"/>
              </a:lnSpc>
              <a:buNone/>
            </a:pPr>
            <a:r>
              <a:rPr lang="en-US" sz="1000" dirty="0">
                <a:solidFill>
                  <a:srgbClr val="272525"/>
                </a:solidFill>
                <a:latin typeface="Source Sans 3" pitchFamily="34" charset="0"/>
                <a:ea typeface="Source Sans 3" pitchFamily="34" charset="-122"/>
                <a:cs typeface="Source Sans 3" pitchFamily="34" charset="-120"/>
              </a:rPr>
              <a:t>Khám phá ngẫu nhiên rằng vi khuẩn yếu có thể tạo miễn dịch. Đây là bước đầu tiên trong việc phát triển vắc-xin hiện đại.</a:t>
            </a:r>
            <a:endParaRPr lang="en-US" sz="1000" dirty="0"/>
          </a:p>
        </p:txBody>
      </p:sp>
      <p:sp>
        <p:nvSpPr>
          <p:cNvPr id="8" name="Shape 5"/>
          <p:cNvSpPr/>
          <p:nvPr/>
        </p:nvSpPr>
        <p:spPr>
          <a:xfrm>
            <a:off x="5441990" y="1347549"/>
            <a:ext cx="3944422" cy="132159"/>
          </a:xfrm>
          <a:prstGeom prst="roundRect">
            <a:avLst>
              <a:gd name="adj" fmla="val 42026"/>
            </a:avLst>
          </a:prstGeom>
          <a:solidFill>
            <a:srgbClr val="F4D4F7"/>
          </a:solidFill>
          <a:ln w="7620">
            <a:solidFill>
              <a:srgbClr val="DABADD"/>
            </a:solidFill>
            <a:prstDash val="solid"/>
          </a:ln>
        </p:spPr>
      </p:sp>
      <p:sp>
        <p:nvSpPr>
          <p:cNvPr id="9" name="Shape 6"/>
          <p:cNvSpPr/>
          <p:nvPr/>
        </p:nvSpPr>
        <p:spPr>
          <a:xfrm>
            <a:off x="5243632" y="1215271"/>
            <a:ext cx="396716" cy="396716"/>
          </a:xfrm>
          <a:prstGeom prst="roundRect">
            <a:avLst>
              <a:gd name="adj" fmla="val 115246"/>
            </a:avLst>
          </a:prstGeom>
          <a:solidFill>
            <a:srgbClr val="F4D4F7"/>
          </a:solidFill>
          <a:ln w="7620">
            <a:solidFill>
              <a:srgbClr val="DABADD"/>
            </a:solidFill>
            <a:prstDash val="solid"/>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2811" y="1314450"/>
            <a:ext cx="198358" cy="198358"/>
          </a:xfrm>
          <a:prstGeom prst="rect">
            <a:avLst/>
          </a:prstGeom>
        </p:spPr>
      </p:pic>
      <p:sp>
        <p:nvSpPr>
          <p:cNvPr id="11" name="Text 7"/>
          <p:cNvSpPr/>
          <p:nvPr/>
        </p:nvSpPr>
        <p:spPr>
          <a:xfrm>
            <a:off x="5375791" y="1744147"/>
            <a:ext cx="1915478" cy="194429"/>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Vắc-Xin Bệnh Than (1881)</a:t>
            </a:r>
            <a:endParaRPr lang="en-US" sz="1200" dirty="0"/>
          </a:p>
        </p:txBody>
      </p:sp>
      <p:sp>
        <p:nvSpPr>
          <p:cNvPr id="12" name="Text 8"/>
          <p:cNvSpPr/>
          <p:nvPr/>
        </p:nvSpPr>
        <p:spPr>
          <a:xfrm>
            <a:off x="5375791" y="2017871"/>
            <a:ext cx="3878580" cy="423148"/>
          </a:xfrm>
          <a:prstGeom prst="rect">
            <a:avLst/>
          </a:prstGeom>
          <a:noFill/>
          <a:ln/>
        </p:spPr>
        <p:txBody>
          <a:bodyPr wrap="square" lIns="0" tIns="0" rIns="0" bIns="0" rtlCol="0" anchor="t"/>
          <a:lstStyle/>
          <a:p>
            <a:pPr algn="l" indent="0" marL="0">
              <a:lnSpc>
                <a:spcPts val="1650"/>
              </a:lnSpc>
              <a:buNone/>
            </a:pPr>
            <a:r>
              <a:rPr lang="en-US" sz="1000" dirty="0">
                <a:solidFill>
                  <a:srgbClr val="272525"/>
                </a:solidFill>
                <a:latin typeface="Source Sans 3" pitchFamily="34" charset="0"/>
                <a:ea typeface="Source Sans 3" pitchFamily="34" charset="-122"/>
                <a:cs typeface="Source Sans 3" pitchFamily="34" charset="-120"/>
              </a:rPr>
              <a:t>Thử nghiệm công khai thành công tại Pouilly-le-Fort, chứng minh hiệu quả của vắc-xin trước đám đông và giới khoa học.</a:t>
            </a:r>
            <a:endParaRPr lang="en-US" sz="1000" dirty="0"/>
          </a:p>
        </p:txBody>
      </p:sp>
      <p:sp>
        <p:nvSpPr>
          <p:cNvPr id="13" name="Shape 9"/>
          <p:cNvSpPr/>
          <p:nvPr/>
        </p:nvSpPr>
        <p:spPr>
          <a:xfrm>
            <a:off x="9717048" y="1149191"/>
            <a:ext cx="3944422" cy="132159"/>
          </a:xfrm>
          <a:prstGeom prst="roundRect">
            <a:avLst>
              <a:gd name="adj" fmla="val 42026"/>
            </a:avLst>
          </a:prstGeom>
          <a:solidFill>
            <a:srgbClr val="F4D4F7"/>
          </a:solidFill>
          <a:ln w="7620">
            <a:solidFill>
              <a:srgbClr val="DABADD"/>
            </a:solidFill>
            <a:prstDash val="solid"/>
          </a:ln>
        </p:spPr>
      </p:sp>
      <p:sp>
        <p:nvSpPr>
          <p:cNvPr id="14" name="Shape 10"/>
          <p:cNvSpPr/>
          <p:nvPr/>
        </p:nvSpPr>
        <p:spPr>
          <a:xfrm>
            <a:off x="9518690" y="1016913"/>
            <a:ext cx="396716" cy="396716"/>
          </a:xfrm>
          <a:prstGeom prst="roundRect">
            <a:avLst>
              <a:gd name="adj" fmla="val 115246"/>
            </a:avLst>
          </a:prstGeom>
          <a:solidFill>
            <a:srgbClr val="F4D4F7"/>
          </a:solidFill>
          <a:ln w="7620">
            <a:solidFill>
              <a:srgbClr val="DABADD"/>
            </a:solidFill>
            <a:prstDash val="solid"/>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869" y="1116092"/>
            <a:ext cx="198358" cy="198358"/>
          </a:xfrm>
          <a:prstGeom prst="rect">
            <a:avLst/>
          </a:prstGeom>
        </p:spPr>
      </p:pic>
      <p:sp>
        <p:nvSpPr>
          <p:cNvPr id="16" name="Text 11"/>
          <p:cNvSpPr/>
          <p:nvPr/>
        </p:nvSpPr>
        <p:spPr>
          <a:xfrm>
            <a:off x="9650849" y="1545788"/>
            <a:ext cx="1781413" cy="194429"/>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Vắc-Xin Bệnh Dại (1885)</a:t>
            </a:r>
            <a:endParaRPr lang="en-US" sz="1200" dirty="0"/>
          </a:p>
        </p:txBody>
      </p:sp>
      <p:sp>
        <p:nvSpPr>
          <p:cNvPr id="17" name="Text 12"/>
          <p:cNvSpPr/>
          <p:nvPr/>
        </p:nvSpPr>
        <p:spPr>
          <a:xfrm>
            <a:off x="9650849" y="1819513"/>
            <a:ext cx="3878580" cy="634722"/>
          </a:xfrm>
          <a:prstGeom prst="rect">
            <a:avLst/>
          </a:prstGeom>
          <a:noFill/>
          <a:ln/>
        </p:spPr>
        <p:txBody>
          <a:bodyPr wrap="square" lIns="0" tIns="0" rIns="0" bIns="0" rtlCol="0" anchor="t"/>
          <a:lstStyle/>
          <a:p>
            <a:pPr algn="l" indent="0" marL="0">
              <a:lnSpc>
                <a:spcPts val="1650"/>
              </a:lnSpc>
              <a:buNone/>
            </a:pPr>
            <a:r>
              <a:rPr lang="en-US" sz="1000" dirty="0">
                <a:solidFill>
                  <a:srgbClr val="272525"/>
                </a:solidFill>
                <a:latin typeface="Source Sans 3" pitchFamily="34" charset="0"/>
                <a:ea typeface="Source Sans 3" pitchFamily="34" charset="-122"/>
                <a:cs typeface="Source Sans 3" pitchFamily="34" charset="-120"/>
              </a:rPr>
              <a:t>Cứu sống cậu bé Joseph Meister bị chó dại cắn, đánh dấu thành công đầu tiên của vắc-xin trên người và mở ra kỷ nguyên mới của y học phòng ngừa.</a:t>
            </a:r>
            <a:endParaRPr lang="en-US" sz="1000" dirty="0"/>
          </a:p>
        </p:txBody>
      </p:sp>
      <p:sp>
        <p:nvSpPr>
          <p:cNvPr id="18" name="Text 13"/>
          <p:cNvSpPr/>
          <p:nvPr/>
        </p:nvSpPr>
        <p:spPr>
          <a:xfrm>
            <a:off x="968693" y="3039189"/>
            <a:ext cx="6185059" cy="634722"/>
          </a:xfrm>
          <a:prstGeom prst="rect">
            <a:avLst/>
          </a:prstGeom>
          <a:noFill/>
          <a:ln/>
        </p:spPr>
        <p:txBody>
          <a:bodyPr wrap="square" lIns="0" tIns="0" rIns="0" bIns="0" rtlCol="0" anchor="t"/>
          <a:lstStyle/>
          <a:p>
            <a:pPr algn="l" indent="0" marL="0">
              <a:lnSpc>
                <a:spcPts val="1650"/>
              </a:lnSpc>
              <a:buNone/>
            </a:pPr>
            <a:r>
              <a:rPr lang="en-US" sz="1000" dirty="0">
                <a:solidFill>
                  <a:srgbClr val="272525"/>
                </a:solidFill>
                <a:latin typeface="Source Sans 3" pitchFamily="34" charset="0"/>
                <a:ea typeface="Source Sans 3" pitchFamily="34" charset="-122"/>
                <a:cs typeface="Source Sans 3" pitchFamily="34" charset="-120"/>
              </a:rPr>
              <a:t>Công trình nghiên cứu vắc-xin của Pasteur đã thay đổi hoàn toàn lịch sử y học. Ông đã chứng minh rằng con người có thể chủ động phòng ngừa bệnh tật thay vì chỉ điều trị sau khi mắc bệnh. Nguyên lý của ông - sử dụng mầm bệnh đã được làm yếu để kích thích hệ miễn dịch - vẫn là nền tảng của ngành miễn dịch học hiện đại.</a:t>
            </a:r>
            <a:endParaRPr lang="en-US" sz="1000" dirty="0"/>
          </a:p>
        </p:txBody>
      </p:sp>
      <p:sp>
        <p:nvSpPr>
          <p:cNvPr id="19" name="Text 14"/>
          <p:cNvSpPr/>
          <p:nvPr/>
        </p:nvSpPr>
        <p:spPr>
          <a:xfrm>
            <a:off x="968693" y="3792855"/>
            <a:ext cx="6185059" cy="423148"/>
          </a:xfrm>
          <a:prstGeom prst="rect">
            <a:avLst/>
          </a:prstGeom>
          <a:noFill/>
          <a:ln/>
        </p:spPr>
        <p:txBody>
          <a:bodyPr wrap="square" lIns="0" tIns="0" rIns="0" bIns="0" rtlCol="0" anchor="t"/>
          <a:lstStyle/>
          <a:p>
            <a:pPr algn="l" indent="0" marL="0">
              <a:lnSpc>
                <a:spcPts val="1650"/>
              </a:lnSpc>
              <a:buNone/>
            </a:pPr>
            <a:r>
              <a:rPr lang="en-US" sz="1000" dirty="0">
                <a:solidFill>
                  <a:srgbClr val="272525"/>
                </a:solidFill>
                <a:latin typeface="Source Sans 3" pitchFamily="34" charset="0"/>
                <a:ea typeface="Source Sans 3" pitchFamily="34" charset="-122"/>
                <a:cs typeface="Source Sans 3" pitchFamily="34" charset="-120"/>
              </a:rPr>
              <a:t>Viện Pasteur được thành lập năm 1887 để tiếp tục công trình của ông, và đến nay vẫn là một trong những trung tâm nghiên cứu y sinh hàng đầu thế giới, góp phần phát triển nhiều vắc-xin quan trọng khác.</a:t>
            </a:r>
            <a:endParaRPr lang="en-US" sz="1000" dirty="0"/>
          </a:p>
        </p:txBody>
      </p:sp>
      <p:pic>
        <p:nvPicPr>
          <p:cNvPr id="20" name="Image 3" descr="preencoded.png">    </p:cNvPr>
          <p:cNvPicPr>
            <a:picLocks noChangeAspect="1"/>
          </p:cNvPicPr>
          <p:nvPr/>
        </p:nvPicPr>
        <p:blipFill>
          <a:blip r:embed="rId7"/>
          <a:stretch>
            <a:fillRect/>
          </a:stretch>
        </p:blipFill>
        <p:spPr>
          <a:xfrm>
            <a:off x="7484031" y="3068955"/>
            <a:ext cx="6185059" cy="61850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645438"/>
            <a:ext cx="5387340" cy="673418"/>
          </a:xfrm>
          <a:prstGeom prst="rect">
            <a:avLst/>
          </a:prstGeom>
          <a:noFill/>
          <a:ln/>
        </p:spPr>
        <p:txBody>
          <a:bodyPr wrap="none" lIns="0" tIns="0" rIns="0" bIns="0" rtlCol="0" anchor="t"/>
          <a:lstStyle/>
          <a:p>
            <a:pPr algn="l" indent="0" marL="0">
              <a:lnSpc>
                <a:spcPts val="5300"/>
              </a:lnSpc>
              <a:buNone/>
            </a:pPr>
            <a:r>
              <a:rPr lang="en-US" sz="4200" dirty="0">
                <a:solidFill>
                  <a:srgbClr val="D73AD7"/>
                </a:solidFill>
                <a:latin typeface="Source Serif 4 Semi Bold" pitchFamily="34" charset="0"/>
                <a:ea typeface="Source Serif 4 Semi Bold" pitchFamily="34" charset="-122"/>
                <a:cs typeface="Source Serif 4 Semi Bold" pitchFamily="34" charset="-120"/>
              </a:rPr>
              <a:t>Tác Động Và Di Sản</a:t>
            </a:r>
            <a:endParaRPr lang="en-US" sz="4200" dirty="0"/>
          </a:p>
        </p:txBody>
      </p:sp>
      <p:sp>
        <p:nvSpPr>
          <p:cNvPr id="3" name="Text 1"/>
          <p:cNvSpPr/>
          <p:nvPr/>
        </p:nvSpPr>
        <p:spPr>
          <a:xfrm>
            <a:off x="968693" y="1891189"/>
            <a:ext cx="4040148" cy="755571"/>
          </a:xfrm>
          <a:prstGeom prst="rect">
            <a:avLst/>
          </a:prstGeom>
          <a:noFill/>
          <a:ln/>
        </p:spPr>
        <p:txBody>
          <a:bodyPr wrap="none" lIns="0" tIns="0" rIns="0" bIns="0" rtlCol="0" anchor="t"/>
          <a:lstStyle/>
          <a:p>
            <a:pPr algn="ctr" indent="0" marL="0">
              <a:lnSpc>
                <a:spcPts val="5900"/>
              </a:lnSpc>
              <a:buNone/>
            </a:pPr>
            <a:r>
              <a:rPr lang="en-US" sz="5900" dirty="0">
                <a:solidFill>
                  <a:srgbClr val="272525"/>
                </a:solidFill>
                <a:latin typeface="Source Serif 4 Semi Bold" pitchFamily="34" charset="0"/>
                <a:ea typeface="Source Serif 4 Semi Bold" pitchFamily="34" charset="-122"/>
                <a:cs typeface="Source Serif 4 Semi Bold" pitchFamily="34" charset="-120"/>
              </a:rPr>
              <a:t>100M+</a:t>
            </a:r>
            <a:endParaRPr lang="en-US" sz="5900" dirty="0"/>
          </a:p>
        </p:txBody>
      </p:sp>
      <p:sp>
        <p:nvSpPr>
          <p:cNvPr id="4" name="Text 2"/>
          <p:cNvSpPr/>
          <p:nvPr/>
        </p:nvSpPr>
        <p:spPr>
          <a:xfrm>
            <a:off x="1641396" y="2932867"/>
            <a:ext cx="2694623" cy="336590"/>
          </a:xfrm>
          <a:prstGeom prst="rect">
            <a:avLst/>
          </a:prstGeom>
          <a:noFill/>
          <a:ln/>
        </p:spPr>
        <p:txBody>
          <a:bodyPr wrap="none" lIns="0" tIns="0" rIns="0" bIns="0" rtlCol="0" anchor="t"/>
          <a:lstStyle/>
          <a:p>
            <a:pPr algn="ctr"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Sinh Mạng Được Cứu</a:t>
            </a:r>
            <a:endParaRPr lang="en-US" sz="2100" dirty="0"/>
          </a:p>
        </p:txBody>
      </p:sp>
      <p:sp>
        <p:nvSpPr>
          <p:cNvPr id="5" name="Text 3"/>
          <p:cNvSpPr/>
          <p:nvPr/>
        </p:nvSpPr>
        <p:spPr>
          <a:xfrm>
            <a:off x="968693" y="3406735"/>
            <a:ext cx="4040148" cy="1098709"/>
          </a:xfrm>
          <a:prstGeom prst="rect">
            <a:avLst/>
          </a:prstGeom>
          <a:noFill/>
          <a:ln/>
        </p:spPr>
        <p:txBody>
          <a:bodyPr wrap="square" lIns="0" tIns="0" rIns="0" bIns="0" rtlCol="0" anchor="t"/>
          <a:lstStyle/>
          <a:p>
            <a:pPr algn="ctr"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Ước tính số người được cứu sống nhờ các phát minh của Pasteur trong hơn một thế kỷ qua.</a:t>
            </a:r>
            <a:endParaRPr lang="en-US" sz="1800" dirty="0"/>
          </a:p>
        </p:txBody>
      </p:sp>
      <p:sp>
        <p:nvSpPr>
          <p:cNvPr id="6" name="Text 4"/>
          <p:cNvSpPr/>
          <p:nvPr/>
        </p:nvSpPr>
        <p:spPr>
          <a:xfrm>
            <a:off x="5294948" y="1891189"/>
            <a:ext cx="4040267" cy="755571"/>
          </a:xfrm>
          <a:prstGeom prst="rect">
            <a:avLst/>
          </a:prstGeom>
          <a:noFill/>
          <a:ln/>
        </p:spPr>
        <p:txBody>
          <a:bodyPr wrap="none" lIns="0" tIns="0" rIns="0" bIns="0" rtlCol="0" anchor="t"/>
          <a:lstStyle/>
          <a:p>
            <a:pPr algn="ctr" indent="0" marL="0">
              <a:lnSpc>
                <a:spcPts val="5900"/>
              </a:lnSpc>
              <a:buNone/>
            </a:pPr>
            <a:r>
              <a:rPr lang="en-US" sz="5900" dirty="0">
                <a:solidFill>
                  <a:srgbClr val="272525"/>
                </a:solidFill>
                <a:latin typeface="Source Serif 4 Semi Bold" pitchFamily="34" charset="0"/>
                <a:ea typeface="Source Serif 4 Semi Bold" pitchFamily="34" charset="-122"/>
                <a:cs typeface="Source Serif 4 Semi Bold" pitchFamily="34" charset="-120"/>
              </a:rPr>
              <a:t>1887</a:t>
            </a:r>
            <a:endParaRPr lang="en-US" sz="5900" dirty="0"/>
          </a:p>
        </p:txBody>
      </p:sp>
      <p:sp>
        <p:nvSpPr>
          <p:cNvPr id="7" name="Text 5"/>
          <p:cNvSpPr/>
          <p:nvPr/>
        </p:nvSpPr>
        <p:spPr>
          <a:xfrm>
            <a:off x="5968246" y="2932867"/>
            <a:ext cx="2693670" cy="336590"/>
          </a:xfrm>
          <a:prstGeom prst="rect">
            <a:avLst/>
          </a:prstGeom>
          <a:noFill/>
          <a:ln/>
        </p:spPr>
        <p:txBody>
          <a:bodyPr wrap="none" lIns="0" tIns="0" rIns="0" bIns="0" rtlCol="0" anchor="t"/>
          <a:lstStyle/>
          <a:p>
            <a:pPr algn="ctr"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Viện Pasteur</a:t>
            </a:r>
            <a:endParaRPr lang="en-US" sz="2100" dirty="0"/>
          </a:p>
        </p:txBody>
      </p:sp>
      <p:sp>
        <p:nvSpPr>
          <p:cNvPr id="8" name="Text 6"/>
          <p:cNvSpPr/>
          <p:nvPr/>
        </p:nvSpPr>
        <p:spPr>
          <a:xfrm>
            <a:off x="5294948" y="3406735"/>
            <a:ext cx="4040267" cy="732473"/>
          </a:xfrm>
          <a:prstGeom prst="rect">
            <a:avLst/>
          </a:prstGeom>
          <a:noFill/>
          <a:ln/>
        </p:spPr>
        <p:txBody>
          <a:bodyPr wrap="square" lIns="0" tIns="0" rIns="0" bIns="0" rtlCol="0" anchor="t"/>
          <a:lstStyle/>
          <a:p>
            <a:pPr algn="ctr"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Năm thành lập viện nghiên cứu mang tên ông, nay có 32 chi nhánh trên toàn cầu.</a:t>
            </a:r>
            <a:endParaRPr lang="en-US" sz="1800" dirty="0"/>
          </a:p>
        </p:txBody>
      </p:sp>
      <p:sp>
        <p:nvSpPr>
          <p:cNvPr id="9" name="Text 7"/>
          <p:cNvSpPr/>
          <p:nvPr/>
        </p:nvSpPr>
        <p:spPr>
          <a:xfrm>
            <a:off x="9621322" y="1891189"/>
            <a:ext cx="4040148" cy="755571"/>
          </a:xfrm>
          <a:prstGeom prst="rect">
            <a:avLst/>
          </a:prstGeom>
          <a:noFill/>
          <a:ln/>
        </p:spPr>
        <p:txBody>
          <a:bodyPr wrap="none" lIns="0" tIns="0" rIns="0" bIns="0" rtlCol="0" anchor="t"/>
          <a:lstStyle/>
          <a:p>
            <a:pPr algn="ctr" indent="0" marL="0">
              <a:lnSpc>
                <a:spcPts val="5900"/>
              </a:lnSpc>
              <a:buNone/>
            </a:pPr>
            <a:r>
              <a:rPr lang="en-US" sz="5900" dirty="0">
                <a:solidFill>
                  <a:srgbClr val="272525"/>
                </a:solidFill>
                <a:latin typeface="Source Serif 4 Semi Bold" pitchFamily="34" charset="0"/>
                <a:ea typeface="Source Serif 4 Semi Bold" pitchFamily="34" charset="-122"/>
                <a:cs typeface="Source Serif 4 Semi Bold" pitchFamily="34" charset="-120"/>
              </a:rPr>
              <a:t>10+</a:t>
            </a:r>
            <a:endParaRPr lang="en-US" sz="5900" dirty="0"/>
          </a:p>
        </p:txBody>
      </p:sp>
      <p:sp>
        <p:nvSpPr>
          <p:cNvPr id="10" name="Text 8"/>
          <p:cNvSpPr/>
          <p:nvPr/>
        </p:nvSpPr>
        <p:spPr>
          <a:xfrm>
            <a:off x="10294501" y="2932867"/>
            <a:ext cx="2693670" cy="336590"/>
          </a:xfrm>
          <a:prstGeom prst="rect">
            <a:avLst/>
          </a:prstGeom>
          <a:noFill/>
          <a:ln/>
        </p:spPr>
        <p:txBody>
          <a:bodyPr wrap="none" lIns="0" tIns="0" rIns="0" bIns="0" rtlCol="0" anchor="t"/>
          <a:lstStyle/>
          <a:p>
            <a:pPr algn="ctr"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Giải Nobel</a:t>
            </a:r>
            <a:endParaRPr lang="en-US" sz="2100" dirty="0"/>
          </a:p>
        </p:txBody>
      </p:sp>
      <p:sp>
        <p:nvSpPr>
          <p:cNvPr id="11" name="Text 9"/>
          <p:cNvSpPr/>
          <p:nvPr/>
        </p:nvSpPr>
        <p:spPr>
          <a:xfrm>
            <a:off x="9621322" y="3406735"/>
            <a:ext cx="4040148" cy="1098709"/>
          </a:xfrm>
          <a:prstGeom prst="rect">
            <a:avLst/>
          </a:prstGeom>
          <a:noFill/>
          <a:ln/>
        </p:spPr>
        <p:txBody>
          <a:bodyPr wrap="square" lIns="0" tIns="0" rIns="0" bIns="0" rtlCol="0" anchor="t"/>
          <a:lstStyle/>
          <a:p>
            <a:pPr algn="ctr"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Số giải Nobel Y học được trao cho các nhà khoa học từ Viện Pasteur, tiếp nối di sản của ông.</a:t>
            </a:r>
            <a:endParaRPr lang="en-US" sz="1800" dirty="0"/>
          </a:p>
        </p:txBody>
      </p:sp>
      <p:sp>
        <p:nvSpPr>
          <p:cNvPr id="12" name="Text 10"/>
          <p:cNvSpPr/>
          <p:nvPr/>
        </p:nvSpPr>
        <p:spPr>
          <a:xfrm>
            <a:off x="968693" y="4762976"/>
            <a:ext cx="12692896" cy="1098709"/>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Di sản của Louis Pasteur vượt xa những phát minh khoa học của ông. Ông đã thiết lập một phương pháp tiếp cận khoa học nghiêm ngặt, kết hợp giữa nghiên cứu cơ bản và ứng dụng thực tiễn. Tinh thần này đã truyền cảm hứng cho vô số nhà khoa học sau này. Viện Pasteur, được thành lập để tôn vinh ông, đã trở thành biểu tượng của sự xuất sắc trong nghiên cứu y sinh học.</a:t>
            </a:r>
            <a:endParaRPr lang="en-US" sz="1800" dirty="0"/>
          </a:p>
        </p:txBody>
      </p:sp>
      <p:sp>
        <p:nvSpPr>
          <p:cNvPr id="13" name="Text 11"/>
          <p:cNvSpPr/>
          <p:nvPr/>
        </p:nvSpPr>
        <p:spPr>
          <a:xfrm>
            <a:off x="968693" y="6119217"/>
            <a:ext cx="12692896" cy="1464945"/>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Những đóng góp của Pasteur đã tạo nền móng cho y học hiện đại, từ phẫu thuật vô trùng đến phát triển kháng sinh và vắc-xin. Mỗi khi chúng ta uống sữa tiệt trùng, tiêm vắc-xin, hay được điều trị trong môi trường y tế sạch sẽ, chúng ta đang hưởng lợi từ di sản của ông. Pasteur đã chứng minh rằng khoa học không chỉ là việc tìm hiểu thế giới mà còn là công cụ mạnh mẽ để cải thiện cuộc sống con người.</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747832"/>
            <a:ext cx="8270319" cy="626031"/>
          </a:xfrm>
          <a:prstGeom prst="rect">
            <a:avLst/>
          </a:prstGeom>
          <a:noFill/>
          <a:ln/>
        </p:spPr>
        <p:txBody>
          <a:bodyPr wrap="none" lIns="0" tIns="0" rIns="0" bIns="0" rtlCol="0" anchor="t"/>
          <a:lstStyle/>
          <a:p>
            <a:pPr algn="l" indent="0" marL="0">
              <a:lnSpc>
                <a:spcPts val="4900"/>
              </a:lnSpc>
              <a:buNone/>
            </a:pPr>
            <a:r>
              <a:rPr lang="en-US" sz="3900" dirty="0">
                <a:solidFill>
                  <a:srgbClr val="D73AD7"/>
                </a:solidFill>
                <a:latin typeface="Source Serif 4 Semi Bold" pitchFamily="34" charset="0"/>
                <a:ea typeface="Source Serif 4 Semi Bold" pitchFamily="34" charset="-122"/>
                <a:cs typeface="Source Serif 4 Semi Bold" pitchFamily="34" charset="-120"/>
              </a:rPr>
              <a:t>Bài Học Từ Cuộc Đời Louis Pasteur</a:t>
            </a:r>
            <a:endParaRPr lang="en-US" sz="3900" dirty="0"/>
          </a:p>
        </p:txBody>
      </p:sp>
      <p:sp>
        <p:nvSpPr>
          <p:cNvPr id="3" name="Shape 1"/>
          <p:cNvSpPr/>
          <p:nvPr/>
        </p:nvSpPr>
        <p:spPr>
          <a:xfrm>
            <a:off x="968693" y="1799630"/>
            <a:ext cx="6239947" cy="1933813"/>
          </a:xfrm>
          <a:prstGeom prst="roundRect">
            <a:avLst>
              <a:gd name="adj" fmla="val 5674"/>
            </a:avLst>
          </a:prstGeom>
          <a:solidFill>
            <a:srgbClr val="FFFFFF">
              <a:alpha val="95000"/>
            </a:srgbClr>
          </a:solidFill>
          <a:ln w="22860">
            <a:solidFill>
              <a:srgbClr val="D75BE2"/>
            </a:solidFill>
            <a:prstDash val="solid"/>
          </a:ln>
        </p:spPr>
      </p:sp>
      <p:sp>
        <p:nvSpPr>
          <p:cNvPr id="4" name="Shape 2"/>
          <p:cNvSpPr/>
          <p:nvPr/>
        </p:nvSpPr>
        <p:spPr>
          <a:xfrm>
            <a:off x="945833" y="1799630"/>
            <a:ext cx="91440" cy="1933813"/>
          </a:xfrm>
          <a:prstGeom prst="roundRect">
            <a:avLst>
              <a:gd name="adj" fmla="val 97791"/>
            </a:avLst>
          </a:prstGeom>
          <a:solidFill>
            <a:srgbClr val="D75BE2"/>
          </a:solidFill>
          <a:ln/>
        </p:spPr>
      </p:sp>
      <p:sp>
        <p:nvSpPr>
          <p:cNvPr id="5" name="Text 3"/>
          <p:cNvSpPr/>
          <p:nvPr/>
        </p:nvSpPr>
        <p:spPr>
          <a:xfrm>
            <a:off x="1273016" y="2035373"/>
            <a:ext cx="3584853" cy="313134"/>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Sự Kiên Trì Trong Nghiên Cứu</a:t>
            </a:r>
            <a:endParaRPr lang="en-US" sz="1950" dirty="0"/>
          </a:p>
        </p:txBody>
      </p:sp>
      <p:sp>
        <p:nvSpPr>
          <p:cNvPr id="6" name="Text 4"/>
          <p:cNvSpPr/>
          <p:nvPr/>
        </p:nvSpPr>
        <p:spPr>
          <a:xfrm>
            <a:off x="1273016" y="2476143"/>
            <a:ext cx="5699879" cy="1021556"/>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Pasteur đã dành hàng năm trời cho mỗi dự án nghiên cứu, không bao giờ từ bỏ dù gặp nhiều thất bại. Ông tin rằng thành công đến từ sự kiên nhẫn và nỗ lực không ngừng nghỉ.</a:t>
            </a:r>
            <a:endParaRPr lang="en-US" sz="1650" dirty="0"/>
          </a:p>
        </p:txBody>
      </p:sp>
      <p:sp>
        <p:nvSpPr>
          <p:cNvPr id="7" name="Shape 5"/>
          <p:cNvSpPr/>
          <p:nvPr/>
        </p:nvSpPr>
        <p:spPr>
          <a:xfrm>
            <a:off x="7421523" y="1799630"/>
            <a:ext cx="6240066" cy="1933813"/>
          </a:xfrm>
          <a:prstGeom prst="roundRect">
            <a:avLst>
              <a:gd name="adj" fmla="val 5674"/>
            </a:avLst>
          </a:prstGeom>
          <a:solidFill>
            <a:srgbClr val="FFFFFF">
              <a:alpha val="95000"/>
            </a:srgbClr>
          </a:solidFill>
          <a:ln w="22860">
            <a:solidFill>
              <a:srgbClr val="D75BE2"/>
            </a:solidFill>
            <a:prstDash val="solid"/>
          </a:ln>
        </p:spPr>
      </p:sp>
      <p:sp>
        <p:nvSpPr>
          <p:cNvPr id="8" name="Shape 6"/>
          <p:cNvSpPr/>
          <p:nvPr/>
        </p:nvSpPr>
        <p:spPr>
          <a:xfrm>
            <a:off x="7398663" y="1799630"/>
            <a:ext cx="91440" cy="1933813"/>
          </a:xfrm>
          <a:prstGeom prst="roundRect">
            <a:avLst>
              <a:gd name="adj" fmla="val 97791"/>
            </a:avLst>
          </a:prstGeom>
          <a:solidFill>
            <a:srgbClr val="D75BE2"/>
          </a:solidFill>
          <a:ln/>
        </p:spPr>
      </p:sp>
      <p:sp>
        <p:nvSpPr>
          <p:cNvPr id="9" name="Text 7"/>
          <p:cNvSpPr/>
          <p:nvPr/>
        </p:nvSpPr>
        <p:spPr>
          <a:xfrm>
            <a:off x="7725847" y="2035373"/>
            <a:ext cx="3498413" cy="313134"/>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Khoa Học Phục Vụ Nhân Loại</a:t>
            </a:r>
            <a:endParaRPr lang="en-US" sz="1950" dirty="0"/>
          </a:p>
        </p:txBody>
      </p:sp>
      <p:sp>
        <p:nvSpPr>
          <p:cNvPr id="10" name="Text 8"/>
          <p:cNvSpPr/>
          <p:nvPr/>
        </p:nvSpPr>
        <p:spPr>
          <a:xfrm>
            <a:off x="7725847" y="2476143"/>
            <a:ext cx="5699998" cy="1021556"/>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Mọi nghiên cứu của ông đều hướng đến mục tiêu cải thiện cuộc sống con người. Ông không chỉ quan tâm đến lý thuyết mà còn chú trọng ứng dụng thực tiễn của khoa học.</a:t>
            </a:r>
            <a:endParaRPr lang="en-US" sz="1650" dirty="0"/>
          </a:p>
        </p:txBody>
      </p:sp>
      <p:sp>
        <p:nvSpPr>
          <p:cNvPr id="11" name="Shape 9"/>
          <p:cNvSpPr/>
          <p:nvPr/>
        </p:nvSpPr>
        <p:spPr>
          <a:xfrm>
            <a:off x="968693" y="3946327"/>
            <a:ext cx="6239947" cy="1933813"/>
          </a:xfrm>
          <a:prstGeom prst="roundRect">
            <a:avLst>
              <a:gd name="adj" fmla="val 5674"/>
            </a:avLst>
          </a:prstGeom>
          <a:solidFill>
            <a:srgbClr val="FFFFFF">
              <a:alpha val="95000"/>
            </a:srgbClr>
          </a:solidFill>
          <a:ln w="22860">
            <a:solidFill>
              <a:srgbClr val="D75BE2"/>
            </a:solidFill>
            <a:prstDash val="solid"/>
          </a:ln>
        </p:spPr>
      </p:sp>
      <p:sp>
        <p:nvSpPr>
          <p:cNvPr id="12" name="Shape 10"/>
          <p:cNvSpPr/>
          <p:nvPr/>
        </p:nvSpPr>
        <p:spPr>
          <a:xfrm>
            <a:off x="945833" y="3946327"/>
            <a:ext cx="91440" cy="1933813"/>
          </a:xfrm>
          <a:prstGeom prst="roundRect">
            <a:avLst>
              <a:gd name="adj" fmla="val 97791"/>
            </a:avLst>
          </a:prstGeom>
          <a:solidFill>
            <a:srgbClr val="D75BE2"/>
          </a:solidFill>
          <a:ln/>
        </p:spPr>
      </p:sp>
      <p:sp>
        <p:nvSpPr>
          <p:cNvPr id="13" name="Text 11"/>
          <p:cNvSpPr/>
          <p:nvPr/>
        </p:nvSpPr>
        <p:spPr>
          <a:xfrm>
            <a:off x="1273016" y="4182070"/>
            <a:ext cx="3594854" cy="313134"/>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Dũng Cảm Đối Mặt Thử Thách</a:t>
            </a:r>
            <a:endParaRPr lang="en-US" sz="1950" dirty="0"/>
          </a:p>
        </p:txBody>
      </p:sp>
      <p:sp>
        <p:nvSpPr>
          <p:cNvPr id="14" name="Text 12"/>
          <p:cNvSpPr/>
          <p:nvPr/>
        </p:nvSpPr>
        <p:spPr>
          <a:xfrm>
            <a:off x="1273016" y="4622840"/>
            <a:ext cx="5699879" cy="1021556"/>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Pasteur không ngại thử nghiệm những ý tưởng mới, ngay cả khi chúng đi ngược lại niềm tin phổ biến. Ông sẵn sàng đối mặt với sự phản đối để bảo vệ chân lý khoa học.</a:t>
            </a:r>
            <a:endParaRPr lang="en-US" sz="1650" dirty="0"/>
          </a:p>
        </p:txBody>
      </p:sp>
      <p:sp>
        <p:nvSpPr>
          <p:cNvPr id="15" name="Shape 13"/>
          <p:cNvSpPr/>
          <p:nvPr/>
        </p:nvSpPr>
        <p:spPr>
          <a:xfrm>
            <a:off x="7421523" y="3946327"/>
            <a:ext cx="6240066" cy="1933813"/>
          </a:xfrm>
          <a:prstGeom prst="roundRect">
            <a:avLst>
              <a:gd name="adj" fmla="val 5674"/>
            </a:avLst>
          </a:prstGeom>
          <a:solidFill>
            <a:srgbClr val="FFFFFF">
              <a:alpha val="95000"/>
            </a:srgbClr>
          </a:solidFill>
          <a:ln w="22860">
            <a:solidFill>
              <a:srgbClr val="D75BE2"/>
            </a:solidFill>
            <a:prstDash val="solid"/>
          </a:ln>
        </p:spPr>
      </p:sp>
      <p:sp>
        <p:nvSpPr>
          <p:cNvPr id="16" name="Shape 14"/>
          <p:cNvSpPr/>
          <p:nvPr/>
        </p:nvSpPr>
        <p:spPr>
          <a:xfrm>
            <a:off x="7398663" y="3946327"/>
            <a:ext cx="91440" cy="1933813"/>
          </a:xfrm>
          <a:prstGeom prst="roundRect">
            <a:avLst>
              <a:gd name="adj" fmla="val 97791"/>
            </a:avLst>
          </a:prstGeom>
          <a:solidFill>
            <a:srgbClr val="D75BE2"/>
          </a:solidFill>
          <a:ln/>
        </p:spPr>
      </p:sp>
      <p:sp>
        <p:nvSpPr>
          <p:cNvPr id="17" name="Text 15"/>
          <p:cNvSpPr/>
          <p:nvPr/>
        </p:nvSpPr>
        <p:spPr>
          <a:xfrm>
            <a:off x="7725847" y="4182070"/>
            <a:ext cx="2504718" cy="313134"/>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Tinh Thần Hợp Tác</a:t>
            </a:r>
            <a:endParaRPr lang="en-US" sz="1950" dirty="0"/>
          </a:p>
        </p:txBody>
      </p:sp>
      <p:sp>
        <p:nvSpPr>
          <p:cNvPr id="18" name="Text 16"/>
          <p:cNvSpPr/>
          <p:nvPr/>
        </p:nvSpPr>
        <p:spPr>
          <a:xfrm>
            <a:off x="7725847" y="4622840"/>
            <a:ext cx="5699998" cy="1021556"/>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Mặc dù là một thiên tài, Pasteur luôn làm việc với các cộng sự và học trò. Ông hiểu rằng khoa học phát triển mạnh mẽ nhất khi có sự hợp tác và chia sẻ tri thức.</a:t>
            </a:r>
            <a:endParaRPr lang="en-US" sz="1650" dirty="0"/>
          </a:p>
        </p:txBody>
      </p:sp>
      <p:sp>
        <p:nvSpPr>
          <p:cNvPr id="19" name="Text 17"/>
          <p:cNvSpPr/>
          <p:nvPr/>
        </p:nvSpPr>
        <p:spPr>
          <a:xfrm>
            <a:off x="968693" y="6119574"/>
            <a:ext cx="12692896" cy="1362075"/>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Cuộc đời và sự nghiệp của Louis Pasteur là nguồn cảm hứng vĩnh cửu cho tất cả chúng ta. Ông đã chứng minh rằng một người với đam mê, sự cống hiến và phương pháp khoa học đúng đắn có thể thay đổi thế giới. Những bài học từ cuộc đời ông không chỉ áp dụng cho các nhà khoa học mà còn cho bất kỳ ai muốn tạo ra tác động tích cực đến xã hội. Trong thời đại ngày nay, khi nhân loại đối mặt với nhiều thách thức mới, tinh thần của Pasteur - sự kiên trì, lòng dũng cảm và cam kết phục vụ nhân loại - vẫn còn nguyên giá trị và cần thiết hơn bao giờ hết.</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Slide 1</vt:lpstr>
      <vt:lpstr>Slide 2</vt:lpstr>
      <vt:lpstr>Slide 3</vt:lpstr>
      <vt:lpstr>Slide 4</vt:lpstr>
      <vt:lpstr>Slide 5</vt:lpstr>
      <vt:lpstr>Slide 6</vt:lpstr>
      <vt:lpstr>Slide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2025-11-07T03:03:49Z</dcterms:created>
  <dcterms:modified xsi:type="dcterms:W3CDTF">2025-11-07T03:03:49Z</dcterms:modified>
</cp:coreProperties>
</file>