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embeddedFontLst>
    <p:embeddedFont>
      <p:font typeface="Source Serif 4 Semi Bold"/>
      <p:regular r:id="rId17"/>
    </p:embeddedFont>
    <p:embeddedFont>
      <p:font typeface="Source Serif 4 Semi Bold"/>
      <p:regular r:id="rId18"/>
    </p:embeddedFont>
    <p:embeddedFont>
      <p:font typeface="Source Serif 4 Semi Bold"/>
      <p:regular r:id="rId19"/>
    </p:embeddedFont>
    <p:embeddedFont>
      <p:font typeface="Source Serif 4 Semi Bold"/>
      <p:regular r:id="rId20"/>
    </p:embeddedFont>
    <p:embeddedFont>
      <p:font typeface="Source Sans 3"/>
      <p:regular r:id="rId21"/>
    </p:embeddedFont>
    <p:embeddedFont>
      <p:font typeface="Source Sans 3"/>
      <p:regular r:id="rId2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font" Target="fonts/font1.fntdata"/><Relationship Id="rId18" Type="http://schemas.openxmlformats.org/officeDocument/2006/relationships/font" Target="fonts/font2.fntdata"/><Relationship Id="rId19" Type="http://schemas.openxmlformats.org/officeDocument/2006/relationships/font" Target="fonts/font3.fntdata"/><Relationship Id="rId20" Type="http://schemas.openxmlformats.org/officeDocument/2006/relationships/font" Target="fonts/font4.fntdata"/><Relationship Id="rId21" Type="http://schemas.openxmlformats.org/officeDocument/2006/relationships/font" Target="fonts/font5.fntdata"/><Relationship Id="rId22"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sv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sv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svg"/><Relationship Id="rId10" Type="http://schemas.openxmlformats.org/officeDocument/2006/relationships/slideLayout" Target="../slideLayouts/slideLayout5.xml"/><Relationship Id="rId11"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sv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sv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image" Target="../media/image-7-9.svg"/><Relationship Id="rId10" Type="http://schemas.openxmlformats.org/officeDocument/2006/relationships/image" Target="../media/image-7-10.png"/><Relationship Id="rId11" Type="http://schemas.openxmlformats.org/officeDocument/2006/relationships/image" Target="../media/image-7-11.png"/><Relationship Id="rId12" Type="http://schemas.openxmlformats.org/officeDocument/2006/relationships/image" Target="../media/image-7-12.svg"/><Relationship Id="rId13" Type="http://schemas.openxmlformats.org/officeDocument/2006/relationships/slideLayout" Target="../slideLayouts/slideLayout8.xml"/><Relationship Id="rId1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slideLayout" Target="../slideLayouts/slideLayout9.xml"/><Relationship Id="rId8"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968693" y="2242661"/>
            <a:ext cx="7391162" cy="726043"/>
          </a:xfrm>
          <a:prstGeom prst="rect">
            <a:avLst/>
          </a:prstGeom>
          <a:noFill/>
          <a:ln/>
        </p:spPr>
        <p:txBody>
          <a:bodyPr wrap="none" lIns="0" tIns="0" rIns="0" bIns="0" rtlCol="0" anchor="t"/>
          <a:lstStyle/>
          <a:p>
            <a:pPr algn="l" indent="0" marL="0">
              <a:lnSpc>
                <a:spcPts val="5700"/>
              </a:lnSpc>
              <a:buNone/>
            </a:pPr>
            <a:r>
              <a:rPr lang="en-US" sz="4550" dirty="0">
                <a:solidFill>
                  <a:srgbClr val="D73AD7"/>
                </a:solidFill>
                <a:latin typeface="Source Serif 4 Semi Bold" pitchFamily="34" charset="0"/>
                <a:ea typeface="Source Serif 4 Semi Bold" pitchFamily="34" charset="-122"/>
                <a:cs typeface="Source Serif 4 Semi Bold" pitchFamily="34" charset="-120"/>
              </a:rPr>
              <a:t>Đại Tướng Võ Nguyên Giáp</a:t>
            </a:r>
            <a:endParaRPr lang="en-US" sz="4550" dirty="0"/>
          </a:p>
        </p:txBody>
      </p:sp>
      <p:sp>
        <p:nvSpPr>
          <p:cNvPr id="5" name="Text 2"/>
          <p:cNvSpPr/>
          <p:nvPr/>
        </p:nvSpPr>
        <p:spPr>
          <a:xfrm>
            <a:off x="968693" y="3338989"/>
            <a:ext cx="12692896" cy="118514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Cuốn sách về Đại tướng Võ Nguyên Giáp là một tác phẩm tài liệu quý giá, ghi lại cuộc đời và sự nghiệp vẻ vang của một trong những vị tướng tài ba nhất thế kỷ XX. Sinh năm 1911 tại Quảng Bình, Đại tướng Võ Nguyên Giáp đã cống hiến trọn đời mình cho sự nghiệp giải phóng dân tộc và thống nhất đất nước.</a:t>
            </a:r>
            <a:endParaRPr lang="en-US" sz="1900" dirty="0"/>
          </a:p>
        </p:txBody>
      </p:sp>
      <p:sp>
        <p:nvSpPr>
          <p:cNvPr id="6" name="Text 3"/>
          <p:cNvSpPr/>
          <p:nvPr/>
        </p:nvSpPr>
        <p:spPr>
          <a:xfrm>
            <a:off x="968693" y="4801791"/>
            <a:ext cx="12692896" cy="118514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Cuốn sách không chỉ là câu chuyện về một con người phi thường, mà còn là bức tranh toàn cảnh về lịch sử Việt Nam hiện đại, từ cuộc kháng chiến chống Pháp đến cuộc kháng chiến chống Mỹ. Qua những trang sách, độc giả sẽ được hiểu sâu sắc về tài năng quân sự xuất chúng, tầm nhìn chiến lược sâu rộng và tình yêu quê hương đất nước thiết tha của Đại tướng.</a:t>
            </a:r>
            <a:endParaRPr lang="en-US" sz="19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968693" y="584002"/>
            <a:ext cx="7453193" cy="624602"/>
          </a:xfrm>
          <a:prstGeom prst="rect">
            <a:avLst/>
          </a:prstGeom>
          <a:noFill/>
          <a:ln/>
        </p:spPr>
        <p:txBody>
          <a:bodyPr wrap="none" lIns="0" tIns="0" rIns="0" bIns="0" rtlCol="0" anchor="t"/>
          <a:lstStyle/>
          <a:p>
            <a:pPr algn="l" indent="0" marL="0">
              <a:lnSpc>
                <a:spcPts val="4900"/>
              </a:lnSpc>
              <a:buNone/>
            </a:pPr>
            <a:r>
              <a:rPr lang="en-US" sz="3900" dirty="0">
                <a:solidFill>
                  <a:srgbClr val="D73AD7"/>
                </a:solidFill>
                <a:latin typeface="Source Serif 4 Semi Bold" pitchFamily="34" charset="0"/>
                <a:ea typeface="Source Serif 4 Semi Bold" pitchFamily="34" charset="-122"/>
                <a:cs typeface="Source Serif 4 Semi Bold" pitchFamily="34" charset="-120"/>
              </a:rPr>
              <a:t>Kết Luận: Tấm Gương Sáng Mãi</a:t>
            </a:r>
            <a:endParaRPr lang="en-US" sz="3900" dirty="0"/>
          </a:p>
        </p:txBody>
      </p:sp>
      <p:sp>
        <p:nvSpPr>
          <p:cNvPr id="3" name="Shape 1"/>
          <p:cNvSpPr/>
          <p:nvPr/>
        </p:nvSpPr>
        <p:spPr>
          <a:xfrm>
            <a:off x="968693" y="1633299"/>
            <a:ext cx="4089440" cy="2238732"/>
          </a:xfrm>
          <a:prstGeom prst="roundRect">
            <a:avLst>
              <a:gd name="adj" fmla="val 3985"/>
            </a:avLst>
          </a:prstGeom>
          <a:solidFill>
            <a:srgbClr val="F4D4F7"/>
          </a:solidFill>
          <a:ln w="7620">
            <a:solidFill>
              <a:srgbClr val="DABADD"/>
            </a:solidFill>
            <a:prstDash val="solid"/>
          </a:ln>
        </p:spPr>
      </p:sp>
      <p:sp>
        <p:nvSpPr>
          <p:cNvPr id="4" name="Text 2"/>
          <p:cNvSpPr/>
          <p:nvPr/>
        </p:nvSpPr>
        <p:spPr>
          <a:xfrm>
            <a:off x="1188601" y="1853208"/>
            <a:ext cx="2674144" cy="312301"/>
          </a:xfrm>
          <a:prstGeom prst="rect">
            <a:avLst/>
          </a:prstGeom>
          <a:noFill/>
          <a:ln/>
        </p:spPr>
        <p:txBody>
          <a:bodyPr wrap="none" lIns="0" tIns="0" rIns="0" bIns="0" rtlCol="0" anchor="t"/>
          <a:lstStyle/>
          <a:p>
            <a:pPr algn="l" indent="0" marL="0">
              <a:lnSpc>
                <a:spcPts val="2450"/>
              </a:lnSpc>
              <a:buNone/>
            </a:pPr>
            <a:r>
              <a:rPr lang="en-US" sz="1950" dirty="0">
                <a:solidFill>
                  <a:srgbClr val="272525"/>
                </a:solidFill>
                <a:latin typeface="Source Serif 4 Semi Bold" pitchFamily="34" charset="0"/>
                <a:ea typeface="Source Serif 4 Semi Bold" pitchFamily="34" charset="-122"/>
                <a:cs typeface="Source Serif 4 Semi Bold" pitchFamily="34" charset="-120"/>
              </a:rPr>
              <a:t>Vị Tướng Huyền Thoại</a:t>
            </a:r>
            <a:endParaRPr lang="en-US" sz="1950" dirty="0"/>
          </a:p>
        </p:txBody>
      </p:sp>
      <p:sp>
        <p:nvSpPr>
          <p:cNvPr id="5" name="Text 3"/>
          <p:cNvSpPr/>
          <p:nvPr/>
        </p:nvSpPr>
        <p:spPr>
          <a:xfrm>
            <a:off x="1188601" y="2292906"/>
            <a:ext cx="3649623" cy="1359218"/>
          </a:xfrm>
          <a:prstGeom prst="rect">
            <a:avLst/>
          </a:prstGeom>
          <a:noFill/>
          <a:ln/>
        </p:spPr>
        <p:txBody>
          <a:bodyPr wrap="square" lIns="0" tIns="0" rIns="0" bIns="0" rtlCol="0" anchor="t"/>
          <a:lstStyle/>
          <a:p>
            <a:pPr algn="l" indent="0" marL="0">
              <a:lnSpc>
                <a:spcPts val="2650"/>
              </a:lnSpc>
              <a:buNone/>
            </a:pPr>
            <a:r>
              <a:rPr lang="en-US" sz="1650" dirty="0">
                <a:solidFill>
                  <a:srgbClr val="272525"/>
                </a:solidFill>
                <a:latin typeface="Source Sans 3" pitchFamily="34" charset="0"/>
                <a:ea typeface="Source Sans 3" pitchFamily="34" charset="-122"/>
                <a:cs typeface="Source Sans 3" pitchFamily="34" charset="-120"/>
              </a:rPr>
              <a:t>Đại tướng Võ Nguyên Giáp là biểu tượng của tài năng quân sự Việt Nam, người đã tạo nên những chiến thắng lịch sử làm chấn động thế giới</a:t>
            </a:r>
            <a:endParaRPr lang="en-US" sz="1650" dirty="0"/>
          </a:p>
        </p:txBody>
      </p:sp>
      <p:sp>
        <p:nvSpPr>
          <p:cNvPr id="6" name="Shape 4"/>
          <p:cNvSpPr/>
          <p:nvPr/>
        </p:nvSpPr>
        <p:spPr>
          <a:xfrm>
            <a:off x="5270421" y="1633299"/>
            <a:ext cx="4089440" cy="2238732"/>
          </a:xfrm>
          <a:prstGeom prst="roundRect">
            <a:avLst>
              <a:gd name="adj" fmla="val 3985"/>
            </a:avLst>
          </a:prstGeom>
          <a:solidFill>
            <a:srgbClr val="F4D4F7"/>
          </a:solidFill>
          <a:ln w="7620">
            <a:solidFill>
              <a:srgbClr val="DABADD"/>
            </a:solidFill>
            <a:prstDash val="solid"/>
          </a:ln>
        </p:spPr>
      </p:sp>
      <p:sp>
        <p:nvSpPr>
          <p:cNvPr id="7" name="Text 5"/>
          <p:cNvSpPr/>
          <p:nvPr/>
        </p:nvSpPr>
        <p:spPr>
          <a:xfrm>
            <a:off x="5490329" y="1853208"/>
            <a:ext cx="2498646" cy="312301"/>
          </a:xfrm>
          <a:prstGeom prst="rect">
            <a:avLst/>
          </a:prstGeom>
          <a:noFill/>
          <a:ln/>
        </p:spPr>
        <p:txBody>
          <a:bodyPr wrap="none" lIns="0" tIns="0" rIns="0" bIns="0" rtlCol="0" anchor="t"/>
          <a:lstStyle/>
          <a:p>
            <a:pPr algn="l" indent="0" marL="0">
              <a:lnSpc>
                <a:spcPts val="2450"/>
              </a:lnSpc>
              <a:buNone/>
            </a:pPr>
            <a:r>
              <a:rPr lang="en-US" sz="1950" dirty="0">
                <a:solidFill>
                  <a:srgbClr val="272525"/>
                </a:solidFill>
                <a:latin typeface="Source Serif 4 Semi Bold" pitchFamily="34" charset="0"/>
                <a:ea typeface="Source Serif 4 Semi Bold" pitchFamily="34" charset="-122"/>
                <a:cs typeface="Source Serif 4 Semi Bold" pitchFamily="34" charset="-120"/>
              </a:rPr>
              <a:t>Con Người Cao Đẹp</a:t>
            </a:r>
            <a:endParaRPr lang="en-US" sz="1950" dirty="0"/>
          </a:p>
        </p:txBody>
      </p:sp>
      <p:sp>
        <p:nvSpPr>
          <p:cNvPr id="8" name="Text 6"/>
          <p:cNvSpPr/>
          <p:nvPr/>
        </p:nvSpPr>
        <p:spPr>
          <a:xfrm>
            <a:off x="5490329" y="2292906"/>
            <a:ext cx="3649623" cy="1019413"/>
          </a:xfrm>
          <a:prstGeom prst="rect">
            <a:avLst/>
          </a:prstGeom>
          <a:noFill/>
          <a:ln/>
        </p:spPr>
        <p:txBody>
          <a:bodyPr wrap="square" lIns="0" tIns="0" rIns="0" bIns="0" rtlCol="0" anchor="t"/>
          <a:lstStyle/>
          <a:p>
            <a:pPr algn="l" indent="0" marL="0">
              <a:lnSpc>
                <a:spcPts val="2650"/>
              </a:lnSpc>
              <a:buNone/>
            </a:pPr>
            <a:r>
              <a:rPr lang="en-US" sz="1650" dirty="0">
                <a:solidFill>
                  <a:srgbClr val="272525"/>
                </a:solidFill>
                <a:latin typeface="Source Sans 3" pitchFamily="34" charset="0"/>
                <a:ea typeface="Source Sans 3" pitchFamily="34" charset="-122"/>
                <a:cs typeface="Source Sans 3" pitchFamily="34" charset="-120"/>
              </a:rPr>
              <a:t>Một con người giản dị, gần gũi, luôn học hỏi và cống hiến hết mình cho dân tộc, cho đất nước</a:t>
            </a:r>
            <a:endParaRPr lang="en-US" sz="1650" dirty="0"/>
          </a:p>
        </p:txBody>
      </p:sp>
      <p:sp>
        <p:nvSpPr>
          <p:cNvPr id="9" name="Shape 7"/>
          <p:cNvSpPr/>
          <p:nvPr/>
        </p:nvSpPr>
        <p:spPr>
          <a:xfrm>
            <a:off x="9572149" y="1633299"/>
            <a:ext cx="4089440" cy="2238732"/>
          </a:xfrm>
          <a:prstGeom prst="roundRect">
            <a:avLst>
              <a:gd name="adj" fmla="val 3985"/>
            </a:avLst>
          </a:prstGeom>
          <a:solidFill>
            <a:srgbClr val="F4D4F7"/>
          </a:solidFill>
          <a:ln w="7620">
            <a:solidFill>
              <a:srgbClr val="DABADD"/>
            </a:solidFill>
            <a:prstDash val="solid"/>
          </a:ln>
        </p:spPr>
      </p:sp>
      <p:sp>
        <p:nvSpPr>
          <p:cNvPr id="10" name="Text 8"/>
          <p:cNvSpPr/>
          <p:nvPr/>
        </p:nvSpPr>
        <p:spPr>
          <a:xfrm>
            <a:off x="9792057" y="1853208"/>
            <a:ext cx="2498646" cy="312301"/>
          </a:xfrm>
          <a:prstGeom prst="rect">
            <a:avLst/>
          </a:prstGeom>
          <a:noFill/>
          <a:ln/>
        </p:spPr>
        <p:txBody>
          <a:bodyPr wrap="none" lIns="0" tIns="0" rIns="0" bIns="0" rtlCol="0" anchor="t"/>
          <a:lstStyle/>
          <a:p>
            <a:pPr algn="l" indent="0" marL="0">
              <a:lnSpc>
                <a:spcPts val="2450"/>
              </a:lnSpc>
              <a:buNone/>
            </a:pPr>
            <a:r>
              <a:rPr lang="en-US" sz="1950" dirty="0">
                <a:solidFill>
                  <a:srgbClr val="272525"/>
                </a:solidFill>
                <a:latin typeface="Source Serif 4 Semi Bold" pitchFamily="34" charset="0"/>
                <a:ea typeface="Source Serif 4 Semi Bold" pitchFamily="34" charset="-122"/>
                <a:cs typeface="Source Serif 4 Semi Bold" pitchFamily="34" charset="-120"/>
              </a:rPr>
              <a:t>Di Sản Vĩ Đại</a:t>
            </a:r>
            <a:endParaRPr lang="en-US" sz="1950" dirty="0"/>
          </a:p>
        </p:txBody>
      </p:sp>
      <p:sp>
        <p:nvSpPr>
          <p:cNvPr id="11" name="Text 9"/>
          <p:cNvSpPr/>
          <p:nvPr/>
        </p:nvSpPr>
        <p:spPr>
          <a:xfrm>
            <a:off x="9792057" y="2292906"/>
            <a:ext cx="3649623" cy="1019413"/>
          </a:xfrm>
          <a:prstGeom prst="rect">
            <a:avLst/>
          </a:prstGeom>
          <a:noFill/>
          <a:ln/>
        </p:spPr>
        <p:txBody>
          <a:bodyPr wrap="square" lIns="0" tIns="0" rIns="0" bIns="0" rtlCol="0" anchor="t"/>
          <a:lstStyle/>
          <a:p>
            <a:pPr algn="l" indent="0" marL="0">
              <a:lnSpc>
                <a:spcPts val="2650"/>
              </a:lnSpc>
              <a:buNone/>
            </a:pPr>
            <a:r>
              <a:rPr lang="en-US" sz="1650" dirty="0">
                <a:solidFill>
                  <a:srgbClr val="272525"/>
                </a:solidFill>
                <a:latin typeface="Source Sans 3" pitchFamily="34" charset="0"/>
                <a:ea typeface="Source Sans 3" pitchFamily="34" charset="-122"/>
                <a:cs typeface="Source Sans 3" pitchFamily="34" charset="-120"/>
              </a:rPr>
              <a:t>Để lại di sản quý giá về tư tưởng quân sự, về tinh thần yêu nước và ý chí kiên cường của dân tộc</a:t>
            </a:r>
            <a:endParaRPr lang="en-US" sz="1650" dirty="0"/>
          </a:p>
        </p:txBody>
      </p:sp>
      <p:sp>
        <p:nvSpPr>
          <p:cNvPr id="12" name="Text 10"/>
          <p:cNvSpPr/>
          <p:nvPr/>
        </p:nvSpPr>
        <p:spPr>
          <a:xfrm>
            <a:off x="968693" y="4110871"/>
            <a:ext cx="12692896" cy="1019413"/>
          </a:xfrm>
          <a:prstGeom prst="rect">
            <a:avLst/>
          </a:prstGeom>
          <a:noFill/>
          <a:ln/>
        </p:spPr>
        <p:txBody>
          <a:bodyPr wrap="square" lIns="0" tIns="0" rIns="0" bIns="0" rtlCol="0" anchor="t"/>
          <a:lstStyle/>
          <a:p>
            <a:pPr algn="l" indent="0" marL="0">
              <a:lnSpc>
                <a:spcPts val="2650"/>
              </a:lnSpc>
              <a:buNone/>
            </a:pPr>
            <a:r>
              <a:rPr lang="en-US" sz="1650" dirty="0">
                <a:solidFill>
                  <a:srgbClr val="272525"/>
                </a:solidFill>
                <a:latin typeface="Source Sans 3" pitchFamily="34" charset="0"/>
                <a:ea typeface="Source Sans 3" pitchFamily="34" charset="-122"/>
                <a:cs typeface="Source Sans 3" pitchFamily="34" charset="-120"/>
              </a:rPr>
              <a:t>Cuốn sách về Đại tướng Võ Nguyên Giáp là món quà tinh thần quý giá dành cho mọi thế hệ người Việt Nam. Qua những trang sách, chúng ta không chỉ tìm hiểu về một con người vĩ đại mà còn học được những bài học quý báu về lòng yêu nước, về ý chí kiên cường, về trí tuệ và tài năng dân tộc.</a:t>
            </a:r>
            <a:endParaRPr lang="en-US" sz="1650" dirty="0"/>
          </a:p>
        </p:txBody>
      </p:sp>
      <p:sp>
        <p:nvSpPr>
          <p:cNvPr id="13" name="Text 11"/>
          <p:cNvSpPr/>
          <p:nvPr/>
        </p:nvSpPr>
        <p:spPr>
          <a:xfrm>
            <a:off x="968693" y="5369123"/>
            <a:ext cx="12692896" cy="1019413"/>
          </a:xfrm>
          <a:prstGeom prst="rect">
            <a:avLst/>
          </a:prstGeom>
          <a:noFill/>
          <a:ln/>
        </p:spPr>
        <p:txBody>
          <a:bodyPr wrap="square" lIns="0" tIns="0" rIns="0" bIns="0" rtlCol="0" anchor="t"/>
          <a:lstStyle/>
          <a:p>
            <a:pPr algn="l" indent="0" marL="0">
              <a:lnSpc>
                <a:spcPts val="2650"/>
              </a:lnSpc>
              <a:buNone/>
            </a:pPr>
            <a:r>
              <a:rPr lang="en-US" sz="1650" dirty="0">
                <a:solidFill>
                  <a:srgbClr val="272525"/>
                </a:solidFill>
                <a:latin typeface="Source Sans 3" pitchFamily="34" charset="0"/>
                <a:ea typeface="Source Sans 3" pitchFamily="34" charset="-122"/>
                <a:cs typeface="Source Sans 3" pitchFamily="34" charset="-120"/>
              </a:rPr>
              <a:t>Hình ảnh Đại tướng Võ Nguyên Giáp - người chiến sĩ cộng sản kiên trung, vị tướng tài ba, nhà lý luận quân sự xuất sắc - sẽ mãi mãi sống trong lòng nhân dân Việt Nam. Tấm gương của ông là nguồn cảm hứng bất tận, thôi thúc mỗi người Việt Nam phấn đấu vươn lên, cống hiến cho sự phát triển của đất nước, xứng đáng với những hy sinh to lớn của thế hệ đi trước.</a:t>
            </a:r>
            <a:endParaRPr lang="en-US" sz="1650" dirty="0"/>
          </a:p>
        </p:txBody>
      </p:sp>
      <p:sp>
        <p:nvSpPr>
          <p:cNvPr id="14" name="Text 12"/>
          <p:cNvSpPr/>
          <p:nvPr/>
        </p:nvSpPr>
        <p:spPr>
          <a:xfrm>
            <a:off x="968693" y="6627376"/>
            <a:ext cx="12692896" cy="1019413"/>
          </a:xfrm>
          <a:prstGeom prst="rect">
            <a:avLst/>
          </a:prstGeom>
          <a:noFill/>
          <a:ln/>
        </p:spPr>
        <p:txBody>
          <a:bodyPr wrap="square" lIns="0" tIns="0" rIns="0" bIns="0" rtlCol="0" anchor="t"/>
          <a:lstStyle/>
          <a:p>
            <a:pPr algn="l" indent="0" marL="0">
              <a:lnSpc>
                <a:spcPts val="2650"/>
              </a:lnSpc>
              <a:buNone/>
            </a:pPr>
            <a:r>
              <a:rPr lang="en-US" sz="1650" dirty="0">
                <a:solidFill>
                  <a:srgbClr val="272525"/>
                </a:solidFill>
                <a:latin typeface="Source Sans 3" pitchFamily="34" charset="0"/>
                <a:ea typeface="Source Sans 3" pitchFamily="34" charset="-122"/>
                <a:cs typeface="Source Sans 3" pitchFamily="34" charset="-120"/>
              </a:rPr>
              <a:t>Đọc sách về Đại tướng Võ Nguyên Giáp là cách tốt nhất để tưởng nhớ và tri ân một trong những con người vĩ đại nhất của dân tộc, đồng thời là cơ hội để mỗi chúng ta suy ngẫm về trách nhiệm của mình đối với Tổ quốc, với truyền thống vẻ vang mà các thế hệ cha ông đã dày công xây dựng và bảo vệ.</a:t>
            </a:r>
            <a:endParaRPr lang="en-US" sz="16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968693" y="507563"/>
            <a:ext cx="8678466" cy="542330"/>
          </a:xfrm>
          <a:prstGeom prst="rect">
            <a:avLst/>
          </a:prstGeom>
          <a:noFill/>
          <a:ln/>
        </p:spPr>
        <p:txBody>
          <a:bodyPr wrap="none" lIns="0" tIns="0" rIns="0" bIns="0" rtlCol="0" anchor="t"/>
          <a:lstStyle/>
          <a:p>
            <a:pPr algn="l" indent="0" marL="0">
              <a:lnSpc>
                <a:spcPts val="4250"/>
              </a:lnSpc>
              <a:buNone/>
            </a:pPr>
            <a:r>
              <a:rPr lang="en-US" sz="3400" dirty="0">
                <a:solidFill>
                  <a:srgbClr val="D73AD7"/>
                </a:solidFill>
                <a:latin typeface="Source Serif 4 Semi Bold" pitchFamily="34" charset="0"/>
                <a:ea typeface="Source Serif 4 Semi Bold" pitchFamily="34" charset="-122"/>
                <a:cs typeface="Source Serif 4 Semi Bold" pitchFamily="34" charset="-120"/>
              </a:rPr>
              <a:t>Hành Trình Từ Nhà Giáo Đến Danh Tướng</a:t>
            </a:r>
            <a:endParaRPr lang="en-US" sz="3400" dirty="0"/>
          </a:p>
        </p:txBody>
      </p:sp>
      <p:sp>
        <p:nvSpPr>
          <p:cNvPr id="3" name="Shape 1"/>
          <p:cNvSpPr/>
          <p:nvPr/>
        </p:nvSpPr>
        <p:spPr>
          <a:xfrm>
            <a:off x="7303651" y="1418630"/>
            <a:ext cx="22860" cy="5505926"/>
          </a:xfrm>
          <a:prstGeom prst="roundRect">
            <a:avLst>
              <a:gd name="adj" fmla="val 338790"/>
            </a:avLst>
          </a:prstGeom>
          <a:solidFill>
            <a:srgbClr val="DABADD"/>
          </a:solidFill>
          <a:ln/>
        </p:spPr>
      </p:sp>
      <p:sp>
        <p:nvSpPr>
          <p:cNvPr id="4" name="Shape 2"/>
          <p:cNvSpPr/>
          <p:nvPr/>
        </p:nvSpPr>
        <p:spPr>
          <a:xfrm>
            <a:off x="6577370" y="1614607"/>
            <a:ext cx="553164" cy="22860"/>
          </a:xfrm>
          <a:prstGeom prst="roundRect">
            <a:avLst>
              <a:gd name="adj" fmla="val 338790"/>
            </a:avLst>
          </a:prstGeom>
          <a:solidFill>
            <a:srgbClr val="DABADD"/>
          </a:solidFill>
          <a:ln/>
        </p:spPr>
      </p:sp>
      <p:sp>
        <p:nvSpPr>
          <p:cNvPr id="5" name="Shape 3"/>
          <p:cNvSpPr/>
          <p:nvPr/>
        </p:nvSpPr>
        <p:spPr>
          <a:xfrm>
            <a:off x="7107674" y="1418630"/>
            <a:ext cx="414814" cy="414814"/>
          </a:xfrm>
          <a:prstGeom prst="roundRect">
            <a:avLst>
              <a:gd name="adj" fmla="val 18670"/>
            </a:avLst>
          </a:prstGeom>
          <a:solidFill>
            <a:srgbClr val="F4D4F7"/>
          </a:solidFill>
          <a:ln w="7620">
            <a:solidFill>
              <a:srgbClr val="DABADD"/>
            </a:solidFill>
            <a:prstDash val="solid"/>
          </a:ln>
        </p:spPr>
      </p:sp>
      <p:sp>
        <p:nvSpPr>
          <p:cNvPr id="6" name="Text 4"/>
          <p:cNvSpPr/>
          <p:nvPr/>
        </p:nvSpPr>
        <p:spPr>
          <a:xfrm>
            <a:off x="7184946" y="1463338"/>
            <a:ext cx="260271" cy="325398"/>
          </a:xfrm>
          <a:prstGeom prst="rect">
            <a:avLst/>
          </a:prstGeom>
          <a:noFill/>
          <a:ln/>
        </p:spPr>
        <p:txBody>
          <a:bodyPr wrap="none" lIns="0" tIns="0" rIns="0" bIns="0" rtlCol="0" anchor="t"/>
          <a:lstStyle/>
          <a:p>
            <a:pPr algn="ctr" indent="0" marL="0">
              <a:lnSpc>
                <a:spcPts val="2000"/>
              </a:lnSpc>
              <a:buNone/>
            </a:pPr>
            <a:r>
              <a:rPr lang="en-US" sz="2000" dirty="0">
                <a:solidFill>
                  <a:srgbClr val="272525"/>
                </a:solidFill>
                <a:latin typeface="Source Serif 4 Semi Bold" pitchFamily="34" charset="0"/>
                <a:ea typeface="Source Serif 4 Semi Bold" pitchFamily="34" charset="-122"/>
                <a:cs typeface="Source Serif 4 Semi Bold" pitchFamily="34" charset="-120"/>
              </a:rPr>
              <a:t>1</a:t>
            </a:r>
            <a:endParaRPr lang="en-US" sz="2000" dirty="0"/>
          </a:p>
        </p:txBody>
      </p:sp>
      <p:sp>
        <p:nvSpPr>
          <p:cNvPr id="7" name="Text 5"/>
          <p:cNvSpPr/>
          <p:nvPr/>
        </p:nvSpPr>
        <p:spPr>
          <a:xfrm>
            <a:off x="3145869" y="1481971"/>
            <a:ext cx="3247311" cy="271105"/>
          </a:xfrm>
          <a:prstGeom prst="rect">
            <a:avLst/>
          </a:prstGeom>
          <a:noFill/>
          <a:ln/>
        </p:spPr>
        <p:txBody>
          <a:bodyPr wrap="none" lIns="0" tIns="0" rIns="0" bIns="0" rtlCol="0" anchor="t"/>
          <a:lstStyle/>
          <a:p>
            <a:pPr algn="r" indent="0" marL="0">
              <a:lnSpc>
                <a:spcPts val="2100"/>
              </a:lnSpc>
              <a:buNone/>
            </a:pPr>
            <a:r>
              <a:rPr lang="en-US" sz="1700" dirty="0">
                <a:solidFill>
                  <a:srgbClr val="272525"/>
                </a:solidFill>
                <a:latin typeface="Source Serif 4 Semi Bold" pitchFamily="34" charset="0"/>
                <a:ea typeface="Source Serif 4 Semi Bold" pitchFamily="34" charset="-122"/>
                <a:cs typeface="Source Serif 4 Semi Bold" pitchFamily="34" charset="-120"/>
              </a:rPr>
              <a:t>1911-1930: Tuổi Thơ &amp; Giác Ngộ</a:t>
            </a:r>
            <a:endParaRPr lang="en-US" sz="1700" dirty="0"/>
          </a:p>
        </p:txBody>
      </p:sp>
      <p:sp>
        <p:nvSpPr>
          <p:cNvPr id="8" name="Text 6"/>
          <p:cNvSpPr/>
          <p:nvPr/>
        </p:nvSpPr>
        <p:spPr>
          <a:xfrm>
            <a:off x="968693" y="1863685"/>
            <a:ext cx="5424487" cy="590074"/>
          </a:xfrm>
          <a:prstGeom prst="rect">
            <a:avLst/>
          </a:prstGeom>
          <a:noFill/>
          <a:ln/>
        </p:spPr>
        <p:txBody>
          <a:bodyPr wrap="square" lIns="0" tIns="0" rIns="0" bIns="0" rtlCol="0" anchor="t"/>
          <a:lstStyle/>
          <a:p>
            <a:pPr algn="r" indent="0" marL="0">
              <a:lnSpc>
                <a:spcPts val="2300"/>
              </a:lnSpc>
              <a:buNone/>
            </a:pPr>
            <a:r>
              <a:rPr lang="en-US" sz="1450" dirty="0">
                <a:solidFill>
                  <a:srgbClr val="272525"/>
                </a:solidFill>
                <a:latin typeface="Source Sans 3" pitchFamily="34" charset="0"/>
                <a:ea typeface="Source Sans 3" pitchFamily="34" charset="-122"/>
                <a:cs typeface="Source Sans 3" pitchFamily="34" charset="-120"/>
              </a:rPr>
              <a:t>Sinh ra trong gia đình nho học tại Quảng Bình, tiếp xúc sớm với tư tưởng yêu nước và cách mạng</a:t>
            </a:r>
            <a:endParaRPr lang="en-US" sz="1450" dirty="0"/>
          </a:p>
        </p:txBody>
      </p:sp>
      <p:sp>
        <p:nvSpPr>
          <p:cNvPr id="9" name="Shape 7"/>
          <p:cNvSpPr/>
          <p:nvPr/>
        </p:nvSpPr>
        <p:spPr>
          <a:xfrm>
            <a:off x="7499628" y="2720935"/>
            <a:ext cx="553164" cy="22860"/>
          </a:xfrm>
          <a:prstGeom prst="roundRect">
            <a:avLst>
              <a:gd name="adj" fmla="val 338790"/>
            </a:avLst>
          </a:prstGeom>
          <a:solidFill>
            <a:srgbClr val="DABADD"/>
          </a:solidFill>
          <a:ln/>
        </p:spPr>
      </p:sp>
      <p:sp>
        <p:nvSpPr>
          <p:cNvPr id="10" name="Shape 8"/>
          <p:cNvSpPr/>
          <p:nvPr/>
        </p:nvSpPr>
        <p:spPr>
          <a:xfrm>
            <a:off x="7107674" y="2524958"/>
            <a:ext cx="414814" cy="414814"/>
          </a:xfrm>
          <a:prstGeom prst="roundRect">
            <a:avLst>
              <a:gd name="adj" fmla="val 18670"/>
            </a:avLst>
          </a:prstGeom>
          <a:solidFill>
            <a:srgbClr val="F4D4F7"/>
          </a:solidFill>
          <a:ln w="7620">
            <a:solidFill>
              <a:srgbClr val="DABADD"/>
            </a:solidFill>
            <a:prstDash val="solid"/>
          </a:ln>
        </p:spPr>
      </p:sp>
      <p:sp>
        <p:nvSpPr>
          <p:cNvPr id="11" name="Text 9"/>
          <p:cNvSpPr/>
          <p:nvPr/>
        </p:nvSpPr>
        <p:spPr>
          <a:xfrm>
            <a:off x="7184946" y="2569666"/>
            <a:ext cx="260271" cy="325398"/>
          </a:xfrm>
          <a:prstGeom prst="rect">
            <a:avLst/>
          </a:prstGeom>
          <a:noFill/>
          <a:ln/>
        </p:spPr>
        <p:txBody>
          <a:bodyPr wrap="none" lIns="0" tIns="0" rIns="0" bIns="0" rtlCol="0" anchor="t"/>
          <a:lstStyle/>
          <a:p>
            <a:pPr algn="ctr" indent="0" marL="0">
              <a:lnSpc>
                <a:spcPts val="2000"/>
              </a:lnSpc>
              <a:buNone/>
            </a:pPr>
            <a:r>
              <a:rPr lang="en-US" sz="2000" dirty="0">
                <a:solidFill>
                  <a:srgbClr val="272525"/>
                </a:solidFill>
                <a:latin typeface="Source Serif 4 Semi Bold" pitchFamily="34" charset="0"/>
                <a:ea typeface="Source Serif 4 Semi Bold" pitchFamily="34" charset="-122"/>
                <a:cs typeface="Source Serif 4 Semi Bold" pitchFamily="34" charset="-120"/>
              </a:rPr>
              <a:t>2</a:t>
            </a:r>
            <a:endParaRPr lang="en-US" sz="2000" dirty="0"/>
          </a:p>
        </p:txBody>
      </p:sp>
      <p:sp>
        <p:nvSpPr>
          <p:cNvPr id="12" name="Text 10"/>
          <p:cNvSpPr/>
          <p:nvPr/>
        </p:nvSpPr>
        <p:spPr>
          <a:xfrm>
            <a:off x="8236982" y="2588300"/>
            <a:ext cx="2490549" cy="271105"/>
          </a:xfrm>
          <a:prstGeom prst="rect">
            <a:avLst/>
          </a:prstGeom>
          <a:noFill/>
          <a:ln/>
        </p:spPr>
        <p:txBody>
          <a:bodyPr wrap="none" lIns="0" tIns="0" rIns="0" bIns="0" rtlCol="0" anchor="t"/>
          <a:lstStyle/>
          <a:p>
            <a:pPr algn="l" indent="0" marL="0">
              <a:lnSpc>
                <a:spcPts val="2100"/>
              </a:lnSpc>
              <a:buNone/>
            </a:pPr>
            <a:r>
              <a:rPr lang="en-US" sz="1700" dirty="0">
                <a:solidFill>
                  <a:srgbClr val="272525"/>
                </a:solidFill>
                <a:latin typeface="Source Serif 4 Semi Bold" pitchFamily="34" charset="0"/>
                <a:ea typeface="Source Serif 4 Semi Bold" pitchFamily="34" charset="-122"/>
                <a:cs typeface="Source Serif 4 Semi Bold" pitchFamily="34" charset="-120"/>
              </a:rPr>
              <a:t>1930-1940: Nhà Giáo Trẻ</a:t>
            </a:r>
            <a:endParaRPr lang="en-US" sz="1700" dirty="0"/>
          </a:p>
        </p:txBody>
      </p:sp>
      <p:sp>
        <p:nvSpPr>
          <p:cNvPr id="13" name="Text 11"/>
          <p:cNvSpPr/>
          <p:nvPr/>
        </p:nvSpPr>
        <p:spPr>
          <a:xfrm>
            <a:off x="8236982" y="2970014"/>
            <a:ext cx="5424607" cy="590074"/>
          </a:xfrm>
          <a:prstGeom prst="rect">
            <a:avLst/>
          </a:prstGeom>
          <a:noFill/>
          <a:ln/>
        </p:spPr>
        <p:txBody>
          <a:bodyPr wrap="square" lIns="0" tIns="0" rIns="0" bIns="0" rtlCol="0" anchor="t"/>
          <a:lstStyle/>
          <a:p>
            <a:pPr algn="l" indent="0" marL="0">
              <a:lnSpc>
                <a:spcPts val="2300"/>
              </a:lnSpc>
              <a:buNone/>
            </a:pPr>
            <a:r>
              <a:rPr lang="en-US" sz="1450" dirty="0">
                <a:solidFill>
                  <a:srgbClr val="272525"/>
                </a:solidFill>
                <a:latin typeface="Source Sans 3" pitchFamily="34" charset="0"/>
                <a:ea typeface="Source Sans 3" pitchFamily="34" charset="-122"/>
                <a:cs typeface="Source Sans 3" pitchFamily="34" charset="-120"/>
              </a:rPr>
              <a:t>Làm giáo viên dạy sử, tham gia hoạt động cách mạng, nghiên cứu lý luận Mác-Lênin</a:t>
            </a:r>
            <a:endParaRPr lang="en-US" sz="1450" dirty="0"/>
          </a:p>
        </p:txBody>
      </p:sp>
      <p:sp>
        <p:nvSpPr>
          <p:cNvPr id="14" name="Shape 12"/>
          <p:cNvSpPr/>
          <p:nvPr/>
        </p:nvSpPr>
        <p:spPr>
          <a:xfrm>
            <a:off x="6577370" y="3674507"/>
            <a:ext cx="553164" cy="22860"/>
          </a:xfrm>
          <a:prstGeom prst="roundRect">
            <a:avLst>
              <a:gd name="adj" fmla="val 338790"/>
            </a:avLst>
          </a:prstGeom>
          <a:solidFill>
            <a:srgbClr val="DABADD"/>
          </a:solidFill>
          <a:ln/>
        </p:spPr>
      </p:sp>
      <p:sp>
        <p:nvSpPr>
          <p:cNvPr id="15" name="Shape 13"/>
          <p:cNvSpPr/>
          <p:nvPr/>
        </p:nvSpPr>
        <p:spPr>
          <a:xfrm>
            <a:off x="7107674" y="3478530"/>
            <a:ext cx="414814" cy="414814"/>
          </a:xfrm>
          <a:prstGeom prst="roundRect">
            <a:avLst>
              <a:gd name="adj" fmla="val 18670"/>
            </a:avLst>
          </a:prstGeom>
          <a:solidFill>
            <a:srgbClr val="F4D4F7"/>
          </a:solidFill>
          <a:ln w="7620">
            <a:solidFill>
              <a:srgbClr val="DABADD"/>
            </a:solidFill>
            <a:prstDash val="solid"/>
          </a:ln>
        </p:spPr>
      </p:sp>
      <p:sp>
        <p:nvSpPr>
          <p:cNvPr id="16" name="Text 14"/>
          <p:cNvSpPr/>
          <p:nvPr/>
        </p:nvSpPr>
        <p:spPr>
          <a:xfrm>
            <a:off x="7184946" y="3523238"/>
            <a:ext cx="260271" cy="325398"/>
          </a:xfrm>
          <a:prstGeom prst="rect">
            <a:avLst/>
          </a:prstGeom>
          <a:noFill/>
          <a:ln/>
        </p:spPr>
        <p:txBody>
          <a:bodyPr wrap="none" lIns="0" tIns="0" rIns="0" bIns="0" rtlCol="0" anchor="t"/>
          <a:lstStyle/>
          <a:p>
            <a:pPr algn="ctr" indent="0" marL="0">
              <a:lnSpc>
                <a:spcPts val="2000"/>
              </a:lnSpc>
              <a:buNone/>
            </a:pPr>
            <a:r>
              <a:rPr lang="en-US" sz="2000" dirty="0">
                <a:solidFill>
                  <a:srgbClr val="272525"/>
                </a:solidFill>
                <a:latin typeface="Source Serif 4 Semi Bold" pitchFamily="34" charset="0"/>
                <a:ea typeface="Source Serif 4 Semi Bold" pitchFamily="34" charset="-122"/>
                <a:cs typeface="Source Serif 4 Semi Bold" pitchFamily="34" charset="-120"/>
              </a:rPr>
              <a:t>3</a:t>
            </a:r>
            <a:endParaRPr lang="en-US" sz="2000" dirty="0"/>
          </a:p>
        </p:txBody>
      </p:sp>
      <p:sp>
        <p:nvSpPr>
          <p:cNvPr id="17" name="Text 15"/>
          <p:cNvSpPr/>
          <p:nvPr/>
        </p:nvSpPr>
        <p:spPr>
          <a:xfrm>
            <a:off x="3108365" y="3541871"/>
            <a:ext cx="3284815" cy="271105"/>
          </a:xfrm>
          <a:prstGeom prst="rect">
            <a:avLst/>
          </a:prstGeom>
          <a:noFill/>
          <a:ln/>
        </p:spPr>
        <p:txBody>
          <a:bodyPr wrap="none" lIns="0" tIns="0" rIns="0" bIns="0" rtlCol="0" anchor="t"/>
          <a:lstStyle/>
          <a:p>
            <a:pPr algn="r" indent="0" marL="0">
              <a:lnSpc>
                <a:spcPts val="2100"/>
              </a:lnSpc>
              <a:buNone/>
            </a:pPr>
            <a:r>
              <a:rPr lang="en-US" sz="1700" dirty="0">
                <a:solidFill>
                  <a:srgbClr val="272525"/>
                </a:solidFill>
                <a:latin typeface="Source Serif 4 Semi Bold" pitchFamily="34" charset="0"/>
                <a:ea typeface="Source Serif 4 Semi Bold" pitchFamily="34" charset="-122"/>
                <a:cs typeface="Source Serif 4 Semi Bold" pitchFamily="34" charset="-120"/>
              </a:rPr>
              <a:t>1941-1945: Xây Dựng Lực Lượng</a:t>
            </a:r>
            <a:endParaRPr lang="en-US" sz="1700" dirty="0"/>
          </a:p>
        </p:txBody>
      </p:sp>
      <p:sp>
        <p:nvSpPr>
          <p:cNvPr id="18" name="Text 16"/>
          <p:cNvSpPr/>
          <p:nvPr/>
        </p:nvSpPr>
        <p:spPr>
          <a:xfrm>
            <a:off x="968693" y="3923586"/>
            <a:ext cx="5424487" cy="590074"/>
          </a:xfrm>
          <a:prstGeom prst="rect">
            <a:avLst/>
          </a:prstGeom>
          <a:noFill/>
          <a:ln/>
        </p:spPr>
        <p:txBody>
          <a:bodyPr wrap="square" lIns="0" tIns="0" rIns="0" bIns="0" rtlCol="0" anchor="t"/>
          <a:lstStyle/>
          <a:p>
            <a:pPr algn="r" indent="0" marL="0">
              <a:lnSpc>
                <a:spcPts val="2300"/>
              </a:lnSpc>
              <a:buNone/>
            </a:pPr>
            <a:r>
              <a:rPr lang="en-US" sz="1450" dirty="0">
                <a:solidFill>
                  <a:srgbClr val="272525"/>
                </a:solidFill>
                <a:latin typeface="Source Sans 3" pitchFamily="34" charset="0"/>
                <a:ea typeface="Source Sans 3" pitchFamily="34" charset="-122"/>
                <a:cs typeface="Source Sans 3" pitchFamily="34" charset="-120"/>
              </a:rPr>
              <a:t>Thành lập đội Việt Nam Tuyên truyền Giải phóng quân, tiền thân của Quân đội Nhân dân Việt Nam</a:t>
            </a:r>
            <a:endParaRPr lang="en-US" sz="1450" dirty="0"/>
          </a:p>
        </p:txBody>
      </p:sp>
      <p:sp>
        <p:nvSpPr>
          <p:cNvPr id="19" name="Shape 17"/>
          <p:cNvSpPr/>
          <p:nvPr/>
        </p:nvSpPr>
        <p:spPr>
          <a:xfrm>
            <a:off x="7499628" y="4628198"/>
            <a:ext cx="553164" cy="22860"/>
          </a:xfrm>
          <a:prstGeom prst="roundRect">
            <a:avLst>
              <a:gd name="adj" fmla="val 338790"/>
            </a:avLst>
          </a:prstGeom>
          <a:solidFill>
            <a:srgbClr val="DABADD"/>
          </a:solidFill>
          <a:ln/>
        </p:spPr>
      </p:sp>
      <p:sp>
        <p:nvSpPr>
          <p:cNvPr id="20" name="Shape 18"/>
          <p:cNvSpPr/>
          <p:nvPr/>
        </p:nvSpPr>
        <p:spPr>
          <a:xfrm>
            <a:off x="7107674" y="4432221"/>
            <a:ext cx="414814" cy="414814"/>
          </a:xfrm>
          <a:prstGeom prst="roundRect">
            <a:avLst>
              <a:gd name="adj" fmla="val 18670"/>
            </a:avLst>
          </a:prstGeom>
          <a:solidFill>
            <a:srgbClr val="F4D4F7"/>
          </a:solidFill>
          <a:ln w="7620">
            <a:solidFill>
              <a:srgbClr val="DABADD"/>
            </a:solidFill>
            <a:prstDash val="solid"/>
          </a:ln>
        </p:spPr>
      </p:sp>
      <p:sp>
        <p:nvSpPr>
          <p:cNvPr id="21" name="Text 19"/>
          <p:cNvSpPr/>
          <p:nvPr/>
        </p:nvSpPr>
        <p:spPr>
          <a:xfrm>
            <a:off x="7184946" y="4476929"/>
            <a:ext cx="260271" cy="325398"/>
          </a:xfrm>
          <a:prstGeom prst="rect">
            <a:avLst/>
          </a:prstGeom>
          <a:noFill/>
          <a:ln/>
        </p:spPr>
        <p:txBody>
          <a:bodyPr wrap="none" lIns="0" tIns="0" rIns="0" bIns="0" rtlCol="0" anchor="t"/>
          <a:lstStyle/>
          <a:p>
            <a:pPr algn="ctr" indent="0" marL="0">
              <a:lnSpc>
                <a:spcPts val="2000"/>
              </a:lnSpc>
              <a:buNone/>
            </a:pPr>
            <a:r>
              <a:rPr lang="en-US" sz="2000" dirty="0">
                <a:solidFill>
                  <a:srgbClr val="272525"/>
                </a:solidFill>
                <a:latin typeface="Source Serif 4 Semi Bold" pitchFamily="34" charset="0"/>
                <a:ea typeface="Source Serif 4 Semi Bold" pitchFamily="34" charset="-122"/>
                <a:cs typeface="Source Serif 4 Semi Bold" pitchFamily="34" charset="-120"/>
              </a:rPr>
              <a:t>4</a:t>
            </a:r>
            <a:endParaRPr lang="en-US" sz="2000" dirty="0"/>
          </a:p>
        </p:txBody>
      </p:sp>
      <p:sp>
        <p:nvSpPr>
          <p:cNvPr id="22" name="Text 20"/>
          <p:cNvSpPr/>
          <p:nvPr/>
        </p:nvSpPr>
        <p:spPr>
          <a:xfrm>
            <a:off x="8236982" y="4495562"/>
            <a:ext cx="3793450" cy="271105"/>
          </a:xfrm>
          <a:prstGeom prst="rect">
            <a:avLst/>
          </a:prstGeom>
          <a:noFill/>
          <a:ln/>
        </p:spPr>
        <p:txBody>
          <a:bodyPr wrap="none" lIns="0" tIns="0" rIns="0" bIns="0" rtlCol="0" anchor="t"/>
          <a:lstStyle/>
          <a:p>
            <a:pPr algn="l" indent="0" marL="0">
              <a:lnSpc>
                <a:spcPts val="2100"/>
              </a:lnSpc>
              <a:buNone/>
            </a:pPr>
            <a:r>
              <a:rPr lang="en-US" sz="1700" dirty="0">
                <a:solidFill>
                  <a:srgbClr val="272525"/>
                </a:solidFill>
                <a:latin typeface="Source Serif 4 Semi Bold" pitchFamily="34" charset="0"/>
                <a:ea typeface="Source Serif 4 Semi Bold" pitchFamily="34" charset="-122"/>
                <a:cs typeface="Source Serif 4 Semi Bold" pitchFamily="34" charset="-120"/>
              </a:rPr>
              <a:t>1945-1954: Kháng Chiến Chống Pháp</a:t>
            </a:r>
            <a:endParaRPr lang="en-US" sz="1700" dirty="0"/>
          </a:p>
        </p:txBody>
      </p:sp>
      <p:sp>
        <p:nvSpPr>
          <p:cNvPr id="23" name="Text 21"/>
          <p:cNvSpPr/>
          <p:nvPr/>
        </p:nvSpPr>
        <p:spPr>
          <a:xfrm>
            <a:off x="8236982" y="4877276"/>
            <a:ext cx="5424607" cy="590074"/>
          </a:xfrm>
          <a:prstGeom prst="rect">
            <a:avLst/>
          </a:prstGeom>
          <a:noFill/>
          <a:ln/>
        </p:spPr>
        <p:txBody>
          <a:bodyPr wrap="square" lIns="0" tIns="0" rIns="0" bIns="0" rtlCol="0" anchor="t"/>
          <a:lstStyle/>
          <a:p>
            <a:pPr algn="l" indent="0" marL="0">
              <a:lnSpc>
                <a:spcPts val="2300"/>
              </a:lnSpc>
              <a:buNone/>
            </a:pPr>
            <a:r>
              <a:rPr lang="en-US" sz="1450" dirty="0">
                <a:solidFill>
                  <a:srgbClr val="272525"/>
                </a:solidFill>
                <a:latin typeface="Source Sans 3" pitchFamily="34" charset="0"/>
                <a:ea typeface="Source Sans 3" pitchFamily="34" charset="-122"/>
                <a:cs typeface="Source Sans 3" pitchFamily="34" charset="-120"/>
              </a:rPr>
              <a:t>Chỉ huy chiến dịch Biên giới, Việt Bắc, và đỉnh cao là chiến thắng Điện Biên Phủ lừng lẫy</a:t>
            </a:r>
            <a:endParaRPr lang="en-US" sz="1450" dirty="0"/>
          </a:p>
        </p:txBody>
      </p:sp>
      <p:sp>
        <p:nvSpPr>
          <p:cNvPr id="24" name="Shape 22"/>
          <p:cNvSpPr/>
          <p:nvPr/>
        </p:nvSpPr>
        <p:spPr>
          <a:xfrm>
            <a:off x="6577370" y="5581888"/>
            <a:ext cx="553164" cy="22860"/>
          </a:xfrm>
          <a:prstGeom prst="roundRect">
            <a:avLst>
              <a:gd name="adj" fmla="val 338790"/>
            </a:avLst>
          </a:prstGeom>
          <a:solidFill>
            <a:srgbClr val="DABADD"/>
          </a:solidFill>
          <a:ln/>
        </p:spPr>
      </p:sp>
      <p:sp>
        <p:nvSpPr>
          <p:cNvPr id="25" name="Shape 23"/>
          <p:cNvSpPr/>
          <p:nvPr/>
        </p:nvSpPr>
        <p:spPr>
          <a:xfrm>
            <a:off x="7107674" y="5385911"/>
            <a:ext cx="414814" cy="414814"/>
          </a:xfrm>
          <a:prstGeom prst="roundRect">
            <a:avLst>
              <a:gd name="adj" fmla="val 18670"/>
            </a:avLst>
          </a:prstGeom>
          <a:solidFill>
            <a:srgbClr val="F4D4F7"/>
          </a:solidFill>
          <a:ln w="7620">
            <a:solidFill>
              <a:srgbClr val="DABADD"/>
            </a:solidFill>
            <a:prstDash val="solid"/>
          </a:ln>
        </p:spPr>
      </p:sp>
      <p:sp>
        <p:nvSpPr>
          <p:cNvPr id="26" name="Text 24"/>
          <p:cNvSpPr/>
          <p:nvPr/>
        </p:nvSpPr>
        <p:spPr>
          <a:xfrm>
            <a:off x="7184946" y="5430619"/>
            <a:ext cx="260271" cy="325398"/>
          </a:xfrm>
          <a:prstGeom prst="rect">
            <a:avLst/>
          </a:prstGeom>
          <a:noFill/>
          <a:ln/>
        </p:spPr>
        <p:txBody>
          <a:bodyPr wrap="none" lIns="0" tIns="0" rIns="0" bIns="0" rtlCol="0" anchor="t"/>
          <a:lstStyle/>
          <a:p>
            <a:pPr algn="ctr" indent="0" marL="0">
              <a:lnSpc>
                <a:spcPts val="2000"/>
              </a:lnSpc>
              <a:buNone/>
            </a:pPr>
            <a:r>
              <a:rPr lang="en-US" sz="2000" dirty="0">
                <a:solidFill>
                  <a:srgbClr val="272525"/>
                </a:solidFill>
                <a:latin typeface="Source Serif 4 Semi Bold" pitchFamily="34" charset="0"/>
                <a:ea typeface="Source Serif 4 Semi Bold" pitchFamily="34" charset="-122"/>
                <a:cs typeface="Source Serif 4 Semi Bold" pitchFamily="34" charset="-120"/>
              </a:rPr>
              <a:t>5</a:t>
            </a:r>
            <a:endParaRPr lang="en-US" sz="2000" dirty="0"/>
          </a:p>
        </p:txBody>
      </p:sp>
      <p:sp>
        <p:nvSpPr>
          <p:cNvPr id="27" name="Text 25"/>
          <p:cNvSpPr/>
          <p:nvPr/>
        </p:nvSpPr>
        <p:spPr>
          <a:xfrm>
            <a:off x="3030974" y="5449252"/>
            <a:ext cx="3362206" cy="271105"/>
          </a:xfrm>
          <a:prstGeom prst="rect">
            <a:avLst/>
          </a:prstGeom>
          <a:noFill/>
          <a:ln/>
        </p:spPr>
        <p:txBody>
          <a:bodyPr wrap="none" lIns="0" tIns="0" rIns="0" bIns="0" rtlCol="0" anchor="t"/>
          <a:lstStyle/>
          <a:p>
            <a:pPr algn="r" indent="0" marL="0">
              <a:lnSpc>
                <a:spcPts val="2100"/>
              </a:lnSpc>
              <a:buNone/>
            </a:pPr>
            <a:r>
              <a:rPr lang="en-US" sz="1700" dirty="0">
                <a:solidFill>
                  <a:srgbClr val="272525"/>
                </a:solidFill>
                <a:latin typeface="Source Serif 4 Semi Bold" pitchFamily="34" charset="0"/>
                <a:ea typeface="Source Serif 4 Semi Bold" pitchFamily="34" charset="-122"/>
                <a:cs typeface="Source Serif 4 Semi Bold" pitchFamily="34" charset="-120"/>
              </a:rPr>
              <a:t>1954-1975: Thống Nhất Đất Nước</a:t>
            </a:r>
            <a:endParaRPr lang="en-US" sz="1700" dirty="0"/>
          </a:p>
        </p:txBody>
      </p:sp>
      <p:sp>
        <p:nvSpPr>
          <p:cNvPr id="28" name="Text 26"/>
          <p:cNvSpPr/>
          <p:nvPr/>
        </p:nvSpPr>
        <p:spPr>
          <a:xfrm>
            <a:off x="968693" y="5830967"/>
            <a:ext cx="5424487" cy="590074"/>
          </a:xfrm>
          <a:prstGeom prst="rect">
            <a:avLst/>
          </a:prstGeom>
          <a:noFill/>
          <a:ln/>
        </p:spPr>
        <p:txBody>
          <a:bodyPr wrap="square" lIns="0" tIns="0" rIns="0" bIns="0" rtlCol="0" anchor="t"/>
          <a:lstStyle/>
          <a:p>
            <a:pPr algn="r" indent="0" marL="0">
              <a:lnSpc>
                <a:spcPts val="2300"/>
              </a:lnSpc>
              <a:buNone/>
            </a:pPr>
            <a:r>
              <a:rPr lang="en-US" sz="1450" dirty="0">
                <a:solidFill>
                  <a:srgbClr val="272525"/>
                </a:solidFill>
                <a:latin typeface="Source Sans 3" pitchFamily="34" charset="0"/>
                <a:ea typeface="Source Sans 3" pitchFamily="34" charset="-122"/>
                <a:cs typeface="Source Sans 3" pitchFamily="34" charset="-120"/>
              </a:rPr>
              <a:t>Lãnh đạo kháng chiến chống Mỹ, hoàn thành sự nghiệp giải phóng miền Nam, thống nhất Tổ quốc</a:t>
            </a:r>
            <a:endParaRPr lang="en-US" sz="1450" dirty="0"/>
          </a:p>
        </p:txBody>
      </p:sp>
      <p:sp>
        <p:nvSpPr>
          <p:cNvPr id="29" name="Text 27"/>
          <p:cNvSpPr/>
          <p:nvPr/>
        </p:nvSpPr>
        <p:spPr>
          <a:xfrm>
            <a:off x="968693" y="7131963"/>
            <a:ext cx="12692896" cy="590074"/>
          </a:xfrm>
          <a:prstGeom prst="rect">
            <a:avLst/>
          </a:prstGeom>
          <a:noFill/>
          <a:ln/>
        </p:spPr>
        <p:txBody>
          <a:bodyPr wrap="square" lIns="0" tIns="0" rIns="0" bIns="0" rtlCol="0" anchor="t"/>
          <a:lstStyle/>
          <a:p>
            <a:pPr algn="l" indent="0" marL="0">
              <a:lnSpc>
                <a:spcPts val="2300"/>
              </a:lnSpc>
              <a:buNone/>
            </a:pPr>
            <a:r>
              <a:rPr lang="en-US" sz="1450" dirty="0">
                <a:solidFill>
                  <a:srgbClr val="272525"/>
                </a:solidFill>
                <a:latin typeface="Source Sans 3" pitchFamily="34" charset="0"/>
                <a:ea typeface="Source Sans 3" pitchFamily="34" charset="-122"/>
                <a:cs typeface="Source Sans 3" pitchFamily="34" charset="-120"/>
              </a:rPr>
              <a:t>Hành trình từ một nhà giáo trẻ tuổi đến vị Đại tướng huyền thoại của Đại tướng Võ Nguyên Giáp là minh chứng cho sức mạnh của ý chí, trí tuệ và lòng yêu nước. Ông đã tự học, tự rèn luyện để trở thành một thiên tài quân sự, người có khả năng biến những điều không tưởng thành hiện thực trên chiến trường.</a:t>
            </a:r>
            <a:endParaRPr lang="en-US" sz="14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968693" y="548045"/>
            <a:ext cx="9919216" cy="586026"/>
          </a:xfrm>
          <a:prstGeom prst="rect">
            <a:avLst/>
          </a:prstGeom>
          <a:noFill/>
          <a:ln/>
        </p:spPr>
        <p:txBody>
          <a:bodyPr wrap="none" lIns="0" tIns="0" rIns="0" bIns="0" rtlCol="0" anchor="t"/>
          <a:lstStyle/>
          <a:p>
            <a:pPr algn="l" indent="0" marL="0">
              <a:lnSpc>
                <a:spcPts val="4600"/>
              </a:lnSpc>
              <a:buNone/>
            </a:pPr>
            <a:r>
              <a:rPr lang="en-US" sz="3650" dirty="0">
                <a:solidFill>
                  <a:srgbClr val="D73AD7"/>
                </a:solidFill>
                <a:latin typeface="Source Serif 4 Semi Bold" pitchFamily="34" charset="0"/>
                <a:ea typeface="Source Serif 4 Semi Bold" pitchFamily="34" charset="-122"/>
                <a:cs typeface="Source Serif 4 Semi Bold" pitchFamily="34" charset="-120"/>
              </a:rPr>
              <a:t>Chiến Thắng Điện Biên Phủ - Kỳ Tích Thế Kỷ</a:t>
            </a:r>
            <a:endParaRPr lang="en-US" sz="3650" dirty="0"/>
          </a:p>
        </p:txBody>
      </p:sp>
      <p:sp>
        <p:nvSpPr>
          <p:cNvPr id="3" name="Text 1"/>
          <p:cNvSpPr/>
          <p:nvPr/>
        </p:nvSpPr>
        <p:spPr>
          <a:xfrm>
            <a:off x="968693" y="1532573"/>
            <a:ext cx="12692896" cy="956548"/>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Source Sans 3" pitchFamily="34" charset="0"/>
                <a:ea typeface="Source Sans 3" pitchFamily="34" charset="-122"/>
                <a:cs typeface="Source Sans 3" pitchFamily="34" charset="-120"/>
              </a:rPr>
              <a:t>Chiến dịch Điện Biên Phủ là đỉnh cao trong sự nghiệp quân sự của Đại tướng Võ Nguyên Giáp và là một trong những chiến thắng vĩ đại nhất trong lịch sử chiến tranh thế giới. Diễn ra từ ngày 13 tháng 3 đến ngày 7 tháng 5 năm 1954, chiến dịch này đã "lừng lẫy năm châu, ch진động địa cầu", đánh dấu sự sụp đổ của chủ nghĩa thực dân cũ.</a:t>
            </a:r>
            <a:endParaRPr lang="en-US" sz="1550" dirty="0"/>
          </a:p>
        </p:txBody>
      </p:sp>
      <p:sp>
        <p:nvSpPr>
          <p:cNvPr id="4" name="Text 2"/>
          <p:cNvSpPr/>
          <p:nvPr/>
        </p:nvSpPr>
        <p:spPr>
          <a:xfrm>
            <a:off x="968693" y="2912507"/>
            <a:ext cx="2344579" cy="293013"/>
          </a:xfrm>
          <a:prstGeom prst="rect">
            <a:avLst/>
          </a:prstGeom>
          <a:noFill/>
          <a:ln/>
        </p:spPr>
        <p:txBody>
          <a:bodyPr wrap="none" lIns="0" tIns="0" rIns="0" bIns="0" rtlCol="0" anchor="t"/>
          <a:lstStyle/>
          <a:p>
            <a:pPr algn="l" indent="0" marL="0">
              <a:lnSpc>
                <a:spcPts val="2300"/>
              </a:lnSpc>
              <a:buNone/>
            </a:pPr>
            <a:r>
              <a:rPr lang="en-US" sz="1800" dirty="0">
                <a:solidFill>
                  <a:srgbClr val="D73AD7"/>
                </a:solidFill>
                <a:latin typeface="Source Serif 4 Semi Bold" pitchFamily="34" charset="0"/>
                <a:ea typeface="Source Serif 4 Semi Bold" pitchFamily="34" charset="-122"/>
                <a:cs typeface="Source Serif 4 Semi Bold" pitchFamily="34" charset="-120"/>
              </a:rPr>
              <a:t>Bối Cảnh Chiến Dịch</a:t>
            </a:r>
            <a:endParaRPr lang="en-US" sz="1800" dirty="0"/>
          </a:p>
        </p:txBody>
      </p:sp>
      <p:sp>
        <p:nvSpPr>
          <p:cNvPr id="5" name="Text 3"/>
          <p:cNvSpPr/>
          <p:nvPr/>
        </p:nvSpPr>
        <p:spPr>
          <a:xfrm>
            <a:off x="968693" y="3404711"/>
            <a:ext cx="6103263" cy="956548"/>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Source Sans 3" pitchFamily="34" charset="0"/>
                <a:ea typeface="Source Sans 3" pitchFamily="34" charset="-122"/>
                <a:cs typeface="Source Sans 3" pitchFamily="34" charset="-120"/>
              </a:rPr>
              <a:t>Quân Pháp tập trung 16.000 quân tinh nhuệ, vũ khí hiện đại, pháo binh mạnh và không quân áp đảo tại Điện Biên Phủ, hy vọng quyết chiến quyết thắng với quân ta.</a:t>
            </a:r>
            <a:endParaRPr lang="en-US" sz="1550" dirty="0"/>
          </a:p>
        </p:txBody>
      </p:sp>
      <p:sp>
        <p:nvSpPr>
          <p:cNvPr id="6" name="Text 4"/>
          <p:cNvSpPr/>
          <p:nvPr/>
        </p:nvSpPr>
        <p:spPr>
          <a:xfrm>
            <a:off x="7565827" y="2912507"/>
            <a:ext cx="2383036" cy="293013"/>
          </a:xfrm>
          <a:prstGeom prst="rect">
            <a:avLst/>
          </a:prstGeom>
          <a:noFill/>
          <a:ln/>
        </p:spPr>
        <p:txBody>
          <a:bodyPr wrap="none" lIns="0" tIns="0" rIns="0" bIns="0" rtlCol="0" anchor="t"/>
          <a:lstStyle/>
          <a:p>
            <a:pPr algn="l" indent="0" marL="0">
              <a:lnSpc>
                <a:spcPts val="2300"/>
              </a:lnSpc>
              <a:buNone/>
            </a:pPr>
            <a:r>
              <a:rPr lang="en-US" sz="1800" dirty="0">
                <a:solidFill>
                  <a:srgbClr val="D73AD7"/>
                </a:solidFill>
                <a:latin typeface="Source Serif 4 Semi Bold" pitchFamily="34" charset="0"/>
                <a:ea typeface="Source Serif 4 Semi Bold" pitchFamily="34" charset="-122"/>
                <a:cs typeface="Source Serif 4 Semi Bold" pitchFamily="34" charset="-120"/>
              </a:rPr>
              <a:t>Chiến Lược Thiên Tài</a:t>
            </a:r>
            <a:endParaRPr lang="en-US" sz="1800" dirty="0"/>
          </a:p>
        </p:txBody>
      </p:sp>
      <p:sp>
        <p:nvSpPr>
          <p:cNvPr id="7" name="Text 5"/>
          <p:cNvSpPr/>
          <p:nvPr/>
        </p:nvSpPr>
        <p:spPr>
          <a:xfrm>
            <a:off x="7565827" y="3404711"/>
            <a:ext cx="6103263" cy="956548"/>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Source Sans 3" pitchFamily="34" charset="0"/>
                <a:ea typeface="Source Sans 3" pitchFamily="34" charset="-122"/>
                <a:cs typeface="Source Sans 3" pitchFamily="34" charset="-120"/>
              </a:rPr>
              <a:t>Đại tướng đã vạch ra phương châm "đánh chắc, tiến chắc", huy động sức mạnh toàn dân, vận chuyển pháo lên núi cao, bao vây và tiêu diệt từng cứ điểm địch.</a:t>
            </a:r>
            <a:endParaRPr lang="en-US" sz="1550" dirty="0"/>
          </a:p>
        </p:txBody>
      </p:sp>
      <p:sp>
        <p:nvSpPr>
          <p:cNvPr id="8" name="Text 6"/>
          <p:cNvSpPr/>
          <p:nvPr/>
        </p:nvSpPr>
        <p:spPr>
          <a:xfrm>
            <a:off x="968693" y="4864298"/>
            <a:ext cx="4064913" cy="657582"/>
          </a:xfrm>
          <a:prstGeom prst="rect">
            <a:avLst/>
          </a:prstGeom>
          <a:noFill/>
          <a:ln/>
        </p:spPr>
        <p:txBody>
          <a:bodyPr wrap="none" lIns="0" tIns="0" rIns="0" bIns="0" rtlCol="0" anchor="t"/>
          <a:lstStyle/>
          <a:p>
            <a:pPr algn="ctr" indent="0" marL="0">
              <a:lnSpc>
                <a:spcPts val="5150"/>
              </a:lnSpc>
              <a:buNone/>
            </a:pPr>
            <a:r>
              <a:rPr lang="en-US" sz="5150" dirty="0">
                <a:solidFill>
                  <a:srgbClr val="272525"/>
                </a:solidFill>
                <a:latin typeface="Source Serif 4 Semi Bold" pitchFamily="34" charset="0"/>
                <a:ea typeface="Source Serif 4 Semi Bold" pitchFamily="34" charset="-122"/>
                <a:cs typeface="Source Serif 4 Semi Bold" pitchFamily="34" charset="-120"/>
              </a:rPr>
              <a:t>56</a:t>
            </a:r>
            <a:endParaRPr lang="en-US" sz="5150" dirty="0"/>
          </a:p>
        </p:txBody>
      </p:sp>
      <p:sp>
        <p:nvSpPr>
          <p:cNvPr id="9" name="Text 7"/>
          <p:cNvSpPr/>
          <p:nvPr/>
        </p:nvSpPr>
        <p:spPr>
          <a:xfrm>
            <a:off x="1828800" y="5770840"/>
            <a:ext cx="2344579" cy="293013"/>
          </a:xfrm>
          <a:prstGeom prst="rect">
            <a:avLst/>
          </a:prstGeom>
          <a:noFill/>
          <a:ln/>
        </p:spPr>
        <p:txBody>
          <a:bodyPr wrap="none" lIns="0" tIns="0" rIns="0" bIns="0" rtlCol="0" anchor="t"/>
          <a:lstStyle/>
          <a:p>
            <a:pPr algn="ctr" indent="0" marL="0">
              <a:lnSpc>
                <a:spcPts val="2300"/>
              </a:lnSpc>
              <a:buNone/>
            </a:pPr>
            <a:r>
              <a:rPr lang="en-US" sz="1800" dirty="0">
                <a:solidFill>
                  <a:srgbClr val="272525"/>
                </a:solidFill>
                <a:latin typeface="Source Serif 4 Semi Bold" pitchFamily="34" charset="0"/>
                <a:ea typeface="Source Serif 4 Semi Bold" pitchFamily="34" charset="-122"/>
                <a:cs typeface="Source Serif 4 Semi Bold" pitchFamily="34" charset="-120"/>
              </a:rPr>
              <a:t>Ngày Chiến Đấu</a:t>
            </a:r>
            <a:endParaRPr lang="en-US" sz="1800" dirty="0"/>
          </a:p>
        </p:txBody>
      </p:sp>
      <p:sp>
        <p:nvSpPr>
          <p:cNvPr id="10" name="Text 8"/>
          <p:cNvSpPr/>
          <p:nvPr/>
        </p:nvSpPr>
        <p:spPr>
          <a:xfrm>
            <a:off x="968693" y="6183392"/>
            <a:ext cx="4064913" cy="318849"/>
          </a:xfrm>
          <a:prstGeom prst="rect">
            <a:avLst/>
          </a:prstGeom>
          <a:noFill/>
          <a:ln/>
        </p:spPr>
        <p:txBody>
          <a:bodyPr wrap="none" lIns="0" tIns="0" rIns="0" bIns="0" rtlCol="0" anchor="t"/>
          <a:lstStyle/>
          <a:p>
            <a:pPr algn="ctr" indent="0" marL="0">
              <a:lnSpc>
                <a:spcPts val="2500"/>
              </a:lnSpc>
              <a:buNone/>
            </a:pPr>
            <a:r>
              <a:rPr lang="en-US" sz="1550" dirty="0">
                <a:solidFill>
                  <a:srgbClr val="272525"/>
                </a:solidFill>
                <a:latin typeface="Source Sans 3" pitchFamily="34" charset="0"/>
                <a:ea typeface="Source Sans 3" pitchFamily="34" charset="-122"/>
                <a:cs typeface="Source Sans 3" pitchFamily="34" charset="-120"/>
              </a:rPr>
              <a:t>Chiến dịch kéo dài 56 ngày đêm ác liệt</a:t>
            </a:r>
            <a:endParaRPr lang="en-US" sz="1550" dirty="0"/>
          </a:p>
        </p:txBody>
      </p:sp>
      <p:sp>
        <p:nvSpPr>
          <p:cNvPr id="11" name="Text 9"/>
          <p:cNvSpPr/>
          <p:nvPr/>
        </p:nvSpPr>
        <p:spPr>
          <a:xfrm>
            <a:off x="5282684" y="4864298"/>
            <a:ext cx="4064913" cy="657582"/>
          </a:xfrm>
          <a:prstGeom prst="rect">
            <a:avLst/>
          </a:prstGeom>
          <a:noFill/>
          <a:ln/>
        </p:spPr>
        <p:txBody>
          <a:bodyPr wrap="none" lIns="0" tIns="0" rIns="0" bIns="0" rtlCol="0" anchor="t"/>
          <a:lstStyle/>
          <a:p>
            <a:pPr algn="ctr" indent="0" marL="0">
              <a:lnSpc>
                <a:spcPts val="5150"/>
              </a:lnSpc>
              <a:buNone/>
            </a:pPr>
            <a:r>
              <a:rPr lang="en-US" sz="5150" dirty="0">
                <a:solidFill>
                  <a:srgbClr val="272525"/>
                </a:solidFill>
                <a:latin typeface="Source Serif 4 Semi Bold" pitchFamily="34" charset="0"/>
                <a:ea typeface="Source Serif 4 Semi Bold" pitchFamily="34" charset="-122"/>
                <a:cs typeface="Source Serif 4 Semi Bold" pitchFamily="34" charset="-120"/>
              </a:rPr>
              <a:t>16K</a:t>
            </a:r>
            <a:endParaRPr lang="en-US" sz="5150" dirty="0"/>
          </a:p>
        </p:txBody>
      </p:sp>
      <p:sp>
        <p:nvSpPr>
          <p:cNvPr id="12" name="Text 10"/>
          <p:cNvSpPr/>
          <p:nvPr/>
        </p:nvSpPr>
        <p:spPr>
          <a:xfrm>
            <a:off x="6142792" y="5770840"/>
            <a:ext cx="2344579" cy="293013"/>
          </a:xfrm>
          <a:prstGeom prst="rect">
            <a:avLst/>
          </a:prstGeom>
          <a:noFill/>
          <a:ln/>
        </p:spPr>
        <p:txBody>
          <a:bodyPr wrap="none" lIns="0" tIns="0" rIns="0" bIns="0" rtlCol="0" anchor="t"/>
          <a:lstStyle/>
          <a:p>
            <a:pPr algn="ctr" indent="0" marL="0">
              <a:lnSpc>
                <a:spcPts val="2300"/>
              </a:lnSpc>
              <a:buNone/>
            </a:pPr>
            <a:r>
              <a:rPr lang="en-US" sz="1800" dirty="0">
                <a:solidFill>
                  <a:srgbClr val="272525"/>
                </a:solidFill>
                <a:latin typeface="Source Serif 4 Semi Bold" pitchFamily="34" charset="0"/>
                <a:ea typeface="Source Serif 4 Semi Bold" pitchFamily="34" charset="-122"/>
                <a:cs typeface="Source Serif 4 Semi Bold" pitchFamily="34" charset="-120"/>
              </a:rPr>
              <a:t>Quân Địch</a:t>
            </a:r>
            <a:endParaRPr lang="en-US" sz="1800" dirty="0"/>
          </a:p>
        </p:txBody>
      </p:sp>
      <p:sp>
        <p:nvSpPr>
          <p:cNvPr id="13" name="Text 11"/>
          <p:cNvSpPr/>
          <p:nvPr/>
        </p:nvSpPr>
        <p:spPr>
          <a:xfrm>
            <a:off x="5282684" y="6183392"/>
            <a:ext cx="4064913" cy="637699"/>
          </a:xfrm>
          <a:prstGeom prst="rect">
            <a:avLst/>
          </a:prstGeom>
          <a:noFill/>
          <a:ln/>
        </p:spPr>
        <p:txBody>
          <a:bodyPr wrap="square" lIns="0" tIns="0" rIns="0" bIns="0" rtlCol="0" anchor="t"/>
          <a:lstStyle/>
          <a:p>
            <a:pPr algn="ctr" indent="0" marL="0">
              <a:lnSpc>
                <a:spcPts val="2500"/>
              </a:lnSpc>
              <a:buNone/>
            </a:pPr>
            <a:r>
              <a:rPr lang="en-US" sz="1550" dirty="0">
                <a:solidFill>
                  <a:srgbClr val="272525"/>
                </a:solidFill>
                <a:latin typeface="Source Sans 3" pitchFamily="34" charset="0"/>
                <a:ea typeface="Source Sans 3" pitchFamily="34" charset="-122"/>
                <a:cs typeface="Source Sans 3" pitchFamily="34" charset="-120"/>
              </a:rPr>
              <a:t>Toàn bộ 16.000 quân Pháp bị tiêu diệt hoặc bị bắt</a:t>
            </a:r>
            <a:endParaRPr lang="en-US" sz="1550" dirty="0"/>
          </a:p>
        </p:txBody>
      </p:sp>
      <p:sp>
        <p:nvSpPr>
          <p:cNvPr id="14" name="Text 12"/>
          <p:cNvSpPr/>
          <p:nvPr/>
        </p:nvSpPr>
        <p:spPr>
          <a:xfrm>
            <a:off x="9596676" y="4864298"/>
            <a:ext cx="4064913" cy="657582"/>
          </a:xfrm>
          <a:prstGeom prst="rect">
            <a:avLst/>
          </a:prstGeom>
          <a:noFill/>
          <a:ln/>
        </p:spPr>
        <p:txBody>
          <a:bodyPr wrap="none" lIns="0" tIns="0" rIns="0" bIns="0" rtlCol="0" anchor="t"/>
          <a:lstStyle/>
          <a:p>
            <a:pPr algn="ctr" indent="0" marL="0">
              <a:lnSpc>
                <a:spcPts val="5150"/>
              </a:lnSpc>
              <a:buNone/>
            </a:pPr>
            <a:r>
              <a:rPr lang="en-US" sz="5150" dirty="0">
                <a:solidFill>
                  <a:srgbClr val="272525"/>
                </a:solidFill>
                <a:latin typeface="Source Serif 4 Semi Bold" pitchFamily="34" charset="0"/>
                <a:ea typeface="Source Serif 4 Semi Bold" pitchFamily="34" charset="-122"/>
                <a:cs typeface="Source Serif 4 Semi Bold" pitchFamily="34" charset="-120"/>
              </a:rPr>
              <a:t>1954</a:t>
            </a:r>
            <a:endParaRPr lang="en-US" sz="5150" dirty="0"/>
          </a:p>
        </p:txBody>
      </p:sp>
      <p:sp>
        <p:nvSpPr>
          <p:cNvPr id="15" name="Text 13"/>
          <p:cNvSpPr/>
          <p:nvPr/>
        </p:nvSpPr>
        <p:spPr>
          <a:xfrm>
            <a:off x="10456783" y="5770840"/>
            <a:ext cx="2344579" cy="293013"/>
          </a:xfrm>
          <a:prstGeom prst="rect">
            <a:avLst/>
          </a:prstGeom>
          <a:noFill/>
          <a:ln/>
        </p:spPr>
        <p:txBody>
          <a:bodyPr wrap="none" lIns="0" tIns="0" rIns="0" bIns="0" rtlCol="0" anchor="t"/>
          <a:lstStyle/>
          <a:p>
            <a:pPr algn="ctr" indent="0" marL="0">
              <a:lnSpc>
                <a:spcPts val="2300"/>
              </a:lnSpc>
              <a:buNone/>
            </a:pPr>
            <a:r>
              <a:rPr lang="en-US" sz="1800" dirty="0">
                <a:solidFill>
                  <a:srgbClr val="272525"/>
                </a:solidFill>
                <a:latin typeface="Source Serif 4 Semi Bold" pitchFamily="34" charset="0"/>
                <a:ea typeface="Source Serif 4 Semi Bold" pitchFamily="34" charset="-122"/>
                <a:cs typeface="Source Serif 4 Semi Bold" pitchFamily="34" charset="-120"/>
              </a:rPr>
              <a:t>Năm Lịch Sử</a:t>
            </a:r>
            <a:endParaRPr lang="en-US" sz="1800" dirty="0"/>
          </a:p>
        </p:txBody>
      </p:sp>
      <p:sp>
        <p:nvSpPr>
          <p:cNvPr id="16" name="Text 14"/>
          <p:cNvSpPr/>
          <p:nvPr/>
        </p:nvSpPr>
        <p:spPr>
          <a:xfrm>
            <a:off x="9596676" y="6183392"/>
            <a:ext cx="4064913" cy="318849"/>
          </a:xfrm>
          <a:prstGeom prst="rect">
            <a:avLst/>
          </a:prstGeom>
          <a:noFill/>
          <a:ln/>
        </p:spPr>
        <p:txBody>
          <a:bodyPr wrap="none" lIns="0" tIns="0" rIns="0" bIns="0" rtlCol="0" anchor="t"/>
          <a:lstStyle/>
          <a:p>
            <a:pPr algn="ctr" indent="0" marL="0">
              <a:lnSpc>
                <a:spcPts val="2500"/>
              </a:lnSpc>
              <a:buNone/>
            </a:pPr>
            <a:r>
              <a:rPr lang="en-US" sz="1550" dirty="0">
                <a:solidFill>
                  <a:srgbClr val="272525"/>
                </a:solidFill>
                <a:latin typeface="Source Sans 3" pitchFamily="34" charset="0"/>
                <a:ea typeface="Source Sans 3" pitchFamily="34" charset="-122"/>
                <a:cs typeface="Source Sans 3" pitchFamily="34" charset="-120"/>
              </a:rPr>
              <a:t>Chấm dứt 80 năm đô hộ của thực dân Pháp</a:t>
            </a:r>
            <a:endParaRPr lang="en-US" sz="1550" dirty="0"/>
          </a:p>
        </p:txBody>
      </p:sp>
      <p:sp>
        <p:nvSpPr>
          <p:cNvPr id="17" name="Text 15"/>
          <p:cNvSpPr/>
          <p:nvPr/>
        </p:nvSpPr>
        <p:spPr>
          <a:xfrm>
            <a:off x="968693" y="7045285"/>
            <a:ext cx="12692896" cy="637699"/>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Source Sans 3" pitchFamily="34" charset="0"/>
                <a:ea typeface="Source Sans 3" pitchFamily="34" charset="-122"/>
                <a:cs typeface="Source Sans 3" pitchFamily="34" charset="-120"/>
              </a:rPr>
              <a:t>Chiến thắng Điện Biên Phủ không chỉ là thắng lợi quân sự mà còn là thắng lợi về chính trị, ngoại giao, buộc Pháp phải ký Hiệp định Genève công nhận độc lập, chủ quyền của Việt Nam. Đây là minh chứng rõ nét nhất cho tài năng quân sự xuất chúng của Đại tướng Võ Nguyên Giáp.</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968693" y="798314"/>
            <a:ext cx="6832283" cy="656273"/>
          </a:xfrm>
          <a:prstGeom prst="rect">
            <a:avLst/>
          </a:prstGeom>
          <a:noFill/>
          <a:ln/>
        </p:spPr>
        <p:txBody>
          <a:bodyPr wrap="none" lIns="0" tIns="0" rIns="0" bIns="0" rtlCol="0" anchor="t"/>
          <a:lstStyle/>
          <a:p>
            <a:pPr algn="l" indent="0" marL="0">
              <a:lnSpc>
                <a:spcPts val="5150"/>
              </a:lnSpc>
              <a:buNone/>
            </a:pPr>
            <a:r>
              <a:rPr lang="en-US" sz="4100" dirty="0">
                <a:solidFill>
                  <a:srgbClr val="D73AD7"/>
                </a:solidFill>
                <a:latin typeface="Source Serif 4 Semi Bold" pitchFamily="34" charset="0"/>
                <a:ea typeface="Source Serif 4 Semi Bold" pitchFamily="34" charset="-122"/>
                <a:cs typeface="Source Serif 4 Semi Bold" pitchFamily="34" charset="-120"/>
              </a:rPr>
              <a:t>Tư Tưởng Quân Sự Độc Đáo</a:t>
            </a:r>
            <a:endParaRPr lang="en-US" sz="4100" dirty="0"/>
          </a:p>
        </p:txBody>
      </p:sp>
      <p:sp>
        <p:nvSpPr>
          <p:cNvPr id="3" name="Shape 1"/>
          <p:cNvSpPr/>
          <p:nvPr/>
        </p:nvSpPr>
        <p:spPr>
          <a:xfrm>
            <a:off x="968693" y="1900833"/>
            <a:ext cx="4082177" cy="2886789"/>
          </a:xfrm>
          <a:prstGeom prst="roundRect">
            <a:avLst>
              <a:gd name="adj" fmla="val 3246"/>
            </a:avLst>
          </a:prstGeom>
          <a:solidFill>
            <a:srgbClr val="F4D4F7"/>
          </a:solidFill>
          <a:ln w="7620">
            <a:solidFill>
              <a:srgbClr val="DABADD"/>
            </a:solidFill>
            <a:prstDash val="solid"/>
          </a:ln>
        </p:spPr>
      </p:sp>
      <p:pic>
        <p:nvPicPr>
          <p:cNvPr id="4" name="Image 0" descr="preencoded.png">    </p:cNvPr>
          <p:cNvPicPr>
            <a:picLocks noChangeAspect="1"/>
          </p:cNvPicPr>
          <p:nvPr/>
        </p:nvPicPr>
        <p:blipFill>
          <a:blip r:embed="rId1"/>
          <a:stretch>
            <a:fillRect/>
          </a:stretch>
        </p:blipFill>
        <p:spPr>
          <a:xfrm>
            <a:off x="1199436" y="2131576"/>
            <a:ext cx="669369" cy="669369"/>
          </a:xfrm>
          <a:prstGeom prst="rect">
            <a:avLst/>
          </a:prstGeom>
        </p:spPr>
      </p:pic>
      <p:pic>
        <p:nvPicPr>
          <p:cNvPr id="5"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83506" y="2315647"/>
            <a:ext cx="301109" cy="301109"/>
          </a:xfrm>
          <a:prstGeom prst="rect">
            <a:avLst/>
          </a:prstGeom>
        </p:spPr>
      </p:pic>
      <p:sp>
        <p:nvSpPr>
          <p:cNvPr id="6" name="Text 2"/>
          <p:cNvSpPr/>
          <p:nvPr/>
        </p:nvSpPr>
        <p:spPr>
          <a:xfrm>
            <a:off x="1199436" y="3024068"/>
            <a:ext cx="2888694" cy="328136"/>
          </a:xfrm>
          <a:prstGeom prst="rect">
            <a:avLst/>
          </a:prstGeom>
          <a:noFill/>
          <a:ln/>
        </p:spPr>
        <p:txBody>
          <a:bodyPr wrap="none" lIns="0" tIns="0" rIns="0" bIns="0" rtlCol="0" anchor="t"/>
          <a:lstStyle/>
          <a:p>
            <a:pPr algn="l" indent="0" marL="0">
              <a:lnSpc>
                <a:spcPts val="2550"/>
              </a:lnSpc>
              <a:buNone/>
            </a:pPr>
            <a:r>
              <a:rPr lang="en-US" sz="2050" dirty="0">
                <a:solidFill>
                  <a:srgbClr val="272525"/>
                </a:solidFill>
                <a:latin typeface="Source Serif 4 Semi Bold" pitchFamily="34" charset="0"/>
                <a:ea typeface="Source Serif 4 Semi Bold" pitchFamily="34" charset="-122"/>
                <a:cs typeface="Source Serif 4 Semi Bold" pitchFamily="34" charset="-120"/>
              </a:rPr>
              <a:t>Chiến Tranh Nhân Dân</a:t>
            </a:r>
            <a:endParaRPr lang="en-US" sz="2050" dirty="0"/>
          </a:p>
        </p:txBody>
      </p:sp>
      <p:sp>
        <p:nvSpPr>
          <p:cNvPr id="7" name="Text 3"/>
          <p:cNvSpPr/>
          <p:nvPr/>
        </p:nvSpPr>
        <p:spPr>
          <a:xfrm>
            <a:off x="1199436" y="3486031"/>
            <a:ext cx="3620691" cy="1070848"/>
          </a:xfrm>
          <a:prstGeom prst="rect">
            <a:avLst/>
          </a:prstGeom>
          <a:noFill/>
          <a:ln/>
        </p:spPr>
        <p:txBody>
          <a:bodyPr wrap="square" lIns="0" tIns="0" rIns="0" bIns="0" rtlCol="0" anchor="t"/>
          <a:lstStyle/>
          <a:p>
            <a:pPr algn="l" indent="0" marL="0">
              <a:lnSpc>
                <a:spcPts val="2800"/>
              </a:lnSpc>
              <a:buNone/>
            </a:pPr>
            <a:r>
              <a:rPr lang="en-US" sz="1750" dirty="0">
                <a:solidFill>
                  <a:srgbClr val="272525"/>
                </a:solidFill>
                <a:latin typeface="Source Sans 3" pitchFamily="34" charset="0"/>
                <a:ea typeface="Source Sans 3" pitchFamily="34" charset="-122"/>
                <a:cs typeface="Source Sans 3" pitchFamily="34" charset="-120"/>
              </a:rPr>
              <a:t>Phát huy sức mạnh toàn dân tộc, kết hợp chính trị với quân sự, biến toàn dân thành chiến sĩ</a:t>
            </a:r>
            <a:endParaRPr lang="en-US" sz="1750" dirty="0"/>
          </a:p>
        </p:txBody>
      </p:sp>
      <p:sp>
        <p:nvSpPr>
          <p:cNvPr id="8" name="Shape 4"/>
          <p:cNvSpPr/>
          <p:nvPr/>
        </p:nvSpPr>
        <p:spPr>
          <a:xfrm>
            <a:off x="5273993" y="1900833"/>
            <a:ext cx="4082177" cy="2886789"/>
          </a:xfrm>
          <a:prstGeom prst="roundRect">
            <a:avLst>
              <a:gd name="adj" fmla="val 3246"/>
            </a:avLst>
          </a:prstGeom>
          <a:solidFill>
            <a:srgbClr val="F4D4F7"/>
          </a:solidFill>
          <a:ln w="7620">
            <a:solidFill>
              <a:srgbClr val="DABADD"/>
            </a:solidFill>
            <a:prstDash val="solid"/>
          </a:ln>
        </p:spPr>
      </p:sp>
      <p:pic>
        <p:nvPicPr>
          <p:cNvPr id="9" name="Image 2" descr="preencoded.png">    </p:cNvPr>
          <p:cNvPicPr>
            <a:picLocks noChangeAspect="1"/>
          </p:cNvPicPr>
          <p:nvPr/>
        </p:nvPicPr>
        <p:blipFill>
          <a:blip r:embed="rId4"/>
          <a:stretch>
            <a:fillRect/>
          </a:stretch>
        </p:blipFill>
        <p:spPr>
          <a:xfrm>
            <a:off x="5504736" y="2131576"/>
            <a:ext cx="669369" cy="669369"/>
          </a:xfrm>
          <a:prstGeom prst="rect">
            <a:avLst/>
          </a:prstGeom>
        </p:spPr>
      </p:pic>
      <p:pic>
        <p:nvPicPr>
          <p:cNvPr id="10" name="Image 3"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88806" y="2315647"/>
            <a:ext cx="301109" cy="301109"/>
          </a:xfrm>
          <a:prstGeom prst="rect">
            <a:avLst/>
          </a:prstGeom>
        </p:spPr>
      </p:pic>
      <p:sp>
        <p:nvSpPr>
          <p:cNvPr id="11" name="Text 5"/>
          <p:cNvSpPr/>
          <p:nvPr/>
        </p:nvSpPr>
        <p:spPr>
          <a:xfrm>
            <a:off x="5504736" y="3024068"/>
            <a:ext cx="2624971" cy="328136"/>
          </a:xfrm>
          <a:prstGeom prst="rect">
            <a:avLst/>
          </a:prstGeom>
          <a:noFill/>
          <a:ln/>
        </p:spPr>
        <p:txBody>
          <a:bodyPr wrap="none" lIns="0" tIns="0" rIns="0" bIns="0" rtlCol="0" anchor="t"/>
          <a:lstStyle/>
          <a:p>
            <a:pPr algn="l" indent="0" marL="0">
              <a:lnSpc>
                <a:spcPts val="2550"/>
              </a:lnSpc>
              <a:buNone/>
            </a:pPr>
            <a:r>
              <a:rPr lang="en-US" sz="2050" dirty="0">
                <a:solidFill>
                  <a:srgbClr val="272525"/>
                </a:solidFill>
                <a:latin typeface="Source Serif 4 Semi Bold" pitchFamily="34" charset="0"/>
                <a:ea typeface="Source Serif 4 Semi Bold" pitchFamily="34" charset="-122"/>
                <a:cs typeface="Source Serif 4 Semi Bold" pitchFamily="34" charset="-120"/>
              </a:rPr>
              <a:t>Linh Hoạt Sáng Tạo</a:t>
            </a:r>
            <a:endParaRPr lang="en-US" sz="2050" dirty="0"/>
          </a:p>
        </p:txBody>
      </p:sp>
      <p:sp>
        <p:nvSpPr>
          <p:cNvPr id="12" name="Text 6"/>
          <p:cNvSpPr/>
          <p:nvPr/>
        </p:nvSpPr>
        <p:spPr>
          <a:xfrm>
            <a:off x="5504736" y="3486031"/>
            <a:ext cx="3620691" cy="1070848"/>
          </a:xfrm>
          <a:prstGeom prst="rect">
            <a:avLst/>
          </a:prstGeom>
          <a:noFill/>
          <a:ln/>
        </p:spPr>
        <p:txBody>
          <a:bodyPr wrap="square" lIns="0" tIns="0" rIns="0" bIns="0" rtlCol="0" anchor="t"/>
          <a:lstStyle/>
          <a:p>
            <a:pPr algn="l" indent="0" marL="0">
              <a:lnSpc>
                <a:spcPts val="2800"/>
              </a:lnSpc>
              <a:buNone/>
            </a:pPr>
            <a:r>
              <a:rPr lang="en-US" sz="1750" dirty="0">
                <a:solidFill>
                  <a:srgbClr val="272525"/>
                </a:solidFill>
                <a:latin typeface="Source Sans 3" pitchFamily="34" charset="0"/>
                <a:ea typeface="Source Sans 3" pitchFamily="34" charset="-122"/>
                <a:cs typeface="Source Sans 3" pitchFamily="34" charset="-120"/>
              </a:rPr>
              <a:t>Vận dụng sáng tạo nghệ thuật quân sự, biết thích ứng với từng hoàn cảnh cụ thể của chiến trường</a:t>
            </a:r>
            <a:endParaRPr lang="en-US" sz="1750" dirty="0"/>
          </a:p>
        </p:txBody>
      </p:sp>
      <p:sp>
        <p:nvSpPr>
          <p:cNvPr id="13" name="Shape 7"/>
          <p:cNvSpPr/>
          <p:nvPr/>
        </p:nvSpPr>
        <p:spPr>
          <a:xfrm>
            <a:off x="9579293" y="1900833"/>
            <a:ext cx="4082177" cy="2886789"/>
          </a:xfrm>
          <a:prstGeom prst="roundRect">
            <a:avLst>
              <a:gd name="adj" fmla="val 3246"/>
            </a:avLst>
          </a:prstGeom>
          <a:solidFill>
            <a:srgbClr val="F4D4F7"/>
          </a:solidFill>
          <a:ln w="7620">
            <a:solidFill>
              <a:srgbClr val="DABADD"/>
            </a:solidFill>
            <a:prstDash val="solid"/>
          </a:ln>
        </p:spPr>
      </p:sp>
      <p:pic>
        <p:nvPicPr>
          <p:cNvPr id="14" name="Image 4" descr="preencoded.png">    </p:cNvPr>
          <p:cNvPicPr>
            <a:picLocks noChangeAspect="1"/>
          </p:cNvPicPr>
          <p:nvPr/>
        </p:nvPicPr>
        <p:blipFill>
          <a:blip r:embed="rId7"/>
          <a:stretch>
            <a:fillRect/>
          </a:stretch>
        </p:blipFill>
        <p:spPr>
          <a:xfrm>
            <a:off x="9810036" y="2131576"/>
            <a:ext cx="669369" cy="669369"/>
          </a:xfrm>
          <a:prstGeom prst="rect">
            <a:avLst/>
          </a:prstGeom>
        </p:spPr>
      </p:pic>
      <p:pic>
        <p:nvPicPr>
          <p:cNvPr id="15" name="Image 5"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94106" y="2315647"/>
            <a:ext cx="301109" cy="301109"/>
          </a:xfrm>
          <a:prstGeom prst="rect">
            <a:avLst/>
          </a:prstGeom>
        </p:spPr>
      </p:pic>
      <p:sp>
        <p:nvSpPr>
          <p:cNvPr id="16" name="Text 8"/>
          <p:cNvSpPr/>
          <p:nvPr/>
        </p:nvSpPr>
        <p:spPr>
          <a:xfrm>
            <a:off x="9810036" y="3024068"/>
            <a:ext cx="2624971" cy="328136"/>
          </a:xfrm>
          <a:prstGeom prst="rect">
            <a:avLst/>
          </a:prstGeom>
          <a:noFill/>
          <a:ln/>
        </p:spPr>
        <p:txBody>
          <a:bodyPr wrap="none" lIns="0" tIns="0" rIns="0" bIns="0" rtlCol="0" anchor="t"/>
          <a:lstStyle/>
          <a:p>
            <a:pPr algn="l" indent="0" marL="0">
              <a:lnSpc>
                <a:spcPts val="2550"/>
              </a:lnSpc>
              <a:buNone/>
            </a:pPr>
            <a:r>
              <a:rPr lang="en-US" sz="2050" dirty="0">
                <a:solidFill>
                  <a:srgbClr val="272525"/>
                </a:solidFill>
                <a:latin typeface="Source Serif 4 Semi Bold" pitchFamily="34" charset="0"/>
                <a:ea typeface="Source Serif 4 Semi Bold" pitchFamily="34" charset="-122"/>
                <a:cs typeface="Source Serif 4 Semi Bold" pitchFamily="34" charset="-120"/>
              </a:rPr>
              <a:t>Yếu Thắng Mạnh</a:t>
            </a:r>
            <a:endParaRPr lang="en-US" sz="2050" dirty="0"/>
          </a:p>
        </p:txBody>
      </p:sp>
      <p:sp>
        <p:nvSpPr>
          <p:cNvPr id="17" name="Text 9"/>
          <p:cNvSpPr/>
          <p:nvPr/>
        </p:nvSpPr>
        <p:spPr>
          <a:xfrm>
            <a:off x="9810036" y="3486031"/>
            <a:ext cx="3620691" cy="1070848"/>
          </a:xfrm>
          <a:prstGeom prst="rect">
            <a:avLst/>
          </a:prstGeom>
          <a:noFill/>
          <a:ln/>
        </p:spPr>
        <p:txBody>
          <a:bodyPr wrap="square" lIns="0" tIns="0" rIns="0" bIns="0" rtlCol="0" anchor="t"/>
          <a:lstStyle/>
          <a:p>
            <a:pPr algn="l" indent="0" marL="0">
              <a:lnSpc>
                <a:spcPts val="2800"/>
              </a:lnSpc>
              <a:buNone/>
            </a:pPr>
            <a:r>
              <a:rPr lang="en-US" sz="1750" dirty="0">
                <a:solidFill>
                  <a:srgbClr val="272525"/>
                </a:solidFill>
                <a:latin typeface="Source Sans 3" pitchFamily="34" charset="0"/>
                <a:ea typeface="Source Sans 3" pitchFamily="34" charset="-122"/>
                <a:cs typeface="Source Sans 3" pitchFamily="34" charset="-120"/>
              </a:rPr>
              <a:t>Nghệ thuật dùng yếu thắng mạnh, ít thắng nhiều, biến bất lợi thành thuận lợi trên chiến trường</a:t>
            </a:r>
            <a:endParaRPr lang="en-US" sz="1750" dirty="0"/>
          </a:p>
        </p:txBody>
      </p:sp>
      <p:sp>
        <p:nvSpPr>
          <p:cNvPr id="18" name="Text 10"/>
          <p:cNvSpPr/>
          <p:nvPr/>
        </p:nvSpPr>
        <p:spPr>
          <a:xfrm>
            <a:off x="968693" y="5038606"/>
            <a:ext cx="12692896" cy="1070848"/>
          </a:xfrm>
          <a:prstGeom prst="rect">
            <a:avLst/>
          </a:prstGeom>
          <a:noFill/>
          <a:ln/>
        </p:spPr>
        <p:txBody>
          <a:bodyPr wrap="square" lIns="0" tIns="0" rIns="0" bIns="0" rtlCol="0" anchor="t"/>
          <a:lstStyle/>
          <a:p>
            <a:pPr algn="l" indent="0" marL="0">
              <a:lnSpc>
                <a:spcPts val="2800"/>
              </a:lnSpc>
              <a:buNone/>
            </a:pPr>
            <a:r>
              <a:rPr lang="en-US" sz="1750" dirty="0">
                <a:solidFill>
                  <a:srgbClr val="272525"/>
                </a:solidFill>
                <a:latin typeface="Source Sans 3" pitchFamily="34" charset="0"/>
                <a:ea typeface="Source Sans 3" pitchFamily="34" charset="-122"/>
                <a:cs typeface="Source Sans 3" pitchFamily="34" charset="-120"/>
              </a:rPr>
              <a:t>Tư tưởng quân sự của Đại tướng Võ Nguyên Giáp là sự kết hợp hài hòa giữa lý luận Mác-Lênin về chiến tranh cách mạng với truyền thống quân sự dân tộc Việt Nam và kinh nghiệm thực tiễn phong phú. Ông đã phát triển lý luận về chiến tranh nhân dân toàn diện, lâu dài, trong đó nhân dân là nền tảng, là nguồn sức mạnh vô tận.</a:t>
            </a:r>
            <a:endParaRPr lang="en-US" sz="1750" dirty="0"/>
          </a:p>
        </p:txBody>
      </p:sp>
      <p:sp>
        <p:nvSpPr>
          <p:cNvPr id="19" name="Text 11"/>
          <p:cNvSpPr/>
          <p:nvPr/>
        </p:nvSpPr>
        <p:spPr>
          <a:xfrm>
            <a:off x="968693" y="6360438"/>
            <a:ext cx="12692896" cy="1070848"/>
          </a:xfrm>
          <a:prstGeom prst="rect">
            <a:avLst/>
          </a:prstGeom>
          <a:noFill/>
          <a:ln/>
        </p:spPr>
        <p:txBody>
          <a:bodyPr wrap="square" lIns="0" tIns="0" rIns="0" bIns="0" rtlCol="0" anchor="t"/>
          <a:lstStyle/>
          <a:p>
            <a:pPr algn="l" indent="0" marL="0">
              <a:lnSpc>
                <a:spcPts val="2800"/>
              </a:lnSpc>
              <a:buNone/>
            </a:pPr>
            <a:r>
              <a:rPr lang="en-US" sz="1750" dirty="0">
                <a:solidFill>
                  <a:srgbClr val="272525"/>
                </a:solidFill>
                <a:latin typeface="Source Sans 3" pitchFamily="34" charset="0"/>
                <a:ea typeface="Source Sans 3" pitchFamily="34" charset="-122"/>
                <a:cs typeface="Source Sans 3" pitchFamily="34" charset="-120"/>
              </a:rPr>
              <a:t>Đại tướng luôn nhấn mạnh tầm quan trọng của việc nắm vững quy luật chiến tranh, biết phát huy thế mạnh của mình và lợi dụng điểm yếu của địch. Ông coi trọng yếu tố con người, tinh thần chiến đấu và ý chí quyết tâm cao độ. Những tư tưởng này đã được thể hiện rõ nét qua các chiến dịch lớn mà ông chỉ huy, tạo nên những chiến thắng lịch sử.</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968693" y="556617"/>
            <a:ext cx="5974437" cy="593884"/>
          </a:xfrm>
          <a:prstGeom prst="rect">
            <a:avLst/>
          </a:prstGeom>
          <a:noFill/>
          <a:ln/>
        </p:spPr>
        <p:txBody>
          <a:bodyPr wrap="none" lIns="0" tIns="0" rIns="0" bIns="0" rtlCol="0" anchor="t"/>
          <a:lstStyle/>
          <a:p>
            <a:pPr algn="l" indent="0" marL="0">
              <a:lnSpc>
                <a:spcPts val="4650"/>
              </a:lnSpc>
              <a:buNone/>
            </a:pPr>
            <a:r>
              <a:rPr lang="en-US" sz="3700" dirty="0">
                <a:solidFill>
                  <a:srgbClr val="D73AD7"/>
                </a:solidFill>
                <a:latin typeface="Source Serif 4 Semi Bold" pitchFamily="34" charset="0"/>
                <a:ea typeface="Source Serif 4 Semi Bold" pitchFamily="34" charset="-122"/>
                <a:cs typeface="Source Serif 4 Semi Bold" pitchFamily="34" charset="-120"/>
              </a:rPr>
              <a:t>Những Chiến Dịch Lịch Sử</a:t>
            </a:r>
            <a:endParaRPr lang="en-US" sz="3700" dirty="0"/>
          </a:p>
        </p:txBody>
      </p:sp>
      <p:sp>
        <p:nvSpPr>
          <p:cNvPr id="3" name="Text 1"/>
          <p:cNvSpPr/>
          <p:nvPr/>
        </p:nvSpPr>
        <p:spPr>
          <a:xfrm>
            <a:off x="968693" y="1806773"/>
            <a:ext cx="2983825" cy="593646"/>
          </a:xfrm>
          <a:prstGeom prst="rect">
            <a:avLst/>
          </a:prstGeom>
          <a:noFill/>
          <a:ln/>
        </p:spPr>
        <p:txBody>
          <a:bodyPr wrap="square" lIns="0" tIns="0" rIns="0" bIns="0" rtlCol="0" anchor="t"/>
          <a:lstStyle/>
          <a:p>
            <a:pPr algn="l" indent="0" marL="0">
              <a:lnSpc>
                <a:spcPts val="2300"/>
              </a:lnSpc>
              <a:buNone/>
            </a:pPr>
            <a:r>
              <a:rPr lang="en-US" sz="1850" dirty="0">
                <a:solidFill>
                  <a:srgbClr val="272525"/>
                </a:solidFill>
                <a:latin typeface="Source Serif 4 Semi Bold" pitchFamily="34" charset="0"/>
                <a:ea typeface="Source Serif 4 Semi Bold" pitchFamily="34" charset="-122"/>
                <a:cs typeface="Source Serif 4 Semi Bold" pitchFamily="34" charset="-120"/>
              </a:rPr>
              <a:t>Chiến Dịch Biên Giới (1950)</a:t>
            </a:r>
            <a:endParaRPr lang="en-US" sz="1850" dirty="0"/>
          </a:p>
        </p:txBody>
      </p:sp>
      <p:sp>
        <p:nvSpPr>
          <p:cNvPr id="4" name="Text 2"/>
          <p:cNvSpPr/>
          <p:nvPr/>
        </p:nvSpPr>
        <p:spPr>
          <a:xfrm>
            <a:off x="968693" y="2521506"/>
            <a:ext cx="2983825" cy="1292066"/>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Source Sans 3" pitchFamily="34" charset="0"/>
                <a:ea typeface="Source Sans 3" pitchFamily="34" charset="-122"/>
                <a:cs typeface="Source Sans 3" pitchFamily="34" charset="-120"/>
              </a:rPr>
              <a:t>Chiến thắng đầu tiên quan trọng, mở đầu cho cuộc kháng chiến chống Pháp, giải phóng vùng biên giới Việt-Trung</a:t>
            </a:r>
            <a:endParaRPr lang="en-US" sz="1550" dirty="0"/>
          </a:p>
        </p:txBody>
      </p:sp>
      <p:sp>
        <p:nvSpPr>
          <p:cNvPr id="5" name="Text 3"/>
          <p:cNvSpPr/>
          <p:nvPr/>
        </p:nvSpPr>
        <p:spPr>
          <a:xfrm>
            <a:off x="4204930" y="1806773"/>
            <a:ext cx="2947987" cy="296823"/>
          </a:xfrm>
          <a:prstGeom prst="rect">
            <a:avLst/>
          </a:prstGeom>
          <a:noFill/>
          <a:ln/>
        </p:spPr>
        <p:txBody>
          <a:bodyPr wrap="none" lIns="0" tIns="0" rIns="0" bIns="0" rtlCol="0" anchor="t"/>
          <a:lstStyle/>
          <a:p>
            <a:pPr algn="l" indent="0" marL="0">
              <a:lnSpc>
                <a:spcPts val="2300"/>
              </a:lnSpc>
              <a:buNone/>
            </a:pPr>
            <a:r>
              <a:rPr lang="en-US" sz="1850" dirty="0">
                <a:solidFill>
                  <a:srgbClr val="272525"/>
                </a:solidFill>
                <a:latin typeface="Source Serif 4 Semi Bold" pitchFamily="34" charset="0"/>
                <a:ea typeface="Source Serif 4 Semi Bold" pitchFamily="34" charset="-122"/>
                <a:cs typeface="Source Serif 4 Semi Bold" pitchFamily="34" charset="-120"/>
              </a:rPr>
              <a:t>Chiến Dịch Tây Bắc (1952)</a:t>
            </a:r>
            <a:endParaRPr lang="en-US" sz="1850" dirty="0"/>
          </a:p>
        </p:txBody>
      </p:sp>
      <p:sp>
        <p:nvSpPr>
          <p:cNvPr id="6" name="Text 4"/>
          <p:cNvSpPr/>
          <p:nvPr/>
        </p:nvSpPr>
        <p:spPr>
          <a:xfrm>
            <a:off x="4204930" y="2224683"/>
            <a:ext cx="2983944" cy="969050"/>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Source Sans 3" pitchFamily="34" charset="0"/>
                <a:ea typeface="Source Sans 3" pitchFamily="34" charset="-122"/>
                <a:cs typeface="Source Sans 3" pitchFamily="34" charset="-120"/>
              </a:rPr>
              <a:t>Chiến dịch tiến công chiến lược, phá vỡ kế hoạch "Đờ Lát đơ Tát-xi" của Pháp, giải phóng Tây Bắc</a:t>
            </a:r>
            <a:endParaRPr lang="en-US" sz="1550" dirty="0"/>
          </a:p>
        </p:txBody>
      </p:sp>
      <p:sp>
        <p:nvSpPr>
          <p:cNvPr id="7" name="Text 5"/>
          <p:cNvSpPr/>
          <p:nvPr/>
        </p:nvSpPr>
        <p:spPr>
          <a:xfrm>
            <a:off x="7441287" y="1806773"/>
            <a:ext cx="2983944" cy="593646"/>
          </a:xfrm>
          <a:prstGeom prst="rect">
            <a:avLst/>
          </a:prstGeom>
          <a:noFill/>
          <a:ln/>
        </p:spPr>
        <p:txBody>
          <a:bodyPr wrap="square" lIns="0" tIns="0" rIns="0" bIns="0" rtlCol="0" anchor="t"/>
          <a:lstStyle/>
          <a:p>
            <a:pPr algn="l" indent="0" marL="0">
              <a:lnSpc>
                <a:spcPts val="2300"/>
              </a:lnSpc>
              <a:buNone/>
            </a:pPr>
            <a:r>
              <a:rPr lang="en-US" sz="1850" dirty="0">
                <a:solidFill>
                  <a:srgbClr val="272525"/>
                </a:solidFill>
                <a:latin typeface="Source Serif 4 Semi Bold" pitchFamily="34" charset="0"/>
                <a:ea typeface="Source Serif 4 Semi Bold" pitchFamily="34" charset="-122"/>
                <a:cs typeface="Source Serif 4 Semi Bold" pitchFamily="34" charset="-120"/>
              </a:rPr>
              <a:t>Chiến Dịch Điện Biên Phủ (1954)</a:t>
            </a:r>
            <a:endParaRPr lang="en-US" sz="1850" dirty="0"/>
          </a:p>
        </p:txBody>
      </p:sp>
      <p:sp>
        <p:nvSpPr>
          <p:cNvPr id="8" name="Text 6"/>
          <p:cNvSpPr/>
          <p:nvPr/>
        </p:nvSpPr>
        <p:spPr>
          <a:xfrm>
            <a:off x="7441287" y="2521506"/>
            <a:ext cx="2983944" cy="1292066"/>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Source Sans 3" pitchFamily="34" charset="0"/>
                <a:ea typeface="Source Sans 3" pitchFamily="34" charset="-122"/>
                <a:cs typeface="Source Sans 3" pitchFamily="34" charset="-120"/>
              </a:rPr>
              <a:t>Đỉnh cao nghệ thuật quân sự, chiến thắng "lừng lẫy năm châu", kết thúc ách thống trị của thực dân Pháp</a:t>
            </a:r>
            <a:endParaRPr lang="en-US" sz="1550" dirty="0"/>
          </a:p>
        </p:txBody>
      </p:sp>
      <p:sp>
        <p:nvSpPr>
          <p:cNvPr id="9" name="Text 7"/>
          <p:cNvSpPr/>
          <p:nvPr/>
        </p:nvSpPr>
        <p:spPr>
          <a:xfrm>
            <a:off x="10677644" y="1806773"/>
            <a:ext cx="2983944" cy="593646"/>
          </a:xfrm>
          <a:prstGeom prst="rect">
            <a:avLst/>
          </a:prstGeom>
          <a:noFill/>
          <a:ln/>
        </p:spPr>
        <p:txBody>
          <a:bodyPr wrap="square" lIns="0" tIns="0" rIns="0" bIns="0" rtlCol="0" anchor="t"/>
          <a:lstStyle/>
          <a:p>
            <a:pPr algn="l" indent="0" marL="0">
              <a:lnSpc>
                <a:spcPts val="2300"/>
              </a:lnSpc>
              <a:buNone/>
            </a:pPr>
            <a:r>
              <a:rPr lang="en-US" sz="1850" dirty="0">
                <a:solidFill>
                  <a:srgbClr val="272525"/>
                </a:solidFill>
                <a:latin typeface="Source Serif 4 Semi Bold" pitchFamily="34" charset="0"/>
                <a:ea typeface="Source Serif 4 Semi Bold" pitchFamily="34" charset="-122"/>
                <a:cs typeface="Source Serif 4 Semi Bold" pitchFamily="34" charset="-120"/>
              </a:rPr>
              <a:t>Đường Hồ Chí Minh (1959-1975)</a:t>
            </a:r>
            <a:endParaRPr lang="en-US" sz="1850" dirty="0"/>
          </a:p>
        </p:txBody>
      </p:sp>
      <p:sp>
        <p:nvSpPr>
          <p:cNvPr id="10" name="Text 8"/>
          <p:cNvSpPr/>
          <p:nvPr/>
        </p:nvSpPr>
        <p:spPr>
          <a:xfrm>
            <a:off x="10677644" y="2521506"/>
            <a:ext cx="2983944" cy="969050"/>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Source Sans 3" pitchFamily="34" charset="0"/>
                <a:ea typeface="Source Sans 3" pitchFamily="34" charset="-122"/>
                <a:cs typeface="Source Sans 3" pitchFamily="34" charset="-120"/>
              </a:rPr>
              <a:t>Con đường huyết mạch chiến lược, kỳ tích logistics trong chiến tranh, vận chuyển hàng triệu tấn vật tư</a:t>
            </a:r>
            <a:endParaRPr lang="en-US" sz="1550" dirty="0"/>
          </a:p>
        </p:txBody>
      </p:sp>
      <p:sp>
        <p:nvSpPr>
          <p:cNvPr id="11" name="Text 9"/>
          <p:cNvSpPr/>
          <p:nvPr/>
        </p:nvSpPr>
        <p:spPr>
          <a:xfrm>
            <a:off x="968693" y="4469844"/>
            <a:ext cx="2983825" cy="593646"/>
          </a:xfrm>
          <a:prstGeom prst="rect">
            <a:avLst/>
          </a:prstGeom>
          <a:noFill/>
          <a:ln/>
        </p:spPr>
        <p:txBody>
          <a:bodyPr wrap="square" lIns="0" tIns="0" rIns="0" bIns="0" rtlCol="0" anchor="t"/>
          <a:lstStyle/>
          <a:p>
            <a:pPr algn="l" indent="0" marL="0">
              <a:lnSpc>
                <a:spcPts val="2300"/>
              </a:lnSpc>
              <a:buNone/>
            </a:pPr>
            <a:r>
              <a:rPr lang="en-US" sz="1850" dirty="0">
                <a:solidFill>
                  <a:srgbClr val="272525"/>
                </a:solidFill>
                <a:latin typeface="Source Serif 4 Semi Bold" pitchFamily="34" charset="0"/>
                <a:ea typeface="Source Serif 4 Semi Bold" pitchFamily="34" charset="-122"/>
                <a:cs typeface="Source Serif 4 Semi Bold" pitchFamily="34" charset="-120"/>
              </a:rPr>
              <a:t>Tổng Tiến Công Tết Mậu Thân (1968)</a:t>
            </a:r>
            <a:endParaRPr lang="en-US" sz="1850" dirty="0"/>
          </a:p>
        </p:txBody>
      </p:sp>
      <p:sp>
        <p:nvSpPr>
          <p:cNvPr id="12" name="Text 10"/>
          <p:cNvSpPr/>
          <p:nvPr/>
        </p:nvSpPr>
        <p:spPr>
          <a:xfrm>
            <a:off x="968693" y="5184577"/>
            <a:ext cx="2983825" cy="1292066"/>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Source Sans 3" pitchFamily="34" charset="0"/>
                <a:ea typeface="Source Sans 3" pitchFamily="34" charset="-122"/>
                <a:cs typeface="Source Sans 3" pitchFamily="34" charset="-120"/>
              </a:rPr>
              <a:t>Chiến dịch chính trị-quân sự lớn, làm thay đổi cục diện chiến tranh, buộc Mỹ phải ngồi vào bàn đàm phán</a:t>
            </a:r>
            <a:endParaRPr lang="en-US" sz="1550" dirty="0"/>
          </a:p>
        </p:txBody>
      </p:sp>
      <p:sp>
        <p:nvSpPr>
          <p:cNvPr id="13" name="Text 11"/>
          <p:cNvSpPr/>
          <p:nvPr/>
        </p:nvSpPr>
        <p:spPr>
          <a:xfrm>
            <a:off x="4204930" y="4469844"/>
            <a:ext cx="2983944" cy="593646"/>
          </a:xfrm>
          <a:prstGeom prst="rect">
            <a:avLst/>
          </a:prstGeom>
          <a:noFill/>
          <a:ln/>
        </p:spPr>
        <p:txBody>
          <a:bodyPr wrap="square" lIns="0" tIns="0" rIns="0" bIns="0" rtlCol="0" anchor="t"/>
          <a:lstStyle/>
          <a:p>
            <a:pPr algn="l" indent="0" marL="0">
              <a:lnSpc>
                <a:spcPts val="2300"/>
              </a:lnSpc>
              <a:buNone/>
            </a:pPr>
            <a:r>
              <a:rPr lang="en-US" sz="1850" dirty="0">
                <a:solidFill>
                  <a:srgbClr val="272525"/>
                </a:solidFill>
                <a:latin typeface="Source Serif 4 Semi Bold" pitchFamily="34" charset="0"/>
                <a:ea typeface="Source Serif 4 Semi Bold" pitchFamily="34" charset="-122"/>
                <a:cs typeface="Source Serif 4 Semi Bold" pitchFamily="34" charset="-120"/>
              </a:rPr>
              <a:t>Chiến Dịch Hồ Chí Minh (1975)</a:t>
            </a:r>
            <a:endParaRPr lang="en-US" sz="1850" dirty="0"/>
          </a:p>
        </p:txBody>
      </p:sp>
      <p:sp>
        <p:nvSpPr>
          <p:cNvPr id="14" name="Text 12"/>
          <p:cNvSpPr/>
          <p:nvPr/>
        </p:nvSpPr>
        <p:spPr>
          <a:xfrm>
            <a:off x="4204930" y="5184577"/>
            <a:ext cx="2983944" cy="1292066"/>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Source Sans 3" pitchFamily="34" charset="0"/>
                <a:ea typeface="Source Sans 3" pitchFamily="34" charset="-122"/>
                <a:cs typeface="Source Sans 3" pitchFamily="34" charset="-120"/>
              </a:rPr>
              <a:t>Chiến dịch kết thúc chiến tranh, giải phóng hoàn toàn miền Nam, thống nhất đất nước sau 30 năm chia cắt</a:t>
            </a:r>
            <a:endParaRPr lang="en-US" sz="1550" dirty="0"/>
          </a:p>
        </p:txBody>
      </p:sp>
      <p:sp>
        <p:nvSpPr>
          <p:cNvPr id="15" name="Text 13"/>
          <p:cNvSpPr/>
          <p:nvPr/>
        </p:nvSpPr>
        <p:spPr>
          <a:xfrm>
            <a:off x="968693" y="6703814"/>
            <a:ext cx="12692896" cy="969050"/>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Source Sans 3" pitchFamily="34" charset="0"/>
                <a:ea typeface="Source Sans 3" pitchFamily="34" charset="-122"/>
                <a:cs typeface="Source Sans 3" pitchFamily="34" charset="-120"/>
              </a:rPr>
              <a:t>Mỗi chiến dịch đều mang dấu ấn tài năng và tầm nhìn chiến lược của Đại tướng Võ Nguyên Giáp. Từ những chiến thắng đầu tiên khiêm tốn đến những chiến dịch lớn làm chấn động thế giới, ông đã chứng minh rằng một dân tộc nhỏ bé nhưng có ý chí kiên cường và lãnh đạo tài ba có thể chiến thắng những kẻ thù hùng mạnh nhất.</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968693" y="505658"/>
            <a:ext cx="5533311" cy="540782"/>
          </a:xfrm>
          <a:prstGeom prst="rect">
            <a:avLst/>
          </a:prstGeom>
          <a:noFill/>
          <a:ln/>
        </p:spPr>
        <p:txBody>
          <a:bodyPr wrap="none" lIns="0" tIns="0" rIns="0" bIns="0" rtlCol="0" anchor="t"/>
          <a:lstStyle/>
          <a:p>
            <a:pPr algn="l" indent="0" marL="0">
              <a:lnSpc>
                <a:spcPts val="4250"/>
              </a:lnSpc>
              <a:buNone/>
            </a:pPr>
            <a:r>
              <a:rPr lang="en-US" sz="3400" dirty="0">
                <a:solidFill>
                  <a:srgbClr val="D73AD7"/>
                </a:solidFill>
                <a:latin typeface="Source Serif 4 Semi Bold" pitchFamily="34" charset="0"/>
                <a:ea typeface="Source Serif 4 Semi Bold" pitchFamily="34" charset="-122"/>
                <a:cs typeface="Source Serif 4 Semi Bold" pitchFamily="34" charset="-120"/>
              </a:rPr>
              <a:t>Con Người Võ Nguyên Giáp</a:t>
            </a:r>
            <a:endParaRPr lang="en-US" sz="3400" dirty="0"/>
          </a:p>
        </p:txBody>
      </p:sp>
      <p:pic>
        <p:nvPicPr>
          <p:cNvPr id="3" name="Image 0" descr="preencoded.png">    </p:cNvPr>
          <p:cNvPicPr>
            <a:picLocks noChangeAspect="1"/>
          </p:cNvPicPr>
          <p:nvPr/>
        </p:nvPicPr>
        <p:blipFill>
          <a:blip r:embed="rId1"/>
          <a:stretch>
            <a:fillRect/>
          </a:stretch>
        </p:blipFill>
        <p:spPr>
          <a:xfrm>
            <a:off x="968693" y="1529001"/>
            <a:ext cx="4807982" cy="4807982"/>
          </a:xfrm>
          <a:prstGeom prst="rect">
            <a:avLst/>
          </a:prstGeom>
        </p:spPr>
      </p:pic>
      <p:sp>
        <p:nvSpPr>
          <p:cNvPr id="4" name="Text 1"/>
          <p:cNvSpPr/>
          <p:nvPr/>
        </p:nvSpPr>
        <p:spPr>
          <a:xfrm>
            <a:off x="6232922" y="1506022"/>
            <a:ext cx="2792611" cy="324445"/>
          </a:xfrm>
          <a:prstGeom prst="rect">
            <a:avLst/>
          </a:prstGeom>
          <a:noFill/>
          <a:ln/>
        </p:spPr>
        <p:txBody>
          <a:bodyPr wrap="none" lIns="0" tIns="0" rIns="0" bIns="0" rtlCol="0" anchor="t"/>
          <a:lstStyle/>
          <a:p>
            <a:pPr algn="l" indent="0" marL="0">
              <a:lnSpc>
                <a:spcPts val="2550"/>
              </a:lnSpc>
              <a:buNone/>
            </a:pPr>
            <a:r>
              <a:rPr lang="en-US" sz="2000" dirty="0">
                <a:solidFill>
                  <a:srgbClr val="D73AD7"/>
                </a:solidFill>
                <a:latin typeface="Source Serif 4 Semi Bold" pitchFamily="34" charset="0"/>
                <a:ea typeface="Source Serif 4 Semi Bold" pitchFamily="34" charset="-122"/>
                <a:cs typeface="Source Serif 4 Semi Bold" pitchFamily="34" charset="-120"/>
              </a:rPr>
              <a:t>Nhà Chiến Lược Tài Ba</a:t>
            </a:r>
            <a:endParaRPr lang="en-US" sz="2000" dirty="0"/>
          </a:p>
        </p:txBody>
      </p:sp>
      <p:sp>
        <p:nvSpPr>
          <p:cNvPr id="5" name="Text 2"/>
          <p:cNvSpPr/>
          <p:nvPr/>
        </p:nvSpPr>
        <p:spPr>
          <a:xfrm>
            <a:off x="6232922" y="2014299"/>
            <a:ext cx="7436287" cy="1176337"/>
          </a:xfrm>
          <a:prstGeom prst="rect">
            <a:avLst/>
          </a:prstGeom>
          <a:noFill/>
          <a:ln/>
        </p:spPr>
        <p:txBody>
          <a:bodyPr wrap="square" lIns="0" tIns="0" rIns="0" bIns="0" rtlCol="0" anchor="t"/>
          <a:lstStyle/>
          <a:p>
            <a:pPr algn="l" indent="0" marL="0">
              <a:lnSpc>
                <a:spcPts val="2300"/>
              </a:lnSpc>
              <a:buNone/>
            </a:pPr>
            <a:r>
              <a:rPr lang="en-US" sz="1400" dirty="0">
                <a:solidFill>
                  <a:srgbClr val="272525"/>
                </a:solidFill>
                <a:latin typeface="Source Sans 3" pitchFamily="34" charset="0"/>
                <a:ea typeface="Source Sans 3" pitchFamily="34" charset="-122"/>
                <a:cs typeface="Source Sans 3" pitchFamily="34" charset="-120"/>
              </a:rPr>
              <a:t>Đại tướng Võ Nguyên Giáp không chỉ là một vị tướng tài ba trên chiến trường mà còn là một con người giản dị, gần gũi với nhân dân. Ông có trí nhớ phi thường, có thể nhớ tên và hoàn cảnh của hàng ngàn cán bộ, chiến sĩ. Ông yêu sách, yêu học hỏi, luôn cập nhật kiến thức về quân sự, chính trị, văn hóa.</a:t>
            </a:r>
            <a:endParaRPr lang="en-US" sz="1400" dirty="0"/>
          </a:p>
        </p:txBody>
      </p:sp>
      <p:sp>
        <p:nvSpPr>
          <p:cNvPr id="6" name="Text 3"/>
          <p:cNvSpPr/>
          <p:nvPr/>
        </p:nvSpPr>
        <p:spPr>
          <a:xfrm>
            <a:off x="6232922" y="3356015"/>
            <a:ext cx="7436287" cy="882253"/>
          </a:xfrm>
          <a:prstGeom prst="rect">
            <a:avLst/>
          </a:prstGeom>
          <a:noFill/>
          <a:ln/>
        </p:spPr>
        <p:txBody>
          <a:bodyPr wrap="square" lIns="0" tIns="0" rIns="0" bIns="0" rtlCol="0" anchor="t"/>
          <a:lstStyle/>
          <a:p>
            <a:pPr algn="l" indent="0" marL="0">
              <a:lnSpc>
                <a:spcPts val="2300"/>
              </a:lnSpc>
              <a:buNone/>
            </a:pPr>
            <a:r>
              <a:rPr lang="en-US" sz="1400" dirty="0">
                <a:solidFill>
                  <a:srgbClr val="272525"/>
                </a:solidFill>
                <a:latin typeface="Source Sans 3" pitchFamily="34" charset="0"/>
                <a:ea typeface="Source Sans 3" pitchFamily="34" charset="-122"/>
                <a:cs typeface="Source Sans 3" pitchFamily="34" charset="-120"/>
              </a:rPr>
              <a:t>Cuộc đời ông gắn liền với những mất mát to lớn - người vợ đầu và con gái qua đời trong tù Pháp, nhưng ông vẫn kiên cường, dồn hết tâm huyết cho sự nghiệp cách mạng. Tình yêu gia đình sâu sắc nhưng tình yêu Tổ quốc còn lớn hơn, đó là chân dung của một người cộng sản chân chính.</a:t>
            </a:r>
            <a:endParaRPr lang="en-US" sz="1400" dirty="0"/>
          </a:p>
        </p:txBody>
      </p:sp>
      <p:sp>
        <p:nvSpPr>
          <p:cNvPr id="7" name="Shape 4"/>
          <p:cNvSpPr/>
          <p:nvPr/>
        </p:nvSpPr>
        <p:spPr>
          <a:xfrm>
            <a:off x="968693" y="6750606"/>
            <a:ext cx="4108371" cy="1382197"/>
          </a:xfrm>
          <a:prstGeom prst="roundRect">
            <a:avLst>
              <a:gd name="adj" fmla="val 5588"/>
            </a:avLst>
          </a:prstGeom>
          <a:solidFill>
            <a:srgbClr val="FFFFFF">
              <a:alpha val="95000"/>
            </a:srgbClr>
          </a:solidFill>
          <a:ln w="22860">
            <a:solidFill>
              <a:srgbClr val="DABADD"/>
            </a:solidFill>
            <a:prstDash val="solid"/>
          </a:ln>
        </p:spPr>
      </p:sp>
      <p:sp>
        <p:nvSpPr>
          <p:cNvPr id="8" name="Text 5"/>
          <p:cNvSpPr/>
          <p:nvPr/>
        </p:nvSpPr>
        <p:spPr>
          <a:xfrm>
            <a:off x="1175385" y="6957298"/>
            <a:ext cx="2163247" cy="270391"/>
          </a:xfrm>
          <a:prstGeom prst="rect">
            <a:avLst/>
          </a:prstGeom>
          <a:noFill/>
          <a:ln/>
        </p:spPr>
        <p:txBody>
          <a:bodyPr wrap="none" lIns="0" tIns="0" rIns="0" bIns="0" rtlCol="0" anchor="t"/>
          <a:lstStyle/>
          <a:p>
            <a:pPr algn="l" indent="0" marL="0">
              <a:lnSpc>
                <a:spcPts val="2100"/>
              </a:lnSpc>
              <a:buNone/>
            </a:pPr>
            <a:r>
              <a:rPr lang="en-US" sz="1700" dirty="0">
                <a:solidFill>
                  <a:srgbClr val="272525"/>
                </a:solidFill>
                <a:latin typeface="Source Serif 4 Semi Bold" pitchFamily="34" charset="0"/>
                <a:ea typeface="Source Serif 4 Semi Bold" pitchFamily="34" charset="-122"/>
                <a:cs typeface="Source Serif 4 Semi Bold" pitchFamily="34" charset="-120"/>
              </a:rPr>
              <a:t>Giản Dị Gần Gũi</a:t>
            </a:r>
            <a:endParaRPr lang="en-US" sz="1700" dirty="0"/>
          </a:p>
        </p:txBody>
      </p:sp>
      <p:sp>
        <p:nvSpPr>
          <p:cNvPr id="9" name="Text 6"/>
          <p:cNvSpPr/>
          <p:nvPr/>
        </p:nvSpPr>
        <p:spPr>
          <a:xfrm>
            <a:off x="1175385" y="7337941"/>
            <a:ext cx="3694986" cy="588169"/>
          </a:xfrm>
          <a:prstGeom prst="rect">
            <a:avLst/>
          </a:prstGeom>
          <a:noFill/>
          <a:ln/>
        </p:spPr>
        <p:txBody>
          <a:bodyPr wrap="square" lIns="0" tIns="0" rIns="0" bIns="0" rtlCol="0" anchor="t"/>
          <a:lstStyle/>
          <a:p>
            <a:pPr algn="l" indent="0" marL="0">
              <a:lnSpc>
                <a:spcPts val="2300"/>
              </a:lnSpc>
              <a:buNone/>
            </a:pPr>
            <a:r>
              <a:rPr lang="en-US" sz="1400" dirty="0">
                <a:solidFill>
                  <a:srgbClr val="272525"/>
                </a:solidFill>
                <a:latin typeface="Source Sans 3" pitchFamily="34" charset="0"/>
                <a:ea typeface="Source Sans 3" pitchFamily="34" charset="-122"/>
                <a:cs typeface="Source Sans 3" pitchFamily="34" charset="-120"/>
              </a:rPr>
              <a:t>Sống giản dị, gần gũi với bộ đội và nhân dân, luôn quan tâm đến đời sống của chiến sĩ</a:t>
            </a:r>
            <a:endParaRPr lang="en-US" sz="1400" dirty="0"/>
          </a:p>
        </p:txBody>
      </p:sp>
      <p:sp>
        <p:nvSpPr>
          <p:cNvPr id="10" name="Shape 7"/>
          <p:cNvSpPr/>
          <p:nvPr/>
        </p:nvSpPr>
        <p:spPr>
          <a:xfrm>
            <a:off x="5260896" y="6750606"/>
            <a:ext cx="4108371" cy="1382197"/>
          </a:xfrm>
          <a:prstGeom prst="roundRect">
            <a:avLst>
              <a:gd name="adj" fmla="val 5588"/>
            </a:avLst>
          </a:prstGeom>
          <a:solidFill>
            <a:srgbClr val="FFFFFF">
              <a:alpha val="95000"/>
            </a:srgbClr>
          </a:solidFill>
          <a:ln w="22860">
            <a:solidFill>
              <a:srgbClr val="DABADD"/>
            </a:solidFill>
            <a:prstDash val="solid"/>
          </a:ln>
        </p:spPr>
      </p:sp>
      <p:sp>
        <p:nvSpPr>
          <p:cNvPr id="11" name="Text 8"/>
          <p:cNvSpPr/>
          <p:nvPr/>
        </p:nvSpPr>
        <p:spPr>
          <a:xfrm>
            <a:off x="5467588" y="6957298"/>
            <a:ext cx="2305526" cy="270391"/>
          </a:xfrm>
          <a:prstGeom prst="rect">
            <a:avLst/>
          </a:prstGeom>
          <a:noFill/>
          <a:ln/>
        </p:spPr>
        <p:txBody>
          <a:bodyPr wrap="none" lIns="0" tIns="0" rIns="0" bIns="0" rtlCol="0" anchor="t"/>
          <a:lstStyle/>
          <a:p>
            <a:pPr algn="l" indent="0" marL="0">
              <a:lnSpc>
                <a:spcPts val="2100"/>
              </a:lnSpc>
              <a:buNone/>
            </a:pPr>
            <a:r>
              <a:rPr lang="en-US" sz="1700" dirty="0">
                <a:solidFill>
                  <a:srgbClr val="272525"/>
                </a:solidFill>
                <a:latin typeface="Source Serif 4 Semi Bold" pitchFamily="34" charset="0"/>
                <a:ea typeface="Source Serif 4 Semi Bold" pitchFamily="34" charset="-122"/>
                <a:cs typeface="Source Serif 4 Semi Bold" pitchFamily="34" charset="-120"/>
              </a:rPr>
              <a:t>Học Hỏi Không Ngừng</a:t>
            </a:r>
            <a:endParaRPr lang="en-US" sz="1700" dirty="0"/>
          </a:p>
        </p:txBody>
      </p:sp>
      <p:sp>
        <p:nvSpPr>
          <p:cNvPr id="12" name="Text 9"/>
          <p:cNvSpPr/>
          <p:nvPr/>
        </p:nvSpPr>
        <p:spPr>
          <a:xfrm>
            <a:off x="5467588" y="7337941"/>
            <a:ext cx="3694986" cy="588169"/>
          </a:xfrm>
          <a:prstGeom prst="rect">
            <a:avLst/>
          </a:prstGeom>
          <a:noFill/>
          <a:ln/>
        </p:spPr>
        <p:txBody>
          <a:bodyPr wrap="square" lIns="0" tIns="0" rIns="0" bIns="0" rtlCol="0" anchor="t"/>
          <a:lstStyle/>
          <a:p>
            <a:pPr algn="l" indent="0" marL="0">
              <a:lnSpc>
                <a:spcPts val="2300"/>
              </a:lnSpc>
              <a:buNone/>
            </a:pPr>
            <a:r>
              <a:rPr lang="en-US" sz="1400" dirty="0">
                <a:solidFill>
                  <a:srgbClr val="272525"/>
                </a:solidFill>
                <a:latin typeface="Source Sans 3" pitchFamily="34" charset="0"/>
                <a:ea typeface="Source Sans 3" pitchFamily="34" charset="-122"/>
                <a:cs typeface="Source Sans 3" pitchFamily="34" charset="-120"/>
              </a:rPr>
              <a:t>Đọc sách mỗi ngày, nghiên cứu lịch sử chiến tranh thế giới, luôn cập nhật kiến thức mới</a:t>
            </a:r>
            <a:endParaRPr lang="en-US" sz="1400" dirty="0"/>
          </a:p>
        </p:txBody>
      </p:sp>
      <p:sp>
        <p:nvSpPr>
          <p:cNvPr id="13" name="Shape 10"/>
          <p:cNvSpPr/>
          <p:nvPr/>
        </p:nvSpPr>
        <p:spPr>
          <a:xfrm>
            <a:off x="9553099" y="6750606"/>
            <a:ext cx="4108371" cy="1382197"/>
          </a:xfrm>
          <a:prstGeom prst="roundRect">
            <a:avLst>
              <a:gd name="adj" fmla="val 5588"/>
            </a:avLst>
          </a:prstGeom>
          <a:solidFill>
            <a:srgbClr val="FFFFFF">
              <a:alpha val="95000"/>
            </a:srgbClr>
          </a:solidFill>
          <a:ln w="22860">
            <a:solidFill>
              <a:srgbClr val="DABADD"/>
            </a:solidFill>
            <a:prstDash val="solid"/>
          </a:ln>
        </p:spPr>
      </p:sp>
      <p:sp>
        <p:nvSpPr>
          <p:cNvPr id="14" name="Text 11"/>
          <p:cNvSpPr/>
          <p:nvPr/>
        </p:nvSpPr>
        <p:spPr>
          <a:xfrm>
            <a:off x="9759791" y="6957298"/>
            <a:ext cx="2163247" cy="270391"/>
          </a:xfrm>
          <a:prstGeom prst="rect">
            <a:avLst/>
          </a:prstGeom>
          <a:noFill/>
          <a:ln/>
        </p:spPr>
        <p:txBody>
          <a:bodyPr wrap="none" lIns="0" tIns="0" rIns="0" bIns="0" rtlCol="0" anchor="t"/>
          <a:lstStyle/>
          <a:p>
            <a:pPr algn="l" indent="0" marL="0">
              <a:lnSpc>
                <a:spcPts val="2100"/>
              </a:lnSpc>
              <a:buNone/>
            </a:pPr>
            <a:r>
              <a:rPr lang="en-US" sz="1700" dirty="0">
                <a:solidFill>
                  <a:srgbClr val="272525"/>
                </a:solidFill>
                <a:latin typeface="Source Serif 4 Semi Bold" pitchFamily="34" charset="0"/>
                <a:ea typeface="Source Serif 4 Semi Bold" pitchFamily="34" charset="-122"/>
                <a:cs typeface="Source Serif 4 Semi Bold" pitchFamily="34" charset="-120"/>
              </a:rPr>
              <a:t>Yêu Thương Sâu Sắc</a:t>
            </a:r>
            <a:endParaRPr lang="en-US" sz="1700" dirty="0"/>
          </a:p>
        </p:txBody>
      </p:sp>
      <p:sp>
        <p:nvSpPr>
          <p:cNvPr id="15" name="Text 12"/>
          <p:cNvSpPr/>
          <p:nvPr/>
        </p:nvSpPr>
        <p:spPr>
          <a:xfrm>
            <a:off x="9759791" y="7337941"/>
            <a:ext cx="3694986" cy="588169"/>
          </a:xfrm>
          <a:prstGeom prst="rect">
            <a:avLst/>
          </a:prstGeom>
          <a:noFill/>
          <a:ln/>
        </p:spPr>
        <p:txBody>
          <a:bodyPr wrap="square" lIns="0" tIns="0" rIns="0" bIns="0" rtlCol="0" anchor="t"/>
          <a:lstStyle/>
          <a:p>
            <a:pPr algn="l" indent="0" marL="0">
              <a:lnSpc>
                <a:spcPts val="2300"/>
              </a:lnSpc>
              <a:buNone/>
            </a:pPr>
            <a:r>
              <a:rPr lang="en-US" sz="1400" dirty="0">
                <a:solidFill>
                  <a:srgbClr val="272525"/>
                </a:solidFill>
                <a:latin typeface="Source Sans 3" pitchFamily="34" charset="0"/>
                <a:ea typeface="Source Sans 3" pitchFamily="34" charset="-122"/>
                <a:cs typeface="Source Sans 3" pitchFamily="34" charset="-120"/>
              </a:rPr>
              <a:t>Yêu thương chiến sĩ như con em, luôn chia sẻ khó khăn và động viên tinh thần bộ đội</a:t>
            </a:r>
            <a:endParaRPr lang="en-US" sz="1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968693" y="480298"/>
            <a:ext cx="4178379" cy="513755"/>
          </a:xfrm>
          <a:prstGeom prst="rect">
            <a:avLst/>
          </a:prstGeom>
          <a:noFill/>
          <a:ln/>
        </p:spPr>
        <p:txBody>
          <a:bodyPr wrap="none" lIns="0" tIns="0" rIns="0" bIns="0" rtlCol="0" anchor="t"/>
          <a:lstStyle/>
          <a:p>
            <a:pPr algn="l" indent="0" marL="0">
              <a:lnSpc>
                <a:spcPts val="4000"/>
              </a:lnSpc>
              <a:buNone/>
            </a:pPr>
            <a:r>
              <a:rPr lang="en-US" sz="3200" dirty="0">
                <a:solidFill>
                  <a:srgbClr val="D73AD7"/>
                </a:solidFill>
                <a:latin typeface="Source Serif 4 Semi Bold" pitchFamily="34" charset="0"/>
                <a:ea typeface="Source Serif 4 Semi Bold" pitchFamily="34" charset="-122"/>
                <a:cs typeface="Source Serif 4 Semi Bold" pitchFamily="34" charset="-120"/>
              </a:rPr>
              <a:t>Di Sản Và Ảnh Hưởng</a:t>
            </a:r>
            <a:endParaRPr lang="en-US" sz="3200" dirty="0"/>
          </a:p>
        </p:txBody>
      </p:sp>
      <p:sp>
        <p:nvSpPr>
          <p:cNvPr id="3" name="Text 1"/>
          <p:cNvSpPr/>
          <p:nvPr/>
        </p:nvSpPr>
        <p:spPr>
          <a:xfrm>
            <a:off x="968693" y="1343382"/>
            <a:ext cx="12692896" cy="558879"/>
          </a:xfrm>
          <a:prstGeom prst="rect">
            <a:avLst/>
          </a:prstGeom>
          <a:noFill/>
          <a:ln/>
        </p:spPr>
        <p:txBody>
          <a:bodyPr wrap="square" lIns="0" tIns="0" rIns="0" bIns="0" rtlCol="0" anchor="t"/>
          <a:lstStyle/>
          <a:p>
            <a:pPr algn="l" indent="0" marL="0">
              <a:lnSpc>
                <a:spcPts val="2200"/>
              </a:lnSpc>
              <a:buNone/>
            </a:pPr>
            <a:r>
              <a:rPr lang="en-US" sz="1350" dirty="0">
                <a:solidFill>
                  <a:srgbClr val="272525"/>
                </a:solidFill>
                <a:latin typeface="Source Sans 3" pitchFamily="34" charset="0"/>
                <a:ea typeface="Source Sans 3" pitchFamily="34" charset="-122"/>
                <a:cs typeface="Source Sans 3" pitchFamily="34" charset="-120"/>
              </a:rPr>
              <a:t>Di sản mà Đại tướng Võ Nguyên Giáp để lại cho dân tộc Việt Nam và nhân loại tiến bộ là vô cùng to lớn và quý giá. Ông không chỉ là người chỉ huy những chiến thắng lịch sử mà còn là nhà lý luận quân sự xuất sắc, để lại nhiều tác phẩm có giá trị về nghệ thuật quân sự và chiến tranh nhân dân.</a:t>
            </a:r>
            <a:endParaRPr lang="en-US" sz="1350" dirty="0"/>
          </a:p>
        </p:txBody>
      </p:sp>
      <p:sp>
        <p:nvSpPr>
          <p:cNvPr id="4" name="Text 2"/>
          <p:cNvSpPr/>
          <p:nvPr/>
        </p:nvSpPr>
        <p:spPr>
          <a:xfrm>
            <a:off x="2777014" y="2683550"/>
            <a:ext cx="2054900" cy="256818"/>
          </a:xfrm>
          <a:prstGeom prst="rect">
            <a:avLst/>
          </a:prstGeom>
          <a:noFill/>
          <a:ln/>
        </p:spPr>
        <p:txBody>
          <a:bodyPr wrap="none" lIns="0" tIns="0" rIns="0" bIns="0" rtlCol="0" anchor="t"/>
          <a:lstStyle/>
          <a:p>
            <a:pPr algn="r" indent="0" marL="0">
              <a:lnSpc>
                <a:spcPts val="2000"/>
              </a:lnSpc>
              <a:buNone/>
            </a:pPr>
            <a:r>
              <a:rPr lang="en-US" sz="1600" dirty="0">
                <a:solidFill>
                  <a:srgbClr val="272525"/>
                </a:solidFill>
                <a:latin typeface="Source Serif 4 Semi Bold" pitchFamily="34" charset="0"/>
                <a:ea typeface="Source Serif 4 Semi Bold" pitchFamily="34" charset="-122"/>
                <a:cs typeface="Source Serif 4 Semi Bold" pitchFamily="34" charset="-120"/>
              </a:rPr>
              <a:t>Tác Phẩm Lý Luận</a:t>
            </a:r>
            <a:endParaRPr lang="en-US" sz="1600" dirty="0"/>
          </a:p>
        </p:txBody>
      </p:sp>
      <p:sp>
        <p:nvSpPr>
          <p:cNvPr id="5" name="Text 3"/>
          <p:cNvSpPr/>
          <p:nvPr/>
        </p:nvSpPr>
        <p:spPr>
          <a:xfrm>
            <a:off x="968693" y="3045143"/>
            <a:ext cx="3863221" cy="558879"/>
          </a:xfrm>
          <a:prstGeom prst="rect">
            <a:avLst/>
          </a:prstGeom>
          <a:noFill/>
          <a:ln/>
        </p:spPr>
        <p:txBody>
          <a:bodyPr wrap="square" lIns="0" tIns="0" rIns="0" bIns="0" rtlCol="0" anchor="t"/>
          <a:lstStyle/>
          <a:p>
            <a:pPr algn="r" indent="0" marL="0">
              <a:lnSpc>
                <a:spcPts val="2200"/>
              </a:lnSpc>
              <a:buNone/>
            </a:pPr>
            <a:r>
              <a:rPr lang="en-US" sz="1350" dirty="0">
                <a:solidFill>
                  <a:srgbClr val="272525"/>
                </a:solidFill>
                <a:latin typeface="Source Sans 3" pitchFamily="34" charset="0"/>
                <a:ea typeface="Source Sans 3" pitchFamily="34" charset="-122"/>
                <a:cs typeface="Source Sans 3" pitchFamily="34" charset="-120"/>
              </a:rPr>
              <a:t>Nhiều cuốn sách về chiến tranh nhân dân, nghệ thuật quân sự được dịch ra nhiều thứ tiếng</a:t>
            </a:r>
            <a:endParaRPr lang="en-US" sz="1350" dirty="0"/>
          </a:p>
        </p:txBody>
      </p:sp>
      <p:pic>
        <p:nvPicPr>
          <p:cNvPr id="6" name="Image 0" descr="preencoded.png">    </p:cNvPr>
          <p:cNvPicPr>
            <a:picLocks noChangeAspect="1"/>
          </p:cNvPicPr>
          <p:nvPr/>
        </p:nvPicPr>
        <p:blipFill>
          <a:blip r:embed="rId1"/>
          <a:stretch>
            <a:fillRect/>
          </a:stretch>
        </p:blipFill>
        <p:spPr>
          <a:xfrm>
            <a:off x="5093851" y="2098715"/>
            <a:ext cx="4442460" cy="4442460"/>
          </a:xfrm>
          <a:prstGeom prst="rect">
            <a:avLst/>
          </a:prstGeom>
        </p:spPr>
      </p:pic>
      <p:pic>
        <p:nvPicPr>
          <p:cNvPr id="7"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90250" y="2917091"/>
            <a:ext cx="261342" cy="261342"/>
          </a:xfrm>
          <a:prstGeom prst="rect">
            <a:avLst/>
          </a:prstGeom>
        </p:spPr>
      </p:pic>
      <p:sp>
        <p:nvSpPr>
          <p:cNvPr id="8" name="Text 4"/>
          <p:cNvSpPr/>
          <p:nvPr/>
        </p:nvSpPr>
        <p:spPr>
          <a:xfrm>
            <a:off x="9798248" y="2683550"/>
            <a:ext cx="2054900" cy="256818"/>
          </a:xfrm>
          <a:prstGeom prst="rect">
            <a:avLst/>
          </a:prstGeom>
          <a:noFill/>
          <a:ln/>
        </p:spPr>
        <p:txBody>
          <a:bodyPr wrap="none" lIns="0" tIns="0" rIns="0" bIns="0" rtlCol="0" anchor="t"/>
          <a:lstStyle/>
          <a:p>
            <a:pPr algn="l" indent="0" marL="0">
              <a:lnSpc>
                <a:spcPts val="2000"/>
              </a:lnSpc>
              <a:buNone/>
            </a:pPr>
            <a:r>
              <a:rPr lang="en-US" sz="1600" dirty="0">
                <a:solidFill>
                  <a:srgbClr val="272525"/>
                </a:solidFill>
                <a:latin typeface="Source Serif 4 Semi Bold" pitchFamily="34" charset="0"/>
                <a:ea typeface="Source Serif 4 Semi Bold" pitchFamily="34" charset="-122"/>
                <a:cs typeface="Source Serif 4 Semi Bold" pitchFamily="34" charset="-120"/>
              </a:rPr>
              <a:t>Đào Tạo Nhân Tài</a:t>
            </a:r>
            <a:endParaRPr lang="en-US" sz="1600" dirty="0"/>
          </a:p>
        </p:txBody>
      </p:sp>
      <p:sp>
        <p:nvSpPr>
          <p:cNvPr id="9" name="Text 5"/>
          <p:cNvSpPr/>
          <p:nvPr/>
        </p:nvSpPr>
        <p:spPr>
          <a:xfrm>
            <a:off x="9798248" y="3045143"/>
            <a:ext cx="3863340" cy="558879"/>
          </a:xfrm>
          <a:prstGeom prst="rect">
            <a:avLst/>
          </a:prstGeom>
          <a:noFill/>
          <a:ln/>
        </p:spPr>
        <p:txBody>
          <a:bodyPr wrap="square" lIns="0" tIns="0" rIns="0" bIns="0" rtlCol="0" anchor="t"/>
          <a:lstStyle/>
          <a:p>
            <a:pPr algn="l" indent="0" marL="0">
              <a:lnSpc>
                <a:spcPts val="2200"/>
              </a:lnSpc>
              <a:buNone/>
            </a:pPr>
            <a:r>
              <a:rPr lang="en-US" sz="1350" dirty="0">
                <a:solidFill>
                  <a:srgbClr val="272525"/>
                </a:solidFill>
                <a:latin typeface="Source Sans 3" pitchFamily="34" charset="0"/>
                <a:ea typeface="Source Sans 3" pitchFamily="34" charset="-122"/>
                <a:cs typeface="Source Sans 3" pitchFamily="34" charset="-120"/>
              </a:rPr>
              <a:t>Xây dựng nền tảng đào tạo quân sự, đào tạo hàng ngàn sĩ quan tài năng cho quân đội</a:t>
            </a:r>
            <a:endParaRPr lang="en-US" sz="1350" dirty="0"/>
          </a:p>
        </p:txBody>
      </p:sp>
      <p:pic>
        <p:nvPicPr>
          <p:cNvPr id="10" name="Image 2" descr="preencoded.png">    </p:cNvPr>
          <p:cNvPicPr>
            <a:picLocks noChangeAspect="1"/>
          </p:cNvPicPr>
          <p:nvPr/>
        </p:nvPicPr>
        <p:blipFill>
          <a:blip r:embed="rId4"/>
          <a:stretch>
            <a:fillRect/>
          </a:stretch>
        </p:blipFill>
        <p:spPr>
          <a:xfrm>
            <a:off x="5093851" y="2098715"/>
            <a:ext cx="4442460" cy="4442460"/>
          </a:xfrm>
          <a:prstGeom prst="rect">
            <a:avLst/>
          </a:prstGeom>
        </p:spPr>
      </p:pic>
      <p:pic>
        <p:nvPicPr>
          <p:cNvPr id="11" name="Image 3"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56474" y="3295114"/>
            <a:ext cx="261342" cy="261342"/>
          </a:xfrm>
          <a:prstGeom prst="rect">
            <a:avLst/>
          </a:prstGeom>
        </p:spPr>
      </p:pic>
      <p:sp>
        <p:nvSpPr>
          <p:cNvPr id="12" name="Text 6"/>
          <p:cNvSpPr/>
          <p:nvPr/>
        </p:nvSpPr>
        <p:spPr>
          <a:xfrm>
            <a:off x="9798248" y="5035748"/>
            <a:ext cx="2054900" cy="256818"/>
          </a:xfrm>
          <a:prstGeom prst="rect">
            <a:avLst/>
          </a:prstGeom>
          <a:noFill/>
          <a:ln/>
        </p:spPr>
        <p:txBody>
          <a:bodyPr wrap="none" lIns="0" tIns="0" rIns="0" bIns="0" rtlCol="0" anchor="t"/>
          <a:lstStyle/>
          <a:p>
            <a:pPr algn="l" indent="0" marL="0">
              <a:lnSpc>
                <a:spcPts val="2000"/>
              </a:lnSpc>
              <a:buNone/>
            </a:pPr>
            <a:r>
              <a:rPr lang="en-US" sz="1600" dirty="0">
                <a:solidFill>
                  <a:srgbClr val="272525"/>
                </a:solidFill>
                <a:latin typeface="Source Serif 4 Semi Bold" pitchFamily="34" charset="0"/>
                <a:ea typeface="Source Serif 4 Semi Bold" pitchFamily="34" charset="-122"/>
                <a:cs typeface="Source Serif 4 Semi Bold" pitchFamily="34" charset="-120"/>
              </a:rPr>
              <a:t>Ảnh Hưởng Quốc Tế</a:t>
            </a:r>
            <a:endParaRPr lang="en-US" sz="1600" dirty="0"/>
          </a:p>
        </p:txBody>
      </p:sp>
      <p:sp>
        <p:nvSpPr>
          <p:cNvPr id="13" name="Text 7"/>
          <p:cNvSpPr/>
          <p:nvPr/>
        </p:nvSpPr>
        <p:spPr>
          <a:xfrm>
            <a:off x="9798248" y="5397341"/>
            <a:ext cx="3863340" cy="558879"/>
          </a:xfrm>
          <a:prstGeom prst="rect">
            <a:avLst/>
          </a:prstGeom>
          <a:noFill/>
          <a:ln/>
        </p:spPr>
        <p:txBody>
          <a:bodyPr wrap="square" lIns="0" tIns="0" rIns="0" bIns="0" rtlCol="0" anchor="t"/>
          <a:lstStyle/>
          <a:p>
            <a:pPr algn="l" indent="0" marL="0">
              <a:lnSpc>
                <a:spcPts val="2200"/>
              </a:lnSpc>
              <a:buNone/>
            </a:pPr>
            <a:r>
              <a:rPr lang="en-US" sz="1350" dirty="0">
                <a:solidFill>
                  <a:srgbClr val="272525"/>
                </a:solidFill>
                <a:latin typeface="Source Sans 3" pitchFamily="34" charset="0"/>
                <a:ea typeface="Source Sans 3" pitchFamily="34" charset="-122"/>
                <a:cs typeface="Source Sans 3" pitchFamily="34" charset="-120"/>
              </a:rPr>
              <a:t>Tư tưởng quân sự được nghiên cứu tại nhiều học viện quân sự trên thế giới</a:t>
            </a:r>
            <a:endParaRPr lang="en-US" sz="1350" dirty="0"/>
          </a:p>
        </p:txBody>
      </p:sp>
      <p:pic>
        <p:nvPicPr>
          <p:cNvPr id="14" name="Image 4" descr="preencoded.png">    </p:cNvPr>
          <p:cNvPicPr>
            <a:picLocks noChangeAspect="1"/>
          </p:cNvPicPr>
          <p:nvPr/>
        </p:nvPicPr>
        <p:blipFill>
          <a:blip r:embed="rId7"/>
          <a:stretch>
            <a:fillRect/>
          </a:stretch>
        </p:blipFill>
        <p:spPr>
          <a:xfrm>
            <a:off x="5093851" y="2098715"/>
            <a:ext cx="4442460" cy="4442460"/>
          </a:xfrm>
          <a:prstGeom prst="rect">
            <a:avLst/>
          </a:prstGeom>
        </p:spPr>
      </p:pic>
      <p:pic>
        <p:nvPicPr>
          <p:cNvPr id="15" name="Image 5"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78450" y="5461337"/>
            <a:ext cx="261342" cy="261342"/>
          </a:xfrm>
          <a:prstGeom prst="rect">
            <a:avLst/>
          </a:prstGeom>
        </p:spPr>
      </p:pic>
      <p:sp>
        <p:nvSpPr>
          <p:cNvPr id="16" name="Text 8"/>
          <p:cNvSpPr/>
          <p:nvPr/>
        </p:nvSpPr>
        <p:spPr>
          <a:xfrm>
            <a:off x="2777014" y="5035748"/>
            <a:ext cx="2054900" cy="256818"/>
          </a:xfrm>
          <a:prstGeom prst="rect">
            <a:avLst/>
          </a:prstGeom>
          <a:noFill/>
          <a:ln/>
        </p:spPr>
        <p:txBody>
          <a:bodyPr wrap="none" lIns="0" tIns="0" rIns="0" bIns="0" rtlCol="0" anchor="t"/>
          <a:lstStyle/>
          <a:p>
            <a:pPr algn="r" indent="0" marL="0">
              <a:lnSpc>
                <a:spcPts val="2000"/>
              </a:lnSpc>
              <a:buNone/>
            </a:pPr>
            <a:r>
              <a:rPr lang="en-US" sz="1600" dirty="0">
                <a:solidFill>
                  <a:srgbClr val="272525"/>
                </a:solidFill>
                <a:latin typeface="Source Serif 4 Semi Bold" pitchFamily="34" charset="0"/>
                <a:ea typeface="Source Serif 4 Semi Bold" pitchFamily="34" charset="-122"/>
                <a:cs typeface="Source Serif 4 Semi Bold" pitchFamily="34" charset="-120"/>
              </a:rPr>
              <a:t>Tinh Thần Dân Tộc</a:t>
            </a:r>
            <a:endParaRPr lang="en-US" sz="1600" dirty="0"/>
          </a:p>
        </p:txBody>
      </p:sp>
      <p:sp>
        <p:nvSpPr>
          <p:cNvPr id="17" name="Text 9"/>
          <p:cNvSpPr/>
          <p:nvPr/>
        </p:nvSpPr>
        <p:spPr>
          <a:xfrm>
            <a:off x="968693" y="5397341"/>
            <a:ext cx="3863221" cy="558879"/>
          </a:xfrm>
          <a:prstGeom prst="rect">
            <a:avLst/>
          </a:prstGeom>
          <a:noFill/>
          <a:ln/>
        </p:spPr>
        <p:txBody>
          <a:bodyPr wrap="square" lIns="0" tIns="0" rIns="0" bIns="0" rtlCol="0" anchor="t"/>
          <a:lstStyle/>
          <a:p>
            <a:pPr algn="r" indent="0" marL="0">
              <a:lnSpc>
                <a:spcPts val="2200"/>
              </a:lnSpc>
              <a:buNone/>
            </a:pPr>
            <a:r>
              <a:rPr lang="en-US" sz="1350" dirty="0">
                <a:solidFill>
                  <a:srgbClr val="272525"/>
                </a:solidFill>
                <a:latin typeface="Source Sans 3" pitchFamily="34" charset="0"/>
                <a:ea typeface="Source Sans 3" pitchFamily="34" charset="-122"/>
                <a:cs typeface="Source Sans 3" pitchFamily="34" charset="-120"/>
              </a:rPr>
              <a:t>Biểu tượng của ý chí kiên cường, trí tuệ và lòng yêu nước của dân tộc Việt Nam</a:t>
            </a:r>
            <a:endParaRPr lang="en-US" sz="1350" dirty="0"/>
          </a:p>
        </p:txBody>
      </p:sp>
      <p:pic>
        <p:nvPicPr>
          <p:cNvPr id="18" name="Image 6" descr="preencoded.png">    </p:cNvPr>
          <p:cNvPicPr>
            <a:picLocks noChangeAspect="1"/>
          </p:cNvPicPr>
          <p:nvPr/>
        </p:nvPicPr>
        <p:blipFill>
          <a:blip r:embed="rId10"/>
          <a:stretch>
            <a:fillRect/>
          </a:stretch>
        </p:blipFill>
        <p:spPr>
          <a:xfrm>
            <a:off x="5093851" y="2098715"/>
            <a:ext cx="4442460" cy="4442460"/>
          </a:xfrm>
          <a:prstGeom prst="rect">
            <a:avLst/>
          </a:prstGeom>
        </p:spPr>
      </p:pic>
      <p:pic>
        <p:nvPicPr>
          <p:cNvPr id="19" name="Image 7" descr="preencoded.png">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12227" y="5083314"/>
            <a:ext cx="261342" cy="261342"/>
          </a:xfrm>
          <a:prstGeom prst="rect">
            <a:avLst/>
          </a:prstGeom>
        </p:spPr>
      </p:pic>
      <p:sp>
        <p:nvSpPr>
          <p:cNvPr id="20" name="Text 10"/>
          <p:cNvSpPr/>
          <p:nvPr/>
        </p:nvSpPr>
        <p:spPr>
          <a:xfrm>
            <a:off x="968693" y="6737628"/>
            <a:ext cx="12692896" cy="558879"/>
          </a:xfrm>
          <a:prstGeom prst="rect">
            <a:avLst/>
          </a:prstGeom>
          <a:noFill/>
          <a:ln/>
        </p:spPr>
        <p:txBody>
          <a:bodyPr wrap="square" lIns="0" tIns="0" rIns="0" bIns="0" rtlCol="0" anchor="t"/>
          <a:lstStyle/>
          <a:p>
            <a:pPr algn="l" indent="0" marL="0">
              <a:lnSpc>
                <a:spcPts val="2200"/>
              </a:lnSpc>
              <a:buNone/>
            </a:pPr>
            <a:r>
              <a:rPr lang="en-US" sz="1350" dirty="0">
                <a:solidFill>
                  <a:srgbClr val="272525"/>
                </a:solidFill>
                <a:latin typeface="Source Sans 3" pitchFamily="34" charset="0"/>
                <a:ea typeface="Source Sans 3" pitchFamily="34" charset="-122"/>
                <a:cs typeface="Source Sans 3" pitchFamily="34" charset="-120"/>
              </a:rPr>
              <a:t>Tên tuổi và sự nghiệp của Đại tướng đã được ghi vào lịch sử thế giới. Nhiều nhà quân sự, sử học quốc tế đã ca ngợi tài năng của ông, đặt ông vào hàng những danh tướng vĩ đại nhất mọi thời đại. Chiến thắng Điện Biên Phủ được các học viện quân sự trên thế giới nghiên cứu như một điển hình về nghệ thuật quân sự.</a:t>
            </a:r>
            <a:endParaRPr lang="en-US" sz="1350" dirty="0"/>
          </a:p>
        </p:txBody>
      </p:sp>
      <p:sp>
        <p:nvSpPr>
          <p:cNvPr id="21" name="Text 11"/>
          <p:cNvSpPr/>
          <p:nvPr/>
        </p:nvSpPr>
        <p:spPr>
          <a:xfrm>
            <a:off x="968693" y="7492960"/>
            <a:ext cx="12692896" cy="558879"/>
          </a:xfrm>
          <a:prstGeom prst="rect">
            <a:avLst/>
          </a:prstGeom>
          <a:noFill/>
          <a:ln/>
        </p:spPr>
        <p:txBody>
          <a:bodyPr wrap="square" lIns="0" tIns="0" rIns="0" bIns="0" rtlCol="0" anchor="t"/>
          <a:lstStyle/>
          <a:p>
            <a:pPr algn="l" indent="0" marL="0">
              <a:lnSpc>
                <a:spcPts val="2200"/>
              </a:lnSpc>
              <a:buNone/>
            </a:pPr>
            <a:r>
              <a:rPr lang="en-US" sz="1350" dirty="0">
                <a:solidFill>
                  <a:srgbClr val="272525"/>
                </a:solidFill>
                <a:latin typeface="Source Sans 3" pitchFamily="34" charset="0"/>
                <a:ea typeface="Source Sans 3" pitchFamily="34" charset="-122"/>
                <a:cs typeface="Source Sans 3" pitchFamily="34" charset="-120"/>
              </a:rPr>
              <a:t>Đối với nhân dân Việt Nam, Đại tướng Võ Nguyên Giáp là biểu tượng của lòng yêu nước, của ý chí bất굴, của trí tuệ và tài năng dân tộc. Hình ảnh người chiến sĩ cộng sản kiên trung, người tướng tài ba, người thầy đáng kính đã in sâu vào tâm khảm của hàng triệu người Việt Nam.</a:t>
            </a:r>
            <a:endParaRPr lang="en-US" sz="13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968693" y="638175"/>
            <a:ext cx="6593086" cy="681871"/>
          </a:xfrm>
          <a:prstGeom prst="rect">
            <a:avLst/>
          </a:prstGeom>
          <a:noFill/>
          <a:ln/>
        </p:spPr>
        <p:txBody>
          <a:bodyPr wrap="none" lIns="0" tIns="0" rIns="0" bIns="0" rtlCol="0" anchor="t"/>
          <a:lstStyle/>
          <a:p>
            <a:pPr algn="l" indent="0" marL="0">
              <a:lnSpc>
                <a:spcPts val="5350"/>
              </a:lnSpc>
              <a:buNone/>
            </a:pPr>
            <a:r>
              <a:rPr lang="en-US" sz="4250" dirty="0">
                <a:solidFill>
                  <a:srgbClr val="D73AD7"/>
                </a:solidFill>
                <a:latin typeface="Source Serif 4 Semi Bold" pitchFamily="34" charset="0"/>
                <a:ea typeface="Source Serif 4 Semi Bold" pitchFamily="34" charset="-122"/>
                <a:cs typeface="Source Serif 4 Semi Bold" pitchFamily="34" charset="-120"/>
              </a:rPr>
              <a:t>Những Câu Nói Nổi Tiếng</a:t>
            </a:r>
            <a:endParaRPr lang="en-US" sz="4250" dirty="0"/>
          </a:p>
        </p:txBody>
      </p:sp>
      <p:sp>
        <p:nvSpPr>
          <p:cNvPr id="3" name="Shape 1"/>
          <p:cNvSpPr/>
          <p:nvPr/>
        </p:nvSpPr>
        <p:spPr>
          <a:xfrm>
            <a:off x="968693" y="1783675"/>
            <a:ext cx="4076343" cy="3060859"/>
          </a:xfrm>
          <a:prstGeom prst="roundRect">
            <a:avLst>
              <a:gd name="adj" fmla="val 3181"/>
            </a:avLst>
          </a:prstGeom>
          <a:solidFill>
            <a:srgbClr val="FFFFFF">
              <a:alpha val="95000"/>
            </a:srgbClr>
          </a:solidFill>
          <a:ln w="30480">
            <a:solidFill>
              <a:srgbClr val="DABADD"/>
            </a:solidFill>
            <a:prstDash val="solid"/>
          </a:ln>
        </p:spPr>
      </p:sp>
      <p:pic>
        <p:nvPicPr>
          <p:cNvPr id="4" name="Image 0" descr="preencoded.png">    </p:cNvPr>
          <p:cNvPicPr>
            <a:picLocks noChangeAspect="1"/>
          </p:cNvPicPr>
          <p:nvPr/>
        </p:nvPicPr>
        <p:blipFill>
          <a:blip r:embed="rId1"/>
          <a:stretch>
            <a:fillRect/>
          </a:stretch>
        </p:blipFill>
        <p:spPr>
          <a:xfrm>
            <a:off x="860108" y="1675090"/>
            <a:ext cx="278130" cy="278130"/>
          </a:xfrm>
          <a:prstGeom prst="rect">
            <a:avLst/>
          </a:prstGeom>
        </p:spPr>
      </p:pic>
      <p:pic>
        <p:nvPicPr>
          <p:cNvPr id="5" name="Image 1" descr="preencoded.png">    </p:cNvPr>
          <p:cNvPicPr>
            <a:picLocks noChangeAspect="1"/>
          </p:cNvPicPr>
          <p:nvPr/>
        </p:nvPicPr>
        <p:blipFill>
          <a:blip r:embed="rId2"/>
          <a:stretch>
            <a:fillRect/>
          </a:stretch>
        </p:blipFill>
        <p:spPr>
          <a:xfrm>
            <a:off x="4875490" y="4674989"/>
            <a:ext cx="278130" cy="278130"/>
          </a:xfrm>
          <a:prstGeom prst="rect">
            <a:avLst/>
          </a:prstGeom>
        </p:spPr>
      </p:pic>
      <p:sp>
        <p:nvSpPr>
          <p:cNvPr id="6" name="Text 2"/>
          <p:cNvSpPr/>
          <p:nvPr/>
        </p:nvSpPr>
        <p:spPr>
          <a:xfrm>
            <a:off x="1346954" y="2161937"/>
            <a:ext cx="3319820" cy="681752"/>
          </a:xfrm>
          <a:prstGeom prst="rect">
            <a:avLst/>
          </a:prstGeom>
          <a:noFill/>
          <a:ln/>
        </p:spPr>
        <p:txBody>
          <a:bodyPr wrap="square" lIns="0" tIns="0" rIns="0" bIns="0" rtlCol="0" anchor="t"/>
          <a:lstStyle/>
          <a:p>
            <a:pPr algn="l" indent="0" marL="0">
              <a:lnSpc>
                <a:spcPts val="2650"/>
              </a:lnSpc>
              <a:buNone/>
            </a:pPr>
            <a:r>
              <a:rPr lang="en-US" sz="2100" dirty="0">
                <a:solidFill>
                  <a:srgbClr val="272525"/>
                </a:solidFill>
                <a:latin typeface="Source Serif 4 Semi Bold" pitchFamily="34" charset="0"/>
                <a:ea typeface="Source Serif 4 Semi Bold" pitchFamily="34" charset="-122"/>
                <a:cs typeface="Source Serif 4 Semi Bold" pitchFamily="34" charset="-120"/>
              </a:rPr>
              <a:t>"Không có gì quý hơn độc lập, tự do"</a:t>
            </a:r>
            <a:endParaRPr lang="en-US" sz="2100" dirty="0"/>
          </a:p>
        </p:txBody>
      </p:sp>
      <p:sp>
        <p:nvSpPr>
          <p:cNvPr id="7" name="Text 3"/>
          <p:cNvSpPr/>
          <p:nvPr/>
        </p:nvSpPr>
        <p:spPr>
          <a:xfrm>
            <a:off x="1346954" y="2982754"/>
            <a:ext cx="3319820" cy="1483519"/>
          </a:xfrm>
          <a:prstGeom prst="rect">
            <a:avLst/>
          </a:prstGeom>
          <a:noFill/>
          <a:ln/>
        </p:spPr>
        <p:txBody>
          <a:bodyPr wrap="square" lIns="0" tIns="0" rIns="0" bIns="0" rtlCol="0" anchor="t"/>
          <a:lstStyle/>
          <a:p>
            <a:pPr algn="l" indent="0" marL="0">
              <a:lnSpc>
                <a:spcPts val="2900"/>
              </a:lnSpc>
              <a:buNone/>
            </a:pPr>
            <a:r>
              <a:rPr lang="en-US" sz="1800" dirty="0">
                <a:solidFill>
                  <a:srgbClr val="272525"/>
                </a:solidFill>
                <a:latin typeface="Source Sans 3" pitchFamily="34" charset="0"/>
                <a:ea typeface="Source Sans 3" pitchFamily="34" charset="-122"/>
                <a:cs typeface="Source Sans 3" pitchFamily="34" charset="-120"/>
              </a:rPr>
              <a:t>Câu nói thể hiện tinh thần kiên định của Đại tướng trong suốt cuộc đời chiến đấu vì độc lập dân tộc</a:t>
            </a:r>
            <a:endParaRPr lang="en-US" sz="1800" dirty="0"/>
          </a:p>
        </p:txBody>
      </p:sp>
      <p:sp>
        <p:nvSpPr>
          <p:cNvPr id="8" name="Shape 4"/>
          <p:cNvSpPr/>
          <p:nvPr/>
        </p:nvSpPr>
        <p:spPr>
          <a:xfrm>
            <a:off x="5276850" y="1783675"/>
            <a:ext cx="4076462" cy="3060859"/>
          </a:xfrm>
          <a:prstGeom prst="roundRect">
            <a:avLst>
              <a:gd name="adj" fmla="val 3181"/>
            </a:avLst>
          </a:prstGeom>
          <a:solidFill>
            <a:srgbClr val="FFFFFF">
              <a:alpha val="95000"/>
            </a:srgbClr>
          </a:solidFill>
          <a:ln w="30480">
            <a:solidFill>
              <a:srgbClr val="DABADD"/>
            </a:solidFill>
            <a:prstDash val="solid"/>
          </a:ln>
        </p:spPr>
      </p:sp>
      <p:pic>
        <p:nvPicPr>
          <p:cNvPr id="9" name="Image 2" descr="preencoded.png">    </p:cNvPr>
          <p:cNvPicPr>
            <a:picLocks noChangeAspect="1"/>
          </p:cNvPicPr>
          <p:nvPr/>
        </p:nvPicPr>
        <p:blipFill>
          <a:blip r:embed="rId3"/>
          <a:stretch>
            <a:fillRect/>
          </a:stretch>
        </p:blipFill>
        <p:spPr>
          <a:xfrm>
            <a:off x="5168265" y="1675090"/>
            <a:ext cx="278130" cy="278130"/>
          </a:xfrm>
          <a:prstGeom prst="rect">
            <a:avLst/>
          </a:prstGeom>
        </p:spPr>
      </p:pic>
      <p:pic>
        <p:nvPicPr>
          <p:cNvPr id="10" name="Image 3" descr="preencoded.png">    </p:cNvPr>
          <p:cNvPicPr>
            <a:picLocks noChangeAspect="1"/>
          </p:cNvPicPr>
          <p:nvPr/>
        </p:nvPicPr>
        <p:blipFill>
          <a:blip r:embed="rId4"/>
          <a:stretch>
            <a:fillRect/>
          </a:stretch>
        </p:blipFill>
        <p:spPr>
          <a:xfrm>
            <a:off x="9183767" y="4674989"/>
            <a:ext cx="278130" cy="278130"/>
          </a:xfrm>
          <a:prstGeom prst="rect">
            <a:avLst/>
          </a:prstGeom>
        </p:spPr>
      </p:pic>
      <p:sp>
        <p:nvSpPr>
          <p:cNvPr id="11" name="Text 5"/>
          <p:cNvSpPr/>
          <p:nvPr/>
        </p:nvSpPr>
        <p:spPr>
          <a:xfrm>
            <a:off x="5655112" y="2161937"/>
            <a:ext cx="3319939" cy="681752"/>
          </a:xfrm>
          <a:prstGeom prst="rect">
            <a:avLst/>
          </a:prstGeom>
          <a:noFill/>
          <a:ln/>
        </p:spPr>
        <p:txBody>
          <a:bodyPr wrap="square" lIns="0" tIns="0" rIns="0" bIns="0" rtlCol="0" anchor="t"/>
          <a:lstStyle/>
          <a:p>
            <a:pPr algn="l" indent="0" marL="0">
              <a:lnSpc>
                <a:spcPts val="2650"/>
              </a:lnSpc>
              <a:buNone/>
            </a:pPr>
            <a:r>
              <a:rPr lang="en-US" sz="2100" dirty="0">
                <a:solidFill>
                  <a:srgbClr val="272525"/>
                </a:solidFill>
                <a:latin typeface="Source Serif 4 Semi Bold" pitchFamily="34" charset="0"/>
                <a:ea typeface="Source Serif 4 Semi Bold" pitchFamily="34" charset="-122"/>
                <a:cs typeface="Source Serif 4 Semi Bold" pitchFamily="34" charset="-120"/>
              </a:rPr>
              <a:t>"Đánh cho Mỹ cút, đánh cho ngụy nhào"</a:t>
            </a:r>
            <a:endParaRPr lang="en-US" sz="2100" dirty="0"/>
          </a:p>
        </p:txBody>
      </p:sp>
      <p:sp>
        <p:nvSpPr>
          <p:cNvPr id="12" name="Text 6"/>
          <p:cNvSpPr/>
          <p:nvPr/>
        </p:nvSpPr>
        <p:spPr>
          <a:xfrm>
            <a:off x="5655112" y="2982754"/>
            <a:ext cx="3319939" cy="1483519"/>
          </a:xfrm>
          <a:prstGeom prst="rect">
            <a:avLst/>
          </a:prstGeom>
          <a:noFill/>
          <a:ln/>
        </p:spPr>
        <p:txBody>
          <a:bodyPr wrap="square" lIns="0" tIns="0" rIns="0" bIns="0" rtlCol="0" anchor="t"/>
          <a:lstStyle/>
          <a:p>
            <a:pPr algn="l" indent="0" marL="0">
              <a:lnSpc>
                <a:spcPts val="2900"/>
              </a:lnSpc>
              <a:buNone/>
            </a:pPr>
            <a:r>
              <a:rPr lang="en-US" sz="1800" dirty="0">
                <a:solidFill>
                  <a:srgbClr val="272525"/>
                </a:solidFill>
                <a:latin typeface="Source Sans 3" pitchFamily="34" charset="0"/>
                <a:ea typeface="Source Sans 3" pitchFamily="34" charset="-122"/>
                <a:cs typeface="Source Sans 3" pitchFamily="34" charset="-120"/>
              </a:rPr>
              <a:t>Khẩu hiệu quyết tâm trong kháng chiến chống Mỹ, thể hiện ý chí kiên cường của toàn dân toàn quân</a:t>
            </a:r>
            <a:endParaRPr lang="en-US" sz="1800" dirty="0"/>
          </a:p>
        </p:txBody>
      </p:sp>
      <p:sp>
        <p:nvSpPr>
          <p:cNvPr id="13" name="Shape 7"/>
          <p:cNvSpPr/>
          <p:nvPr/>
        </p:nvSpPr>
        <p:spPr>
          <a:xfrm>
            <a:off x="9585127" y="1783675"/>
            <a:ext cx="4076462" cy="3060859"/>
          </a:xfrm>
          <a:prstGeom prst="roundRect">
            <a:avLst>
              <a:gd name="adj" fmla="val 3181"/>
            </a:avLst>
          </a:prstGeom>
          <a:solidFill>
            <a:srgbClr val="FFFFFF">
              <a:alpha val="95000"/>
            </a:srgbClr>
          </a:solidFill>
          <a:ln w="30480">
            <a:solidFill>
              <a:srgbClr val="DABADD"/>
            </a:solidFill>
            <a:prstDash val="solid"/>
          </a:ln>
        </p:spPr>
      </p:sp>
      <p:pic>
        <p:nvPicPr>
          <p:cNvPr id="14" name="Image 4" descr="preencoded.png">    </p:cNvPr>
          <p:cNvPicPr>
            <a:picLocks noChangeAspect="1"/>
          </p:cNvPicPr>
          <p:nvPr/>
        </p:nvPicPr>
        <p:blipFill>
          <a:blip r:embed="rId5"/>
          <a:stretch>
            <a:fillRect/>
          </a:stretch>
        </p:blipFill>
        <p:spPr>
          <a:xfrm>
            <a:off x="9476542" y="1675090"/>
            <a:ext cx="278130" cy="278130"/>
          </a:xfrm>
          <a:prstGeom prst="rect">
            <a:avLst/>
          </a:prstGeom>
        </p:spPr>
      </p:pic>
      <p:pic>
        <p:nvPicPr>
          <p:cNvPr id="15" name="Image 5" descr="preencoded.png">    </p:cNvPr>
          <p:cNvPicPr>
            <a:picLocks noChangeAspect="1"/>
          </p:cNvPicPr>
          <p:nvPr/>
        </p:nvPicPr>
        <p:blipFill>
          <a:blip r:embed="rId6"/>
          <a:stretch>
            <a:fillRect/>
          </a:stretch>
        </p:blipFill>
        <p:spPr>
          <a:xfrm>
            <a:off x="13492043" y="4674989"/>
            <a:ext cx="278130" cy="278130"/>
          </a:xfrm>
          <a:prstGeom prst="rect">
            <a:avLst/>
          </a:prstGeom>
        </p:spPr>
      </p:pic>
      <p:sp>
        <p:nvSpPr>
          <p:cNvPr id="16" name="Text 8"/>
          <p:cNvSpPr/>
          <p:nvPr/>
        </p:nvSpPr>
        <p:spPr>
          <a:xfrm>
            <a:off x="9963388" y="2161937"/>
            <a:ext cx="3319939" cy="681752"/>
          </a:xfrm>
          <a:prstGeom prst="rect">
            <a:avLst/>
          </a:prstGeom>
          <a:noFill/>
          <a:ln/>
        </p:spPr>
        <p:txBody>
          <a:bodyPr wrap="square" lIns="0" tIns="0" rIns="0" bIns="0" rtlCol="0" anchor="t"/>
          <a:lstStyle/>
          <a:p>
            <a:pPr algn="l" indent="0" marL="0">
              <a:lnSpc>
                <a:spcPts val="2650"/>
              </a:lnSpc>
              <a:buNone/>
            </a:pPr>
            <a:r>
              <a:rPr lang="en-US" sz="2100" dirty="0">
                <a:solidFill>
                  <a:srgbClr val="272525"/>
                </a:solidFill>
                <a:latin typeface="Source Serif 4 Semi Bold" pitchFamily="34" charset="0"/>
                <a:ea typeface="Source Serif 4 Semi Bold" pitchFamily="34" charset="-122"/>
                <a:cs typeface="Source Serif 4 Semi Bold" pitchFamily="34" charset="-120"/>
              </a:rPr>
              <a:t>"Dân ta có một lòng nồng nàn yêu nước"</a:t>
            </a:r>
            <a:endParaRPr lang="en-US" sz="2100" dirty="0"/>
          </a:p>
        </p:txBody>
      </p:sp>
      <p:sp>
        <p:nvSpPr>
          <p:cNvPr id="17" name="Text 9"/>
          <p:cNvSpPr/>
          <p:nvPr/>
        </p:nvSpPr>
        <p:spPr>
          <a:xfrm>
            <a:off x="9963388" y="2982754"/>
            <a:ext cx="3319939" cy="1112639"/>
          </a:xfrm>
          <a:prstGeom prst="rect">
            <a:avLst/>
          </a:prstGeom>
          <a:noFill/>
          <a:ln/>
        </p:spPr>
        <p:txBody>
          <a:bodyPr wrap="square" lIns="0" tIns="0" rIns="0" bIns="0" rtlCol="0" anchor="t"/>
          <a:lstStyle/>
          <a:p>
            <a:pPr algn="l" indent="0" marL="0">
              <a:lnSpc>
                <a:spcPts val="2900"/>
              </a:lnSpc>
              <a:buNone/>
            </a:pPr>
            <a:r>
              <a:rPr lang="en-US" sz="1800" dirty="0">
                <a:solidFill>
                  <a:srgbClr val="272525"/>
                </a:solidFill>
                <a:latin typeface="Source Sans 3" pitchFamily="34" charset="0"/>
                <a:ea typeface="Source Sans 3" pitchFamily="34" charset="-122"/>
                <a:cs typeface="Source Sans 3" pitchFamily="34" charset="-120"/>
              </a:rPr>
              <a:t>Niềm tin sâu sắc vào sức mạnh của nhân dân, nguồn gốc của mọi thắng lợi trong chiến tranh</a:t>
            </a:r>
            <a:endParaRPr lang="en-US" sz="1800" dirty="0"/>
          </a:p>
        </p:txBody>
      </p:sp>
      <p:sp>
        <p:nvSpPr>
          <p:cNvPr id="18" name="Text 10"/>
          <p:cNvSpPr/>
          <p:nvPr/>
        </p:nvSpPr>
        <p:spPr>
          <a:xfrm>
            <a:off x="968693" y="5105281"/>
            <a:ext cx="12692896" cy="1112639"/>
          </a:xfrm>
          <a:prstGeom prst="rect">
            <a:avLst/>
          </a:prstGeom>
          <a:noFill/>
          <a:ln/>
        </p:spPr>
        <p:txBody>
          <a:bodyPr wrap="square" lIns="0" tIns="0" rIns="0" bIns="0" rtlCol="0" anchor="t"/>
          <a:lstStyle/>
          <a:p>
            <a:pPr algn="l" indent="0" marL="0">
              <a:lnSpc>
                <a:spcPts val="2900"/>
              </a:lnSpc>
              <a:buNone/>
            </a:pPr>
            <a:r>
              <a:rPr lang="en-US" sz="1800" dirty="0">
                <a:solidFill>
                  <a:srgbClr val="272525"/>
                </a:solidFill>
                <a:latin typeface="Source Sans 3" pitchFamily="34" charset="0"/>
                <a:ea typeface="Source Sans 3" pitchFamily="34" charset="-122"/>
                <a:cs typeface="Source Sans 3" pitchFamily="34" charset="-120"/>
              </a:rPr>
              <a:t>Những câu nói của Đại tướng Võ Nguyên Giáp không chỉ là những khẩu hiệu chiến đấu mà còn là những triết lý sâu sắc về cuộc sống, về con người và về dân tộc. Mỗi câu nói đều thấm đẫm tình yêu Tổ quốc, niềm tin vào nhân dân và quyết tâm bảo vệ độc lập, tự do của dân tộc.</a:t>
            </a:r>
            <a:endParaRPr lang="en-US" sz="1800" dirty="0"/>
          </a:p>
        </p:txBody>
      </p:sp>
      <p:sp>
        <p:nvSpPr>
          <p:cNvPr id="19" name="Text 11"/>
          <p:cNvSpPr/>
          <p:nvPr/>
        </p:nvSpPr>
        <p:spPr>
          <a:xfrm>
            <a:off x="968693" y="6478667"/>
            <a:ext cx="12692896" cy="1112639"/>
          </a:xfrm>
          <a:prstGeom prst="rect">
            <a:avLst/>
          </a:prstGeom>
          <a:noFill/>
          <a:ln/>
        </p:spPr>
        <p:txBody>
          <a:bodyPr wrap="square" lIns="0" tIns="0" rIns="0" bIns="0" rtlCol="0" anchor="t"/>
          <a:lstStyle/>
          <a:p>
            <a:pPr algn="l" indent="0" marL="0">
              <a:lnSpc>
                <a:spcPts val="2900"/>
              </a:lnSpc>
              <a:buNone/>
            </a:pPr>
            <a:r>
              <a:rPr lang="en-US" sz="1800" dirty="0">
                <a:solidFill>
                  <a:srgbClr val="272525"/>
                </a:solidFill>
                <a:latin typeface="Source Sans 3" pitchFamily="34" charset="0"/>
                <a:ea typeface="Source Sans 3" pitchFamily="34" charset="-122"/>
                <a:cs typeface="Source Sans 3" pitchFamily="34" charset="-120"/>
              </a:rPr>
              <a:t>Những lời dạy của Đại tướng về xây dựng quân đội, về rèn luyện đạo đức cách mạng, về tinh thần chiến đấu vẫn còn nguyên giá trị đến ngày nay. Thế hệ trẻ Việt Nam tiếp tục học tập và noi theo tấm gương của Đại tướng, giữ gìn và phát huy truyền thống yêu nước, ý chí tự lực tự cường của dân tộc.</a:t>
            </a:r>
            <a:endParaRPr lang="en-US" sz="1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968693" y="770572"/>
            <a:ext cx="5624989" cy="662226"/>
          </a:xfrm>
          <a:prstGeom prst="rect">
            <a:avLst/>
          </a:prstGeom>
          <a:noFill/>
          <a:ln/>
        </p:spPr>
        <p:txBody>
          <a:bodyPr wrap="none" lIns="0" tIns="0" rIns="0" bIns="0" rtlCol="0" anchor="t"/>
          <a:lstStyle/>
          <a:p>
            <a:pPr algn="l" indent="0" marL="0">
              <a:lnSpc>
                <a:spcPts val="5200"/>
              </a:lnSpc>
              <a:buNone/>
            </a:pPr>
            <a:r>
              <a:rPr lang="en-US" sz="4150" dirty="0">
                <a:solidFill>
                  <a:srgbClr val="D73AD7"/>
                </a:solidFill>
                <a:latin typeface="Source Serif 4 Semi Bold" pitchFamily="34" charset="0"/>
                <a:ea typeface="Source Serif 4 Semi Bold" pitchFamily="34" charset="-122"/>
                <a:cs typeface="Source Serif 4 Semi Bold" pitchFamily="34" charset="-120"/>
              </a:rPr>
              <a:t>Giá Trị Của Cuốn Sách</a:t>
            </a:r>
            <a:endParaRPr lang="en-US" sz="4150" dirty="0"/>
          </a:p>
        </p:txBody>
      </p:sp>
      <p:sp>
        <p:nvSpPr>
          <p:cNvPr id="3" name="Text 1"/>
          <p:cNvSpPr/>
          <p:nvPr/>
        </p:nvSpPr>
        <p:spPr>
          <a:xfrm>
            <a:off x="968693" y="1995726"/>
            <a:ext cx="2649260" cy="331113"/>
          </a:xfrm>
          <a:prstGeom prst="rect">
            <a:avLst/>
          </a:prstGeom>
          <a:noFill/>
          <a:ln/>
        </p:spPr>
        <p:txBody>
          <a:bodyPr wrap="none" lIns="0" tIns="0" rIns="0" bIns="0" rtlCol="0" anchor="t"/>
          <a:lstStyle/>
          <a:p>
            <a:pPr algn="l" indent="0" marL="0">
              <a:lnSpc>
                <a:spcPts val="2600"/>
              </a:lnSpc>
              <a:buNone/>
            </a:pPr>
            <a:r>
              <a:rPr lang="en-US" sz="2050" dirty="0">
                <a:solidFill>
                  <a:srgbClr val="D73AD7"/>
                </a:solidFill>
                <a:latin typeface="Source Serif 4 Semi Bold" pitchFamily="34" charset="0"/>
                <a:ea typeface="Source Serif 4 Semi Bold" pitchFamily="34" charset="-122"/>
                <a:cs typeface="Source Serif 4 Semi Bold" pitchFamily="34" charset="-120"/>
              </a:rPr>
              <a:t>Đối Với Độc Giả Trẻ</a:t>
            </a:r>
            <a:endParaRPr lang="en-US" sz="2050" dirty="0"/>
          </a:p>
        </p:txBody>
      </p:sp>
      <p:sp>
        <p:nvSpPr>
          <p:cNvPr id="4" name="Text 2"/>
          <p:cNvSpPr/>
          <p:nvPr/>
        </p:nvSpPr>
        <p:spPr>
          <a:xfrm>
            <a:off x="968693" y="2551986"/>
            <a:ext cx="6071711" cy="1080492"/>
          </a:xfrm>
          <a:prstGeom prst="rect">
            <a:avLst/>
          </a:prstGeom>
          <a:noFill/>
          <a:ln/>
        </p:spPr>
        <p:txBody>
          <a:bodyPr wrap="square" lIns="0" tIns="0" rIns="0" bIns="0" rtlCol="0" anchor="t"/>
          <a:lstStyle/>
          <a:p>
            <a:pPr algn="l" indent="0" marL="0">
              <a:lnSpc>
                <a:spcPts val="2800"/>
              </a:lnSpc>
              <a:buNone/>
            </a:pPr>
            <a:r>
              <a:rPr lang="en-US" sz="1750" dirty="0">
                <a:solidFill>
                  <a:srgbClr val="272525"/>
                </a:solidFill>
                <a:latin typeface="Source Sans 3" pitchFamily="34" charset="0"/>
                <a:ea typeface="Source Sans 3" pitchFamily="34" charset="-122"/>
                <a:cs typeface="Source Sans 3" pitchFamily="34" charset="-120"/>
              </a:rPr>
              <a:t>Cuốn sách là nguồn cảm hứng mạnh mẽ cho thế hệ trẻ, giúp các em hiểu rõ hơn về lịch sử dân tộc, về những hy sinh to lớn của thế hệ cha anh để có được độc lập, tự do như ngày hôm nay.</a:t>
            </a:r>
            <a:endParaRPr lang="en-US" sz="1750" dirty="0"/>
          </a:p>
        </p:txBody>
      </p:sp>
      <p:sp>
        <p:nvSpPr>
          <p:cNvPr id="5" name="Text 3"/>
          <p:cNvSpPr/>
          <p:nvPr/>
        </p:nvSpPr>
        <p:spPr>
          <a:xfrm>
            <a:off x="968693" y="3835122"/>
            <a:ext cx="6071711" cy="360164"/>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272525"/>
                </a:solidFill>
                <a:latin typeface="Source Sans 3" pitchFamily="34" charset="0"/>
                <a:ea typeface="Source Sans 3" pitchFamily="34" charset="-122"/>
                <a:cs typeface="Source Sans 3" pitchFamily="34" charset="-120"/>
              </a:rPr>
              <a:t>Bài học về lòng yêu nước và tinh thần trách nhiệm</a:t>
            </a:r>
            <a:endParaRPr lang="en-US" sz="1750" dirty="0"/>
          </a:p>
        </p:txBody>
      </p:sp>
      <p:sp>
        <p:nvSpPr>
          <p:cNvPr id="6" name="Text 4"/>
          <p:cNvSpPr/>
          <p:nvPr/>
        </p:nvSpPr>
        <p:spPr>
          <a:xfrm>
            <a:off x="968693" y="4273987"/>
            <a:ext cx="6071711" cy="360164"/>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272525"/>
                </a:solidFill>
                <a:latin typeface="Source Sans 3" pitchFamily="34" charset="0"/>
                <a:ea typeface="Source Sans 3" pitchFamily="34" charset="-122"/>
                <a:cs typeface="Source Sans 3" pitchFamily="34" charset="-120"/>
              </a:rPr>
              <a:t>Tấm gương về ý chí vươn lên và học tập không ngừng</a:t>
            </a:r>
            <a:endParaRPr lang="en-US" sz="1750" dirty="0"/>
          </a:p>
        </p:txBody>
      </p:sp>
      <p:sp>
        <p:nvSpPr>
          <p:cNvPr id="7" name="Text 5"/>
          <p:cNvSpPr/>
          <p:nvPr/>
        </p:nvSpPr>
        <p:spPr>
          <a:xfrm>
            <a:off x="968693" y="4712851"/>
            <a:ext cx="6071711" cy="360164"/>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272525"/>
                </a:solidFill>
                <a:latin typeface="Source Sans 3" pitchFamily="34" charset="0"/>
                <a:ea typeface="Source Sans 3" pitchFamily="34" charset="-122"/>
                <a:cs typeface="Source Sans 3" pitchFamily="34" charset="-120"/>
              </a:rPr>
              <a:t>Hiểu biết về lịch sử và truyền thống dân tộc</a:t>
            </a:r>
            <a:endParaRPr lang="en-US" sz="1750" dirty="0"/>
          </a:p>
        </p:txBody>
      </p:sp>
      <p:sp>
        <p:nvSpPr>
          <p:cNvPr id="8" name="Text 6"/>
          <p:cNvSpPr/>
          <p:nvPr/>
        </p:nvSpPr>
        <p:spPr>
          <a:xfrm>
            <a:off x="7597378" y="1995726"/>
            <a:ext cx="3457456" cy="331113"/>
          </a:xfrm>
          <a:prstGeom prst="rect">
            <a:avLst/>
          </a:prstGeom>
          <a:noFill/>
          <a:ln/>
        </p:spPr>
        <p:txBody>
          <a:bodyPr wrap="none" lIns="0" tIns="0" rIns="0" bIns="0" rtlCol="0" anchor="t"/>
          <a:lstStyle/>
          <a:p>
            <a:pPr algn="l" indent="0" marL="0">
              <a:lnSpc>
                <a:spcPts val="2600"/>
              </a:lnSpc>
              <a:buNone/>
            </a:pPr>
            <a:r>
              <a:rPr lang="en-US" sz="2050" dirty="0">
                <a:solidFill>
                  <a:srgbClr val="D73AD7"/>
                </a:solidFill>
                <a:latin typeface="Source Serif 4 Semi Bold" pitchFamily="34" charset="0"/>
                <a:ea typeface="Source Serif 4 Semi Bold" pitchFamily="34" charset="-122"/>
                <a:cs typeface="Source Serif 4 Semi Bold" pitchFamily="34" charset="-120"/>
              </a:rPr>
              <a:t>Đối Với Nghiên Cứu Lịch Sử</a:t>
            </a:r>
            <a:endParaRPr lang="en-US" sz="2050" dirty="0"/>
          </a:p>
        </p:txBody>
      </p:sp>
      <p:sp>
        <p:nvSpPr>
          <p:cNvPr id="9" name="Text 7"/>
          <p:cNvSpPr/>
          <p:nvPr/>
        </p:nvSpPr>
        <p:spPr>
          <a:xfrm>
            <a:off x="7597378" y="2551986"/>
            <a:ext cx="6071711" cy="1080492"/>
          </a:xfrm>
          <a:prstGeom prst="rect">
            <a:avLst/>
          </a:prstGeom>
          <a:noFill/>
          <a:ln/>
        </p:spPr>
        <p:txBody>
          <a:bodyPr wrap="square" lIns="0" tIns="0" rIns="0" bIns="0" rtlCol="0" anchor="t"/>
          <a:lstStyle/>
          <a:p>
            <a:pPr algn="l" indent="0" marL="0">
              <a:lnSpc>
                <a:spcPts val="2800"/>
              </a:lnSpc>
              <a:buNone/>
            </a:pPr>
            <a:r>
              <a:rPr lang="en-US" sz="1750" dirty="0">
                <a:solidFill>
                  <a:srgbClr val="272525"/>
                </a:solidFill>
                <a:latin typeface="Source Sans 3" pitchFamily="34" charset="0"/>
                <a:ea typeface="Source Sans 3" pitchFamily="34" charset="-122"/>
                <a:cs typeface="Source Sans 3" pitchFamily="34" charset="-120"/>
              </a:rPr>
              <a:t>Đây là tài liệu quý giá cho các nhà nghiên cứu lịch sử, quân sự, giúp hiểu sâu sắc về chiến lược, chiến thuật và nghệ thuật chỉ huy của Đại tướng trong các chiến dịch lớn.</a:t>
            </a:r>
            <a:endParaRPr lang="en-US" sz="1750" dirty="0"/>
          </a:p>
        </p:txBody>
      </p:sp>
      <p:sp>
        <p:nvSpPr>
          <p:cNvPr id="10" name="Text 8"/>
          <p:cNvSpPr/>
          <p:nvPr/>
        </p:nvSpPr>
        <p:spPr>
          <a:xfrm>
            <a:off x="7597378" y="3835122"/>
            <a:ext cx="6071711" cy="360164"/>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272525"/>
                </a:solidFill>
                <a:latin typeface="Source Sans 3" pitchFamily="34" charset="0"/>
                <a:ea typeface="Source Sans 3" pitchFamily="34" charset="-122"/>
                <a:cs typeface="Source Sans 3" pitchFamily="34" charset="-120"/>
              </a:rPr>
              <a:t>Phân tích chi tiết các chiến dịch lịch sử</a:t>
            </a:r>
            <a:endParaRPr lang="en-US" sz="1750" dirty="0"/>
          </a:p>
        </p:txBody>
      </p:sp>
      <p:sp>
        <p:nvSpPr>
          <p:cNvPr id="11" name="Text 9"/>
          <p:cNvSpPr/>
          <p:nvPr/>
        </p:nvSpPr>
        <p:spPr>
          <a:xfrm>
            <a:off x="7597378" y="4273987"/>
            <a:ext cx="6071711" cy="360164"/>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272525"/>
                </a:solidFill>
                <a:latin typeface="Source Sans 3" pitchFamily="34" charset="0"/>
                <a:ea typeface="Source Sans 3" pitchFamily="34" charset="-122"/>
                <a:cs typeface="Source Sans 3" pitchFamily="34" charset="-120"/>
              </a:rPr>
              <a:t>Tư tưởng quân sự và lý luận chiến tranh nhân dân</a:t>
            </a:r>
            <a:endParaRPr lang="en-US" sz="1750" dirty="0"/>
          </a:p>
        </p:txBody>
      </p:sp>
      <p:sp>
        <p:nvSpPr>
          <p:cNvPr id="12" name="Text 10"/>
          <p:cNvSpPr/>
          <p:nvPr/>
        </p:nvSpPr>
        <p:spPr>
          <a:xfrm>
            <a:off x="7597378" y="4712851"/>
            <a:ext cx="6071711" cy="360164"/>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272525"/>
                </a:solidFill>
                <a:latin typeface="Source Sans 3" pitchFamily="34" charset="0"/>
                <a:ea typeface="Source Sans 3" pitchFamily="34" charset="-122"/>
                <a:cs typeface="Source Sans 3" pitchFamily="34" charset="-120"/>
              </a:rPr>
              <a:t>Bối cảnh lịch sử và quan hệ quốc tế</a:t>
            </a:r>
            <a:endParaRPr lang="en-US" sz="1750" dirty="0"/>
          </a:p>
        </p:txBody>
      </p:sp>
      <p:sp>
        <p:nvSpPr>
          <p:cNvPr id="13" name="Text 11"/>
          <p:cNvSpPr/>
          <p:nvPr/>
        </p:nvSpPr>
        <p:spPr>
          <a:xfrm>
            <a:off x="968693" y="5404961"/>
            <a:ext cx="12692896" cy="1080492"/>
          </a:xfrm>
          <a:prstGeom prst="rect">
            <a:avLst/>
          </a:prstGeom>
          <a:noFill/>
          <a:ln/>
        </p:spPr>
        <p:txBody>
          <a:bodyPr wrap="square" lIns="0" tIns="0" rIns="0" bIns="0" rtlCol="0" anchor="t"/>
          <a:lstStyle/>
          <a:p>
            <a:pPr algn="l" indent="0" marL="0">
              <a:lnSpc>
                <a:spcPts val="2800"/>
              </a:lnSpc>
              <a:buNone/>
            </a:pPr>
            <a:r>
              <a:rPr lang="en-US" sz="1750" dirty="0">
                <a:solidFill>
                  <a:srgbClr val="272525"/>
                </a:solidFill>
                <a:latin typeface="Source Sans 3" pitchFamily="34" charset="0"/>
                <a:ea typeface="Source Sans 3" pitchFamily="34" charset="-122"/>
                <a:cs typeface="Source Sans 3" pitchFamily="34" charset="-120"/>
              </a:rPr>
              <a:t>Cuốn sách về Đại tướng Võ Nguyên Giáp không chỉ đơn thuần là một cuốn tiểu sử hay tài liệu lịch sử, mà còn là một tác phẩm văn học, một bức tranh sinh động về một thời đại anh hùng. Qua những trang sách, độc giả sẽ cảm nhận được sự vĩ đại của con người Việt Nam, sức mạnh của ý chí dân tộc và giá trị của hòa bình.</a:t>
            </a:r>
            <a:endParaRPr lang="en-US" sz="1750" dirty="0"/>
          </a:p>
        </p:txBody>
      </p:sp>
      <p:sp>
        <p:nvSpPr>
          <p:cNvPr id="14" name="Text 12"/>
          <p:cNvSpPr/>
          <p:nvPr/>
        </p:nvSpPr>
        <p:spPr>
          <a:xfrm>
            <a:off x="968693" y="6738699"/>
            <a:ext cx="12692896" cy="720328"/>
          </a:xfrm>
          <a:prstGeom prst="rect">
            <a:avLst/>
          </a:prstGeom>
          <a:noFill/>
          <a:ln/>
        </p:spPr>
        <p:txBody>
          <a:bodyPr wrap="square" lIns="0" tIns="0" rIns="0" bIns="0" rtlCol="0" anchor="t"/>
          <a:lstStyle/>
          <a:p>
            <a:pPr algn="l" indent="0" marL="0">
              <a:lnSpc>
                <a:spcPts val="2800"/>
              </a:lnSpc>
              <a:buNone/>
            </a:pPr>
            <a:r>
              <a:rPr lang="en-US" sz="1750" dirty="0">
                <a:solidFill>
                  <a:srgbClr val="272525"/>
                </a:solidFill>
                <a:latin typeface="Source Sans 3" pitchFamily="34" charset="0"/>
                <a:ea typeface="Source Sans 3" pitchFamily="34" charset="-122"/>
                <a:cs typeface="Source Sans 3" pitchFamily="34" charset="-120"/>
              </a:rPr>
              <a:t>Đọc sách về Đại tướng Võ Nguyên Giáp là hành trình khám phá một trong những nhân vật vĩ đại nhất của dân tộc, là cơ hội để suy ngẫm về ý nghĩa của cuộc sống, về trách nhiệm với đất nước và với thế hệ mai sau. Đây thực sự là cuốn sách đáng đọc cho mọi người Việt Nam.</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2025-11-06T19:52:37Z</dcterms:created>
  <dcterms:modified xsi:type="dcterms:W3CDTF">2025-11-06T19:52:37Z</dcterms:modified>
</cp:coreProperties>
</file>