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ource Serif 4 Semi Bold"/>
      <p:regular r:id="rId17"/>
    </p:embeddedFont>
    <p:embeddedFont>
      <p:font typeface="Source Serif 4 Semi Bold"/>
      <p:regular r:id="rId18"/>
    </p:embeddedFont>
    <p:embeddedFont>
      <p:font typeface="Source Serif 4 Semi Bold"/>
      <p:regular r:id="rId19"/>
    </p:embeddedFont>
    <p:embeddedFont>
      <p:font typeface="Source Serif 4 Semi Bold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image" Target="../media/image-10-7.pn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482221"/>
            <a:ext cx="699063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Tuyên Truyền Bộ Luật Dân Sự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4412218"/>
            <a:ext cx="746855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Hiểu rõ quyền và nghĩa vụ của mình trong xã hội hiện đại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1976" y="888206"/>
            <a:ext cx="7552849" cy="754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900"/>
              </a:lnSpc>
              <a:buNone/>
            </a:pPr>
            <a:r>
              <a:rPr lang="en-US" sz="47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Hiểu Luật - Tuân Thủ Luật</a:t>
            </a:r>
            <a:endParaRPr lang="en-US" sz="4750" dirty="0"/>
          </a:p>
        </p:txBody>
      </p:sp>
      <p:sp>
        <p:nvSpPr>
          <p:cNvPr id="4" name="Text 1"/>
          <p:cNvSpPr/>
          <p:nvPr/>
        </p:nvSpPr>
        <p:spPr>
          <a:xfrm>
            <a:off x="6230064" y="1921550"/>
            <a:ext cx="765667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Xây dựng xã hội pháp quyền Việt Nam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230064" y="2428161"/>
            <a:ext cx="3735348" cy="2407920"/>
          </a:xfrm>
          <a:prstGeom prst="roundRect">
            <a:avLst>
              <a:gd name="adj" fmla="val 324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541" y="2621637"/>
            <a:ext cx="557689" cy="557689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893" y="2743557"/>
            <a:ext cx="250984" cy="31373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23541" y="3365183"/>
            <a:ext cx="2187297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Học Tập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6423541" y="3749993"/>
            <a:ext cx="3348395" cy="595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Tìm hiểu và nắm vững các quy định pháp luật liên quan đến cuộc sống hàng ngày</a:t>
            </a:r>
            <a:endParaRPr lang="en-US" sz="1450" dirty="0"/>
          </a:p>
        </p:txBody>
      </p:sp>
      <p:sp>
        <p:nvSpPr>
          <p:cNvPr id="10" name="Shape 5"/>
          <p:cNvSpPr/>
          <p:nvPr/>
        </p:nvSpPr>
        <p:spPr>
          <a:xfrm>
            <a:off x="10151269" y="2428161"/>
            <a:ext cx="3735467" cy="2407920"/>
          </a:xfrm>
          <a:prstGeom prst="roundRect">
            <a:avLst>
              <a:gd name="adj" fmla="val 324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745" y="2621637"/>
            <a:ext cx="557689" cy="557689"/>
          </a:xfrm>
          <a:prstGeom prst="rect">
            <a:avLst/>
          </a:prstGeom>
        </p:spPr>
      </p:pic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8098" y="2743557"/>
            <a:ext cx="250984" cy="313730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0344745" y="3365183"/>
            <a:ext cx="2187297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Tuân Thủ</a:t>
            </a:r>
            <a:endParaRPr lang="en-US" sz="1700" dirty="0"/>
          </a:p>
        </p:txBody>
      </p:sp>
      <p:sp>
        <p:nvSpPr>
          <p:cNvPr id="14" name="Text 7"/>
          <p:cNvSpPr/>
          <p:nvPr/>
        </p:nvSpPr>
        <p:spPr>
          <a:xfrm>
            <a:off x="10344745" y="3749993"/>
            <a:ext cx="3348514" cy="892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Thực hiện đúng các quy định, tôn trọng quyền lợi của người khác trong mọi hoạt động</a:t>
            </a:r>
            <a:endParaRPr lang="en-US" sz="1450" dirty="0"/>
          </a:p>
        </p:txBody>
      </p:sp>
      <p:sp>
        <p:nvSpPr>
          <p:cNvPr id="15" name="Shape 8"/>
          <p:cNvSpPr/>
          <p:nvPr/>
        </p:nvSpPr>
        <p:spPr>
          <a:xfrm>
            <a:off x="6230064" y="5021937"/>
            <a:ext cx="7656671" cy="1812846"/>
          </a:xfrm>
          <a:prstGeom prst="roundRect">
            <a:avLst>
              <a:gd name="adj" fmla="val 430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541" y="5215414"/>
            <a:ext cx="557689" cy="557689"/>
          </a:xfrm>
          <a:prstGeom prst="rect">
            <a:avLst/>
          </a:prstGeom>
        </p:spPr>
      </p:pic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893" y="5337334"/>
            <a:ext cx="250984" cy="313730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6423541" y="5958959"/>
            <a:ext cx="2187297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Tuyên Truyền</a:t>
            </a:r>
            <a:endParaRPr lang="en-US" sz="1700" dirty="0"/>
          </a:p>
        </p:txBody>
      </p:sp>
      <p:sp>
        <p:nvSpPr>
          <p:cNvPr id="19" name="Text 10"/>
          <p:cNvSpPr/>
          <p:nvPr/>
        </p:nvSpPr>
        <p:spPr>
          <a:xfrm>
            <a:off x="6423541" y="6343769"/>
            <a:ext cx="7269718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Chia sẻ kiến thức pháp luật với cộng đồng, góp phần nâng cao ý thức pháp luật</a:t>
            </a:r>
            <a:endParaRPr lang="en-US" sz="1450" dirty="0"/>
          </a:p>
        </p:txBody>
      </p:sp>
      <p:sp>
        <p:nvSpPr>
          <p:cNvPr id="20" name="Text 11"/>
          <p:cNvSpPr/>
          <p:nvPr/>
        </p:nvSpPr>
        <p:spPr>
          <a:xfrm>
            <a:off x="6230064" y="7043857"/>
            <a:ext cx="765667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Bộ Luật Dân Sự - Nền tảng cho một xã hội công bằng và phát triển bền vững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699260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Tại Sao Bộ Luật Dân Sự Quan Trọng?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3245168"/>
            <a:ext cx="3629501" cy="1872853"/>
          </a:xfrm>
          <a:prstGeom prst="roundRect">
            <a:avLst>
              <a:gd name="adj" fmla="val 469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54775" y="346221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Bảo Vệ Quyền Lợi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054775" y="3895844"/>
            <a:ext cx="319539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Đảm bảo quyền sở hữu, quyền nhân thân và các quyền dân sự cơ bản của mọi công dân.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4676656" y="3245168"/>
            <a:ext cx="3629620" cy="1872853"/>
          </a:xfrm>
          <a:prstGeom prst="roundRect">
            <a:avLst>
              <a:gd name="adj" fmla="val 469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93707" y="346221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Điều Chỉnh Quan Hệ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893707" y="3895844"/>
            <a:ext cx="319551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Quy định rõ ràng các mối quan hệ giữa cá nhân, tổ chức trong đời sống xã hội.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837724" y="5327452"/>
            <a:ext cx="7468553" cy="1202769"/>
          </a:xfrm>
          <a:prstGeom prst="roundRect">
            <a:avLst>
              <a:gd name="adj" fmla="val 731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54775" y="5544503"/>
            <a:ext cx="268200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Giải Quyết Tranh Chấp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054775" y="5978128"/>
            <a:ext cx="703445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Cung cấp cơ sở pháp lý để giải quyết các xung đột và tranh chấp dân sự.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2951" y="517565"/>
            <a:ext cx="5225058" cy="553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Cấu Trúc Bộ Luật Dân Sự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752951" y="1565196"/>
            <a:ext cx="188238" cy="235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01</a:t>
            </a:r>
            <a:endParaRPr lang="en-US" sz="1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951" y="1862257"/>
            <a:ext cx="7690961" cy="228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2951" y="2002036"/>
            <a:ext cx="373772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Phần Đầu - Những Quy Định Chung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2951" y="2467094"/>
            <a:ext cx="7690961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Nguyên tắc cơ bản, chủ thể, khách thể, pháp luật áp dụng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2951" y="3097530"/>
            <a:ext cx="188238" cy="235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02</a:t>
            </a:r>
            <a:endParaRPr lang="en-US" sz="14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51" y="3372803"/>
            <a:ext cx="7690961" cy="228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52951" y="3534370"/>
            <a:ext cx="266319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Phần Thứ Nhất - Cá Nhân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752951" y="3999428"/>
            <a:ext cx="7690961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Quyền nhân thân, năng lực pháp luật dân sự, hành vi dân sự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752951" y="4629864"/>
            <a:ext cx="188238" cy="235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03</a:t>
            </a:r>
            <a:endParaRPr lang="en-US" sz="14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1" y="4886325"/>
            <a:ext cx="7690961" cy="2286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2951" y="5066705"/>
            <a:ext cx="2792254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Phần Thứ Hai - Pháp Nhân</a:t>
            </a:r>
            <a:endParaRPr lang="en-US" sz="1700" dirty="0"/>
          </a:p>
        </p:txBody>
      </p:sp>
      <p:sp>
        <p:nvSpPr>
          <p:cNvPr id="14" name="Text 9"/>
          <p:cNvSpPr/>
          <p:nvPr/>
        </p:nvSpPr>
        <p:spPr>
          <a:xfrm>
            <a:off x="752951" y="5531763"/>
            <a:ext cx="7690961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Thành lập, hoạt động, chấm dứt hoạt động của pháp nhân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752951" y="6162199"/>
            <a:ext cx="188238" cy="235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04</a:t>
            </a:r>
            <a:endParaRPr lang="en-US" sz="145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51" y="6399848"/>
            <a:ext cx="7690961" cy="2286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52951" y="6599039"/>
            <a:ext cx="4139922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Phần Thứ Ba - Tài Sản và Quyền Sở Hữu</a:t>
            </a:r>
            <a:endParaRPr lang="en-US" sz="1700" dirty="0"/>
          </a:p>
        </p:txBody>
      </p:sp>
      <p:sp>
        <p:nvSpPr>
          <p:cNvPr id="18" name="Text 12"/>
          <p:cNvSpPr/>
          <p:nvPr/>
        </p:nvSpPr>
        <p:spPr>
          <a:xfrm>
            <a:off x="752951" y="7064097"/>
            <a:ext cx="7690961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Các loại tài sản, quyền sở hữu và các quyền khác về tài sản</a:t>
            </a:r>
            <a:endParaRPr lang="en-US" sz="145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638" y="1637467"/>
            <a:ext cx="4974312" cy="4974312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8910638" y="6751201"/>
            <a:ext cx="4974312" cy="602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Bộ luật được chia thành nhiều phần rõ ràng, mỗi phần điều chỉnh một lĩnh vực cụ thể của đời sống xã hội.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59913"/>
            <a:ext cx="603980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Quyền Nhân Thân Cơ Bản</a:t>
            </a:r>
            <a:endParaRPr lang="en-US" sz="38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3194685"/>
            <a:ext cx="523637" cy="5236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23179" y="331898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Quyền Về Tên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623179" y="3752612"/>
            <a:ext cx="55610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Mọi cá nhân có quyền sử dụng tên của mình, được pháp luật bảo vệ và không ai được xâm phạm.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050" y="3194685"/>
            <a:ext cx="523637" cy="5236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231505" y="331898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Quyền Về Danh Dự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8231505" y="3752612"/>
            <a:ext cx="556117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Danh dự, nhân phẩm của mỗi người được pháp luật bảo vệ, không được ai làm tổn hại.</a:t>
            </a:r>
            <a:endParaRPr lang="en-US" sz="16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4841558"/>
            <a:ext cx="523637" cy="5236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23179" y="496585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Quyền Riêng Tư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1623179" y="5399484"/>
            <a:ext cx="55610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Đời sống riêng tư, bí mật cá nhân được bảo vệ, không ai được xâm phạm trái pháp luật.</a:t>
            </a:r>
            <a:endParaRPr lang="en-US" sz="16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050" y="4841558"/>
            <a:ext cx="523637" cy="52363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231505" y="496585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Quyền Về Thân Thể</a:t>
            </a:r>
            <a:endParaRPr lang="en-US" sz="1900" dirty="0"/>
          </a:p>
        </p:txBody>
      </p:sp>
      <p:sp>
        <p:nvSpPr>
          <p:cNvPr id="14" name="Text 8"/>
          <p:cNvSpPr/>
          <p:nvPr/>
        </p:nvSpPr>
        <p:spPr>
          <a:xfrm>
            <a:off x="8231505" y="5399484"/>
            <a:ext cx="556117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Sức khỏe, tính mạng và thân thể của mỗi người được pháp luật bảo vệ tuyệt đối.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86727" y="736878"/>
            <a:ext cx="9856827" cy="123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9700"/>
              </a:lnSpc>
              <a:buNone/>
            </a:pPr>
            <a:r>
              <a:rPr lang="en-US" sz="77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Quyền Sở Hữu</a:t>
            </a:r>
            <a:endParaRPr lang="en-US" sz="7750" dirty="0"/>
          </a:p>
        </p:txBody>
      </p:sp>
      <p:sp>
        <p:nvSpPr>
          <p:cNvPr id="3" name="Text 1"/>
          <p:cNvSpPr/>
          <p:nvPr/>
        </p:nvSpPr>
        <p:spPr>
          <a:xfrm>
            <a:off x="837724" y="2387798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Nền tảng của nền kinh tế thị trường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2165152" y="467367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Quyền Chiếm Hữu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5107305"/>
            <a:ext cx="379154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Quyền trực tiếp nắm giữ, kiểm soát tài sản của mình</a:t>
            </a:r>
            <a:endParaRPr lang="en-US" sz="16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958465"/>
            <a:ext cx="4534138" cy="4534138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530" y="5029676"/>
            <a:ext cx="313373" cy="3917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6356" y="34616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Quyền Sử Dụng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9896356" y="3895249"/>
            <a:ext cx="3896320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Quyền khai thác công dụng, hưởng lợi ích từ tài sản</a:t>
            </a:r>
            <a:endParaRPr lang="en-US" sz="16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958465"/>
            <a:ext cx="4534138" cy="4534138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946" y="3655338"/>
            <a:ext cx="313373" cy="39171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6356" y="58857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Quyền Định Đoạt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9896356" y="6319361"/>
            <a:ext cx="3896320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Quyền chuyển nhượng, tặng cho, thừa kế tài sản</a:t>
            </a:r>
            <a:endParaRPr lang="en-US" sz="16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958465"/>
            <a:ext cx="4534138" cy="4534138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946" y="6403896"/>
            <a:ext cx="313373" cy="3917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7451" y="383262"/>
            <a:ext cx="4071461" cy="409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Hợp Đồng Trong Đời Sống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557451" y="1141333"/>
            <a:ext cx="2677358" cy="245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Các Loại Hợp Đồng Phổ Biến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557451" y="1544002"/>
            <a:ext cx="6587728" cy="876300"/>
          </a:xfrm>
          <a:prstGeom prst="roundRect">
            <a:avLst>
              <a:gd name="adj" fmla="val 668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ABAD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11994" y="1698546"/>
            <a:ext cx="1639610" cy="204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Mua Bán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711994" y="2042755"/>
            <a:ext cx="6278642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Chuyển quyền sở hữu tài sản từ người bán sang người mua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557451" y="2559606"/>
            <a:ext cx="6587728" cy="876300"/>
          </a:xfrm>
          <a:prstGeom prst="roundRect">
            <a:avLst>
              <a:gd name="adj" fmla="val 668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11994" y="2714149"/>
            <a:ext cx="1639610" cy="204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Cho Thuê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711994" y="3058358"/>
            <a:ext cx="6278642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Giao tài sản để sử dụng trong thời gian nhất định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557451" y="3575209"/>
            <a:ext cx="6587728" cy="876300"/>
          </a:xfrm>
          <a:prstGeom prst="roundRect">
            <a:avLst>
              <a:gd name="adj" fmla="val 668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ABAD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1994" y="3729752"/>
            <a:ext cx="1639610" cy="204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Dịch Vụ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711994" y="4073962"/>
            <a:ext cx="6278642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Thực hiện công việc hoặc cung cấp dịch vụ cho bên khác</a:t>
            </a:r>
            <a:endParaRPr lang="en-US" sz="105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2841" y="1158716"/>
            <a:ext cx="6587728" cy="6587728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7492841" y="7903131"/>
            <a:ext cx="1639610" cy="204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Nguyên Tắc Cơ Bản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7492841" y="8247340"/>
            <a:ext cx="6587728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Tự do thỏa thuận</a:t>
            </a:r>
            <a:endParaRPr lang="en-US" sz="1050" dirty="0"/>
          </a:p>
        </p:txBody>
      </p:sp>
      <p:sp>
        <p:nvSpPr>
          <p:cNvPr id="16" name="Text 13"/>
          <p:cNvSpPr/>
          <p:nvPr/>
        </p:nvSpPr>
        <p:spPr>
          <a:xfrm>
            <a:off x="7492841" y="8519041"/>
            <a:ext cx="6587728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Thiện chí, trung thực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7492841" y="8790742"/>
            <a:ext cx="6587728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Không trái pháp luật</a:t>
            </a:r>
            <a:endParaRPr lang="en-US" sz="1050" dirty="0"/>
          </a:p>
        </p:txBody>
      </p:sp>
      <p:sp>
        <p:nvSpPr>
          <p:cNvPr id="18" name="Text 15"/>
          <p:cNvSpPr/>
          <p:nvPr/>
        </p:nvSpPr>
        <p:spPr>
          <a:xfrm>
            <a:off x="7492841" y="9062442"/>
            <a:ext cx="6587728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Bảo vệ lợi ích chính đáng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5798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Trách Nhiệm Bồi Thường Thiệt Hại</a:t>
            </a:r>
            <a:endParaRPr lang="en-US" sz="38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2603897"/>
            <a:ext cx="1047274" cy="152257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94428" y="281332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Xác Định Thiệt Hại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2094428" y="3246953"/>
            <a:ext cx="621184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Thiệt hại thực tế về tài sản, tinh thần hoặc tính mạng, sức khỏe do hành vi trái pháp luật gây ra.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4126468"/>
            <a:ext cx="1047274" cy="152257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94428" y="433589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Xác Định Lỗi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2094428" y="4769525"/>
            <a:ext cx="621184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Người gây thiệt hại có lỗi cố ý hoặc vô ý, trừ trường hợp pháp luật quy định khác.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5649039"/>
            <a:ext cx="1047274" cy="152257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94428" y="585847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Mức Bồi Thường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2094428" y="6292096"/>
            <a:ext cx="621184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Bồi thường toàn bộ thiệt hại thực tế, bao gồm thiệt hại hiện tại và lợi ích bị mất.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7095" y="389811"/>
            <a:ext cx="3891201" cy="416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Thừa Kế Theo Pháp Luật</a:t>
            </a:r>
            <a:endParaRPr lang="en-US" sz="2600" dirty="0"/>
          </a:p>
        </p:txBody>
      </p:sp>
      <p:sp>
        <p:nvSpPr>
          <p:cNvPr id="3" name="Shape 1"/>
          <p:cNvSpPr/>
          <p:nvPr/>
        </p:nvSpPr>
        <p:spPr>
          <a:xfrm>
            <a:off x="567095" y="2177653"/>
            <a:ext cx="13496211" cy="15240"/>
          </a:xfrm>
          <a:prstGeom prst="roundRect">
            <a:avLst>
              <a:gd name="adj" fmla="val 390749"/>
            </a:avLst>
          </a:prstGeom>
          <a:solidFill>
            <a:srgbClr val="DABADD"/>
          </a:solidFill>
          <a:ln/>
        </p:spPr>
      </p:sp>
      <p:sp>
        <p:nvSpPr>
          <p:cNvPr id="4" name="Shape 2"/>
          <p:cNvSpPr/>
          <p:nvPr/>
        </p:nvSpPr>
        <p:spPr>
          <a:xfrm>
            <a:off x="3889058" y="1752421"/>
            <a:ext cx="15240" cy="425291"/>
          </a:xfrm>
          <a:prstGeom prst="roundRect">
            <a:avLst>
              <a:gd name="adj" fmla="val 390749"/>
            </a:avLst>
          </a:prstGeom>
          <a:solidFill>
            <a:srgbClr val="DABADD"/>
          </a:solidFill>
          <a:ln/>
        </p:spPr>
      </p:sp>
      <p:sp>
        <p:nvSpPr>
          <p:cNvPr id="5" name="Shape 3"/>
          <p:cNvSpPr/>
          <p:nvPr/>
        </p:nvSpPr>
        <p:spPr>
          <a:xfrm>
            <a:off x="3737253" y="2018169"/>
            <a:ext cx="318968" cy="318968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3796605" y="2052518"/>
            <a:ext cx="200144" cy="250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2942630" y="1090255"/>
            <a:ext cx="1908453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Hàng Thừa Kế Thứ Nhất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708779" y="1383744"/>
            <a:ext cx="637615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Con, vợ hoặc chồng, cha mẹ của người chết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7307342" y="2177594"/>
            <a:ext cx="15240" cy="425291"/>
          </a:xfrm>
          <a:prstGeom prst="roundRect">
            <a:avLst>
              <a:gd name="adj" fmla="val 390749"/>
            </a:avLst>
          </a:prstGeom>
          <a:solidFill>
            <a:srgbClr val="DABADD"/>
          </a:solidFill>
          <a:ln/>
        </p:spPr>
      </p:sp>
      <p:sp>
        <p:nvSpPr>
          <p:cNvPr id="10" name="Shape 8"/>
          <p:cNvSpPr/>
          <p:nvPr/>
        </p:nvSpPr>
        <p:spPr>
          <a:xfrm>
            <a:off x="7155537" y="2018169"/>
            <a:ext cx="318968" cy="318968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214890" y="2052518"/>
            <a:ext cx="200144" cy="250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6414730" y="2744748"/>
            <a:ext cx="1800820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Hàng Thừa Kế Thứ Hai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4127063" y="3038237"/>
            <a:ext cx="637615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Ông bà nội, ông bà ngoại, anh chị em ruột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10725745" y="1752421"/>
            <a:ext cx="15240" cy="425291"/>
          </a:xfrm>
          <a:prstGeom prst="roundRect">
            <a:avLst>
              <a:gd name="adj" fmla="val 390749"/>
            </a:avLst>
          </a:prstGeom>
          <a:solidFill>
            <a:srgbClr val="DABADD"/>
          </a:solidFill>
          <a:ln/>
        </p:spPr>
      </p:sp>
      <p:sp>
        <p:nvSpPr>
          <p:cNvPr id="15" name="Shape 13"/>
          <p:cNvSpPr/>
          <p:nvPr/>
        </p:nvSpPr>
        <p:spPr>
          <a:xfrm>
            <a:off x="10573941" y="2018169"/>
            <a:ext cx="318968" cy="318968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633293" y="2052518"/>
            <a:ext cx="200144" cy="250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871353" y="1090255"/>
            <a:ext cx="1724263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Hàng Thừa Kế Thứ Ba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7545467" y="1383744"/>
            <a:ext cx="637615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Cụ nội, cụ ngoại, cô dì chú bác ruột, cháu ruột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567095" y="3566160"/>
            <a:ext cx="1668066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Nguyên Tắc Thừa Kế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567095" y="3916323"/>
            <a:ext cx="7959328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Hàng thừa kế trước loại trừ hàng thừa kế sau</a:t>
            </a:r>
            <a:endParaRPr lang="en-US" sz="1100" dirty="0"/>
          </a:p>
        </p:txBody>
      </p:sp>
      <p:sp>
        <p:nvSpPr>
          <p:cNvPr id="21" name="Text 19"/>
          <p:cNvSpPr/>
          <p:nvPr/>
        </p:nvSpPr>
        <p:spPr>
          <a:xfrm>
            <a:off x="567095" y="4192667"/>
            <a:ext cx="7959328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Người cùng hàng thừa kế có phần bằng nhau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567095" y="4469011"/>
            <a:ext cx="7959328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Người thừa kế có thể từ chối thừa kế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567095" y="4745355"/>
            <a:ext cx="7959328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Tài sản thừa kế bao gồm cả quyền và nghĩa vụ</a:t>
            </a:r>
            <a:endParaRPr lang="en-US" sz="1100" dirty="0"/>
          </a:p>
        </p:txBody>
      </p:sp>
      <p:pic>
        <p:nvPicPr>
          <p:cNvPr id="2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9800" y="3583900"/>
            <a:ext cx="5191006" cy="51910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01397"/>
            <a:ext cx="639401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Ứng Dụng Trong Thực Tiễn</a:t>
            </a:r>
            <a:endParaRPr lang="en-US" sz="38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1736169"/>
            <a:ext cx="4143732" cy="41437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60893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Trong Gia Đình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6522958"/>
            <a:ext cx="414373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Quy định về hôn nhân, quan hệ cha mẹ con, thừa kế giúp bảo vệ quyền lợi các thành viên gia đình.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274" y="1736169"/>
            <a:ext cx="4143732" cy="41437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60893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Trong Kinh Doanh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6522958"/>
            <a:ext cx="414373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Các quy định về hợp đồng, sở hữu trí tuệ, bồi thường thiệt hại tạo môi trường kinh doanh minh bạch.</a:t>
            </a:r>
            <a:endParaRPr lang="en-US" sz="16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825" y="1736169"/>
            <a:ext cx="4143851" cy="414385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608945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Trong Xã Hội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6523077"/>
            <a:ext cx="41438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Bảo vệ quyền nhân thân, quyền sở hữu góp phần xây dựng xã hội công bằng, văn minh.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2025-09-18T02:02:43Z</dcterms:created>
  <dcterms:modified xsi:type="dcterms:W3CDTF">2025-09-18T02:02:43Z</dcterms:modified>
</cp:coreProperties>
</file>