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4.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3482221"/>
            <a:ext cx="6333411"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Tuyên Truyền Luật Đất Đai</a:t>
            </a:r>
            <a:endParaRPr lang="en-US" sz="3850" dirty="0"/>
          </a:p>
        </p:txBody>
      </p:sp>
      <p:sp>
        <p:nvSpPr>
          <p:cNvPr id="4" name="Text 1"/>
          <p:cNvSpPr/>
          <p:nvPr/>
        </p:nvSpPr>
        <p:spPr>
          <a:xfrm>
            <a:off x="6324124" y="4412218"/>
            <a:ext cx="7468553"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Hiểu rõ quyền và nghĩa vụ của người dân trong việc sử dụng đất đai</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716637"/>
            <a:ext cx="5965865"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Kết Luận và Khuyến Nghị</a:t>
            </a:r>
            <a:endParaRPr lang="en-US" sz="3850" dirty="0"/>
          </a:p>
        </p:txBody>
      </p:sp>
      <p:sp>
        <p:nvSpPr>
          <p:cNvPr id="4" name="Shape 1"/>
          <p:cNvSpPr/>
          <p:nvPr/>
        </p:nvSpPr>
        <p:spPr>
          <a:xfrm>
            <a:off x="6324124" y="1646634"/>
            <a:ext cx="3629501" cy="2375535"/>
          </a:xfrm>
          <a:prstGeom prst="roundRect">
            <a:avLst>
              <a:gd name="adj" fmla="val 3703"/>
            </a:avLst>
          </a:prstGeom>
          <a:solidFill>
            <a:srgbClr val="F4D4F7"/>
          </a:solidFill>
          <a:ln w="7620">
            <a:solidFill>
              <a:srgbClr val="DABADD"/>
            </a:solidFill>
            <a:prstDash val="solid"/>
          </a:ln>
        </p:spPr>
      </p:sp>
      <p:pic>
        <p:nvPicPr>
          <p:cNvPr id="5" name="Image 1" descr="preencoded.png">    </p:cNvPr>
          <p:cNvPicPr>
            <a:picLocks noChangeAspect="1"/>
          </p:cNvPicPr>
          <p:nvPr/>
        </p:nvPicPr>
        <p:blipFill>
          <a:blip r:embed="rId2"/>
          <a:stretch>
            <a:fillRect/>
          </a:stretch>
        </p:blipFill>
        <p:spPr>
          <a:xfrm>
            <a:off x="6541175" y="1863685"/>
            <a:ext cx="628293" cy="628293"/>
          </a:xfrm>
          <a:prstGeom prst="rect">
            <a:avLst/>
          </a:prstGeom>
        </p:spPr>
      </p:pic>
      <p:pic>
        <p:nvPicPr>
          <p:cNvPr id="6" name="Image 2" descr="preencoded.png">    </p:cNvPr>
          <p:cNvPicPr>
            <a:picLocks noChangeAspect="1"/>
          </p:cNvPicPr>
          <p:nvPr/>
        </p:nvPicPr>
        <p:blipFill>
          <a:blip r:embed="rId3"/>
          <a:stretch>
            <a:fillRect/>
          </a:stretch>
        </p:blipFill>
        <p:spPr>
          <a:xfrm>
            <a:off x="6713934" y="2001083"/>
            <a:ext cx="282654" cy="353378"/>
          </a:xfrm>
          <a:prstGeom prst="rect">
            <a:avLst/>
          </a:prstGeom>
        </p:spPr>
      </p:pic>
      <p:sp>
        <p:nvSpPr>
          <p:cNvPr id="7" name="Text 2"/>
          <p:cNvSpPr/>
          <p:nvPr/>
        </p:nvSpPr>
        <p:spPr>
          <a:xfrm>
            <a:off x="6541175" y="270140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Học Tập Pháp Luật</a:t>
            </a:r>
            <a:endParaRPr lang="en-US" sz="1900" dirty="0"/>
          </a:p>
        </p:txBody>
      </p:sp>
      <p:sp>
        <p:nvSpPr>
          <p:cNvPr id="8" name="Text 3"/>
          <p:cNvSpPr/>
          <p:nvPr/>
        </p:nvSpPr>
        <p:spPr>
          <a:xfrm>
            <a:off x="6541175" y="3135035"/>
            <a:ext cx="319539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Thường xuyên cập nhật, tìm hiểu các quy định mới về đất đai</a:t>
            </a:r>
            <a:endParaRPr lang="en-US" sz="1600" dirty="0"/>
          </a:p>
        </p:txBody>
      </p:sp>
      <p:sp>
        <p:nvSpPr>
          <p:cNvPr id="9" name="Shape 4"/>
          <p:cNvSpPr/>
          <p:nvPr/>
        </p:nvSpPr>
        <p:spPr>
          <a:xfrm>
            <a:off x="10163056" y="1646634"/>
            <a:ext cx="3629620" cy="2375535"/>
          </a:xfrm>
          <a:prstGeom prst="roundRect">
            <a:avLst>
              <a:gd name="adj" fmla="val 3703"/>
            </a:avLst>
          </a:prstGeom>
          <a:solidFill>
            <a:srgbClr val="F4D4F7"/>
          </a:solidFill>
          <a:ln w="7620">
            <a:solidFill>
              <a:srgbClr val="DABADD"/>
            </a:solidFill>
            <a:prstDash val="solid"/>
          </a:ln>
        </p:spPr>
      </p:sp>
      <p:pic>
        <p:nvPicPr>
          <p:cNvPr id="10" name="Image 3" descr="preencoded.png">    </p:cNvPr>
          <p:cNvPicPr>
            <a:picLocks noChangeAspect="1"/>
          </p:cNvPicPr>
          <p:nvPr/>
        </p:nvPicPr>
        <p:blipFill>
          <a:blip r:embed="rId4"/>
          <a:stretch>
            <a:fillRect/>
          </a:stretch>
        </p:blipFill>
        <p:spPr>
          <a:xfrm>
            <a:off x="10380107" y="1863685"/>
            <a:ext cx="628293" cy="628293"/>
          </a:xfrm>
          <a:prstGeom prst="rect">
            <a:avLst/>
          </a:prstGeom>
        </p:spPr>
      </p:pic>
      <p:pic>
        <p:nvPicPr>
          <p:cNvPr id="11" name="Image 4" descr="preencoded.png">    </p:cNvPr>
          <p:cNvPicPr>
            <a:picLocks noChangeAspect="1"/>
          </p:cNvPicPr>
          <p:nvPr/>
        </p:nvPicPr>
        <p:blipFill>
          <a:blip r:embed="rId5"/>
          <a:stretch>
            <a:fillRect/>
          </a:stretch>
        </p:blipFill>
        <p:spPr>
          <a:xfrm>
            <a:off x="10552867" y="2001083"/>
            <a:ext cx="282654" cy="353378"/>
          </a:xfrm>
          <a:prstGeom prst="rect">
            <a:avLst/>
          </a:prstGeom>
        </p:spPr>
      </p:pic>
      <p:sp>
        <p:nvSpPr>
          <p:cNvPr id="12" name="Text 5"/>
          <p:cNvSpPr/>
          <p:nvPr/>
        </p:nvSpPr>
        <p:spPr>
          <a:xfrm>
            <a:off x="10380107" y="2701409"/>
            <a:ext cx="2624852"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Tuân Thủ Nghiêm Túc</a:t>
            </a:r>
            <a:endParaRPr lang="en-US" sz="1900" dirty="0"/>
          </a:p>
        </p:txBody>
      </p:sp>
      <p:sp>
        <p:nvSpPr>
          <p:cNvPr id="13" name="Text 6"/>
          <p:cNvSpPr/>
          <p:nvPr/>
        </p:nvSpPr>
        <p:spPr>
          <a:xfrm>
            <a:off x="10380107" y="3135035"/>
            <a:ext cx="319551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Thực hiện đầy đủ quyền và nghĩa vụ theo quy định pháp luật</a:t>
            </a:r>
            <a:endParaRPr lang="en-US" sz="1600" dirty="0"/>
          </a:p>
        </p:txBody>
      </p:sp>
      <p:sp>
        <p:nvSpPr>
          <p:cNvPr id="14" name="Shape 7"/>
          <p:cNvSpPr/>
          <p:nvPr/>
        </p:nvSpPr>
        <p:spPr>
          <a:xfrm>
            <a:off x="6324124" y="4231600"/>
            <a:ext cx="7468553" cy="2040493"/>
          </a:xfrm>
          <a:prstGeom prst="roundRect">
            <a:avLst>
              <a:gd name="adj" fmla="val 4311"/>
            </a:avLst>
          </a:prstGeom>
          <a:solidFill>
            <a:srgbClr val="F4D4F7"/>
          </a:solidFill>
          <a:ln w="7620">
            <a:solidFill>
              <a:srgbClr val="DABADD"/>
            </a:solidFill>
            <a:prstDash val="solid"/>
          </a:ln>
        </p:spPr>
      </p:sp>
      <p:pic>
        <p:nvPicPr>
          <p:cNvPr id="15" name="Image 5" descr="preencoded.png">    </p:cNvPr>
          <p:cNvPicPr>
            <a:picLocks noChangeAspect="1"/>
          </p:cNvPicPr>
          <p:nvPr/>
        </p:nvPicPr>
        <p:blipFill>
          <a:blip r:embed="rId6"/>
          <a:stretch>
            <a:fillRect/>
          </a:stretch>
        </p:blipFill>
        <p:spPr>
          <a:xfrm>
            <a:off x="6541175" y="4448651"/>
            <a:ext cx="628293" cy="628293"/>
          </a:xfrm>
          <a:prstGeom prst="rect">
            <a:avLst/>
          </a:prstGeom>
        </p:spPr>
      </p:pic>
      <p:pic>
        <p:nvPicPr>
          <p:cNvPr id="16" name="Image 6" descr="preencoded.png">    </p:cNvPr>
          <p:cNvPicPr>
            <a:picLocks noChangeAspect="1"/>
          </p:cNvPicPr>
          <p:nvPr/>
        </p:nvPicPr>
        <p:blipFill>
          <a:blip r:embed="rId7"/>
          <a:stretch>
            <a:fillRect/>
          </a:stretch>
        </p:blipFill>
        <p:spPr>
          <a:xfrm>
            <a:off x="6713934" y="4586049"/>
            <a:ext cx="282654" cy="353378"/>
          </a:xfrm>
          <a:prstGeom prst="rect">
            <a:avLst/>
          </a:prstGeom>
        </p:spPr>
      </p:pic>
      <p:sp>
        <p:nvSpPr>
          <p:cNvPr id="17" name="Text 8"/>
          <p:cNvSpPr/>
          <p:nvPr/>
        </p:nvSpPr>
        <p:spPr>
          <a:xfrm>
            <a:off x="6541175" y="528637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Tư Vấn Kịp Thời</a:t>
            </a:r>
            <a:endParaRPr lang="en-US" sz="1900" dirty="0"/>
          </a:p>
        </p:txBody>
      </p:sp>
      <p:sp>
        <p:nvSpPr>
          <p:cNvPr id="18" name="Text 9"/>
          <p:cNvSpPr/>
          <p:nvPr/>
        </p:nvSpPr>
        <p:spPr>
          <a:xfrm>
            <a:off x="6541175" y="5720001"/>
            <a:ext cx="703445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Liên hệ cơ quan có thẩm quyền khi có thắc mắc, vướng mắc</a:t>
            </a:r>
            <a:endParaRPr lang="en-US" sz="1600" dirty="0"/>
          </a:p>
        </p:txBody>
      </p:sp>
      <p:sp>
        <p:nvSpPr>
          <p:cNvPr id="19" name="Text 10"/>
          <p:cNvSpPr/>
          <p:nvPr/>
        </p:nvSpPr>
        <p:spPr>
          <a:xfrm>
            <a:off x="6324124" y="6507718"/>
            <a:ext cx="7468553" cy="1005126"/>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Luật đất đai là công cụ quan trọng bảo vệ quyền lợi người dân và phát triển đất nước. Việc tuyên truyền, phổ biến pháp luật giúp nâng cao ý thức chấp hành pháp luật của toàn dân.</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699260"/>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Tầm Quan Trọng Của Luật Đất Đai</a:t>
            </a:r>
            <a:endParaRPr lang="en-US" sz="3850" dirty="0"/>
          </a:p>
        </p:txBody>
      </p:sp>
      <p:sp>
        <p:nvSpPr>
          <p:cNvPr id="4" name="Shape 1"/>
          <p:cNvSpPr/>
          <p:nvPr/>
        </p:nvSpPr>
        <p:spPr>
          <a:xfrm>
            <a:off x="6324124" y="3245168"/>
            <a:ext cx="3629501" cy="1872853"/>
          </a:xfrm>
          <a:prstGeom prst="roundRect">
            <a:avLst>
              <a:gd name="adj" fmla="val 4697"/>
            </a:avLst>
          </a:prstGeom>
          <a:solidFill>
            <a:srgbClr val="F4D4F7"/>
          </a:solidFill>
          <a:ln w="7620">
            <a:solidFill>
              <a:srgbClr val="DABADD"/>
            </a:solidFill>
            <a:prstDash val="solid"/>
          </a:ln>
        </p:spPr>
      </p:sp>
      <p:sp>
        <p:nvSpPr>
          <p:cNvPr id="5" name="Text 2"/>
          <p:cNvSpPr/>
          <p:nvPr/>
        </p:nvSpPr>
        <p:spPr>
          <a:xfrm>
            <a:off x="6541175" y="346221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Bảo Vệ Quyền Lợi</a:t>
            </a:r>
            <a:endParaRPr lang="en-US" sz="1900" dirty="0"/>
          </a:p>
        </p:txBody>
      </p:sp>
      <p:sp>
        <p:nvSpPr>
          <p:cNvPr id="6" name="Text 3"/>
          <p:cNvSpPr/>
          <p:nvPr/>
        </p:nvSpPr>
        <p:spPr>
          <a:xfrm>
            <a:off x="6541175" y="3895844"/>
            <a:ext cx="3195399"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Đảm bảo quyền sử dụng đất hợp pháp của người dân, tránh tranh chấp và xung đột về đất đai.</a:t>
            </a:r>
            <a:endParaRPr lang="en-US" sz="1600" dirty="0"/>
          </a:p>
        </p:txBody>
      </p:sp>
      <p:sp>
        <p:nvSpPr>
          <p:cNvPr id="7" name="Shape 4"/>
          <p:cNvSpPr/>
          <p:nvPr/>
        </p:nvSpPr>
        <p:spPr>
          <a:xfrm>
            <a:off x="10163056" y="3245168"/>
            <a:ext cx="3629620" cy="1872853"/>
          </a:xfrm>
          <a:prstGeom prst="roundRect">
            <a:avLst>
              <a:gd name="adj" fmla="val 4697"/>
            </a:avLst>
          </a:prstGeom>
          <a:solidFill>
            <a:srgbClr val="F4D4F7"/>
          </a:solidFill>
          <a:ln w="7620">
            <a:solidFill>
              <a:srgbClr val="DABADD"/>
            </a:solidFill>
            <a:prstDash val="solid"/>
          </a:ln>
        </p:spPr>
      </p:sp>
      <p:sp>
        <p:nvSpPr>
          <p:cNvPr id="8" name="Text 5"/>
          <p:cNvSpPr/>
          <p:nvPr/>
        </p:nvSpPr>
        <p:spPr>
          <a:xfrm>
            <a:off x="10380107" y="346221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Phát Triển Kinh Tế</a:t>
            </a:r>
            <a:endParaRPr lang="en-US" sz="1900" dirty="0"/>
          </a:p>
        </p:txBody>
      </p:sp>
      <p:sp>
        <p:nvSpPr>
          <p:cNvPr id="9" name="Text 6"/>
          <p:cNvSpPr/>
          <p:nvPr/>
        </p:nvSpPr>
        <p:spPr>
          <a:xfrm>
            <a:off x="10380107" y="3895844"/>
            <a:ext cx="3195518"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Tạo cơ sở pháp lý vững chắc cho đầu tư, phát triển nông nghiệp và công nghiệp bền vững.</a:t>
            </a:r>
            <a:endParaRPr lang="en-US" sz="1600" dirty="0"/>
          </a:p>
        </p:txBody>
      </p:sp>
      <p:sp>
        <p:nvSpPr>
          <p:cNvPr id="10" name="Shape 7"/>
          <p:cNvSpPr/>
          <p:nvPr/>
        </p:nvSpPr>
        <p:spPr>
          <a:xfrm>
            <a:off x="6324124" y="5327452"/>
            <a:ext cx="7468553" cy="1202769"/>
          </a:xfrm>
          <a:prstGeom prst="roundRect">
            <a:avLst>
              <a:gd name="adj" fmla="val 7314"/>
            </a:avLst>
          </a:prstGeom>
          <a:solidFill>
            <a:srgbClr val="F4D4F7"/>
          </a:solidFill>
          <a:ln w="7620">
            <a:solidFill>
              <a:srgbClr val="DABADD"/>
            </a:solidFill>
            <a:prstDash val="solid"/>
          </a:ln>
        </p:spPr>
      </p:sp>
      <p:sp>
        <p:nvSpPr>
          <p:cNvPr id="11" name="Text 8"/>
          <p:cNvSpPr/>
          <p:nvPr/>
        </p:nvSpPr>
        <p:spPr>
          <a:xfrm>
            <a:off x="6541175" y="554450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Quản Lý Hiệu Quả</a:t>
            </a:r>
            <a:endParaRPr lang="en-US" sz="1900" dirty="0"/>
          </a:p>
        </p:txBody>
      </p:sp>
      <p:sp>
        <p:nvSpPr>
          <p:cNvPr id="12" name="Text 9"/>
          <p:cNvSpPr/>
          <p:nvPr/>
        </p:nvSpPr>
        <p:spPr>
          <a:xfrm>
            <a:off x="6541175" y="5978128"/>
            <a:ext cx="703445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Sử dụng tài nguyên đất một cách hợp lý, tránh lãng phí và bảo vệ môi trường.</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330285"/>
            <a:ext cx="6730127"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Các Loại Đất Theo Pháp Luật</a:t>
            </a:r>
            <a:endParaRPr lang="en-US" sz="3850" dirty="0"/>
          </a:p>
        </p:txBody>
      </p:sp>
      <p:sp>
        <p:nvSpPr>
          <p:cNvPr id="3" name="Text 1"/>
          <p:cNvSpPr/>
          <p:nvPr/>
        </p:nvSpPr>
        <p:spPr>
          <a:xfrm>
            <a:off x="2269927" y="2868097"/>
            <a:ext cx="2464118" cy="308015"/>
          </a:xfrm>
          <a:prstGeom prst="rect">
            <a:avLst/>
          </a:prstGeom>
          <a:noFill/>
          <a:ln/>
        </p:spPr>
        <p:txBody>
          <a:bodyPr wrap="none" lIns="0" tIns="0" rIns="0" bIns="0" rtlCol="0" anchor="t"/>
          <a:lstStyle/>
          <a:p>
            <a:pPr algn="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Đất Nông Nghiệp</a:t>
            </a:r>
            <a:endParaRPr lang="en-US" sz="1900" dirty="0"/>
          </a:p>
        </p:txBody>
      </p:sp>
      <p:sp>
        <p:nvSpPr>
          <p:cNvPr id="4" name="Text 2"/>
          <p:cNvSpPr/>
          <p:nvPr/>
        </p:nvSpPr>
        <p:spPr>
          <a:xfrm>
            <a:off x="837724" y="3301722"/>
            <a:ext cx="3896320" cy="670084"/>
          </a:xfrm>
          <a:prstGeom prst="rect">
            <a:avLst/>
          </a:prstGeom>
          <a:noFill/>
          <a:ln/>
        </p:spPr>
        <p:txBody>
          <a:bodyPr wrap="square" lIns="0" tIns="0" rIns="0" bIns="0" rtlCol="0" anchor="t"/>
          <a:lstStyle/>
          <a:p>
            <a:pPr algn="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Đất trồng lúa, cây hàng năm, cây lâu năm, nuôi trồng thủy sản</a:t>
            </a:r>
            <a:endParaRPr lang="en-US" sz="1600" dirty="0"/>
          </a:p>
        </p:txBody>
      </p:sp>
      <p:pic>
        <p:nvPicPr>
          <p:cNvPr id="5" name="Image 0" descr="preencoded.png">    </p:cNvPr>
          <p:cNvPicPr>
            <a:picLocks noChangeAspect="1"/>
          </p:cNvPicPr>
          <p:nvPr/>
        </p:nvPicPr>
        <p:blipFill>
          <a:blip r:embed="rId1"/>
          <a:stretch>
            <a:fillRect/>
          </a:stretch>
        </p:blipFill>
        <p:spPr>
          <a:xfrm>
            <a:off x="5048131" y="2365058"/>
            <a:ext cx="4534138" cy="4534138"/>
          </a:xfrm>
          <a:prstGeom prst="rect">
            <a:avLst/>
          </a:prstGeom>
        </p:spPr>
      </p:pic>
      <p:pic>
        <p:nvPicPr>
          <p:cNvPr id="6" name="Image 1" descr="preencoded.png">    </p:cNvPr>
          <p:cNvPicPr>
            <a:picLocks noChangeAspect="1"/>
          </p:cNvPicPr>
          <p:nvPr/>
        </p:nvPicPr>
        <p:blipFill>
          <a:blip r:embed="rId2"/>
          <a:stretch>
            <a:fillRect/>
          </a:stretch>
        </p:blipFill>
        <p:spPr>
          <a:xfrm>
            <a:off x="5874544" y="3503414"/>
            <a:ext cx="313373" cy="391716"/>
          </a:xfrm>
          <a:prstGeom prst="rect">
            <a:avLst/>
          </a:prstGeom>
        </p:spPr>
      </p:pic>
      <p:sp>
        <p:nvSpPr>
          <p:cNvPr id="7" name="Text 3"/>
          <p:cNvSpPr/>
          <p:nvPr/>
        </p:nvSpPr>
        <p:spPr>
          <a:xfrm>
            <a:off x="9896356" y="246411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Đất Ở</a:t>
            </a:r>
            <a:endParaRPr lang="en-US" sz="1900" dirty="0"/>
          </a:p>
        </p:txBody>
      </p:sp>
      <p:sp>
        <p:nvSpPr>
          <p:cNvPr id="8" name="Text 4"/>
          <p:cNvSpPr/>
          <p:nvPr/>
        </p:nvSpPr>
        <p:spPr>
          <a:xfrm>
            <a:off x="9896356" y="2897743"/>
            <a:ext cx="3896320"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Đất để xây dựng nhà ở trong đô thị và nông thôn</a:t>
            </a:r>
            <a:endParaRPr lang="en-US" sz="1600" dirty="0"/>
          </a:p>
        </p:txBody>
      </p:sp>
      <p:pic>
        <p:nvPicPr>
          <p:cNvPr id="9" name="Image 2" descr="preencoded.png">    </p:cNvPr>
          <p:cNvPicPr>
            <a:picLocks noChangeAspect="1"/>
          </p:cNvPicPr>
          <p:nvPr/>
        </p:nvPicPr>
        <p:blipFill>
          <a:blip r:embed="rId3"/>
          <a:stretch>
            <a:fillRect/>
          </a:stretch>
        </p:blipFill>
        <p:spPr>
          <a:xfrm>
            <a:off x="5048131" y="2365058"/>
            <a:ext cx="4534138" cy="4534138"/>
          </a:xfrm>
          <a:prstGeom prst="rect">
            <a:avLst/>
          </a:prstGeom>
        </p:spPr>
      </p:pic>
      <p:pic>
        <p:nvPicPr>
          <p:cNvPr id="10" name="Image 3" descr="preencoded.png">    </p:cNvPr>
          <p:cNvPicPr>
            <a:picLocks noChangeAspect="1"/>
          </p:cNvPicPr>
          <p:nvPr/>
        </p:nvPicPr>
        <p:blipFill>
          <a:blip r:embed="rId4"/>
          <a:stretch>
            <a:fillRect/>
          </a:stretch>
        </p:blipFill>
        <p:spPr>
          <a:xfrm>
            <a:off x="7648813" y="2926913"/>
            <a:ext cx="313373" cy="391716"/>
          </a:xfrm>
          <a:prstGeom prst="rect">
            <a:avLst/>
          </a:prstGeom>
        </p:spPr>
      </p:pic>
      <p:sp>
        <p:nvSpPr>
          <p:cNvPr id="11" name="Text 5"/>
          <p:cNvSpPr/>
          <p:nvPr/>
        </p:nvSpPr>
        <p:spPr>
          <a:xfrm>
            <a:off x="10001131" y="408015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Đất Sản Xuất</a:t>
            </a:r>
            <a:endParaRPr lang="en-US" sz="1900" dirty="0"/>
          </a:p>
        </p:txBody>
      </p:sp>
      <p:sp>
        <p:nvSpPr>
          <p:cNvPr id="12" name="Text 6"/>
          <p:cNvSpPr/>
          <p:nvPr/>
        </p:nvSpPr>
        <p:spPr>
          <a:xfrm>
            <a:off x="10001131" y="4513778"/>
            <a:ext cx="379154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Đất xây dựng cơ sở sản xuất, kinh doanh, dịch vụ</a:t>
            </a:r>
            <a:endParaRPr lang="en-US" sz="1600" dirty="0"/>
          </a:p>
        </p:txBody>
      </p:sp>
      <p:pic>
        <p:nvPicPr>
          <p:cNvPr id="13" name="Image 4" descr="preencoded.png">    </p:cNvPr>
          <p:cNvPicPr>
            <a:picLocks noChangeAspect="1"/>
          </p:cNvPicPr>
          <p:nvPr/>
        </p:nvPicPr>
        <p:blipFill>
          <a:blip r:embed="rId5"/>
          <a:stretch>
            <a:fillRect/>
          </a:stretch>
        </p:blipFill>
        <p:spPr>
          <a:xfrm>
            <a:off x="5048131" y="2365058"/>
            <a:ext cx="4534138" cy="4534138"/>
          </a:xfrm>
          <a:prstGeom prst="rect">
            <a:avLst/>
          </a:prstGeom>
        </p:spPr>
      </p:pic>
      <p:pic>
        <p:nvPicPr>
          <p:cNvPr id="14" name="Image 5" descr="preencoded.png">    </p:cNvPr>
          <p:cNvPicPr>
            <a:picLocks noChangeAspect="1"/>
          </p:cNvPicPr>
          <p:nvPr/>
        </p:nvPicPr>
        <p:blipFill>
          <a:blip r:embed="rId6"/>
          <a:stretch>
            <a:fillRect/>
          </a:stretch>
        </p:blipFill>
        <p:spPr>
          <a:xfrm>
            <a:off x="8745379" y="4436269"/>
            <a:ext cx="313373" cy="391716"/>
          </a:xfrm>
          <a:prstGeom prst="rect">
            <a:avLst/>
          </a:prstGeom>
        </p:spPr>
      </p:pic>
      <p:sp>
        <p:nvSpPr>
          <p:cNvPr id="15" name="Text 7"/>
          <p:cNvSpPr/>
          <p:nvPr/>
        </p:nvSpPr>
        <p:spPr>
          <a:xfrm>
            <a:off x="9896356" y="569630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Đất Công Cộng</a:t>
            </a:r>
            <a:endParaRPr lang="en-US" sz="1900" dirty="0"/>
          </a:p>
        </p:txBody>
      </p:sp>
      <p:sp>
        <p:nvSpPr>
          <p:cNvPr id="16" name="Text 8"/>
          <p:cNvSpPr/>
          <p:nvPr/>
        </p:nvSpPr>
        <p:spPr>
          <a:xfrm>
            <a:off x="9896356" y="6129933"/>
            <a:ext cx="3896320"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Đất giao thông, thủy lợi, công trình công cộng</a:t>
            </a:r>
            <a:endParaRPr lang="en-US" sz="1600" dirty="0"/>
          </a:p>
        </p:txBody>
      </p:sp>
      <p:pic>
        <p:nvPicPr>
          <p:cNvPr id="17" name="Image 6" descr="preencoded.png">    </p:cNvPr>
          <p:cNvPicPr>
            <a:picLocks noChangeAspect="1"/>
          </p:cNvPicPr>
          <p:nvPr/>
        </p:nvPicPr>
        <p:blipFill>
          <a:blip r:embed="rId7"/>
          <a:stretch>
            <a:fillRect/>
          </a:stretch>
        </p:blipFill>
        <p:spPr>
          <a:xfrm>
            <a:off x="5048131" y="2365058"/>
            <a:ext cx="4534138" cy="4534138"/>
          </a:xfrm>
          <a:prstGeom prst="rect">
            <a:avLst/>
          </a:prstGeom>
        </p:spPr>
      </p:pic>
      <p:pic>
        <p:nvPicPr>
          <p:cNvPr id="18" name="Image 7" descr="preencoded.png">    </p:cNvPr>
          <p:cNvPicPr>
            <a:picLocks noChangeAspect="1"/>
          </p:cNvPicPr>
          <p:nvPr/>
        </p:nvPicPr>
        <p:blipFill>
          <a:blip r:embed="rId8"/>
          <a:stretch>
            <a:fillRect/>
          </a:stretch>
        </p:blipFill>
        <p:spPr>
          <a:xfrm>
            <a:off x="7648813" y="5945505"/>
            <a:ext cx="313373" cy="391716"/>
          </a:xfrm>
          <a:prstGeom prst="rect">
            <a:avLst/>
          </a:prstGeom>
        </p:spPr>
      </p:pic>
      <p:sp>
        <p:nvSpPr>
          <p:cNvPr id="19" name="Text 9"/>
          <p:cNvSpPr/>
          <p:nvPr/>
        </p:nvSpPr>
        <p:spPr>
          <a:xfrm>
            <a:off x="2269927" y="5459730"/>
            <a:ext cx="2464118" cy="308015"/>
          </a:xfrm>
          <a:prstGeom prst="rect">
            <a:avLst/>
          </a:prstGeom>
          <a:noFill/>
          <a:ln/>
        </p:spPr>
        <p:txBody>
          <a:bodyPr wrap="none" lIns="0" tIns="0" rIns="0" bIns="0" rtlCol="0" anchor="t"/>
          <a:lstStyle/>
          <a:p>
            <a:pPr algn="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Đất Rừng</a:t>
            </a:r>
            <a:endParaRPr lang="en-US" sz="1900" dirty="0"/>
          </a:p>
        </p:txBody>
      </p:sp>
      <p:sp>
        <p:nvSpPr>
          <p:cNvPr id="20" name="Text 10"/>
          <p:cNvSpPr/>
          <p:nvPr/>
        </p:nvSpPr>
        <p:spPr>
          <a:xfrm>
            <a:off x="837724" y="5893356"/>
            <a:ext cx="3896320" cy="335042"/>
          </a:xfrm>
          <a:prstGeom prst="rect">
            <a:avLst/>
          </a:prstGeom>
          <a:noFill/>
          <a:ln/>
        </p:spPr>
        <p:txBody>
          <a:bodyPr wrap="none" lIns="0" tIns="0" rIns="0" bIns="0" rtlCol="0" anchor="t"/>
          <a:lstStyle/>
          <a:p>
            <a:pPr algn="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Đất có rừng và đất quy hoạch để trồng rừng</a:t>
            </a:r>
            <a:endParaRPr lang="en-US" sz="1600" dirty="0"/>
          </a:p>
        </p:txBody>
      </p:sp>
      <p:pic>
        <p:nvPicPr>
          <p:cNvPr id="21" name="Image 8" descr="preencoded.png">    </p:cNvPr>
          <p:cNvPicPr>
            <a:picLocks noChangeAspect="1"/>
          </p:cNvPicPr>
          <p:nvPr/>
        </p:nvPicPr>
        <p:blipFill>
          <a:blip r:embed="rId9"/>
          <a:stretch>
            <a:fillRect/>
          </a:stretch>
        </p:blipFill>
        <p:spPr>
          <a:xfrm>
            <a:off x="5048131" y="2365058"/>
            <a:ext cx="4534138" cy="4534138"/>
          </a:xfrm>
          <a:prstGeom prst="rect">
            <a:avLst/>
          </a:prstGeom>
        </p:spPr>
      </p:pic>
      <p:pic>
        <p:nvPicPr>
          <p:cNvPr id="22" name="Image 9" descr="preencoded.png">    </p:cNvPr>
          <p:cNvPicPr>
            <a:picLocks noChangeAspect="1"/>
          </p:cNvPicPr>
          <p:nvPr/>
        </p:nvPicPr>
        <p:blipFill>
          <a:blip r:embed="rId10"/>
          <a:stretch>
            <a:fillRect/>
          </a:stretch>
        </p:blipFill>
        <p:spPr>
          <a:xfrm>
            <a:off x="5874544" y="5369004"/>
            <a:ext cx="313373" cy="3917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83657" y="469940"/>
            <a:ext cx="5805249" cy="502682"/>
          </a:xfrm>
          <a:prstGeom prst="rect">
            <a:avLst/>
          </a:prstGeom>
          <a:noFill/>
          <a:ln/>
        </p:spPr>
        <p:txBody>
          <a:bodyPr wrap="none" lIns="0" tIns="0" rIns="0" bIns="0" rtlCol="0" anchor="t"/>
          <a:lstStyle/>
          <a:p>
            <a:pPr algn="l" indent="0" marL="0">
              <a:lnSpc>
                <a:spcPts val="3950"/>
              </a:lnSpc>
              <a:buNone/>
            </a:pPr>
            <a:r>
              <a:rPr lang="en-US" sz="3150" dirty="0">
                <a:solidFill>
                  <a:srgbClr val="D73AD7"/>
                </a:solidFill>
                <a:latin typeface="Source Serif 4 Semi Bold" pitchFamily="34" charset="0"/>
                <a:ea typeface="Source Serif 4 Semi Bold" pitchFamily="34" charset="-122"/>
                <a:cs typeface="Source Serif 4 Semi Bold" pitchFamily="34" charset="-120"/>
              </a:rPr>
              <a:t>Quyền Của Người Sử Dụng Đất</a:t>
            </a:r>
            <a:endParaRPr lang="en-US" sz="3150" dirty="0"/>
          </a:p>
        </p:txBody>
      </p:sp>
      <p:sp>
        <p:nvSpPr>
          <p:cNvPr id="3" name="Shape 1"/>
          <p:cNvSpPr/>
          <p:nvPr/>
        </p:nvSpPr>
        <p:spPr>
          <a:xfrm>
            <a:off x="683657" y="1421249"/>
            <a:ext cx="384572" cy="384572"/>
          </a:xfrm>
          <a:prstGeom prst="roundRect">
            <a:avLst>
              <a:gd name="adj" fmla="val 18668"/>
            </a:avLst>
          </a:prstGeom>
          <a:solidFill>
            <a:srgbClr val="F4D4F7"/>
          </a:solidFill>
          <a:ln w="7620">
            <a:solidFill>
              <a:srgbClr val="DABADD"/>
            </a:solidFill>
            <a:prstDash val="solid"/>
          </a:ln>
        </p:spPr>
      </p:sp>
      <p:sp>
        <p:nvSpPr>
          <p:cNvPr id="4" name="Text 2"/>
          <p:cNvSpPr/>
          <p:nvPr/>
        </p:nvSpPr>
        <p:spPr>
          <a:xfrm>
            <a:off x="1239083" y="1479947"/>
            <a:ext cx="2010847" cy="251341"/>
          </a:xfrm>
          <a:prstGeom prst="rect">
            <a:avLst/>
          </a:prstGeom>
          <a:noFill/>
          <a:ln/>
        </p:spPr>
        <p:txBody>
          <a:bodyPr wrap="none" lIns="0" tIns="0" rIns="0" bIns="0" rtlCol="0" anchor="t"/>
          <a:lstStyle/>
          <a:p>
            <a:pPr algn="l" indent="0" marL="0">
              <a:lnSpc>
                <a:spcPts val="1950"/>
              </a:lnSpc>
              <a:buNone/>
            </a:pPr>
            <a:r>
              <a:rPr lang="en-US" sz="1550" dirty="0">
                <a:solidFill>
                  <a:srgbClr val="272525"/>
                </a:solidFill>
                <a:latin typeface="Source Serif 4 Semi Bold" pitchFamily="34" charset="0"/>
                <a:ea typeface="Source Serif 4 Semi Bold" pitchFamily="34" charset="-122"/>
                <a:cs typeface="Source Serif 4 Semi Bold" pitchFamily="34" charset="-120"/>
              </a:rPr>
              <a:t>Quyền Sử Dụng</a:t>
            </a:r>
            <a:endParaRPr lang="en-US" sz="1550" dirty="0"/>
          </a:p>
        </p:txBody>
      </p:sp>
      <p:sp>
        <p:nvSpPr>
          <p:cNvPr id="5" name="Text 3"/>
          <p:cNvSpPr/>
          <p:nvPr/>
        </p:nvSpPr>
        <p:spPr>
          <a:xfrm>
            <a:off x="1239083" y="1902143"/>
            <a:ext cx="5867638" cy="273487"/>
          </a:xfrm>
          <a:prstGeom prst="rect">
            <a:avLst/>
          </a:prstGeom>
          <a:noFill/>
          <a:ln/>
        </p:spPr>
        <p:txBody>
          <a:bodyPr wrap="none" lIns="0" tIns="0" rIns="0" bIns="0" rtlCol="0" anchor="t"/>
          <a:lstStyle/>
          <a:p>
            <a:pPr algn="l" indent="0" marL="0">
              <a:lnSpc>
                <a:spcPts val="2150"/>
              </a:lnSpc>
              <a:buNone/>
            </a:pPr>
            <a:r>
              <a:rPr lang="en-US" sz="1300" dirty="0">
                <a:solidFill>
                  <a:srgbClr val="272525"/>
                </a:solidFill>
                <a:latin typeface="Source Sans 3" pitchFamily="34" charset="0"/>
                <a:ea typeface="Source Sans 3" pitchFamily="34" charset="-122"/>
                <a:cs typeface="Source Sans 3" pitchFamily="34" charset="-120"/>
              </a:rPr>
              <a:t>Được sử dụng đất đúng mục đích, thời hạn được giao hoặc cho thuê</a:t>
            </a:r>
            <a:endParaRPr lang="en-US" sz="1300" dirty="0"/>
          </a:p>
        </p:txBody>
      </p:sp>
      <p:sp>
        <p:nvSpPr>
          <p:cNvPr id="6" name="Shape 4"/>
          <p:cNvSpPr/>
          <p:nvPr/>
        </p:nvSpPr>
        <p:spPr>
          <a:xfrm>
            <a:off x="683657" y="2517458"/>
            <a:ext cx="384572" cy="384572"/>
          </a:xfrm>
          <a:prstGeom prst="roundRect">
            <a:avLst>
              <a:gd name="adj" fmla="val 18668"/>
            </a:avLst>
          </a:prstGeom>
          <a:solidFill>
            <a:srgbClr val="F4D4F7"/>
          </a:solidFill>
          <a:ln w="7620">
            <a:solidFill>
              <a:srgbClr val="DABADD"/>
            </a:solidFill>
            <a:prstDash val="solid"/>
          </a:ln>
        </p:spPr>
      </p:sp>
      <p:sp>
        <p:nvSpPr>
          <p:cNvPr id="7" name="Text 5"/>
          <p:cNvSpPr/>
          <p:nvPr/>
        </p:nvSpPr>
        <p:spPr>
          <a:xfrm>
            <a:off x="1239083" y="2576155"/>
            <a:ext cx="2010847" cy="251341"/>
          </a:xfrm>
          <a:prstGeom prst="rect">
            <a:avLst/>
          </a:prstGeom>
          <a:noFill/>
          <a:ln/>
        </p:spPr>
        <p:txBody>
          <a:bodyPr wrap="none" lIns="0" tIns="0" rIns="0" bIns="0" rtlCol="0" anchor="t"/>
          <a:lstStyle/>
          <a:p>
            <a:pPr algn="l" indent="0" marL="0">
              <a:lnSpc>
                <a:spcPts val="1950"/>
              </a:lnSpc>
              <a:buNone/>
            </a:pPr>
            <a:r>
              <a:rPr lang="en-US" sz="1550" dirty="0">
                <a:solidFill>
                  <a:srgbClr val="272525"/>
                </a:solidFill>
                <a:latin typeface="Source Serif 4 Semi Bold" pitchFamily="34" charset="0"/>
                <a:ea typeface="Source Serif 4 Semi Bold" pitchFamily="34" charset="-122"/>
                <a:cs typeface="Source Serif 4 Semi Bold" pitchFamily="34" charset="-120"/>
              </a:rPr>
              <a:t>Quyền Hưởng Lợi</a:t>
            </a:r>
            <a:endParaRPr lang="en-US" sz="1550" dirty="0"/>
          </a:p>
        </p:txBody>
      </p:sp>
      <p:sp>
        <p:nvSpPr>
          <p:cNvPr id="8" name="Text 6"/>
          <p:cNvSpPr/>
          <p:nvPr/>
        </p:nvSpPr>
        <p:spPr>
          <a:xfrm>
            <a:off x="1239083" y="2998351"/>
            <a:ext cx="5867638" cy="273487"/>
          </a:xfrm>
          <a:prstGeom prst="rect">
            <a:avLst/>
          </a:prstGeom>
          <a:noFill/>
          <a:ln/>
        </p:spPr>
        <p:txBody>
          <a:bodyPr wrap="none" lIns="0" tIns="0" rIns="0" bIns="0" rtlCol="0" anchor="t"/>
          <a:lstStyle/>
          <a:p>
            <a:pPr algn="l" indent="0" marL="0">
              <a:lnSpc>
                <a:spcPts val="2150"/>
              </a:lnSpc>
              <a:buNone/>
            </a:pPr>
            <a:r>
              <a:rPr lang="en-US" sz="1300" dirty="0">
                <a:solidFill>
                  <a:srgbClr val="272525"/>
                </a:solidFill>
                <a:latin typeface="Source Sans 3" pitchFamily="34" charset="0"/>
                <a:ea typeface="Source Sans 3" pitchFamily="34" charset="-122"/>
                <a:cs typeface="Source Sans 3" pitchFamily="34" charset="-120"/>
              </a:rPr>
              <a:t>Được hưởng thành quả, lợi ích từ việc sử dụng đất hợp pháp</a:t>
            </a:r>
            <a:endParaRPr lang="en-US" sz="1300" dirty="0"/>
          </a:p>
        </p:txBody>
      </p:sp>
      <p:sp>
        <p:nvSpPr>
          <p:cNvPr id="9" name="Shape 7"/>
          <p:cNvSpPr/>
          <p:nvPr/>
        </p:nvSpPr>
        <p:spPr>
          <a:xfrm>
            <a:off x="683657" y="3613666"/>
            <a:ext cx="384572" cy="384572"/>
          </a:xfrm>
          <a:prstGeom prst="roundRect">
            <a:avLst>
              <a:gd name="adj" fmla="val 18668"/>
            </a:avLst>
          </a:prstGeom>
          <a:solidFill>
            <a:srgbClr val="F4D4F7"/>
          </a:solidFill>
          <a:ln w="7620">
            <a:solidFill>
              <a:srgbClr val="DABADD"/>
            </a:solidFill>
            <a:prstDash val="solid"/>
          </a:ln>
        </p:spPr>
      </p:sp>
      <p:sp>
        <p:nvSpPr>
          <p:cNvPr id="10" name="Text 8"/>
          <p:cNvSpPr/>
          <p:nvPr/>
        </p:nvSpPr>
        <p:spPr>
          <a:xfrm>
            <a:off x="1239083" y="3672364"/>
            <a:ext cx="2235756" cy="251341"/>
          </a:xfrm>
          <a:prstGeom prst="rect">
            <a:avLst/>
          </a:prstGeom>
          <a:noFill/>
          <a:ln/>
        </p:spPr>
        <p:txBody>
          <a:bodyPr wrap="none" lIns="0" tIns="0" rIns="0" bIns="0" rtlCol="0" anchor="t"/>
          <a:lstStyle/>
          <a:p>
            <a:pPr algn="l" indent="0" marL="0">
              <a:lnSpc>
                <a:spcPts val="1950"/>
              </a:lnSpc>
              <a:buNone/>
            </a:pPr>
            <a:r>
              <a:rPr lang="en-US" sz="1550" dirty="0">
                <a:solidFill>
                  <a:srgbClr val="272525"/>
                </a:solidFill>
                <a:latin typeface="Source Serif 4 Semi Bold" pitchFamily="34" charset="0"/>
                <a:ea typeface="Source Serif 4 Semi Bold" pitchFamily="34" charset="-122"/>
                <a:cs typeface="Source Serif 4 Semi Bold" pitchFamily="34" charset="-120"/>
              </a:rPr>
              <a:t>Quyền Chuyển Nhượng</a:t>
            </a:r>
            <a:endParaRPr lang="en-US" sz="1550" dirty="0"/>
          </a:p>
        </p:txBody>
      </p:sp>
      <p:sp>
        <p:nvSpPr>
          <p:cNvPr id="11" name="Text 9"/>
          <p:cNvSpPr/>
          <p:nvPr/>
        </p:nvSpPr>
        <p:spPr>
          <a:xfrm>
            <a:off x="1239083" y="4094559"/>
            <a:ext cx="5867638" cy="273487"/>
          </a:xfrm>
          <a:prstGeom prst="rect">
            <a:avLst/>
          </a:prstGeom>
          <a:noFill/>
          <a:ln/>
        </p:spPr>
        <p:txBody>
          <a:bodyPr wrap="none" lIns="0" tIns="0" rIns="0" bIns="0" rtlCol="0" anchor="t"/>
          <a:lstStyle/>
          <a:p>
            <a:pPr algn="l" indent="0" marL="0">
              <a:lnSpc>
                <a:spcPts val="2150"/>
              </a:lnSpc>
              <a:buNone/>
            </a:pPr>
            <a:r>
              <a:rPr lang="en-US" sz="1300" dirty="0">
                <a:solidFill>
                  <a:srgbClr val="272525"/>
                </a:solidFill>
                <a:latin typeface="Source Sans 3" pitchFamily="34" charset="0"/>
                <a:ea typeface="Source Sans 3" pitchFamily="34" charset="-122"/>
                <a:cs typeface="Source Sans 3" pitchFamily="34" charset="-120"/>
              </a:rPr>
              <a:t>Được chuyển nhượng, cho thuê, thừa kế quyền sử dụng đất theo quy định</a:t>
            </a:r>
            <a:endParaRPr lang="en-US" sz="1300" dirty="0"/>
          </a:p>
        </p:txBody>
      </p:sp>
      <p:pic>
        <p:nvPicPr>
          <p:cNvPr id="12" name="Image 0" descr="preencoded.png">    </p:cNvPr>
          <p:cNvPicPr>
            <a:picLocks noChangeAspect="1"/>
          </p:cNvPicPr>
          <p:nvPr/>
        </p:nvPicPr>
        <p:blipFill>
          <a:blip r:embed="rId1"/>
          <a:stretch>
            <a:fillRect/>
          </a:stretch>
        </p:blipFill>
        <p:spPr>
          <a:xfrm>
            <a:off x="7531298" y="1421249"/>
            <a:ext cx="6423065" cy="6423065"/>
          </a:xfrm>
          <a:prstGeom prst="rect">
            <a:avLst/>
          </a:prstGeom>
        </p:spPr>
      </p:pic>
      <p:sp>
        <p:nvSpPr>
          <p:cNvPr id="13" name="Text 10"/>
          <p:cNvSpPr/>
          <p:nvPr/>
        </p:nvSpPr>
        <p:spPr>
          <a:xfrm>
            <a:off x="7531298" y="8036600"/>
            <a:ext cx="6423065" cy="273487"/>
          </a:xfrm>
          <a:prstGeom prst="rect">
            <a:avLst/>
          </a:prstGeom>
          <a:noFill/>
          <a:ln/>
        </p:spPr>
        <p:txBody>
          <a:bodyPr wrap="none" lIns="0" tIns="0" rIns="0" bIns="0" rtlCol="0" anchor="t"/>
          <a:lstStyle/>
          <a:p>
            <a:pPr algn="l" indent="0" marL="0">
              <a:lnSpc>
                <a:spcPts val="2150"/>
              </a:lnSpc>
              <a:buNone/>
            </a:pPr>
            <a:r>
              <a:rPr lang="en-US" sz="1300" dirty="0">
                <a:solidFill>
                  <a:srgbClr val="272525"/>
                </a:solidFill>
                <a:latin typeface="Source Sans 3" pitchFamily="34" charset="0"/>
                <a:ea typeface="Source Sans 3" pitchFamily="34" charset="-122"/>
                <a:cs typeface="Source Sans 3" pitchFamily="34" charset="-120"/>
              </a:rPr>
              <a:t>Người sử dụng đất có các quyền cơ bản được pháp luật bảo vệ và đảm bảo.</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5782" y="807244"/>
            <a:ext cx="7078028" cy="565666"/>
          </a:xfrm>
          <a:prstGeom prst="rect">
            <a:avLst/>
          </a:prstGeom>
          <a:noFill/>
          <a:ln/>
        </p:spPr>
        <p:txBody>
          <a:bodyPr wrap="none" lIns="0" tIns="0" rIns="0" bIns="0" rtlCol="0" anchor="t"/>
          <a:lstStyle/>
          <a:p>
            <a:pPr algn="l" indent="0" marL="0">
              <a:lnSpc>
                <a:spcPts val="4450"/>
              </a:lnSpc>
              <a:buNone/>
            </a:pPr>
            <a:r>
              <a:rPr lang="en-US" sz="3550" dirty="0">
                <a:solidFill>
                  <a:srgbClr val="D73AD7"/>
                </a:solidFill>
                <a:latin typeface="Source Serif 4 Semi Bold" pitchFamily="34" charset="0"/>
                <a:ea typeface="Source Serif 4 Semi Bold" pitchFamily="34" charset="-122"/>
                <a:cs typeface="Source Serif 4 Semi Bold" pitchFamily="34" charset="-120"/>
              </a:rPr>
              <a:t>Nghĩa Vụ Của Người Sử Dụng Đất</a:t>
            </a:r>
            <a:endParaRPr lang="en-US" sz="3550" dirty="0"/>
          </a:p>
        </p:txBody>
      </p:sp>
      <p:sp>
        <p:nvSpPr>
          <p:cNvPr id="4" name="Text 1"/>
          <p:cNvSpPr/>
          <p:nvPr/>
        </p:nvSpPr>
        <p:spPr>
          <a:xfrm>
            <a:off x="6255782" y="1661398"/>
            <a:ext cx="192286" cy="24038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erif 4 Light" pitchFamily="34" charset="0"/>
                <a:ea typeface="Source Serif 4 Light" pitchFamily="34" charset="-122"/>
                <a:cs typeface="Source Serif 4 Light" pitchFamily="34" charset="-120"/>
              </a:rPr>
              <a:t>01</a:t>
            </a:r>
            <a:endParaRPr lang="en-US" sz="1500" dirty="0"/>
          </a:p>
        </p:txBody>
      </p:sp>
      <p:pic>
        <p:nvPicPr>
          <p:cNvPr id="5" name="Image 1" descr="preencoded.png">    </p:cNvPr>
          <p:cNvPicPr>
            <a:picLocks noChangeAspect="1"/>
          </p:cNvPicPr>
          <p:nvPr/>
        </p:nvPicPr>
        <p:blipFill>
          <a:blip r:embed="rId2"/>
          <a:stretch>
            <a:fillRect/>
          </a:stretch>
        </p:blipFill>
        <p:spPr>
          <a:xfrm>
            <a:off x="6255782" y="1965365"/>
            <a:ext cx="7605236" cy="22860"/>
          </a:xfrm>
          <a:prstGeom prst="rect">
            <a:avLst/>
          </a:prstGeom>
        </p:spPr>
      </p:pic>
      <p:sp>
        <p:nvSpPr>
          <p:cNvPr id="6" name="Text 2"/>
          <p:cNvSpPr/>
          <p:nvPr/>
        </p:nvSpPr>
        <p:spPr>
          <a:xfrm>
            <a:off x="6255782" y="2107168"/>
            <a:ext cx="2631400" cy="282893"/>
          </a:xfrm>
          <a:prstGeom prst="rect">
            <a:avLst/>
          </a:prstGeom>
          <a:noFill/>
          <a:ln/>
        </p:spPr>
        <p:txBody>
          <a:bodyPr wrap="none" lIns="0" tIns="0" rIns="0" bIns="0" rtlCol="0" anchor="t"/>
          <a:lstStyle/>
          <a:p>
            <a:pPr algn="l" indent="0" marL="0">
              <a:lnSpc>
                <a:spcPts val="220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Sử Dụng Đúng Mục Đích</a:t>
            </a:r>
            <a:endParaRPr lang="en-US" sz="1750" dirty="0"/>
          </a:p>
        </p:txBody>
      </p:sp>
      <p:sp>
        <p:nvSpPr>
          <p:cNvPr id="7" name="Text 3"/>
          <p:cNvSpPr/>
          <p:nvPr/>
        </p:nvSpPr>
        <p:spPr>
          <a:xfrm>
            <a:off x="6255782" y="2505432"/>
            <a:ext cx="7605236" cy="30777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ans 3" pitchFamily="34" charset="0"/>
                <a:ea typeface="Source Sans 3" pitchFamily="34" charset="-122"/>
                <a:cs typeface="Source Sans 3" pitchFamily="34" charset="-120"/>
              </a:rPr>
              <a:t>Tuân thủ quy hoạch, kế hoạch sử dụng đất được phê duyệt</a:t>
            </a:r>
            <a:endParaRPr lang="en-US" sz="1500" dirty="0"/>
          </a:p>
        </p:txBody>
      </p:sp>
      <p:sp>
        <p:nvSpPr>
          <p:cNvPr id="8" name="Text 4"/>
          <p:cNvSpPr/>
          <p:nvPr/>
        </p:nvSpPr>
        <p:spPr>
          <a:xfrm>
            <a:off x="6255782" y="3149679"/>
            <a:ext cx="192286" cy="24038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erif 4 Light" pitchFamily="34" charset="0"/>
                <a:ea typeface="Source Serif 4 Light" pitchFamily="34" charset="-122"/>
                <a:cs typeface="Source Serif 4 Light" pitchFamily="34" charset="-120"/>
              </a:rPr>
              <a:t>02</a:t>
            </a:r>
            <a:endParaRPr lang="en-US" sz="1500" dirty="0"/>
          </a:p>
        </p:txBody>
      </p:sp>
      <p:pic>
        <p:nvPicPr>
          <p:cNvPr id="9" name="Image 2" descr="preencoded.png">    </p:cNvPr>
          <p:cNvPicPr>
            <a:picLocks noChangeAspect="1"/>
          </p:cNvPicPr>
          <p:nvPr/>
        </p:nvPicPr>
        <p:blipFill>
          <a:blip r:embed="rId3"/>
          <a:stretch>
            <a:fillRect/>
          </a:stretch>
        </p:blipFill>
        <p:spPr>
          <a:xfrm>
            <a:off x="6255782" y="3434477"/>
            <a:ext cx="7605236" cy="22860"/>
          </a:xfrm>
          <a:prstGeom prst="rect">
            <a:avLst/>
          </a:prstGeom>
        </p:spPr>
      </p:pic>
      <p:sp>
        <p:nvSpPr>
          <p:cNvPr id="10" name="Text 5"/>
          <p:cNvSpPr/>
          <p:nvPr/>
        </p:nvSpPr>
        <p:spPr>
          <a:xfrm>
            <a:off x="6255782" y="3595449"/>
            <a:ext cx="2263021" cy="282893"/>
          </a:xfrm>
          <a:prstGeom prst="rect">
            <a:avLst/>
          </a:prstGeom>
          <a:noFill/>
          <a:ln/>
        </p:spPr>
        <p:txBody>
          <a:bodyPr wrap="none" lIns="0" tIns="0" rIns="0" bIns="0" rtlCol="0" anchor="t"/>
          <a:lstStyle/>
          <a:p>
            <a:pPr algn="l" indent="0" marL="0">
              <a:lnSpc>
                <a:spcPts val="220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Nộp Thuế, Phí</a:t>
            </a:r>
            <a:endParaRPr lang="en-US" sz="1750" dirty="0"/>
          </a:p>
        </p:txBody>
      </p:sp>
      <p:sp>
        <p:nvSpPr>
          <p:cNvPr id="11" name="Text 6"/>
          <p:cNvSpPr/>
          <p:nvPr/>
        </p:nvSpPr>
        <p:spPr>
          <a:xfrm>
            <a:off x="6255782" y="3993713"/>
            <a:ext cx="7605236" cy="30777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ans 3" pitchFamily="34" charset="0"/>
                <a:ea typeface="Source Sans 3" pitchFamily="34" charset="-122"/>
                <a:cs typeface="Source Sans 3" pitchFamily="34" charset="-120"/>
              </a:rPr>
              <a:t>Thực hiện đầy đủ nghĩa vụ tài chính với nhà nước</a:t>
            </a:r>
            <a:endParaRPr lang="en-US" sz="1500" dirty="0"/>
          </a:p>
        </p:txBody>
      </p:sp>
      <p:sp>
        <p:nvSpPr>
          <p:cNvPr id="12" name="Text 7"/>
          <p:cNvSpPr/>
          <p:nvPr/>
        </p:nvSpPr>
        <p:spPr>
          <a:xfrm>
            <a:off x="6255782" y="4637961"/>
            <a:ext cx="192286" cy="24038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erif 4 Light" pitchFamily="34" charset="0"/>
                <a:ea typeface="Source Serif 4 Light" pitchFamily="34" charset="-122"/>
                <a:cs typeface="Source Serif 4 Light" pitchFamily="34" charset="-120"/>
              </a:rPr>
              <a:t>03</a:t>
            </a:r>
            <a:endParaRPr lang="en-US" sz="1500" dirty="0"/>
          </a:p>
        </p:txBody>
      </p:sp>
      <p:pic>
        <p:nvPicPr>
          <p:cNvPr id="13" name="Image 3" descr="preencoded.png">    </p:cNvPr>
          <p:cNvPicPr>
            <a:picLocks noChangeAspect="1"/>
          </p:cNvPicPr>
          <p:nvPr/>
        </p:nvPicPr>
        <p:blipFill>
          <a:blip r:embed="rId4"/>
          <a:stretch>
            <a:fillRect/>
          </a:stretch>
        </p:blipFill>
        <p:spPr>
          <a:xfrm>
            <a:off x="6255782" y="4903470"/>
            <a:ext cx="7605236" cy="22860"/>
          </a:xfrm>
          <a:prstGeom prst="rect">
            <a:avLst/>
          </a:prstGeom>
        </p:spPr>
      </p:pic>
      <p:sp>
        <p:nvSpPr>
          <p:cNvPr id="14" name="Text 8"/>
          <p:cNvSpPr/>
          <p:nvPr/>
        </p:nvSpPr>
        <p:spPr>
          <a:xfrm>
            <a:off x="6255782" y="5083731"/>
            <a:ext cx="2263021" cy="282893"/>
          </a:xfrm>
          <a:prstGeom prst="rect">
            <a:avLst/>
          </a:prstGeom>
          <a:noFill/>
          <a:ln/>
        </p:spPr>
        <p:txBody>
          <a:bodyPr wrap="none" lIns="0" tIns="0" rIns="0" bIns="0" rtlCol="0" anchor="t"/>
          <a:lstStyle/>
          <a:p>
            <a:pPr algn="l" indent="0" marL="0">
              <a:lnSpc>
                <a:spcPts val="220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Bảo Vệ Đất</a:t>
            </a:r>
            <a:endParaRPr lang="en-US" sz="1750" dirty="0"/>
          </a:p>
        </p:txBody>
      </p:sp>
      <p:sp>
        <p:nvSpPr>
          <p:cNvPr id="15" name="Text 9"/>
          <p:cNvSpPr/>
          <p:nvPr/>
        </p:nvSpPr>
        <p:spPr>
          <a:xfrm>
            <a:off x="6255782" y="5481995"/>
            <a:ext cx="7605236" cy="30777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ans 3" pitchFamily="34" charset="0"/>
                <a:ea typeface="Source Sans 3" pitchFamily="34" charset="-122"/>
                <a:cs typeface="Source Sans 3" pitchFamily="34" charset="-120"/>
              </a:rPr>
              <a:t>Không làm suy thoái, ô nhiễm, thoái hóa đất</a:t>
            </a:r>
            <a:endParaRPr lang="en-US" sz="1500" dirty="0"/>
          </a:p>
        </p:txBody>
      </p:sp>
      <p:sp>
        <p:nvSpPr>
          <p:cNvPr id="16" name="Text 10"/>
          <p:cNvSpPr/>
          <p:nvPr/>
        </p:nvSpPr>
        <p:spPr>
          <a:xfrm>
            <a:off x="6255782" y="6126242"/>
            <a:ext cx="192286" cy="24038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erif 4 Light" pitchFamily="34" charset="0"/>
                <a:ea typeface="Source Serif 4 Light" pitchFamily="34" charset="-122"/>
                <a:cs typeface="Source Serif 4 Light" pitchFamily="34" charset="-120"/>
              </a:rPr>
              <a:t>04</a:t>
            </a:r>
            <a:endParaRPr lang="en-US" sz="1500" dirty="0"/>
          </a:p>
        </p:txBody>
      </p:sp>
      <p:pic>
        <p:nvPicPr>
          <p:cNvPr id="17" name="Image 4" descr="preencoded.png">    </p:cNvPr>
          <p:cNvPicPr>
            <a:picLocks noChangeAspect="1"/>
          </p:cNvPicPr>
          <p:nvPr/>
        </p:nvPicPr>
        <p:blipFill>
          <a:blip r:embed="rId5"/>
          <a:stretch>
            <a:fillRect/>
          </a:stretch>
        </p:blipFill>
        <p:spPr>
          <a:xfrm>
            <a:off x="6255782" y="6372582"/>
            <a:ext cx="7605236" cy="22860"/>
          </a:xfrm>
          <a:prstGeom prst="rect">
            <a:avLst/>
          </a:prstGeom>
        </p:spPr>
      </p:pic>
      <p:sp>
        <p:nvSpPr>
          <p:cNvPr id="18" name="Text 11"/>
          <p:cNvSpPr/>
          <p:nvPr/>
        </p:nvSpPr>
        <p:spPr>
          <a:xfrm>
            <a:off x="6255782" y="6572012"/>
            <a:ext cx="2355890" cy="282893"/>
          </a:xfrm>
          <a:prstGeom prst="rect">
            <a:avLst/>
          </a:prstGeom>
          <a:noFill/>
          <a:ln/>
        </p:spPr>
        <p:txBody>
          <a:bodyPr wrap="none" lIns="0" tIns="0" rIns="0" bIns="0" rtlCol="0" anchor="t"/>
          <a:lstStyle/>
          <a:p>
            <a:pPr algn="l" indent="0" marL="0">
              <a:lnSpc>
                <a:spcPts val="220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Chấp Hành Pháp Luật</a:t>
            </a:r>
            <a:endParaRPr lang="en-US" sz="1750" dirty="0"/>
          </a:p>
        </p:txBody>
      </p:sp>
      <p:sp>
        <p:nvSpPr>
          <p:cNvPr id="19" name="Text 12"/>
          <p:cNvSpPr/>
          <p:nvPr/>
        </p:nvSpPr>
        <p:spPr>
          <a:xfrm>
            <a:off x="6255782" y="6970276"/>
            <a:ext cx="7605236" cy="307777"/>
          </a:xfrm>
          <a:prstGeom prst="rect">
            <a:avLst/>
          </a:prstGeom>
          <a:noFill/>
          <a:ln/>
        </p:spPr>
        <p:txBody>
          <a:bodyPr wrap="none" lIns="0" tIns="0" rIns="0" bIns="0" rtlCol="0" anchor="t"/>
          <a:lstStyle/>
          <a:p>
            <a:pPr algn="l" indent="0" marL="0">
              <a:lnSpc>
                <a:spcPts val="2400"/>
              </a:lnSpc>
              <a:buNone/>
            </a:pPr>
            <a:r>
              <a:rPr lang="en-US" sz="1500" dirty="0">
                <a:solidFill>
                  <a:srgbClr val="272525"/>
                </a:solidFill>
                <a:latin typeface="Source Sans 3" pitchFamily="34" charset="0"/>
                <a:ea typeface="Source Sans 3" pitchFamily="34" charset="-122"/>
                <a:cs typeface="Source Sans 3" pitchFamily="34" charset="-120"/>
              </a:rPr>
              <a:t>Tuân thủ các quy định về quản lý và sử dụng đất</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083945"/>
            <a:ext cx="7222212"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Thủ Tục Cấp Giấy Chứng Nhận</a:t>
            </a:r>
            <a:endParaRPr lang="en-US" sz="3850" dirty="0"/>
          </a:p>
        </p:txBody>
      </p:sp>
      <p:pic>
        <p:nvPicPr>
          <p:cNvPr id="3" name="Image 0" descr="preencoded.png">    </p:cNvPr>
          <p:cNvPicPr>
            <a:picLocks noChangeAspect="1"/>
          </p:cNvPicPr>
          <p:nvPr/>
        </p:nvPicPr>
        <p:blipFill>
          <a:blip r:embed="rId1"/>
          <a:stretch>
            <a:fillRect/>
          </a:stretch>
        </p:blipFill>
        <p:spPr>
          <a:xfrm>
            <a:off x="837724" y="2118717"/>
            <a:ext cx="1047274" cy="1256705"/>
          </a:xfrm>
          <a:prstGeom prst="rect">
            <a:avLst/>
          </a:prstGeom>
        </p:spPr>
      </p:pic>
      <p:sp>
        <p:nvSpPr>
          <p:cNvPr id="4" name="Text 1"/>
          <p:cNvSpPr/>
          <p:nvPr/>
        </p:nvSpPr>
        <p:spPr>
          <a:xfrm>
            <a:off x="2094428" y="232814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Chuẩn Bị Hồ Sơ</a:t>
            </a:r>
            <a:endParaRPr lang="en-US" sz="1900" dirty="0"/>
          </a:p>
        </p:txBody>
      </p:sp>
      <p:sp>
        <p:nvSpPr>
          <p:cNvPr id="5" name="Text 2"/>
          <p:cNvSpPr/>
          <p:nvPr/>
        </p:nvSpPr>
        <p:spPr>
          <a:xfrm>
            <a:off x="2094428" y="2761774"/>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Đơn đề nghị, giấy tờ chứng minh quyền sử dụng đất, bản đồ địa chính</a:t>
            </a:r>
            <a:endParaRPr lang="en-US" sz="1600" dirty="0"/>
          </a:p>
        </p:txBody>
      </p:sp>
      <p:pic>
        <p:nvPicPr>
          <p:cNvPr id="6" name="Image 1" descr="preencoded.png">    </p:cNvPr>
          <p:cNvPicPr>
            <a:picLocks noChangeAspect="1"/>
          </p:cNvPicPr>
          <p:nvPr/>
        </p:nvPicPr>
        <p:blipFill>
          <a:blip r:embed="rId2"/>
          <a:stretch>
            <a:fillRect/>
          </a:stretch>
        </p:blipFill>
        <p:spPr>
          <a:xfrm>
            <a:off x="837724" y="3375422"/>
            <a:ext cx="1047274" cy="1256705"/>
          </a:xfrm>
          <a:prstGeom prst="rect">
            <a:avLst/>
          </a:prstGeom>
        </p:spPr>
      </p:pic>
      <p:sp>
        <p:nvSpPr>
          <p:cNvPr id="7" name="Text 3"/>
          <p:cNvSpPr/>
          <p:nvPr/>
        </p:nvSpPr>
        <p:spPr>
          <a:xfrm>
            <a:off x="2094428" y="358485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Nộp Hồ Sơ</a:t>
            </a:r>
            <a:endParaRPr lang="en-US" sz="1900" dirty="0"/>
          </a:p>
        </p:txBody>
      </p:sp>
      <p:sp>
        <p:nvSpPr>
          <p:cNvPr id="8" name="Text 4"/>
          <p:cNvSpPr/>
          <p:nvPr/>
        </p:nvSpPr>
        <p:spPr>
          <a:xfrm>
            <a:off x="2094428" y="4018478"/>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Nộp tại Văn phòng đăng ký quyền sử dụng đất cấp huyện</a:t>
            </a:r>
            <a:endParaRPr lang="en-US" sz="1600" dirty="0"/>
          </a:p>
        </p:txBody>
      </p:sp>
      <p:pic>
        <p:nvPicPr>
          <p:cNvPr id="9" name="Image 2" descr="preencoded.png">    </p:cNvPr>
          <p:cNvPicPr>
            <a:picLocks noChangeAspect="1"/>
          </p:cNvPicPr>
          <p:nvPr/>
        </p:nvPicPr>
        <p:blipFill>
          <a:blip r:embed="rId3"/>
          <a:stretch>
            <a:fillRect/>
          </a:stretch>
        </p:blipFill>
        <p:spPr>
          <a:xfrm>
            <a:off x="837724" y="4632127"/>
            <a:ext cx="1047274" cy="1256705"/>
          </a:xfrm>
          <a:prstGeom prst="rect">
            <a:avLst/>
          </a:prstGeom>
        </p:spPr>
      </p:pic>
      <p:sp>
        <p:nvSpPr>
          <p:cNvPr id="10" name="Text 5"/>
          <p:cNvSpPr/>
          <p:nvPr/>
        </p:nvSpPr>
        <p:spPr>
          <a:xfrm>
            <a:off x="2094428" y="484155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Thẩm Định</a:t>
            </a:r>
            <a:endParaRPr lang="en-US" sz="1900" dirty="0"/>
          </a:p>
        </p:txBody>
      </p:sp>
      <p:sp>
        <p:nvSpPr>
          <p:cNvPr id="11" name="Text 6"/>
          <p:cNvSpPr/>
          <p:nvPr/>
        </p:nvSpPr>
        <p:spPr>
          <a:xfrm>
            <a:off x="2094428" y="5275183"/>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Cơ quan có thẩm quyền kiểm tra, thẩm định hồ sơ và thực địa</a:t>
            </a:r>
            <a:endParaRPr lang="en-US" sz="1600" dirty="0"/>
          </a:p>
        </p:txBody>
      </p:sp>
      <p:pic>
        <p:nvPicPr>
          <p:cNvPr id="12" name="Image 3" descr="preencoded.png">    </p:cNvPr>
          <p:cNvPicPr>
            <a:picLocks noChangeAspect="1"/>
          </p:cNvPicPr>
          <p:nvPr/>
        </p:nvPicPr>
        <p:blipFill>
          <a:blip r:embed="rId4"/>
          <a:stretch>
            <a:fillRect/>
          </a:stretch>
        </p:blipFill>
        <p:spPr>
          <a:xfrm>
            <a:off x="837724" y="5888831"/>
            <a:ext cx="1047274" cy="1256705"/>
          </a:xfrm>
          <a:prstGeom prst="rect">
            <a:avLst/>
          </a:prstGeom>
        </p:spPr>
      </p:pic>
      <p:sp>
        <p:nvSpPr>
          <p:cNvPr id="13" name="Text 7"/>
          <p:cNvSpPr/>
          <p:nvPr/>
        </p:nvSpPr>
        <p:spPr>
          <a:xfrm>
            <a:off x="2094428" y="6098262"/>
            <a:ext cx="258222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Cấp Giấy Chứng Nhận</a:t>
            </a:r>
            <a:endParaRPr lang="en-US" sz="1900" dirty="0"/>
          </a:p>
        </p:txBody>
      </p:sp>
      <p:sp>
        <p:nvSpPr>
          <p:cNvPr id="14" name="Text 8"/>
          <p:cNvSpPr/>
          <p:nvPr/>
        </p:nvSpPr>
        <p:spPr>
          <a:xfrm>
            <a:off x="2094428" y="6531888"/>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Nhận giấy chứng nhận quyền sử dụng đất sau khi hoàn thành thủ tục</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869156"/>
            <a:ext cx="6766084"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Các Trường Hợp Thu Hồi Đất</a:t>
            </a:r>
            <a:endParaRPr lang="en-US" sz="3850" dirty="0"/>
          </a:p>
        </p:txBody>
      </p:sp>
      <p:sp>
        <p:nvSpPr>
          <p:cNvPr id="4" name="Shape 1"/>
          <p:cNvSpPr/>
          <p:nvPr/>
        </p:nvSpPr>
        <p:spPr>
          <a:xfrm>
            <a:off x="837724" y="1799153"/>
            <a:ext cx="7468553" cy="1233249"/>
          </a:xfrm>
          <a:prstGeom prst="roundRect">
            <a:avLst>
              <a:gd name="adj" fmla="val 8897"/>
            </a:avLst>
          </a:prstGeom>
          <a:solidFill>
            <a:srgbClr val="FFFFFF">
              <a:alpha val="95000"/>
            </a:srgbClr>
          </a:solidFill>
          <a:ln w="22860">
            <a:solidFill>
              <a:srgbClr val="DABADD"/>
            </a:solidFill>
            <a:prstDash val="solid"/>
          </a:ln>
        </p:spPr>
      </p:sp>
      <p:pic>
        <p:nvPicPr>
          <p:cNvPr id="5" name="Image 1" descr="preencoded.png">    </p:cNvPr>
          <p:cNvPicPr>
            <a:picLocks noChangeAspect="1"/>
          </p:cNvPicPr>
          <p:nvPr/>
        </p:nvPicPr>
        <p:blipFill>
          <a:blip r:embed="rId2"/>
          <a:stretch>
            <a:fillRect/>
          </a:stretch>
        </p:blipFill>
        <p:spPr>
          <a:xfrm>
            <a:off x="814864" y="1799153"/>
            <a:ext cx="91440" cy="1233249"/>
          </a:xfrm>
          <a:prstGeom prst="rect">
            <a:avLst/>
          </a:prstGeom>
        </p:spPr>
      </p:pic>
      <p:sp>
        <p:nvSpPr>
          <p:cNvPr id="6" name="Text 2"/>
          <p:cNvSpPr/>
          <p:nvPr/>
        </p:nvSpPr>
        <p:spPr>
          <a:xfrm>
            <a:off x="1138595" y="2031444"/>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Vì Lợi Ích Quốc Gia</a:t>
            </a:r>
            <a:endParaRPr lang="en-US" sz="1900" dirty="0"/>
          </a:p>
        </p:txBody>
      </p:sp>
      <p:sp>
        <p:nvSpPr>
          <p:cNvPr id="7" name="Text 3"/>
          <p:cNvSpPr/>
          <p:nvPr/>
        </p:nvSpPr>
        <p:spPr>
          <a:xfrm>
            <a:off x="1138595" y="2465070"/>
            <a:ext cx="693539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Thu hồi để thực hiện các dự án quan trọng quốc gia, quốc phòng, an ninh</a:t>
            </a:r>
            <a:endParaRPr lang="en-US" sz="1600" dirty="0"/>
          </a:p>
        </p:txBody>
      </p:sp>
      <p:sp>
        <p:nvSpPr>
          <p:cNvPr id="8" name="Shape 4"/>
          <p:cNvSpPr/>
          <p:nvPr/>
        </p:nvSpPr>
        <p:spPr>
          <a:xfrm>
            <a:off x="837724" y="3241834"/>
            <a:ext cx="7468553" cy="1233249"/>
          </a:xfrm>
          <a:prstGeom prst="roundRect">
            <a:avLst>
              <a:gd name="adj" fmla="val 8897"/>
            </a:avLst>
          </a:prstGeom>
          <a:solidFill>
            <a:srgbClr val="FFFFFF">
              <a:alpha val="95000"/>
            </a:srgbClr>
          </a:solidFill>
          <a:ln w="22860">
            <a:solidFill>
              <a:srgbClr val="DABADD"/>
            </a:solidFill>
            <a:prstDash val="solid"/>
          </a:ln>
        </p:spPr>
      </p:sp>
      <p:pic>
        <p:nvPicPr>
          <p:cNvPr id="9" name="Image 2" descr="preencoded.png">    </p:cNvPr>
          <p:cNvPicPr>
            <a:picLocks noChangeAspect="1"/>
          </p:cNvPicPr>
          <p:nvPr/>
        </p:nvPicPr>
        <p:blipFill>
          <a:blip r:embed="rId3"/>
          <a:stretch>
            <a:fillRect/>
          </a:stretch>
        </p:blipFill>
        <p:spPr>
          <a:xfrm>
            <a:off x="814864" y="3241834"/>
            <a:ext cx="91440" cy="1233249"/>
          </a:xfrm>
          <a:prstGeom prst="rect">
            <a:avLst/>
          </a:prstGeom>
        </p:spPr>
      </p:pic>
      <p:sp>
        <p:nvSpPr>
          <p:cNvPr id="10" name="Text 5"/>
          <p:cNvSpPr/>
          <p:nvPr/>
        </p:nvSpPr>
        <p:spPr>
          <a:xfrm>
            <a:off x="1138595" y="347412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Vì Lợi Ích Công Cộng</a:t>
            </a:r>
            <a:endParaRPr lang="en-US" sz="1900" dirty="0"/>
          </a:p>
        </p:txBody>
      </p:sp>
      <p:sp>
        <p:nvSpPr>
          <p:cNvPr id="11" name="Text 6"/>
          <p:cNvSpPr/>
          <p:nvPr/>
        </p:nvSpPr>
        <p:spPr>
          <a:xfrm>
            <a:off x="1138595" y="3907750"/>
            <a:ext cx="693539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Xây dựng công trình công cộng, hạ tầng kỹ thuật, khu đô thị</a:t>
            </a:r>
            <a:endParaRPr lang="en-US" sz="1600" dirty="0"/>
          </a:p>
        </p:txBody>
      </p:sp>
      <p:sp>
        <p:nvSpPr>
          <p:cNvPr id="12" name="Shape 7"/>
          <p:cNvSpPr/>
          <p:nvPr/>
        </p:nvSpPr>
        <p:spPr>
          <a:xfrm>
            <a:off x="837724" y="4684514"/>
            <a:ext cx="7468553" cy="1233249"/>
          </a:xfrm>
          <a:prstGeom prst="roundRect">
            <a:avLst>
              <a:gd name="adj" fmla="val 8897"/>
            </a:avLst>
          </a:prstGeom>
          <a:solidFill>
            <a:srgbClr val="FFFFFF">
              <a:alpha val="95000"/>
            </a:srgbClr>
          </a:solidFill>
          <a:ln w="22860">
            <a:solidFill>
              <a:srgbClr val="DABADD"/>
            </a:solidFill>
            <a:prstDash val="solid"/>
          </a:ln>
        </p:spPr>
      </p:sp>
      <p:pic>
        <p:nvPicPr>
          <p:cNvPr id="13" name="Image 3" descr="preencoded.png">    </p:cNvPr>
          <p:cNvPicPr>
            <a:picLocks noChangeAspect="1"/>
          </p:cNvPicPr>
          <p:nvPr/>
        </p:nvPicPr>
        <p:blipFill>
          <a:blip r:embed="rId4"/>
          <a:stretch>
            <a:fillRect/>
          </a:stretch>
        </p:blipFill>
        <p:spPr>
          <a:xfrm>
            <a:off x="814864" y="4684514"/>
            <a:ext cx="91440" cy="1233249"/>
          </a:xfrm>
          <a:prstGeom prst="rect">
            <a:avLst/>
          </a:prstGeom>
        </p:spPr>
      </p:pic>
      <p:sp>
        <p:nvSpPr>
          <p:cNvPr id="14" name="Text 8"/>
          <p:cNvSpPr/>
          <p:nvPr/>
        </p:nvSpPr>
        <p:spPr>
          <a:xfrm>
            <a:off x="1138595" y="491680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Vi Phạm Pháp Luật</a:t>
            </a:r>
            <a:endParaRPr lang="en-US" sz="1900" dirty="0"/>
          </a:p>
        </p:txBody>
      </p:sp>
      <p:sp>
        <p:nvSpPr>
          <p:cNvPr id="15" name="Text 9"/>
          <p:cNvSpPr/>
          <p:nvPr/>
        </p:nvSpPr>
        <p:spPr>
          <a:xfrm>
            <a:off x="1138595" y="5350431"/>
            <a:ext cx="693539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Sử dụng sai mục đích, không sử dụng, vi phạm nghiêm trọng pháp luật đất đai</a:t>
            </a:r>
            <a:endParaRPr lang="en-US" sz="1600" dirty="0"/>
          </a:p>
        </p:txBody>
      </p:sp>
      <p:sp>
        <p:nvSpPr>
          <p:cNvPr id="16" name="Shape 10"/>
          <p:cNvSpPr/>
          <p:nvPr/>
        </p:nvSpPr>
        <p:spPr>
          <a:xfrm>
            <a:off x="837724" y="6127194"/>
            <a:ext cx="7468553" cy="1233249"/>
          </a:xfrm>
          <a:prstGeom prst="roundRect">
            <a:avLst>
              <a:gd name="adj" fmla="val 8897"/>
            </a:avLst>
          </a:prstGeom>
          <a:solidFill>
            <a:srgbClr val="FFFFFF">
              <a:alpha val="95000"/>
            </a:srgbClr>
          </a:solidFill>
          <a:ln w="22860">
            <a:solidFill>
              <a:srgbClr val="DABADD"/>
            </a:solidFill>
            <a:prstDash val="solid"/>
          </a:ln>
        </p:spPr>
      </p:sp>
      <p:pic>
        <p:nvPicPr>
          <p:cNvPr id="17" name="Image 4" descr="preencoded.png">    </p:cNvPr>
          <p:cNvPicPr>
            <a:picLocks noChangeAspect="1"/>
          </p:cNvPicPr>
          <p:nvPr/>
        </p:nvPicPr>
        <p:blipFill>
          <a:blip r:embed="rId5"/>
          <a:stretch>
            <a:fillRect/>
          </a:stretch>
        </p:blipFill>
        <p:spPr>
          <a:xfrm>
            <a:off x="814864" y="6127194"/>
            <a:ext cx="91440" cy="1233249"/>
          </a:xfrm>
          <a:prstGeom prst="rect">
            <a:avLst/>
          </a:prstGeom>
        </p:spPr>
      </p:pic>
      <p:sp>
        <p:nvSpPr>
          <p:cNvPr id="18" name="Text 11"/>
          <p:cNvSpPr/>
          <p:nvPr/>
        </p:nvSpPr>
        <p:spPr>
          <a:xfrm>
            <a:off x="1138595" y="635948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Hết Thời Hạn</a:t>
            </a:r>
            <a:endParaRPr lang="en-US" sz="1900" dirty="0"/>
          </a:p>
        </p:txBody>
      </p:sp>
      <p:sp>
        <p:nvSpPr>
          <p:cNvPr id="19" name="Text 12"/>
          <p:cNvSpPr/>
          <p:nvPr/>
        </p:nvSpPr>
        <p:spPr>
          <a:xfrm>
            <a:off x="1138595" y="6793111"/>
            <a:ext cx="6935391"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Thời hạn sử dụng đất đã hết và không được gia hạn</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78393" y="328851"/>
            <a:ext cx="4115872" cy="351830"/>
          </a:xfrm>
          <a:prstGeom prst="rect">
            <a:avLst/>
          </a:prstGeom>
          <a:noFill/>
          <a:ln/>
        </p:spPr>
        <p:txBody>
          <a:bodyPr wrap="none" lIns="0" tIns="0" rIns="0" bIns="0" rtlCol="0" anchor="t"/>
          <a:lstStyle/>
          <a:p>
            <a:pPr algn="l" indent="0" marL="0">
              <a:lnSpc>
                <a:spcPts val="2750"/>
              </a:lnSpc>
              <a:buNone/>
            </a:pPr>
            <a:r>
              <a:rPr lang="en-US" sz="2200" dirty="0">
                <a:solidFill>
                  <a:srgbClr val="D73AD7"/>
                </a:solidFill>
                <a:latin typeface="Source Serif 4 Semi Bold" pitchFamily="34" charset="0"/>
                <a:ea typeface="Source Serif 4 Semi Bold" pitchFamily="34" charset="-122"/>
                <a:cs typeface="Source Serif 4 Semi Bold" pitchFamily="34" charset="-120"/>
              </a:rPr>
              <a:t>Giải Quyết Tranh Chấp Đất Đai</a:t>
            </a:r>
            <a:endParaRPr lang="en-US" sz="2200" dirty="0"/>
          </a:p>
        </p:txBody>
      </p:sp>
      <p:sp>
        <p:nvSpPr>
          <p:cNvPr id="3" name="Shape 1"/>
          <p:cNvSpPr/>
          <p:nvPr/>
        </p:nvSpPr>
        <p:spPr>
          <a:xfrm>
            <a:off x="478393" y="1837253"/>
            <a:ext cx="13673614" cy="15240"/>
          </a:xfrm>
          <a:prstGeom prst="roundRect">
            <a:avLst>
              <a:gd name="adj" fmla="val 329640"/>
            </a:avLst>
          </a:prstGeom>
          <a:solidFill>
            <a:srgbClr val="DABADD"/>
          </a:solidFill>
          <a:ln/>
        </p:spPr>
      </p:sp>
      <p:sp>
        <p:nvSpPr>
          <p:cNvPr id="4" name="Shape 2"/>
          <p:cNvSpPr/>
          <p:nvPr/>
        </p:nvSpPr>
        <p:spPr>
          <a:xfrm>
            <a:off x="3851791" y="1478518"/>
            <a:ext cx="15240" cy="358735"/>
          </a:xfrm>
          <a:prstGeom prst="roundRect">
            <a:avLst>
              <a:gd name="adj" fmla="val 329640"/>
            </a:avLst>
          </a:prstGeom>
          <a:solidFill>
            <a:srgbClr val="DABADD"/>
          </a:solidFill>
          <a:ln/>
        </p:spPr>
      </p:sp>
      <p:sp>
        <p:nvSpPr>
          <p:cNvPr id="5" name="Shape 3"/>
          <p:cNvSpPr/>
          <p:nvPr/>
        </p:nvSpPr>
        <p:spPr>
          <a:xfrm>
            <a:off x="3724870" y="1702713"/>
            <a:ext cx="269081" cy="269081"/>
          </a:xfrm>
          <a:prstGeom prst="roundRect">
            <a:avLst>
              <a:gd name="adj" fmla="val 18670"/>
            </a:avLst>
          </a:prstGeom>
          <a:solidFill>
            <a:srgbClr val="F4D4F7"/>
          </a:solidFill>
          <a:ln w="7620">
            <a:solidFill>
              <a:srgbClr val="DABADD"/>
            </a:solidFill>
            <a:prstDash val="solid"/>
          </a:ln>
        </p:spPr>
      </p:sp>
      <p:sp>
        <p:nvSpPr>
          <p:cNvPr id="6" name="Text 4"/>
          <p:cNvSpPr/>
          <p:nvPr/>
        </p:nvSpPr>
        <p:spPr>
          <a:xfrm>
            <a:off x="3774996" y="1731764"/>
            <a:ext cx="168831" cy="210979"/>
          </a:xfrm>
          <a:prstGeom prst="rect">
            <a:avLst/>
          </a:prstGeom>
          <a:noFill/>
          <a:ln/>
        </p:spPr>
        <p:txBody>
          <a:bodyPr wrap="none" lIns="0" tIns="0" rIns="0" bIns="0" rtlCol="0" anchor="t"/>
          <a:lstStyle/>
          <a:p>
            <a:pPr algn="ctr" indent="0" marL="0">
              <a:lnSpc>
                <a:spcPts val="1300"/>
              </a:lnSpc>
              <a:buNone/>
            </a:pPr>
            <a:r>
              <a:rPr lang="en-US" sz="1300" dirty="0">
                <a:solidFill>
                  <a:srgbClr val="272525"/>
                </a:solidFill>
                <a:latin typeface="Source Serif 4 Semi Bold" pitchFamily="34" charset="0"/>
                <a:ea typeface="Source Serif 4 Semi Bold" pitchFamily="34" charset="-122"/>
                <a:cs typeface="Source Serif 4 Semi Bold" pitchFamily="34" charset="-120"/>
              </a:rPr>
              <a:t>1</a:t>
            </a:r>
            <a:endParaRPr lang="en-US" sz="1300" dirty="0"/>
          </a:p>
        </p:txBody>
      </p:sp>
      <p:sp>
        <p:nvSpPr>
          <p:cNvPr id="7" name="Text 5"/>
          <p:cNvSpPr/>
          <p:nvPr/>
        </p:nvSpPr>
        <p:spPr>
          <a:xfrm>
            <a:off x="3155752" y="919877"/>
            <a:ext cx="1407200" cy="175855"/>
          </a:xfrm>
          <a:prstGeom prst="rect">
            <a:avLst/>
          </a:prstGeom>
          <a:noFill/>
          <a:ln/>
        </p:spPr>
        <p:txBody>
          <a:bodyPr wrap="none" lIns="0" tIns="0" rIns="0" bIns="0" rtlCol="0" anchor="t"/>
          <a:lstStyle/>
          <a:p>
            <a:pPr algn="ctr" indent="0" marL="0">
              <a:lnSpc>
                <a:spcPts val="135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Hòa Giải</a:t>
            </a:r>
            <a:endParaRPr lang="en-US" sz="1100" dirty="0"/>
          </a:p>
        </p:txBody>
      </p:sp>
      <p:sp>
        <p:nvSpPr>
          <p:cNvPr id="8" name="Text 6"/>
          <p:cNvSpPr/>
          <p:nvPr/>
        </p:nvSpPr>
        <p:spPr>
          <a:xfrm>
            <a:off x="597932" y="1167408"/>
            <a:ext cx="6522958" cy="191453"/>
          </a:xfrm>
          <a:prstGeom prst="rect">
            <a:avLst/>
          </a:prstGeom>
          <a:noFill/>
          <a:ln/>
        </p:spPr>
        <p:txBody>
          <a:bodyPr wrap="none" lIns="0" tIns="0" rIns="0" bIns="0" rtlCol="0" anchor="t"/>
          <a:lstStyle/>
          <a:p>
            <a:pPr algn="ctr" indent="0" marL="0">
              <a:lnSpc>
                <a:spcPts val="1500"/>
              </a:lnSpc>
              <a:buNone/>
            </a:pPr>
            <a:r>
              <a:rPr lang="en-US" sz="900" dirty="0">
                <a:solidFill>
                  <a:srgbClr val="272525"/>
                </a:solidFill>
                <a:latin typeface="Source Sans 3" pitchFamily="34" charset="0"/>
                <a:ea typeface="Source Sans 3" pitchFamily="34" charset="-122"/>
                <a:cs typeface="Source Sans 3" pitchFamily="34" charset="-120"/>
              </a:rPr>
              <a:t>Thông qua hòa giải viên, trưởng thôn, tổ trưởng dân phố</a:t>
            </a:r>
            <a:endParaRPr lang="en-US" sz="900" dirty="0"/>
          </a:p>
        </p:txBody>
      </p:sp>
      <p:sp>
        <p:nvSpPr>
          <p:cNvPr id="9" name="Shape 7"/>
          <p:cNvSpPr/>
          <p:nvPr/>
        </p:nvSpPr>
        <p:spPr>
          <a:xfrm>
            <a:off x="7307461" y="1837253"/>
            <a:ext cx="15240" cy="358735"/>
          </a:xfrm>
          <a:prstGeom prst="roundRect">
            <a:avLst>
              <a:gd name="adj" fmla="val 329640"/>
            </a:avLst>
          </a:prstGeom>
          <a:solidFill>
            <a:srgbClr val="DABADD"/>
          </a:solidFill>
          <a:ln/>
        </p:spPr>
      </p:sp>
      <p:sp>
        <p:nvSpPr>
          <p:cNvPr id="10" name="Shape 8"/>
          <p:cNvSpPr/>
          <p:nvPr/>
        </p:nvSpPr>
        <p:spPr>
          <a:xfrm>
            <a:off x="7180540" y="1702713"/>
            <a:ext cx="269081" cy="269081"/>
          </a:xfrm>
          <a:prstGeom prst="roundRect">
            <a:avLst>
              <a:gd name="adj" fmla="val 18670"/>
            </a:avLst>
          </a:prstGeom>
          <a:solidFill>
            <a:srgbClr val="F4D4F7"/>
          </a:solidFill>
          <a:ln w="7620">
            <a:solidFill>
              <a:srgbClr val="DABADD"/>
            </a:solidFill>
            <a:prstDash val="solid"/>
          </a:ln>
        </p:spPr>
      </p:sp>
      <p:sp>
        <p:nvSpPr>
          <p:cNvPr id="11" name="Text 9"/>
          <p:cNvSpPr/>
          <p:nvPr/>
        </p:nvSpPr>
        <p:spPr>
          <a:xfrm>
            <a:off x="7230666" y="1731764"/>
            <a:ext cx="168831" cy="210979"/>
          </a:xfrm>
          <a:prstGeom prst="rect">
            <a:avLst/>
          </a:prstGeom>
          <a:noFill/>
          <a:ln/>
        </p:spPr>
        <p:txBody>
          <a:bodyPr wrap="none" lIns="0" tIns="0" rIns="0" bIns="0" rtlCol="0" anchor="t"/>
          <a:lstStyle/>
          <a:p>
            <a:pPr algn="ctr" indent="0" marL="0">
              <a:lnSpc>
                <a:spcPts val="1300"/>
              </a:lnSpc>
              <a:buNone/>
            </a:pPr>
            <a:r>
              <a:rPr lang="en-US" sz="1300" dirty="0">
                <a:solidFill>
                  <a:srgbClr val="272525"/>
                </a:solidFill>
                <a:latin typeface="Source Serif 4 Semi Bold" pitchFamily="34" charset="0"/>
                <a:ea typeface="Source Serif 4 Semi Bold" pitchFamily="34" charset="-122"/>
                <a:cs typeface="Source Serif 4 Semi Bold" pitchFamily="34" charset="-120"/>
              </a:rPr>
              <a:t>2</a:t>
            </a:r>
            <a:endParaRPr lang="en-US" sz="1300" dirty="0"/>
          </a:p>
        </p:txBody>
      </p:sp>
      <p:sp>
        <p:nvSpPr>
          <p:cNvPr id="12" name="Text 10"/>
          <p:cNvSpPr/>
          <p:nvPr/>
        </p:nvSpPr>
        <p:spPr>
          <a:xfrm>
            <a:off x="6611541" y="2315647"/>
            <a:ext cx="1407200" cy="175855"/>
          </a:xfrm>
          <a:prstGeom prst="rect">
            <a:avLst/>
          </a:prstGeom>
          <a:noFill/>
          <a:ln/>
        </p:spPr>
        <p:txBody>
          <a:bodyPr wrap="none" lIns="0" tIns="0" rIns="0" bIns="0" rtlCol="0" anchor="t"/>
          <a:lstStyle/>
          <a:p>
            <a:pPr algn="ctr" indent="0" marL="0">
              <a:lnSpc>
                <a:spcPts val="135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Hành Chính</a:t>
            </a:r>
            <a:endParaRPr lang="en-US" sz="1100" dirty="0"/>
          </a:p>
        </p:txBody>
      </p:sp>
      <p:sp>
        <p:nvSpPr>
          <p:cNvPr id="13" name="Text 11"/>
          <p:cNvSpPr/>
          <p:nvPr/>
        </p:nvSpPr>
        <p:spPr>
          <a:xfrm>
            <a:off x="4053602" y="2563178"/>
            <a:ext cx="6523077" cy="191453"/>
          </a:xfrm>
          <a:prstGeom prst="rect">
            <a:avLst/>
          </a:prstGeom>
          <a:noFill/>
          <a:ln/>
        </p:spPr>
        <p:txBody>
          <a:bodyPr wrap="none" lIns="0" tIns="0" rIns="0" bIns="0" rtlCol="0" anchor="t"/>
          <a:lstStyle/>
          <a:p>
            <a:pPr algn="ctr" indent="0" marL="0">
              <a:lnSpc>
                <a:spcPts val="1500"/>
              </a:lnSpc>
              <a:buNone/>
            </a:pPr>
            <a:r>
              <a:rPr lang="en-US" sz="900" dirty="0">
                <a:solidFill>
                  <a:srgbClr val="272525"/>
                </a:solidFill>
                <a:latin typeface="Source Sans 3" pitchFamily="34" charset="0"/>
                <a:ea typeface="Source Sans 3" pitchFamily="34" charset="-122"/>
                <a:cs typeface="Source Sans 3" pitchFamily="34" charset="-120"/>
              </a:rPr>
              <a:t>Khiếu nại lên cơ quan hành chính có thẩm quyền</a:t>
            </a:r>
            <a:endParaRPr lang="en-US" sz="900" dirty="0"/>
          </a:p>
        </p:txBody>
      </p:sp>
      <p:sp>
        <p:nvSpPr>
          <p:cNvPr id="14" name="Shape 12"/>
          <p:cNvSpPr/>
          <p:nvPr/>
        </p:nvSpPr>
        <p:spPr>
          <a:xfrm>
            <a:off x="10763250" y="1478518"/>
            <a:ext cx="15240" cy="358735"/>
          </a:xfrm>
          <a:prstGeom prst="roundRect">
            <a:avLst>
              <a:gd name="adj" fmla="val 329640"/>
            </a:avLst>
          </a:prstGeom>
          <a:solidFill>
            <a:srgbClr val="DABADD"/>
          </a:solidFill>
          <a:ln/>
        </p:spPr>
      </p:sp>
      <p:sp>
        <p:nvSpPr>
          <p:cNvPr id="15" name="Shape 13"/>
          <p:cNvSpPr/>
          <p:nvPr/>
        </p:nvSpPr>
        <p:spPr>
          <a:xfrm>
            <a:off x="10636329" y="1702713"/>
            <a:ext cx="269081" cy="269081"/>
          </a:xfrm>
          <a:prstGeom prst="roundRect">
            <a:avLst>
              <a:gd name="adj" fmla="val 18670"/>
            </a:avLst>
          </a:prstGeom>
          <a:solidFill>
            <a:srgbClr val="F4D4F7"/>
          </a:solidFill>
          <a:ln w="7620">
            <a:solidFill>
              <a:srgbClr val="DABADD"/>
            </a:solidFill>
            <a:prstDash val="solid"/>
          </a:ln>
        </p:spPr>
      </p:sp>
      <p:sp>
        <p:nvSpPr>
          <p:cNvPr id="16" name="Text 14"/>
          <p:cNvSpPr/>
          <p:nvPr/>
        </p:nvSpPr>
        <p:spPr>
          <a:xfrm>
            <a:off x="10686455" y="1731764"/>
            <a:ext cx="168831" cy="210979"/>
          </a:xfrm>
          <a:prstGeom prst="rect">
            <a:avLst/>
          </a:prstGeom>
          <a:noFill/>
          <a:ln/>
        </p:spPr>
        <p:txBody>
          <a:bodyPr wrap="none" lIns="0" tIns="0" rIns="0" bIns="0" rtlCol="0" anchor="t"/>
          <a:lstStyle/>
          <a:p>
            <a:pPr algn="ctr" indent="0" marL="0">
              <a:lnSpc>
                <a:spcPts val="1300"/>
              </a:lnSpc>
              <a:buNone/>
            </a:pPr>
            <a:r>
              <a:rPr lang="en-US" sz="1300" dirty="0">
                <a:solidFill>
                  <a:srgbClr val="272525"/>
                </a:solidFill>
                <a:latin typeface="Source Serif 4 Semi Bold" pitchFamily="34" charset="0"/>
                <a:ea typeface="Source Serif 4 Semi Bold" pitchFamily="34" charset="-122"/>
                <a:cs typeface="Source Serif 4 Semi Bold" pitchFamily="34" charset="-120"/>
              </a:rPr>
              <a:t>3</a:t>
            </a:r>
            <a:endParaRPr lang="en-US" sz="1300" dirty="0"/>
          </a:p>
        </p:txBody>
      </p:sp>
      <p:sp>
        <p:nvSpPr>
          <p:cNvPr id="17" name="Text 15"/>
          <p:cNvSpPr/>
          <p:nvPr/>
        </p:nvSpPr>
        <p:spPr>
          <a:xfrm>
            <a:off x="10067330" y="919877"/>
            <a:ext cx="1407200" cy="175855"/>
          </a:xfrm>
          <a:prstGeom prst="rect">
            <a:avLst/>
          </a:prstGeom>
          <a:noFill/>
          <a:ln/>
        </p:spPr>
        <p:txBody>
          <a:bodyPr wrap="none" lIns="0" tIns="0" rIns="0" bIns="0" rtlCol="0" anchor="t"/>
          <a:lstStyle/>
          <a:p>
            <a:pPr algn="ctr" indent="0" marL="0">
              <a:lnSpc>
                <a:spcPts val="135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Tòa Án</a:t>
            </a:r>
            <a:endParaRPr lang="en-US" sz="1100" dirty="0"/>
          </a:p>
        </p:txBody>
      </p:sp>
      <p:sp>
        <p:nvSpPr>
          <p:cNvPr id="18" name="Text 16"/>
          <p:cNvSpPr/>
          <p:nvPr/>
        </p:nvSpPr>
        <p:spPr>
          <a:xfrm>
            <a:off x="7509391" y="1167408"/>
            <a:ext cx="6523077" cy="191453"/>
          </a:xfrm>
          <a:prstGeom prst="rect">
            <a:avLst/>
          </a:prstGeom>
          <a:noFill/>
          <a:ln/>
        </p:spPr>
        <p:txBody>
          <a:bodyPr wrap="none" lIns="0" tIns="0" rIns="0" bIns="0" rtlCol="0" anchor="t"/>
          <a:lstStyle/>
          <a:p>
            <a:pPr algn="ctr" indent="0" marL="0">
              <a:lnSpc>
                <a:spcPts val="1500"/>
              </a:lnSpc>
              <a:buNone/>
            </a:pPr>
            <a:r>
              <a:rPr lang="en-US" sz="900" dirty="0">
                <a:solidFill>
                  <a:srgbClr val="272525"/>
                </a:solidFill>
                <a:latin typeface="Source Sans 3" pitchFamily="34" charset="0"/>
                <a:ea typeface="Source Sans 3" pitchFamily="34" charset="-122"/>
                <a:cs typeface="Source Sans 3" pitchFamily="34" charset="-120"/>
              </a:rPr>
              <a:t>Khởi kiện ra tòa án nhân dân khi không thể giải quyết</a:t>
            </a:r>
            <a:endParaRPr lang="en-US" sz="900" dirty="0"/>
          </a:p>
        </p:txBody>
      </p:sp>
      <p:sp>
        <p:nvSpPr>
          <p:cNvPr id="19" name="Text 17"/>
          <p:cNvSpPr/>
          <p:nvPr/>
        </p:nvSpPr>
        <p:spPr>
          <a:xfrm>
            <a:off x="478393" y="2996803"/>
            <a:ext cx="6690955" cy="382905"/>
          </a:xfrm>
          <a:prstGeom prst="rect">
            <a:avLst/>
          </a:prstGeom>
          <a:noFill/>
          <a:ln/>
        </p:spPr>
        <p:txBody>
          <a:bodyPr wrap="square" lIns="0" tIns="0" rIns="0" bIns="0" rtlCol="0" anchor="t"/>
          <a:lstStyle/>
          <a:p>
            <a:pPr algn="l" indent="0" marL="0">
              <a:lnSpc>
                <a:spcPts val="1500"/>
              </a:lnSpc>
              <a:buNone/>
            </a:pPr>
            <a:r>
              <a:rPr lang="en-US" sz="900" dirty="0">
                <a:solidFill>
                  <a:srgbClr val="272525"/>
                </a:solidFill>
                <a:latin typeface="Source Sans 3" pitchFamily="34" charset="0"/>
                <a:ea typeface="Source Sans 3" pitchFamily="34" charset="-122"/>
                <a:cs typeface="Source Sans 3" pitchFamily="34" charset="-120"/>
              </a:rPr>
              <a:t>Việc giải quyết tranh chấp đất đai cần tuân thủ đúng trình tự, thủ tục pháp luật. Ưu tiên hòa giải, đối thoại để tìm ra giải pháp hài hòa lợi ích các bên.</a:t>
            </a:r>
            <a:endParaRPr lang="en-US" sz="900" dirty="0"/>
          </a:p>
        </p:txBody>
      </p:sp>
      <p:pic>
        <p:nvPicPr>
          <p:cNvPr id="20" name="Image 0" descr="preencoded.png">    </p:cNvPr>
          <p:cNvPicPr>
            <a:picLocks noChangeAspect="1"/>
          </p:cNvPicPr>
          <p:nvPr/>
        </p:nvPicPr>
        <p:blipFill>
          <a:blip r:embed="rId1"/>
          <a:stretch>
            <a:fillRect/>
          </a:stretch>
        </p:blipFill>
        <p:spPr>
          <a:xfrm>
            <a:off x="7468672" y="3023711"/>
            <a:ext cx="6690955" cy="66909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671399"/>
            <a:ext cx="6858595"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Chế Tài Vi Phạm Luật Đất Đai</a:t>
            </a:r>
            <a:endParaRPr lang="en-US" sz="3850" dirty="0"/>
          </a:p>
        </p:txBody>
      </p:sp>
      <p:sp>
        <p:nvSpPr>
          <p:cNvPr id="4" name="Text 1"/>
          <p:cNvSpPr/>
          <p:nvPr/>
        </p:nvSpPr>
        <p:spPr>
          <a:xfrm>
            <a:off x="837724" y="2706053"/>
            <a:ext cx="2314932" cy="691158"/>
          </a:xfrm>
          <a:prstGeom prst="rect">
            <a:avLst/>
          </a:prstGeom>
          <a:noFill/>
          <a:ln/>
        </p:spPr>
        <p:txBody>
          <a:bodyPr wrap="none" lIns="0" tIns="0" rIns="0" bIns="0" rtlCol="0" anchor="t"/>
          <a:lstStyle/>
          <a:p>
            <a:pPr algn="ctr" indent="0" marL="0">
              <a:lnSpc>
                <a:spcPts val="5400"/>
              </a:lnSpc>
              <a:buNone/>
            </a:pPr>
            <a:r>
              <a:rPr lang="en-US" sz="5400" dirty="0">
                <a:solidFill>
                  <a:srgbClr val="272525"/>
                </a:solidFill>
                <a:latin typeface="Source Serif 4 Semi Bold" pitchFamily="34" charset="0"/>
                <a:ea typeface="Source Serif 4 Semi Bold" pitchFamily="34" charset="-122"/>
                <a:cs typeface="Source Serif 4 Semi Bold" pitchFamily="34" charset="-120"/>
              </a:rPr>
              <a:t>500K-2M</a:t>
            </a:r>
            <a:endParaRPr lang="en-US" sz="5400" dirty="0"/>
          </a:p>
        </p:txBody>
      </p:sp>
      <p:sp>
        <p:nvSpPr>
          <p:cNvPr id="5" name="Text 2"/>
          <p:cNvSpPr/>
          <p:nvPr/>
        </p:nvSpPr>
        <p:spPr>
          <a:xfrm>
            <a:off x="837724" y="3658910"/>
            <a:ext cx="2314932" cy="308015"/>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Phạt Tiền</a:t>
            </a:r>
            <a:endParaRPr lang="en-US" sz="1900" dirty="0"/>
          </a:p>
        </p:txBody>
      </p:sp>
      <p:sp>
        <p:nvSpPr>
          <p:cNvPr id="6" name="Text 3"/>
          <p:cNvSpPr/>
          <p:nvPr/>
        </p:nvSpPr>
        <p:spPr>
          <a:xfrm>
            <a:off x="837724" y="4092535"/>
            <a:ext cx="2314932" cy="1005126"/>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Mức phạt từ 500 nghìn đến 2 triệu đồng tùy mức độ vi phạm</a:t>
            </a:r>
            <a:endParaRPr lang="en-US" sz="1600" dirty="0"/>
          </a:p>
        </p:txBody>
      </p:sp>
      <p:sp>
        <p:nvSpPr>
          <p:cNvPr id="7" name="Text 4"/>
          <p:cNvSpPr/>
          <p:nvPr/>
        </p:nvSpPr>
        <p:spPr>
          <a:xfrm>
            <a:off x="3414474" y="2706053"/>
            <a:ext cx="2314932" cy="691158"/>
          </a:xfrm>
          <a:prstGeom prst="rect">
            <a:avLst/>
          </a:prstGeom>
          <a:noFill/>
          <a:ln/>
        </p:spPr>
        <p:txBody>
          <a:bodyPr wrap="none" lIns="0" tIns="0" rIns="0" bIns="0" rtlCol="0" anchor="t"/>
          <a:lstStyle/>
          <a:p>
            <a:pPr algn="ctr" indent="0" marL="0">
              <a:lnSpc>
                <a:spcPts val="5400"/>
              </a:lnSpc>
              <a:buNone/>
            </a:pPr>
            <a:r>
              <a:rPr lang="en-US" sz="5400" dirty="0">
                <a:solidFill>
                  <a:srgbClr val="272525"/>
                </a:solidFill>
                <a:latin typeface="Source Serif 4 Semi Bold" pitchFamily="34" charset="0"/>
                <a:ea typeface="Source Serif 4 Semi Bold" pitchFamily="34" charset="-122"/>
                <a:cs typeface="Source Serif 4 Semi Bold" pitchFamily="34" charset="-120"/>
              </a:rPr>
              <a:t>100%</a:t>
            </a:r>
            <a:endParaRPr lang="en-US" sz="5400" dirty="0"/>
          </a:p>
        </p:txBody>
      </p:sp>
      <p:sp>
        <p:nvSpPr>
          <p:cNvPr id="8" name="Text 5"/>
          <p:cNvSpPr/>
          <p:nvPr/>
        </p:nvSpPr>
        <p:spPr>
          <a:xfrm>
            <a:off x="3414474" y="3658910"/>
            <a:ext cx="2314932" cy="308015"/>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Thu Hồi Đất</a:t>
            </a:r>
            <a:endParaRPr lang="en-US" sz="1900" dirty="0"/>
          </a:p>
        </p:txBody>
      </p:sp>
      <p:sp>
        <p:nvSpPr>
          <p:cNvPr id="9" name="Text 6"/>
          <p:cNvSpPr/>
          <p:nvPr/>
        </p:nvSpPr>
        <p:spPr>
          <a:xfrm>
            <a:off x="3414474" y="4092535"/>
            <a:ext cx="2314932" cy="670084"/>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Thu hồi toàn bộ diện tích đất vi phạm nghiêm trọng</a:t>
            </a:r>
            <a:endParaRPr lang="en-US" sz="1600" dirty="0"/>
          </a:p>
        </p:txBody>
      </p:sp>
      <p:sp>
        <p:nvSpPr>
          <p:cNvPr id="10" name="Text 7"/>
          <p:cNvSpPr/>
          <p:nvPr/>
        </p:nvSpPr>
        <p:spPr>
          <a:xfrm>
            <a:off x="5991225" y="2706053"/>
            <a:ext cx="2314932" cy="691158"/>
          </a:xfrm>
          <a:prstGeom prst="rect">
            <a:avLst/>
          </a:prstGeom>
          <a:noFill/>
          <a:ln/>
        </p:spPr>
        <p:txBody>
          <a:bodyPr wrap="none" lIns="0" tIns="0" rIns="0" bIns="0" rtlCol="0" anchor="t"/>
          <a:lstStyle/>
          <a:p>
            <a:pPr algn="ctr" indent="0" marL="0">
              <a:lnSpc>
                <a:spcPts val="5400"/>
              </a:lnSpc>
              <a:buNone/>
            </a:pPr>
            <a:r>
              <a:rPr lang="en-US" sz="5400" dirty="0">
                <a:solidFill>
                  <a:srgbClr val="272525"/>
                </a:solidFill>
                <a:latin typeface="Source Serif 4 Semi Bold" pitchFamily="34" charset="0"/>
                <a:ea typeface="Source Serif 4 Semi Bold" pitchFamily="34" charset="-122"/>
                <a:cs typeface="Source Serif 4 Semi Bold" pitchFamily="34" charset="-120"/>
              </a:rPr>
              <a:t>3-7</a:t>
            </a:r>
            <a:endParaRPr lang="en-US" sz="5400" dirty="0"/>
          </a:p>
        </p:txBody>
      </p:sp>
      <p:sp>
        <p:nvSpPr>
          <p:cNvPr id="11" name="Text 8"/>
          <p:cNvSpPr/>
          <p:nvPr/>
        </p:nvSpPr>
        <p:spPr>
          <a:xfrm>
            <a:off x="5991225" y="3658910"/>
            <a:ext cx="2314932" cy="308015"/>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Tù Giam</a:t>
            </a:r>
            <a:endParaRPr lang="en-US" sz="1900" dirty="0"/>
          </a:p>
        </p:txBody>
      </p:sp>
      <p:sp>
        <p:nvSpPr>
          <p:cNvPr id="12" name="Text 9"/>
          <p:cNvSpPr/>
          <p:nvPr/>
        </p:nvSpPr>
        <p:spPr>
          <a:xfrm>
            <a:off x="5991225" y="4092535"/>
            <a:ext cx="2314932" cy="1005126"/>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Từ 3-7 năm tù đối với các hành vi chiếm đoạt đất đai trái phép</a:t>
            </a:r>
            <a:endParaRPr lang="en-US" sz="1600" dirty="0"/>
          </a:p>
        </p:txBody>
      </p:sp>
      <p:sp>
        <p:nvSpPr>
          <p:cNvPr id="13" name="Shape 10"/>
          <p:cNvSpPr/>
          <p:nvPr/>
        </p:nvSpPr>
        <p:spPr>
          <a:xfrm>
            <a:off x="837724" y="5333286"/>
            <a:ext cx="7468553" cy="1224915"/>
          </a:xfrm>
          <a:prstGeom prst="roundRect">
            <a:avLst>
              <a:gd name="adj" fmla="val 7182"/>
            </a:avLst>
          </a:prstGeom>
          <a:solidFill>
            <a:srgbClr val="FFB3B4"/>
          </a:solidFill>
          <a:ln/>
        </p:spPr>
      </p:sp>
      <p:pic>
        <p:nvPicPr>
          <p:cNvPr id="14" name="Image 1" descr="preencoded.png">    </p:cNvPr>
          <p:cNvPicPr>
            <a:picLocks noChangeAspect="1"/>
          </p:cNvPicPr>
          <p:nvPr/>
        </p:nvPicPr>
        <p:blipFill>
          <a:blip r:embed="rId2"/>
          <a:stretch>
            <a:fillRect/>
          </a:stretch>
        </p:blipFill>
        <p:spPr>
          <a:xfrm>
            <a:off x="1047155" y="5640229"/>
            <a:ext cx="261818" cy="209431"/>
          </a:xfrm>
          <a:prstGeom prst="rect">
            <a:avLst/>
          </a:prstGeom>
        </p:spPr>
      </p:pic>
      <p:sp>
        <p:nvSpPr>
          <p:cNvPr id="15" name="Text 11"/>
          <p:cNvSpPr/>
          <p:nvPr/>
        </p:nvSpPr>
        <p:spPr>
          <a:xfrm>
            <a:off x="1518404" y="5594985"/>
            <a:ext cx="6578441" cy="670084"/>
          </a:xfrm>
          <a:prstGeom prst="rect">
            <a:avLst/>
          </a:prstGeom>
          <a:noFill/>
          <a:ln/>
        </p:spPr>
        <p:txBody>
          <a:bodyPr wrap="square" lIns="0" tIns="0" rIns="0" bIns="0" rtlCol="0" anchor="t"/>
          <a:lstStyle/>
          <a:p>
            <a:pPr algn="l" indent="0" marL="0">
              <a:lnSpc>
                <a:spcPts val="2600"/>
              </a:lnSpc>
              <a:buNone/>
            </a:pPr>
            <a:r>
              <a:rPr lang="en-US" sz="1600" b="1" dirty="0">
                <a:solidFill>
                  <a:srgbClr val="000000"/>
                </a:solidFill>
                <a:latin typeface="Source Sans 3" pitchFamily="34" charset="0"/>
                <a:ea typeface="Source Sans 3" pitchFamily="34" charset="-122"/>
                <a:cs typeface="Source Sans 3" pitchFamily="34" charset="-120"/>
              </a:rPr>
              <a:t>Lưu ý:</a:t>
            </a:r>
            <a:pPr algn="l" indent="0" marL="0">
              <a:lnSpc>
                <a:spcPts val="2600"/>
              </a:lnSpc>
              <a:buNone/>
            </a:pPr>
            <a:r>
              <a:rPr lang="en-US" sz="1600" dirty="0">
                <a:solidFill>
                  <a:srgbClr val="000000"/>
                </a:solidFill>
                <a:latin typeface="Source Sans 3" pitchFamily="34" charset="0"/>
                <a:ea typeface="Source Sans 3" pitchFamily="34" charset="-122"/>
                <a:cs typeface="Source Sans 3" pitchFamily="34" charset="-120"/>
              </a:rPr>
              <a:t> Việc vi phạm pháp luật đất đai có thể dẫn đến hậu quả pháp lý nghiêm trọng. Người dân cần tuân thủ nghiêm túc các quy định.</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2025-09-17T03:20:19Z</dcterms:created>
  <dcterms:modified xsi:type="dcterms:W3CDTF">2025-09-17T03:20:19Z</dcterms:modified>
</cp:coreProperties>
</file>