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slideLayout" Target="../slideLayouts/slideLayout6.xml"/><Relationship Id="rId8"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slideLayout" Target="../slideLayouts/slideLayout7.xml"/><Relationship Id="rId6"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85000"/>
            </a:srgbClr>
          </a:solidFill>
          <a:ln/>
        </p:spPr>
      </p:sp>
      <p:sp>
        <p:nvSpPr>
          <p:cNvPr id="4" name="Text 1"/>
          <p:cNvSpPr/>
          <p:nvPr/>
        </p:nvSpPr>
        <p:spPr>
          <a:xfrm>
            <a:off x="968693" y="2440186"/>
            <a:ext cx="9620250"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Tiết Đọc Thư Viện: Những Cánh Cò</a:t>
            </a:r>
            <a:endParaRPr lang="en-US" sz="4550" dirty="0"/>
          </a:p>
        </p:txBody>
      </p:sp>
      <p:sp>
        <p:nvSpPr>
          <p:cNvPr id="5" name="Text 2"/>
          <p:cNvSpPr/>
          <p:nvPr/>
        </p:nvSpPr>
        <p:spPr>
          <a:xfrm>
            <a:off x="968693" y="3536513"/>
            <a:ext cx="12692896" cy="790099"/>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Chào mừng các em học sinh lớp 1 đến với tiết học đặc biệt tại thư viện! Hôm nay chúng ta sẽ cùng nhau khám phá câu chuyện tuyệt vời về "Những Cánh Cò" - một tác phẩm văn học thiếu nhi đầy ý nghĩa và thú vị.</a:t>
            </a:r>
            <a:endParaRPr lang="en-US" sz="1900" dirty="0"/>
          </a:p>
        </p:txBody>
      </p:sp>
      <p:sp>
        <p:nvSpPr>
          <p:cNvPr id="6" name="Text 3"/>
          <p:cNvSpPr/>
          <p:nvPr/>
        </p:nvSpPr>
        <p:spPr>
          <a:xfrm>
            <a:off x="968693" y="4604266"/>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Thư viện là nơi chứa đựng vô số kho tàng tri thức, nơi các em có thể tự do khám phá thế giới qua từng trang sách. Tiết học hôm nay không chỉ giúp các em làm quen với môi trường thư viện mà còn rèn luyện kỹ năng đọc hiểu và tình yêu với sách vở.</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968693" y="611267"/>
            <a:ext cx="8528447" cy="653772"/>
          </a:xfrm>
          <a:prstGeom prst="rect">
            <a:avLst/>
          </a:prstGeom>
          <a:noFill/>
          <a:ln/>
        </p:spPr>
        <p:txBody>
          <a:bodyPr wrap="none" lIns="0" tIns="0" rIns="0" bIns="0" rtlCol="0" anchor="t"/>
          <a:lstStyle/>
          <a:p>
            <a:pPr algn="l" indent="0" marL="0">
              <a:lnSpc>
                <a:spcPts val="5100"/>
              </a:lnSpc>
              <a:buNone/>
            </a:pPr>
            <a:r>
              <a:rPr lang="en-US" sz="4100" dirty="0">
                <a:solidFill>
                  <a:srgbClr val="D73AD7"/>
                </a:solidFill>
                <a:latin typeface="Source Serif 4 Semi Bold" pitchFamily="34" charset="0"/>
                <a:ea typeface="Source Serif 4 Semi Bold" pitchFamily="34" charset="-122"/>
                <a:cs typeface="Source Serif 4 Semi Bold" pitchFamily="34" charset="-120"/>
              </a:rPr>
              <a:t>Kết Luận Và Hướng Dẫn Tiếp Theo</a:t>
            </a:r>
            <a:endParaRPr lang="en-US" sz="4100" dirty="0"/>
          </a:p>
        </p:txBody>
      </p:sp>
      <p:sp>
        <p:nvSpPr>
          <p:cNvPr id="3" name="Text 1"/>
          <p:cNvSpPr/>
          <p:nvPr/>
        </p:nvSpPr>
        <p:spPr>
          <a:xfrm>
            <a:off x="968693" y="1709499"/>
            <a:ext cx="12692896" cy="106691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Tiết đọc thư viện với câu chuyện "Những Cánh Cò" đã mang đến cho các em học sinh lớp 1 những trải nghiệm học tập thú vị và bổ ích. Qua câu chuyện, các em không chỉ được giải trí mà còn học được những bài học quý giá về tình yêu thiên nhiên, sự đoàn kết và trách nhiệm bảo vệ môi trường sống.</a:t>
            </a:r>
            <a:endParaRPr lang="en-US" sz="1750" dirty="0"/>
          </a:p>
        </p:txBody>
      </p:sp>
      <p:sp>
        <p:nvSpPr>
          <p:cNvPr id="4" name="Text 2"/>
          <p:cNvSpPr/>
          <p:nvPr/>
        </p:nvSpPr>
        <p:spPr>
          <a:xfrm>
            <a:off x="968693" y="3026450"/>
            <a:ext cx="12692896" cy="106691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Để tiếp tục phát triển tình yêu đọc sách, các em nên thường xuyên đến thư viện, khám phá những cuốn sách mới và tham gia các hoạt động đọc sách cùng bạn bè. Gia đình cũng đóng vai trò quan trọng trong việc khuyến khích con em đọc sách tại nhà, tạo ra không gian đọc sách ấm cúng và thú vị.</a:t>
            </a:r>
            <a:endParaRPr lang="en-US" sz="1750" dirty="0"/>
          </a:p>
        </p:txBody>
      </p:sp>
      <p:sp>
        <p:nvSpPr>
          <p:cNvPr id="5" name="Shape 3"/>
          <p:cNvSpPr/>
          <p:nvPr/>
        </p:nvSpPr>
        <p:spPr>
          <a:xfrm>
            <a:off x="968693" y="4343400"/>
            <a:ext cx="12692896" cy="1957864"/>
          </a:xfrm>
          <a:prstGeom prst="roundRect">
            <a:avLst>
              <a:gd name="adj" fmla="val 4768"/>
            </a:avLst>
          </a:prstGeom>
          <a:solidFill>
            <a:srgbClr val="F4D4F7"/>
          </a:solidFill>
          <a:ln w="7620">
            <a:solidFill>
              <a:srgbClr val="DABADD"/>
            </a:solidFill>
            <a:prstDash val="solid"/>
          </a:ln>
        </p:spPr>
      </p:sp>
      <p:sp>
        <p:nvSpPr>
          <p:cNvPr id="6" name="Shape 4"/>
          <p:cNvSpPr/>
          <p:nvPr/>
        </p:nvSpPr>
        <p:spPr>
          <a:xfrm>
            <a:off x="976312" y="4351020"/>
            <a:ext cx="4225885" cy="1942624"/>
          </a:xfrm>
          <a:prstGeom prst="roundRect">
            <a:avLst>
              <a:gd name="adj" fmla="val 4806"/>
            </a:avLst>
          </a:prstGeom>
          <a:solidFill>
            <a:srgbClr val="F4D4F7"/>
          </a:solidFill>
          <a:ln/>
        </p:spPr>
      </p:sp>
      <p:sp>
        <p:nvSpPr>
          <p:cNvPr id="7" name="Text 5"/>
          <p:cNvSpPr/>
          <p:nvPr/>
        </p:nvSpPr>
        <p:spPr>
          <a:xfrm>
            <a:off x="1198483" y="4573191"/>
            <a:ext cx="3613428" cy="326827"/>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Đọc Thêm Sách Cùng Chủ Đề</a:t>
            </a:r>
            <a:endParaRPr lang="en-US" sz="2050" dirty="0"/>
          </a:p>
        </p:txBody>
      </p:sp>
      <p:sp>
        <p:nvSpPr>
          <p:cNvPr id="8" name="Text 6"/>
          <p:cNvSpPr/>
          <p:nvPr/>
        </p:nvSpPr>
        <p:spPr>
          <a:xfrm>
            <a:off x="1198483" y="5033367"/>
            <a:ext cx="3781544" cy="71127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Tìm hiểu thêm về các loài chim và động vật khác qua sách</a:t>
            </a:r>
            <a:endParaRPr lang="en-US" sz="1750" dirty="0"/>
          </a:p>
        </p:txBody>
      </p:sp>
      <p:sp>
        <p:nvSpPr>
          <p:cNvPr id="9" name="Shape 7"/>
          <p:cNvSpPr/>
          <p:nvPr/>
        </p:nvSpPr>
        <p:spPr>
          <a:xfrm>
            <a:off x="5202198" y="4351020"/>
            <a:ext cx="4225885" cy="1942624"/>
          </a:xfrm>
          <a:prstGeom prst="rect">
            <a:avLst/>
          </a:prstGeom>
          <a:solidFill>
            <a:srgbClr val="F4D4F7"/>
          </a:solidFill>
          <a:ln/>
        </p:spPr>
      </p:sp>
      <p:sp>
        <p:nvSpPr>
          <p:cNvPr id="10" name="Shape 8"/>
          <p:cNvSpPr/>
          <p:nvPr/>
        </p:nvSpPr>
        <p:spPr>
          <a:xfrm>
            <a:off x="5202198" y="4351020"/>
            <a:ext cx="30480" cy="1942624"/>
          </a:xfrm>
          <a:prstGeom prst="roundRect">
            <a:avLst>
              <a:gd name="adj" fmla="val 306291"/>
            </a:avLst>
          </a:prstGeom>
          <a:solidFill>
            <a:srgbClr val="DABADD"/>
          </a:solidFill>
          <a:ln/>
        </p:spPr>
      </p:sp>
      <p:sp>
        <p:nvSpPr>
          <p:cNvPr id="11" name="Text 9"/>
          <p:cNvSpPr/>
          <p:nvPr/>
        </p:nvSpPr>
        <p:spPr>
          <a:xfrm>
            <a:off x="5424368" y="4573191"/>
            <a:ext cx="2614970" cy="326827"/>
          </a:xfrm>
          <a:prstGeom prst="rect">
            <a:avLst/>
          </a:prstGeom>
          <a:noFill/>
          <a:ln/>
        </p:spPr>
        <p:txBody>
          <a:bodyPr wrap="non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Chia Sẻ Với Gia Đình</a:t>
            </a:r>
            <a:endParaRPr lang="en-US" sz="2050" dirty="0"/>
          </a:p>
        </p:txBody>
      </p:sp>
      <p:sp>
        <p:nvSpPr>
          <p:cNvPr id="12" name="Text 10"/>
          <p:cNvSpPr/>
          <p:nvPr/>
        </p:nvSpPr>
        <p:spPr>
          <a:xfrm>
            <a:off x="5424368" y="5033367"/>
            <a:ext cx="3781544" cy="71127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Kể lại câu chuyện cho bố mẹ và anh chị em tại nhà</a:t>
            </a:r>
            <a:endParaRPr lang="en-US" sz="1750" dirty="0"/>
          </a:p>
        </p:txBody>
      </p:sp>
      <p:sp>
        <p:nvSpPr>
          <p:cNvPr id="13" name="Shape 11"/>
          <p:cNvSpPr/>
          <p:nvPr/>
        </p:nvSpPr>
        <p:spPr>
          <a:xfrm>
            <a:off x="9428083" y="4351020"/>
            <a:ext cx="4225885" cy="1942624"/>
          </a:xfrm>
          <a:prstGeom prst="rect">
            <a:avLst/>
          </a:prstGeom>
          <a:solidFill>
            <a:srgbClr val="F4D4F7"/>
          </a:solidFill>
          <a:ln/>
        </p:spPr>
      </p:sp>
      <p:sp>
        <p:nvSpPr>
          <p:cNvPr id="14" name="Shape 12"/>
          <p:cNvSpPr/>
          <p:nvPr/>
        </p:nvSpPr>
        <p:spPr>
          <a:xfrm>
            <a:off x="9428083" y="4351020"/>
            <a:ext cx="30480" cy="1942624"/>
          </a:xfrm>
          <a:prstGeom prst="roundRect">
            <a:avLst>
              <a:gd name="adj" fmla="val 306291"/>
            </a:avLst>
          </a:prstGeom>
          <a:solidFill>
            <a:srgbClr val="DABADD"/>
          </a:solidFill>
          <a:ln/>
        </p:spPr>
      </p:sp>
      <p:sp>
        <p:nvSpPr>
          <p:cNvPr id="15" name="Text 13"/>
          <p:cNvSpPr/>
          <p:nvPr/>
        </p:nvSpPr>
        <p:spPr>
          <a:xfrm>
            <a:off x="9650254" y="4573191"/>
            <a:ext cx="3781544" cy="653653"/>
          </a:xfrm>
          <a:prstGeom prst="rect">
            <a:avLst/>
          </a:prstGeom>
          <a:noFill/>
          <a:ln/>
        </p:spPr>
        <p:txBody>
          <a:bodyPr wrap="square" lIns="0" tIns="0" rIns="0" bIns="0" rtlCol="0" anchor="t"/>
          <a:lstStyle/>
          <a:p>
            <a:pPr algn="l" indent="0" marL="0">
              <a:lnSpc>
                <a:spcPts val="2550"/>
              </a:lnSpc>
              <a:buNone/>
            </a:pPr>
            <a:r>
              <a:rPr lang="en-US" sz="2050" dirty="0">
                <a:solidFill>
                  <a:srgbClr val="272525"/>
                </a:solidFill>
                <a:latin typeface="Source Serif 4 Semi Bold" pitchFamily="34" charset="0"/>
                <a:ea typeface="Source Serif 4 Semi Bold" pitchFamily="34" charset="-122"/>
                <a:cs typeface="Source Serif 4 Semi Bold" pitchFamily="34" charset="-120"/>
              </a:rPr>
              <a:t>Thực Hành Bảo Vệ Môi Trường</a:t>
            </a:r>
            <a:endParaRPr lang="en-US" sz="2050" dirty="0"/>
          </a:p>
        </p:txBody>
      </p:sp>
      <p:sp>
        <p:nvSpPr>
          <p:cNvPr id="16" name="Text 14"/>
          <p:cNvSpPr/>
          <p:nvPr/>
        </p:nvSpPr>
        <p:spPr>
          <a:xfrm>
            <a:off x="9650254" y="5360194"/>
            <a:ext cx="3781544" cy="71127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Áp dụng những bài học từ câu chuyện vào cuộc sống hàng ngày</a:t>
            </a:r>
            <a:endParaRPr lang="en-US" sz="1750" dirty="0"/>
          </a:p>
        </p:txBody>
      </p:sp>
      <p:sp>
        <p:nvSpPr>
          <p:cNvPr id="17" name="Text 15"/>
          <p:cNvSpPr/>
          <p:nvPr/>
        </p:nvSpPr>
        <p:spPr>
          <a:xfrm>
            <a:off x="968693" y="6551295"/>
            <a:ext cx="12692896" cy="106691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Hãy nhớ rằng mỗi cuốn sách là một cuộc phiêu lưu mới, một cơ hội để khám phá thế giới và phát triển bản thân. Câu chuyện "Những Cánh Cò" chỉ là khởi đầu cho hành trình đọc sách đầy thú vị của các em. Chúc các em luôn giữ được niềm đam mê đọc sách và không ngừng học hỏi!</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968693" y="1465659"/>
            <a:ext cx="1072657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Giới Thiệu Tác Phẩm "Những Cánh Cò"</a:t>
            </a:r>
            <a:endParaRPr lang="en-US" sz="4550" dirty="0"/>
          </a:p>
        </p:txBody>
      </p:sp>
      <p:sp>
        <p:nvSpPr>
          <p:cNvPr id="3" name="Shape 1"/>
          <p:cNvSpPr/>
          <p:nvPr/>
        </p:nvSpPr>
        <p:spPr>
          <a:xfrm>
            <a:off x="968693" y="2685455"/>
            <a:ext cx="4066342" cy="2615565"/>
          </a:xfrm>
          <a:prstGeom prst="roundRect">
            <a:avLst>
              <a:gd name="adj" fmla="val 3964"/>
            </a:avLst>
          </a:prstGeom>
          <a:solidFill>
            <a:srgbClr val="F4D4F7"/>
          </a:solidFill>
          <a:ln w="15240">
            <a:solidFill>
              <a:srgbClr val="DABADD"/>
            </a:solidFill>
            <a:prstDash val="solid"/>
          </a:ln>
        </p:spPr>
      </p:sp>
      <p:sp>
        <p:nvSpPr>
          <p:cNvPr id="4" name="Text 2"/>
          <p:cNvSpPr/>
          <p:nvPr/>
        </p:nvSpPr>
        <p:spPr>
          <a:xfrm>
            <a:off x="1230749" y="2947511"/>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Tác Giả</a:t>
            </a:r>
            <a:endParaRPr lang="en-US" sz="2250" dirty="0"/>
          </a:p>
        </p:txBody>
      </p:sp>
      <p:sp>
        <p:nvSpPr>
          <p:cNvPr id="5" name="Text 3"/>
          <p:cNvSpPr/>
          <p:nvPr/>
        </p:nvSpPr>
        <p:spPr>
          <a:xfrm>
            <a:off x="1230749" y="3458766"/>
            <a:ext cx="3542228"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Tác phẩm được viết bởi các nhà văn tài năng, mang đến cho trẻ em những bài học quý giá về tình yêu thiên nhiên và lòng nhân ái.</a:t>
            </a:r>
            <a:endParaRPr lang="en-US" sz="1900" dirty="0"/>
          </a:p>
        </p:txBody>
      </p:sp>
      <p:sp>
        <p:nvSpPr>
          <p:cNvPr id="6" name="Shape 4"/>
          <p:cNvSpPr/>
          <p:nvPr/>
        </p:nvSpPr>
        <p:spPr>
          <a:xfrm>
            <a:off x="5281851" y="2685455"/>
            <a:ext cx="4066461" cy="2615565"/>
          </a:xfrm>
          <a:prstGeom prst="roundRect">
            <a:avLst>
              <a:gd name="adj" fmla="val 3964"/>
            </a:avLst>
          </a:prstGeom>
          <a:solidFill>
            <a:srgbClr val="F4D4F7"/>
          </a:solidFill>
          <a:ln w="15240">
            <a:solidFill>
              <a:srgbClr val="DABADD"/>
            </a:solidFill>
            <a:prstDash val="solid"/>
          </a:ln>
        </p:spPr>
      </p:sp>
      <p:sp>
        <p:nvSpPr>
          <p:cNvPr id="7" name="Text 5"/>
          <p:cNvSpPr/>
          <p:nvPr/>
        </p:nvSpPr>
        <p:spPr>
          <a:xfrm>
            <a:off x="5543907" y="2947511"/>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Thể Loại</a:t>
            </a:r>
            <a:endParaRPr lang="en-US" sz="2250" dirty="0"/>
          </a:p>
        </p:txBody>
      </p:sp>
      <p:sp>
        <p:nvSpPr>
          <p:cNvPr id="8" name="Text 6"/>
          <p:cNvSpPr/>
          <p:nvPr/>
        </p:nvSpPr>
        <p:spPr>
          <a:xfrm>
            <a:off x="5543907" y="3458766"/>
            <a:ext cx="3542347"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Truyện thiếu nhi với ngôn ngữ đơn giản, dễ hiểu, phù hợp với trình độ nhận thức của học sinh lớp 1.</a:t>
            </a:r>
            <a:endParaRPr lang="en-US" sz="1900" dirty="0"/>
          </a:p>
        </p:txBody>
      </p:sp>
      <p:sp>
        <p:nvSpPr>
          <p:cNvPr id="9" name="Shape 7"/>
          <p:cNvSpPr/>
          <p:nvPr/>
        </p:nvSpPr>
        <p:spPr>
          <a:xfrm>
            <a:off x="9595128" y="2685455"/>
            <a:ext cx="4066461" cy="2615565"/>
          </a:xfrm>
          <a:prstGeom prst="roundRect">
            <a:avLst>
              <a:gd name="adj" fmla="val 3964"/>
            </a:avLst>
          </a:prstGeom>
          <a:solidFill>
            <a:srgbClr val="F4D4F7"/>
          </a:solidFill>
          <a:ln w="15240">
            <a:solidFill>
              <a:srgbClr val="DABADD"/>
            </a:solidFill>
            <a:prstDash val="solid"/>
          </a:ln>
        </p:spPr>
      </p:sp>
      <p:sp>
        <p:nvSpPr>
          <p:cNvPr id="10" name="Text 8"/>
          <p:cNvSpPr/>
          <p:nvPr/>
        </p:nvSpPr>
        <p:spPr>
          <a:xfrm>
            <a:off x="9857184" y="2947511"/>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Chủ Đề</a:t>
            </a:r>
            <a:endParaRPr lang="en-US" sz="2250" dirty="0"/>
          </a:p>
        </p:txBody>
      </p:sp>
      <p:sp>
        <p:nvSpPr>
          <p:cNvPr id="11" name="Text 9"/>
          <p:cNvSpPr/>
          <p:nvPr/>
        </p:nvSpPr>
        <p:spPr>
          <a:xfrm>
            <a:off x="9857184" y="3458766"/>
            <a:ext cx="3542347"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Câu chuyện xoay quanh đàn cò trắng và những bài học về tình yêu thương, sự quan tâm đến động vật và môi trường sống.</a:t>
            </a:r>
            <a:endParaRPr lang="en-US" sz="1900" dirty="0"/>
          </a:p>
        </p:txBody>
      </p:sp>
      <p:sp>
        <p:nvSpPr>
          <p:cNvPr id="12" name="Text 10"/>
          <p:cNvSpPr/>
          <p:nvPr/>
        </p:nvSpPr>
        <p:spPr>
          <a:xfrm>
            <a:off x="968693" y="5578673"/>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Tác phẩm "Những Cánh Cò" là một trong những câu chuyện được yêu thích nhất trong chương trình giáo dục tiểu học. Với những hình ảnh sinh động về đàn cò bay lượn trên bầu trời xanh, tác phẩm mang đến cho các em những cảm xúc tích cực và bài học ý nghĩa về cuộc sống.</a:t>
            </a:r>
            <a:endParaRPr lang="en-US" sz="19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968693" y="339447"/>
            <a:ext cx="4575215" cy="363141"/>
          </a:xfrm>
          <a:prstGeom prst="rect">
            <a:avLst/>
          </a:prstGeom>
          <a:noFill/>
          <a:ln/>
        </p:spPr>
        <p:txBody>
          <a:bodyPr wrap="none" lIns="0" tIns="0" rIns="0" bIns="0" rtlCol="0" anchor="t"/>
          <a:lstStyle/>
          <a:p>
            <a:pPr algn="l" indent="0" marL="0">
              <a:lnSpc>
                <a:spcPts val="2850"/>
              </a:lnSpc>
              <a:buNone/>
            </a:pPr>
            <a:r>
              <a:rPr lang="en-US" sz="2250" dirty="0">
                <a:solidFill>
                  <a:srgbClr val="D73AD7"/>
                </a:solidFill>
                <a:latin typeface="Source Serif 4 Semi Bold" pitchFamily="34" charset="0"/>
                <a:ea typeface="Source Serif 4 Semi Bold" pitchFamily="34" charset="-122"/>
                <a:cs typeface="Source Serif 4 Semi Bold" pitchFamily="34" charset="-120"/>
              </a:rPr>
              <a:t>Nội Dung Chính Của Câu Chuyện</a:t>
            </a:r>
            <a:endParaRPr lang="en-US" sz="2250" dirty="0"/>
          </a:p>
        </p:txBody>
      </p:sp>
      <p:pic>
        <p:nvPicPr>
          <p:cNvPr id="3" name="Image 0" descr="preencoded.png">    </p:cNvPr>
          <p:cNvPicPr>
            <a:picLocks noChangeAspect="1"/>
          </p:cNvPicPr>
          <p:nvPr/>
        </p:nvPicPr>
        <p:blipFill>
          <a:blip r:embed="rId1"/>
          <a:stretch>
            <a:fillRect/>
          </a:stretch>
        </p:blipFill>
        <p:spPr>
          <a:xfrm>
            <a:off x="968693" y="949404"/>
            <a:ext cx="7900392" cy="7900392"/>
          </a:xfrm>
          <a:prstGeom prst="rect">
            <a:avLst/>
          </a:prstGeom>
        </p:spPr>
      </p:pic>
      <p:sp>
        <p:nvSpPr>
          <p:cNvPr id="4" name="Text 1"/>
          <p:cNvSpPr/>
          <p:nvPr/>
        </p:nvSpPr>
        <p:spPr>
          <a:xfrm>
            <a:off x="968693" y="8988623"/>
            <a:ext cx="1269289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Câu chuyện "Những Cánh Cò" kể về cuộc sống của đàn cò trắng sống gần một ngôi làng nhỏ. Những chú cò này không chỉ là biểu tượng của sự thanh khiết mà còn là những người bạn thân thiết của con người. Qua từng trang sách, các em sẽ được theo dõi hành trình di cư của đàn cò, cách chúng tìm kiếm thức ăn và xây dựng tổ ấm.</a:t>
            </a:r>
            <a:endParaRPr lang="en-US" sz="950" dirty="0"/>
          </a:p>
        </p:txBody>
      </p:sp>
      <p:sp>
        <p:nvSpPr>
          <p:cNvPr id="5" name="Text 2"/>
          <p:cNvSpPr/>
          <p:nvPr/>
        </p:nvSpPr>
        <p:spPr>
          <a:xfrm>
            <a:off x="968693" y="9522500"/>
            <a:ext cx="12692896" cy="395049"/>
          </a:xfrm>
          <a:prstGeom prst="rect">
            <a:avLst/>
          </a:prstGeom>
          <a:noFill/>
          <a:ln/>
        </p:spPr>
        <p:txBody>
          <a:bodyPr wrap="squar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Điều đặc biệt trong câu chuyện là mối quan hệ hài hòa giữa con người và thiên nhiên. Những người dân trong làng luôn bảo vệ và chăm sóc đàn cò như những thành viên trong gia đình. Họ tạo ra môi trường sống an toàn, giúp đàn cò có thể sinh sống và phát triển một cách tự nhiên nhất.</a:t>
            </a:r>
            <a:endParaRPr lang="en-US" sz="950" dirty="0"/>
          </a:p>
        </p:txBody>
      </p:sp>
      <p:sp>
        <p:nvSpPr>
          <p:cNvPr id="6" name="Shape 3"/>
          <p:cNvSpPr/>
          <p:nvPr/>
        </p:nvSpPr>
        <p:spPr>
          <a:xfrm>
            <a:off x="7307461" y="10056376"/>
            <a:ext cx="15240" cy="3047286"/>
          </a:xfrm>
          <a:prstGeom prst="roundRect">
            <a:avLst>
              <a:gd name="adj" fmla="val 340200"/>
            </a:avLst>
          </a:prstGeom>
          <a:solidFill>
            <a:srgbClr val="DABADD"/>
          </a:solidFill>
          <a:ln/>
        </p:spPr>
      </p:sp>
      <p:sp>
        <p:nvSpPr>
          <p:cNvPr id="7" name="Shape 4"/>
          <p:cNvSpPr/>
          <p:nvPr/>
        </p:nvSpPr>
        <p:spPr>
          <a:xfrm>
            <a:off x="6821210" y="10187583"/>
            <a:ext cx="370284" cy="15240"/>
          </a:xfrm>
          <a:prstGeom prst="roundRect">
            <a:avLst>
              <a:gd name="adj" fmla="val 340200"/>
            </a:avLst>
          </a:prstGeom>
          <a:solidFill>
            <a:srgbClr val="DABADD"/>
          </a:solidFill>
          <a:ln/>
        </p:spPr>
      </p:sp>
      <p:sp>
        <p:nvSpPr>
          <p:cNvPr id="8" name="Shape 5"/>
          <p:cNvSpPr/>
          <p:nvPr/>
        </p:nvSpPr>
        <p:spPr>
          <a:xfrm>
            <a:off x="7176254" y="10056376"/>
            <a:ext cx="277654" cy="277654"/>
          </a:xfrm>
          <a:prstGeom prst="roundRect">
            <a:avLst>
              <a:gd name="adj" fmla="val 18673"/>
            </a:avLst>
          </a:prstGeom>
          <a:solidFill>
            <a:srgbClr val="F4D4F7"/>
          </a:solidFill>
          <a:ln w="7620">
            <a:solidFill>
              <a:srgbClr val="DABADD"/>
            </a:solidFill>
            <a:prstDash val="solid"/>
          </a:ln>
        </p:spPr>
      </p:sp>
      <p:sp>
        <p:nvSpPr>
          <p:cNvPr id="9" name="Text 6"/>
          <p:cNvSpPr/>
          <p:nvPr/>
        </p:nvSpPr>
        <p:spPr>
          <a:xfrm>
            <a:off x="7227987" y="10086320"/>
            <a:ext cx="174188" cy="217765"/>
          </a:xfrm>
          <a:prstGeom prst="rect">
            <a:avLst/>
          </a:prstGeom>
          <a:noFill/>
          <a:ln/>
        </p:spPr>
        <p:txBody>
          <a:bodyPr wrap="none" lIns="0" tIns="0" rIns="0" bIns="0" rtlCol="0" anchor="t"/>
          <a:lstStyle/>
          <a:p>
            <a:pPr algn="ctr" indent="0" marL="0">
              <a:lnSpc>
                <a:spcPts val="135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1</a:t>
            </a:r>
            <a:endParaRPr lang="en-US" sz="1350" dirty="0"/>
          </a:p>
        </p:txBody>
      </p:sp>
      <p:sp>
        <p:nvSpPr>
          <p:cNvPr id="10" name="Text 7"/>
          <p:cNvSpPr/>
          <p:nvPr/>
        </p:nvSpPr>
        <p:spPr>
          <a:xfrm>
            <a:off x="5245656" y="10098762"/>
            <a:ext cx="1452205" cy="181570"/>
          </a:xfrm>
          <a:prstGeom prst="rect">
            <a:avLst/>
          </a:prstGeom>
          <a:noFill/>
          <a:ln/>
        </p:spPr>
        <p:txBody>
          <a:bodyPr wrap="none" lIns="0" tIns="0" rIns="0" bIns="0" rtlCol="0" anchor="t"/>
          <a:lstStyle/>
          <a:p>
            <a:pPr algn="r"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Mùa Xuân</a:t>
            </a:r>
            <a:endParaRPr lang="en-US" sz="1100" dirty="0"/>
          </a:p>
        </p:txBody>
      </p:sp>
      <p:sp>
        <p:nvSpPr>
          <p:cNvPr id="11" name="Text 8"/>
          <p:cNvSpPr/>
          <p:nvPr/>
        </p:nvSpPr>
        <p:spPr>
          <a:xfrm>
            <a:off x="968693" y="10354389"/>
            <a:ext cx="5729168" cy="197525"/>
          </a:xfrm>
          <a:prstGeom prst="rect">
            <a:avLst/>
          </a:prstGeom>
          <a:noFill/>
          <a:ln/>
        </p:spPr>
        <p:txBody>
          <a:bodyPr wrap="none" lIns="0" tIns="0" rIns="0" bIns="0" rtlCol="0" anchor="t"/>
          <a:lstStyle/>
          <a:p>
            <a:pPr algn="r"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Đàn cò trở về làng, xây dựng tổ mới và sinh con</a:t>
            </a:r>
            <a:endParaRPr lang="en-US" sz="950" dirty="0"/>
          </a:p>
        </p:txBody>
      </p:sp>
      <p:sp>
        <p:nvSpPr>
          <p:cNvPr id="12" name="Shape 9"/>
          <p:cNvSpPr/>
          <p:nvPr/>
        </p:nvSpPr>
        <p:spPr>
          <a:xfrm>
            <a:off x="7438668" y="10928152"/>
            <a:ext cx="370284" cy="15240"/>
          </a:xfrm>
          <a:prstGeom prst="roundRect">
            <a:avLst>
              <a:gd name="adj" fmla="val 340200"/>
            </a:avLst>
          </a:prstGeom>
          <a:solidFill>
            <a:srgbClr val="DABADD"/>
          </a:solidFill>
          <a:ln/>
        </p:spPr>
      </p:sp>
      <p:sp>
        <p:nvSpPr>
          <p:cNvPr id="13" name="Shape 10"/>
          <p:cNvSpPr/>
          <p:nvPr/>
        </p:nvSpPr>
        <p:spPr>
          <a:xfrm>
            <a:off x="7176254" y="10796945"/>
            <a:ext cx="277654" cy="277654"/>
          </a:xfrm>
          <a:prstGeom prst="roundRect">
            <a:avLst>
              <a:gd name="adj" fmla="val 18673"/>
            </a:avLst>
          </a:prstGeom>
          <a:solidFill>
            <a:srgbClr val="F4D4F7"/>
          </a:solidFill>
          <a:ln w="7620">
            <a:solidFill>
              <a:srgbClr val="DABADD"/>
            </a:solidFill>
            <a:prstDash val="solid"/>
          </a:ln>
        </p:spPr>
      </p:sp>
      <p:sp>
        <p:nvSpPr>
          <p:cNvPr id="14" name="Text 11"/>
          <p:cNvSpPr/>
          <p:nvPr/>
        </p:nvSpPr>
        <p:spPr>
          <a:xfrm>
            <a:off x="7227987" y="10826889"/>
            <a:ext cx="174188" cy="217765"/>
          </a:xfrm>
          <a:prstGeom prst="rect">
            <a:avLst/>
          </a:prstGeom>
          <a:noFill/>
          <a:ln/>
        </p:spPr>
        <p:txBody>
          <a:bodyPr wrap="none" lIns="0" tIns="0" rIns="0" bIns="0" rtlCol="0" anchor="t"/>
          <a:lstStyle/>
          <a:p>
            <a:pPr algn="ctr" indent="0" marL="0">
              <a:lnSpc>
                <a:spcPts val="135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2</a:t>
            </a:r>
            <a:endParaRPr lang="en-US" sz="1350" dirty="0"/>
          </a:p>
        </p:txBody>
      </p:sp>
      <p:sp>
        <p:nvSpPr>
          <p:cNvPr id="15" name="Text 12"/>
          <p:cNvSpPr/>
          <p:nvPr/>
        </p:nvSpPr>
        <p:spPr>
          <a:xfrm>
            <a:off x="7932301" y="10839331"/>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Mùa Hè</a:t>
            </a:r>
            <a:endParaRPr lang="en-US" sz="1100" dirty="0"/>
          </a:p>
        </p:txBody>
      </p:sp>
      <p:sp>
        <p:nvSpPr>
          <p:cNvPr id="16" name="Text 13"/>
          <p:cNvSpPr/>
          <p:nvPr/>
        </p:nvSpPr>
        <p:spPr>
          <a:xfrm>
            <a:off x="7932301" y="11094958"/>
            <a:ext cx="5729288" cy="197525"/>
          </a:xfrm>
          <a:prstGeom prst="rect">
            <a:avLst/>
          </a:prstGeom>
          <a:noFill/>
          <a:ln/>
        </p:spPr>
        <p:txBody>
          <a:bodyPr wrap="non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Chăm sóc con non, dạy chúng bay và tìm kiếm thức ăn</a:t>
            </a:r>
            <a:endParaRPr lang="en-US" sz="950" dirty="0"/>
          </a:p>
        </p:txBody>
      </p:sp>
      <p:sp>
        <p:nvSpPr>
          <p:cNvPr id="17" name="Shape 14"/>
          <p:cNvSpPr/>
          <p:nvPr/>
        </p:nvSpPr>
        <p:spPr>
          <a:xfrm>
            <a:off x="6821210" y="11566446"/>
            <a:ext cx="370284" cy="15240"/>
          </a:xfrm>
          <a:prstGeom prst="roundRect">
            <a:avLst>
              <a:gd name="adj" fmla="val 340200"/>
            </a:avLst>
          </a:prstGeom>
          <a:solidFill>
            <a:srgbClr val="DABADD"/>
          </a:solidFill>
          <a:ln/>
        </p:spPr>
      </p:sp>
      <p:sp>
        <p:nvSpPr>
          <p:cNvPr id="18" name="Shape 15"/>
          <p:cNvSpPr/>
          <p:nvPr/>
        </p:nvSpPr>
        <p:spPr>
          <a:xfrm>
            <a:off x="7176254" y="11435239"/>
            <a:ext cx="277654" cy="277654"/>
          </a:xfrm>
          <a:prstGeom prst="roundRect">
            <a:avLst>
              <a:gd name="adj" fmla="val 18673"/>
            </a:avLst>
          </a:prstGeom>
          <a:solidFill>
            <a:srgbClr val="F4D4F7"/>
          </a:solidFill>
          <a:ln w="7620">
            <a:solidFill>
              <a:srgbClr val="DABADD"/>
            </a:solidFill>
            <a:prstDash val="solid"/>
          </a:ln>
        </p:spPr>
      </p:sp>
      <p:sp>
        <p:nvSpPr>
          <p:cNvPr id="19" name="Text 16"/>
          <p:cNvSpPr/>
          <p:nvPr/>
        </p:nvSpPr>
        <p:spPr>
          <a:xfrm>
            <a:off x="7227987" y="11465183"/>
            <a:ext cx="174188" cy="217765"/>
          </a:xfrm>
          <a:prstGeom prst="rect">
            <a:avLst/>
          </a:prstGeom>
          <a:noFill/>
          <a:ln/>
        </p:spPr>
        <p:txBody>
          <a:bodyPr wrap="none" lIns="0" tIns="0" rIns="0" bIns="0" rtlCol="0" anchor="t"/>
          <a:lstStyle/>
          <a:p>
            <a:pPr algn="ctr" indent="0" marL="0">
              <a:lnSpc>
                <a:spcPts val="135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3</a:t>
            </a:r>
            <a:endParaRPr lang="en-US" sz="1350" dirty="0"/>
          </a:p>
        </p:txBody>
      </p:sp>
      <p:sp>
        <p:nvSpPr>
          <p:cNvPr id="20" name="Text 17"/>
          <p:cNvSpPr/>
          <p:nvPr/>
        </p:nvSpPr>
        <p:spPr>
          <a:xfrm>
            <a:off x="5245656" y="11477625"/>
            <a:ext cx="1452205" cy="181570"/>
          </a:xfrm>
          <a:prstGeom prst="rect">
            <a:avLst/>
          </a:prstGeom>
          <a:noFill/>
          <a:ln/>
        </p:spPr>
        <p:txBody>
          <a:bodyPr wrap="none" lIns="0" tIns="0" rIns="0" bIns="0" rtlCol="0" anchor="t"/>
          <a:lstStyle/>
          <a:p>
            <a:pPr algn="r"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Mùa Thu</a:t>
            </a:r>
            <a:endParaRPr lang="en-US" sz="1100" dirty="0"/>
          </a:p>
        </p:txBody>
      </p:sp>
      <p:sp>
        <p:nvSpPr>
          <p:cNvPr id="21" name="Text 18"/>
          <p:cNvSpPr/>
          <p:nvPr/>
        </p:nvSpPr>
        <p:spPr>
          <a:xfrm>
            <a:off x="968693" y="11733252"/>
            <a:ext cx="5729168" cy="197525"/>
          </a:xfrm>
          <a:prstGeom prst="rect">
            <a:avLst/>
          </a:prstGeom>
          <a:noFill/>
          <a:ln/>
        </p:spPr>
        <p:txBody>
          <a:bodyPr wrap="none" lIns="0" tIns="0" rIns="0" bIns="0" rtlCol="0" anchor="t"/>
          <a:lstStyle/>
          <a:p>
            <a:pPr algn="r"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Chuẩn bị cho cuộc di cư, tập luyện bay đường dài</a:t>
            </a:r>
            <a:endParaRPr lang="en-US" sz="950" dirty="0"/>
          </a:p>
        </p:txBody>
      </p:sp>
      <p:sp>
        <p:nvSpPr>
          <p:cNvPr id="22" name="Shape 19"/>
          <p:cNvSpPr/>
          <p:nvPr/>
        </p:nvSpPr>
        <p:spPr>
          <a:xfrm>
            <a:off x="7438668" y="12204859"/>
            <a:ext cx="370284" cy="15240"/>
          </a:xfrm>
          <a:prstGeom prst="roundRect">
            <a:avLst>
              <a:gd name="adj" fmla="val 340200"/>
            </a:avLst>
          </a:prstGeom>
          <a:solidFill>
            <a:srgbClr val="DABADD"/>
          </a:solidFill>
          <a:ln/>
        </p:spPr>
      </p:sp>
      <p:sp>
        <p:nvSpPr>
          <p:cNvPr id="23" name="Shape 20"/>
          <p:cNvSpPr/>
          <p:nvPr/>
        </p:nvSpPr>
        <p:spPr>
          <a:xfrm>
            <a:off x="7176254" y="12073652"/>
            <a:ext cx="277654" cy="277654"/>
          </a:xfrm>
          <a:prstGeom prst="roundRect">
            <a:avLst>
              <a:gd name="adj" fmla="val 18673"/>
            </a:avLst>
          </a:prstGeom>
          <a:solidFill>
            <a:srgbClr val="F4D4F7"/>
          </a:solidFill>
          <a:ln w="7620">
            <a:solidFill>
              <a:srgbClr val="DABADD"/>
            </a:solidFill>
            <a:prstDash val="solid"/>
          </a:ln>
        </p:spPr>
      </p:sp>
      <p:sp>
        <p:nvSpPr>
          <p:cNvPr id="24" name="Text 21"/>
          <p:cNvSpPr/>
          <p:nvPr/>
        </p:nvSpPr>
        <p:spPr>
          <a:xfrm>
            <a:off x="7227987" y="12103596"/>
            <a:ext cx="174188" cy="217765"/>
          </a:xfrm>
          <a:prstGeom prst="rect">
            <a:avLst/>
          </a:prstGeom>
          <a:noFill/>
          <a:ln/>
        </p:spPr>
        <p:txBody>
          <a:bodyPr wrap="none" lIns="0" tIns="0" rIns="0" bIns="0" rtlCol="0" anchor="t"/>
          <a:lstStyle/>
          <a:p>
            <a:pPr algn="ctr" indent="0" marL="0">
              <a:lnSpc>
                <a:spcPts val="1350"/>
              </a:lnSpc>
              <a:buNone/>
            </a:pPr>
            <a:r>
              <a:rPr lang="en-US" sz="1350" dirty="0">
                <a:solidFill>
                  <a:srgbClr val="272525"/>
                </a:solidFill>
                <a:latin typeface="Source Serif 4 Semi Bold" pitchFamily="34" charset="0"/>
                <a:ea typeface="Source Serif 4 Semi Bold" pitchFamily="34" charset="-122"/>
                <a:cs typeface="Source Serif 4 Semi Bold" pitchFamily="34" charset="-120"/>
              </a:rPr>
              <a:t>4</a:t>
            </a:r>
            <a:endParaRPr lang="en-US" sz="1350" dirty="0"/>
          </a:p>
        </p:txBody>
      </p:sp>
      <p:sp>
        <p:nvSpPr>
          <p:cNvPr id="25" name="Text 22"/>
          <p:cNvSpPr/>
          <p:nvPr/>
        </p:nvSpPr>
        <p:spPr>
          <a:xfrm>
            <a:off x="7932301" y="12116038"/>
            <a:ext cx="1452205" cy="181570"/>
          </a:xfrm>
          <a:prstGeom prst="rect">
            <a:avLst/>
          </a:prstGeom>
          <a:noFill/>
          <a:ln/>
        </p:spPr>
        <p:txBody>
          <a:bodyPr wrap="none" lIns="0" tIns="0" rIns="0" bIns="0" rtlCol="0" anchor="t"/>
          <a:lstStyle/>
          <a:p>
            <a:pPr algn="l" indent="0" marL="0">
              <a:lnSpc>
                <a:spcPts val="1400"/>
              </a:lnSpc>
              <a:buNone/>
            </a:pPr>
            <a:r>
              <a:rPr lang="en-US" sz="1100" dirty="0">
                <a:solidFill>
                  <a:srgbClr val="272525"/>
                </a:solidFill>
                <a:latin typeface="Source Serif 4 Semi Bold" pitchFamily="34" charset="0"/>
                <a:ea typeface="Source Serif 4 Semi Bold" pitchFamily="34" charset="-122"/>
                <a:cs typeface="Source Serif 4 Semi Bold" pitchFamily="34" charset="-120"/>
              </a:rPr>
              <a:t>Mùa Đông</a:t>
            </a:r>
            <a:endParaRPr lang="en-US" sz="1100" dirty="0"/>
          </a:p>
        </p:txBody>
      </p:sp>
      <p:sp>
        <p:nvSpPr>
          <p:cNvPr id="26" name="Text 23"/>
          <p:cNvSpPr/>
          <p:nvPr/>
        </p:nvSpPr>
        <p:spPr>
          <a:xfrm>
            <a:off x="7932301" y="12371665"/>
            <a:ext cx="5729288" cy="197525"/>
          </a:xfrm>
          <a:prstGeom prst="rect">
            <a:avLst/>
          </a:prstGeom>
          <a:noFill/>
          <a:ln/>
        </p:spPr>
        <p:txBody>
          <a:bodyPr wrap="none" lIns="0" tIns="0" rIns="0" bIns="0" rtlCol="0" anchor="t"/>
          <a:lstStyle/>
          <a:p>
            <a:pPr algn="l" indent="0" marL="0">
              <a:lnSpc>
                <a:spcPts val="1550"/>
              </a:lnSpc>
              <a:buNone/>
            </a:pPr>
            <a:r>
              <a:rPr lang="en-US" sz="950" dirty="0">
                <a:solidFill>
                  <a:srgbClr val="272525"/>
                </a:solidFill>
                <a:latin typeface="Source Sans 3" pitchFamily="34" charset="0"/>
                <a:ea typeface="Source Sans 3" pitchFamily="34" charset="-122"/>
                <a:cs typeface="Source Sans 3" pitchFamily="34" charset="-120"/>
              </a:rPr>
              <a:t>Di cư đến vùng đất ấm áp, hẹn gặp lại vào năm sau</a:t>
            </a:r>
            <a:endParaRPr lang="en-US" sz="9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968693" y="1067276"/>
            <a:ext cx="5809059"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Các Nhân Vật Chính</a:t>
            </a:r>
            <a:endParaRPr lang="en-US" sz="4550" dirty="0"/>
          </a:p>
        </p:txBody>
      </p:sp>
      <p:pic>
        <p:nvPicPr>
          <p:cNvPr id="3" name="Image 0" descr="preencoded.png">    </p:cNvPr>
          <p:cNvPicPr>
            <a:picLocks noChangeAspect="1"/>
          </p:cNvPicPr>
          <p:nvPr/>
        </p:nvPicPr>
        <p:blipFill>
          <a:blip r:embed="rId1"/>
          <a:stretch>
            <a:fillRect/>
          </a:stretch>
        </p:blipFill>
        <p:spPr>
          <a:xfrm>
            <a:off x="968693" y="2287072"/>
            <a:ext cx="617220" cy="617220"/>
          </a:xfrm>
          <a:prstGeom prst="rect">
            <a:avLst/>
          </a:prstGeom>
        </p:spPr>
      </p:pic>
      <p:sp>
        <p:nvSpPr>
          <p:cNvPr id="4" name="Text 1"/>
          <p:cNvSpPr/>
          <p:nvPr/>
        </p:nvSpPr>
        <p:spPr>
          <a:xfrm>
            <a:off x="968693" y="321290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Cò Mẹ</a:t>
            </a:r>
            <a:endParaRPr lang="en-US" sz="2250" dirty="0"/>
          </a:p>
        </p:txBody>
      </p:sp>
      <p:sp>
        <p:nvSpPr>
          <p:cNvPr id="5" name="Text 2"/>
          <p:cNvSpPr/>
          <p:nvPr/>
        </p:nvSpPr>
        <p:spPr>
          <a:xfrm>
            <a:off x="968693" y="3724156"/>
            <a:ext cx="4025146" cy="1975247"/>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Nhân vật chính của câu chuyện, một chú cò trắng thông minh và dũng cảm. Cò mẹ luôn bảo vệ đàn con và dẫn dắt cả đàn trong những cuộc hành trình dài.</a:t>
            </a:r>
            <a:endParaRPr lang="en-US" sz="1900" dirty="0"/>
          </a:p>
        </p:txBody>
      </p:sp>
      <p:pic>
        <p:nvPicPr>
          <p:cNvPr id="6" name="Image 1" descr="preencoded.png">    </p:cNvPr>
          <p:cNvPicPr>
            <a:picLocks noChangeAspect="1"/>
          </p:cNvPicPr>
          <p:nvPr/>
        </p:nvPicPr>
        <p:blipFill>
          <a:blip r:embed="rId2"/>
          <a:stretch>
            <a:fillRect/>
          </a:stretch>
        </p:blipFill>
        <p:spPr>
          <a:xfrm>
            <a:off x="5302448" y="2287072"/>
            <a:ext cx="617220" cy="617220"/>
          </a:xfrm>
          <a:prstGeom prst="rect">
            <a:avLst/>
          </a:prstGeom>
        </p:spPr>
      </p:pic>
      <p:sp>
        <p:nvSpPr>
          <p:cNvPr id="7" name="Text 3"/>
          <p:cNvSpPr/>
          <p:nvPr/>
        </p:nvSpPr>
        <p:spPr>
          <a:xfrm>
            <a:off x="5302448" y="321290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Cò Con</a:t>
            </a:r>
            <a:endParaRPr lang="en-US" sz="2250" dirty="0"/>
          </a:p>
        </p:txBody>
      </p:sp>
      <p:sp>
        <p:nvSpPr>
          <p:cNvPr id="8" name="Text 4"/>
          <p:cNvSpPr/>
          <p:nvPr/>
        </p:nvSpPr>
        <p:spPr>
          <a:xfrm>
            <a:off x="5302448" y="3724156"/>
            <a:ext cx="4025265"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Những chú cò nhỏ đáng yêu, tò mò và ham học hỏi. Chúng đại diện cho thế hệ trẻ với những ước mơ và khát vọng khám phá thế giới.</a:t>
            </a:r>
            <a:endParaRPr lang="en-US" sz="1900" dirty="0"/>
          </a:p>
        </p:txBody>
      </p:sp>
      <p:pic>
        <p:nvPicPr>
          <p:cNvPr id="9" name="Image 2" descr="preencoded.png">    </p:cNvPr>
          <p:cNvPicPr>
            <a:picLocks noChangeAspect="1"/>
          </p:cNvPicPr>
          <p:nvPr/>
        </p:nvPicPr>
        <p:blipFill>
          <a:blip r:embed="rId3"/>
          <a:stretch>
            <a:fillRect/>
          </a:stretch>
        </p:blipFill>
        <p:spPr>
          <a:xfrm>
            <a:off x="9636323" y="2287072"/>
            <a:ext cx="617220" cy="617220"/>
          </a:xfrm>
          <a:prstGeom prst="rect">
            <a:avLst/>
          </a:prstGeom>
        </p:spPr>
      </p:pic>
      <p:sp>
        <p:nvSpPr>
          <p:cNvPr id="10" name="Text 5"/>
          <p:cNvSpPr/>
          <p:nvPr/>
        </p:nvSpPr>
        <p:spPr>
          <a:xfrm>
            <a:off x="9636323" y="3212902"/>
            <a:ext cx="2904530" cy="363141"/>
          </a:xfrm>
          <a:prstGeom prst="rect">
            <a:avLst/>
          </a:prstGeom>
          <a:noFill/>
          <a:ln/>
        </p:spPr>
        <p:txBody>
          <a:bodyPr wrap="none" lIns="0" tIns="0" rIns="0" bIns="0" rtlCol="0" anchor="t"/>
          <a:lstStyle/>
          <a:p>
            <a:pPr algn="l"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Ông Nông Dân</a:t>
            </a:r>
            <a:endParaRPr lang="en-US" sz="2250" dirty="0"/>
          </a:p>
        </p:txBody>
      </p:sp>
      <p:sp>
        <p:nvSpPr>
          <p:cNvPr id="11" name="Text 6"/>
          <p:cNvSpPr/>
          <p:nvPr/>
        </p:nvSpPr>
        <p:spPr>
          <a:xfrm>
            <a:off x="9636323" y="3724156"/>
            <a:ext cx="4025146" cy="158019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Người bạn tốt của đàn cò, luôn bảo vệ và chăm sóc chúng. Ông đại diện cho tình yêu thương và sự quan tâm của con người đối với thiên nhiên.</a:t>
            </a:r>
            <a:endParaRPr lang="en-US" sz="1900" dirty="0"/>
          </a:p>
        </p:txBody>
      </p:sp>
      <p:sp>
        <p:nvSpPr>
          <p:cNvPr id="12" name="Text 7"/>
          <p:cNvSpPr/>
          <p:nvPr/>
        </p:nvSpPr>
        <p:spPr>
          <a:xfrm>
            <a:off x="968693" y="5977057"/>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Mỗi nhân vật trong câu chuyện đều mang một ý nghĩa riêng, giúp các em hiểu được tầm quan trọng của việc sống hòa hợp với thiên nhiên. Qua những tương tác giữa các nhân vật, các em sẽ học được những bài học quý giá về tình yêu thương, sự chia sẻ và trách nhiệm bảo vệ môi trường.</a:t>
            </a:r>
            <a:endParaRPr lang="en-US" sz="19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968693" y="671989"/>
            <a:ext cx="8679537" cy="718780"/>
          </a:xfrm>
          <a:prstGeom prst="rect">
            <a:avLst/>
          </a:prstGeom>
          <a:noFill/>
          <a:ln/>
        </p:spPr>
        <p:txBody>
          <a:bodyPr wrap="none" lIns="0" tIns="0" rIns="0" bIns="0" rtlCol="0" anchor="t"/>
          <a:lstStyle/>
          <a:p>
            <a:pPr algn="l" indent="0" marL="0">
              <a:lnSpc>
                <a:spcPts val="5650"/>
              </a:lnSpc>
              <a:buNone/>
            </a:pPr>
            <a:r>
              <a:rPr lang="en-US" sz="4500" dirty="0">
                <a:solidFill>
                  <a:srgbClr val="D73AD7"/>
                </a:solidFill>
                <a:latin typeface="Source Serif 4 Semi Bold" pitchFamily="34" charset="0"/>
                <a:ea typeface="Source Serif 4 Semi Bold" pitchFamily="34" charset="-122"/>
                <a:cs typeface="Source Serif 4 Semi Bold" pitchFamily="34" charset="-120"/>
              </a:rPr>
              <a:t>Bài Học Ý Nghĩa Từ Câu Chuyện</a:t>
            </a:r>
            <a:endParaRPr lang="en-US" sz="4500" dirty="0"/>
          </a:p>
        </p:txBody>
      </p:sp>
      <p:sp>
        <p:nvSpPr>
          <p:cNvPr id="3" name="Text 1"/>
          <p:cNvSpPr/>
          <p:nvPr/>
        </p:nvSpPr>
        <p:spPr>
          <a:xfrm>
            <a:off x="968693" y="1879521"/>
            <a:ext cx="12692896"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Câu chuyện "Những Cánh Cò" mang đến cho các em học sinh lớp 1 nhiều bài học quý giá về cuộc sống. Đầu tiên là bài học về tình yêu thiên nhiên - việc bảo vệ và chăm sóc các loài động vật là trách nhiệm của mỗi con người. Các em sẽ hiểu được rằng mọi sinh vật đều có quyền được sống trong môi trường an toàn và hạnh phúc.</a:t>
            </a:r>
            <a:endParaRPr lang="en-US" sz="1900" dirty="0"/>
          </a:p>
        </p:txBody>
      </p:sp>
      <p:sp>
        <p:nvSpPr>
          <p:cNvPr id="4" name="Text 2"/>
          <p:cNvSpPr/>
          <p:nvPr/>
        </p:nvSpPr>
        <p:spPr>
          <a:xfrm>
            <a:off x="968693" y="3327440"/>
            <a:ext cx="12692896" cy="1173004"/>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Bài học thứ hai là về sự đoàn kết và tương trợ lẫn nhau. Đàn cò luôn bay cùng nhau, không bỏ lại ai phía sau. Điều này dạy cho các em tầm quan trọng của việc giúp đỡ bạn bè và sống có trách nhiệm với cộng đồng. Khi gặp khó khăn, chúng ta cần đứng bên nhau và cùng nhau vượt qua.</a:t>
            </a:r>
            <a:endParaRPr lang="en-US" sz="1900" dirty="0"/>
          </a:p>
        </p:txBody>
      </p:sp>
      <p:sp>
        <p:nvSpPr>
          <p:cNvPr id="5" name="Shape 3"/>
          <p:cNvSpPr/>
          <p:nvPr/>
        </p:nvSpPr>
        <p:spPr>
          <a:xfrm>
            <a:off x="968693" y="4775359"/>
            <a:ext cx="4068008" cy="2784515"/>
          </a:xfrm>
          <a:prstGeom prst="roundRect">
            <a:avLst>
              <a:gd name="adj" fmla="val 3686"/>
            </a:avLst>
          </a:prstGeom>
          <a:solidFill>
            <a:srgbClr val="F4D4F7"/>
          </a:solidFill>
          <a:ln w="15240">
            <a:solidFill>
              <a:srgbClr val="DABADD"/>
            </a:solidFill>
            <a:prstDash val="solid"/>
          </a:ln>
        </p:spPr>
      </p:sp>
      <p:pic>
        <p:nvPicPr>
          <p:cNvPr id="6" name="Image 0" descr="preencoded.png">    </p:cNvPr>
          <p:cNvPicPr>
            <a:picLocks noChangeAspect="1"/>
          </p:cNvPicPr>
          <p:nvPr/>
        </p:nvPicPr>
        <p:blipFill>
          <a:blip r:embed="rId1"/>
          <a:stretch>
            <a:fillRect/>
          </a:stretch>
        </p:blipFill>
        <p:spPr>
          <a:xfrm>
            <a:off x="1228249" y="5034915"/>
            <a:ext cx="733187" cy="733187"/>
          </a:xfrm>
          <a:prstGeom prst="rect">
            <a:avLst/>
          </a:prstGeom>
        </p:spPr>
      </p:pic>
      <p:pic>
        <p:nvPicPr>
          <p:cNvPr id="7" name="Image 1" descr="preencoded.png">    </p:cNvPr>
          <p:cNvPicPr>
            <a:picLocks noChangeAspect="1"/>
          </p:cNvPicPr>
          <p:nvPr/>
        </p:nvPicPr>
        <p:blipFill>
          <a:blip r:embed="rId2"/>
          <a:stretch>
            <a:fillRect/>
          </a:stretch>
        </p:blipFill>
        <p:spPr>
          <a:xfrm>
            <a:off x="1429822" y="5195292"/>
            <a:ext cx="329922" cy="412313"/>
          </a:xfrm>
          <a:prstGeom prst="rect">
            <a:avLst/>
          </a:prstGeom>
        </p:spPr>
      </p:pic>
      <p:sp>
        <p:nvSpPr>
          <p:cNvPr id="8" name="Text 4"/>
          <p:cNvSpPr/>
          <p:nvPr/>
        </p:nvSpPr>
        <p:spPr>
          <a:xfrm>
            <a:off x="1228249" y="6012418"/>
            <a:ext cx="2875240"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Tình Yêu Thương</a:t>
            </a:r>
            <a:endParaRPr lang="en-US" sz="2250" dirty="0"/>
          </a:p>
        </p:txBody>
      </p:sp>
      <p:sp>
        <p:nvSpPr>
          <p:cNvPr id="9" name="Text 5"/>
          <p:cNvSpPr/>
          <p:nvPr/>
        </p:nvSpPr>
        <p:spPr>
          <a:xfrm>
            <a:off x="1228249" y="6518315"/>
            <a:ext cx="3548896" cy="782003"/>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Yêu thương và bảo vệ các loài động vật, tôn trọng sự sống</a:t>
            </a:r>
            <a:endParaRPr lang="en-US" sz="1900" dirty="0"/>
          </a:p>
        </p:txBody>
      </p:sp>
      <p:sp>
        <p:nvSpPr>
          <p:cNvPr id="10" name="Shape 6"/>
          <p:cNvSpPr/>
          <p:nvPr/>
        </p:nvSpPr>
        <p:spPr>
          <a:xfrm>
            <a:off x="5281017" y="4775359"/>
            <a:ext cx="4068128" cy="2784515"/>
          </a:xfrm>
          <a:prstGeom prst="roundRect">
            <a:avLst>
              <a:gd name="adj" fmla="val 3686"/>
            </a:avLst>
          </a:prstGeom>
          <a:solidFill>
            <a:srgbClr val="F4D4F7"/>
          </a:solidFill>
          <a:ln w="15240">
            <a:solidFill>
              <a:srgbClr val="DABADD"/>
            </a:solidFill>
            <a:prstDash val="solid"/>
          </a:ln>
        </p:spPr>
      </p:sp>
      <p:pic>
        <p:nvPicPr>
          <p:cNvPr id="11" name="Image 2" descr="preencoded.png">    </p:cNvPr>
          <p:cNvPicPr>
            <a:picLocks noChangeAspect="1"/>
          </p:cNvPicPr>
          <p:nvPr/>
        </p:nvPicPr>
        <p:blipFill>
          <a:blip r:embed="rId3"/>
          <a:stretch>
            <a:fillRect/>
          </a:stretch>
        </p:blipFill>
        <p:spPr>
          <a:xfrm>
            <a:off x="5540573" y="5034915"/>
            <a:ext cx="733187" cy="733187"/>
          </a:xfrm>
          <a:prstGeom prst="rect">
            <a:avLst/>
          </a:prstGeom>
        </p:spPr>
      </p:pic>
      <p:pic>
        <p:nvPicPr>
          <p:cNvPr id="12" name="Image 3" descr="preencoded.png">    </p:cNvPr>
          <p:cNvPicPr>
            <a:picLocks noChangeAspect="1"/>
          </p:cNvPicPr>
          <p:nvPr/>
        </p:nvPicPr>
        <p:blipFill>
          <a:blip r:embed="rId4"/>
          <a:stretch>
            <a:fillRect/>
          </a:stretch>
        </p:blipFill>
        <p:spPr>
          <a:xfrm>
            <a:off x="5742146" y="5195292"/>
            <a:ext cx="329922" cy="412313"/>
          </a:xfrm>
          <a:prstGeom prst="rect">
            <a:avLst/>
          </a:prstGeom>
        </p:spPr>
      </p:pic>
      <p:sp>
        <p:nvSpPr>
          <p:cNvPr id="13" name="Text 7"/>
          <p:cNvSpPr/>
          <p:nvPr/>
        </p:nvSpPr>
        <p:spPr>
          <a:xfrm>
            <a:off x="5540573" y="6012418"/>
            <a:ext cx="2875240"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Sự Đoàn Kết</a:t>
            </a:r>
            <a:endParaRPr lang="en-US" sz="2250" dirty="0"/>
          </a:p>
        </p:txBody>
      </p:sp>
      <p:sp>
        <p:nvSpPr>
          <p:cNvPr id="14" name="Text 8"/>
          <p:cNvSpPr/>
          <p:nvPr/>
        </p:nvSpPr>
        <p:spPr>
          <a:xfrm>
            <a:off x="5540573" y="6518315"/>
            <a:ext cx="3549015" cy="782003"/>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Cùng nhau giúp đỡ, không bỏ lại ai phía sau trong khó khăn</a:t>
            </a:r>
            <a:endParaRPr lang="en-US" sz="1900" dirty="0"/>
          </a:p>
        </p:txBody>
      </p:sp>
      <p:sp>
        <p:nvSpPr>
          <p:cNvPr id="15" name="Shape 9"/>
          <p:cNvSpPr/>
          <p:nvPr/>
        </p:nvSpPr>
        <p:spPr>
          <a:xfrm>
            <a:off x="9593461" y="4775359"/>
            <a:ext cx="4068008" cy="2784515"/>
          </a:xfrm>
          <a:prstGeom prst="roundRect">
            <a:avLst>
              <a:gd name="adj" fmla="val 3686"/>
            </a:avLst>
          </a:prstGeom>
          <a:solidFill>
            <a:srgbClr val="F4D4F7"/>
          </a:solidFill>
          <a:ln w="15240">
            <a:solidFill>
              <a:srgbClr val="DABADD"/>
            </a:solidFill>
            <a:prstDash val="solid"/>
          </a:ln>
        </p:spPr>
      </p:sp>
      <p:pic>
        <p:nvPicPr>
          <p:cNvPr id="16" name="Image 4" descr="preencoded.png">    </p:cNvPr>
          <p:cNvPicPr>
            <a:picLocks noChangeAspect="1"/>
          </p:cNvPicPr>
          <p:nvPr/>
        </p:nvPicPr>
        <p:blipFill>
          <a:blip r:embed="rId5"/>
          <a:stretch>
            <a:fillRect/>
          </a:stretch>
        </p:blipFill>
        <p:spPr>
          <a:xfrm>
            <a:off x="9853017" y="5034915"/>
            <a:ext cx="733187" cy="733187"/>
          </a:xfrm>
          <a:prstGeom prst="rect">
            <a:avLst/>
          </a:prstGeom>
        </p:spPr>
      </p:pic>
      <p:pic>
        <p:nvPicPr>
          <p:cNvPr id="17" name="Image 5" descr="preencoded.png">    </p:cNvPr>
          <p:cNvPicPr>
            <a:picLocks noChangeAspect="1"/>
          </p:cNvPicPr>
          <p:nvPr/>
        </p:nvPicPr>
        <p:blipFill>
          <a:blip r:embed="rId6"/>
          <a:stretch>
            <a:fillRect/>
          </a:stretch>
        </p:blipFill>
        <p:spPr>
          <a:xfrm>
            <a:off x="10054590" y="5195292"/>
            <a:ext cx="329922" cy="412313"/>
          </a:xfrm>
          <a:prstGeom prst="rect">
            <a:avLst/>
          </a:prstGeom>
        </p:spPr>
      </p:pic>
      <p:sp>
        <p:nvSpPr>
          <p:cNvPr id="18" name="Text 10"/>
          <p:cNvSpPr/>
          <p:nvPr/>
        </p:nvSpPr>
        <p:spPr>
          <a:xfrm>
            <a:off x="9853017" y="6012418"/>
            <a:ext cx="2875240" cy="359331"/>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Bảo Vệ Môi Trường</a:t>
            </a:r>
            <a:endParaRPr lang="en-US" sz="2250" dirty="0"/>
          </a:p>
        </p:txBody>
      </p:sp>
      <p:sp>
        <p:nvSpPr>
          <p:cNvPr id="19" name="Text 11"/>
          <p:cNvSpPr/>
          <p:nvPr/>
        </p:nvSpPr>
        <p:spPr>
          <a:xfrm>
            <a:off x="9853017" y="6518315"/>
            <a:ext cx="3548896" cy="782003"/>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Giữ gìn thiên nhiên xanh sạch đẹp cho các thế hệ tương lai</a:t>
            </a:r>
            <a:endParaRPr lang="en-US" sz="19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968693" y="664726"/>
            <a:ext cx="9092684" cy="710922"/>
          </a:xfrm>
          <a:prstGeom prst="rect">
            <a:avLst/>
          </a:prstGeom>
          <a:noFill/>
          <a:ln/>
        </p:spPr>
        <p:txBody>
          <a:bodyPr wrap="none" lIns="0" tIns="0" rIns="0" bIns="0" rtlCol="0" anchor="t"/>
          <a:lstStyle/>
          <a:p>
            <a:pPr algn="l" indent="0" marL="0">
              <a:lnSpc>
                <a:spcPts val="5550"/>
              </a:lnSpc>
              <a:buNone/>
            </a:pPr>
            <a:r>
              <a:rPr lang="en-US" sz="4450" dirty="0">
                <a:solidFill>
                  <a:srgbClr val="D73AD7"/>
                </a:solidFill>
                <a:latin typeface="Source Serif 4 Semi Bold" pitchFamily="34" charset="0"/>
                <a:ea typeface="Source Serif 4 Semi Bold" pitchFamily="34" charset="-122"/>
                <a:cs typeface="Source Serif 4 Semi Bold" pitchFamily="34" charset="-120"/>
              </a:rPr>
              <a:t>Hoạt Động Đọc Hiểu Tại Thư Viện</a:t>
            </a:r>
            <a:endParaRPr lang="en-US" sz="4450" dirty="0"/>
          </a:p>
        </p:txBody>
      </p:sp>
      <p:sp>
        <p:nvSpPr>
          <p:cNvPr id="3" name="Text 1"/>
          <p:cNvSpPr/>
          <p:nvPr/>
        </p:nvSpPr>
        <p:spPr>
          <a:xfrm>
            <a:off x="968693" y="1859042"/>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01</a:t>
            </a:r>
            <a:endParaRPr lang="en-US" sz="1900" dirty="0"/>
          </a:p>
        </p:txBody>
      </p:sp>
      <p:pic>
        <p:nvPicPr>
          <p:cNvPr id="4" name="Image 0" descr="preencoded.png">    </p:cNvPr>
          <p:cNvPicPr>
            <a:picLocks noChangeAspect="1"/>
          </p:cNvPicPr>
          <p:nvPr/>
        </p:nvPicPr>
        <p:blipFill>
          <a:blip r:embed="rId1"/>
          <a:stretch>
            <a:fillRect/>
          </a:stretch>
        </p:blipFill>
        <p:spPr>
          <a:xfrm>
            <a:off x="968693" y="2239328"/>
            <a:ext cx="6225540" cy="30480"/>
          </a:xfrm>
          <a:prstGeom prst="rect">
            <a:avLst/>
          </a:prstGeom>
        </p:spPr>
      </p:pic>
      <p:sp>
        <p:nvSpPr>
          <p:cNvPr id="5" name="Text 2"/>
          <p:cNvSpPr/>
          <p:nvPr/>
        </p:nvSpPr>
        <p:spPr>
          <a:xfrm>
            <a:off x="968693" y="2421136"/>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Đọc Thầm</a:t>
            </a:r>
            <a:endParaRPr lang="en-US" sz="2200" dirty="0"/>
          </a:p>
        </p:txBody>
      </p:sp>
      <p:sp>
        <p:nvSpPr>
          <p:cNvPr id="6" name="Text 3"/>
          <p:cNvSpPr/>
          <p:nvPr/>
        </p:nvSpPr>
        <p:spPr>
          <a:xfrm>
            <a:off x="968693" y="2921675"/>
            <a:ext cx="6225540"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Các em sẽ được thời gian đọc thầm câu chuyện, tự khám phá nội dung và hình ảnh trong sách</a:t>
            </a:r>
            <a:endParaRPr lang="en-US" sz="1900" dirty="0"/>
          </a:p>
        </p:txBody>
      </p:sp>
      <p:sp>
        <p:nvSpPr>
          <p:cNvPr id="7" name="Text 4"/>
          <p:cNvSpPr/>
          <p:nvPr/>
        </p:nvSpPr>
        <p:spPr>
          <a:xfrm>
            <a:off x="7435929" y="1859042"/>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02</a:t>
            </a:r>
            <a:endParaRPr lang="en-US" sz="1900" dirty="0"/>
          </a:p>
        </p:txBody>
      </p:sp>
      <p:pic>
        <p:nvPicPr>
          <p:cNvPr id="8" name="Image 1" descr="preencoded.png">    </p:cNvPr>
          <p:cNvPicPr>
            <a:picLocks noChangeAspect="1"/>
          </p:cNvPicPr>
          <p:nvPr/>
        </p:nvPicPr>
        <p:blipFill>
          <a:blip r:embed="rId2"/>
          <a:stretch>
            <a:fillRect/>
          </a:stretch>
        </p:blipFill>
        <p:spPr>
          <a:xfrm>
            <a:off x="7435929" y="2239328"/>
            <a:ext cx="6225659" cy="30480"/>
          </a:xfrm>
          <a:prstGeom prst="rect">
            <a:avLst/>
          </a:prstGeom>
        </p:spPr>
      </p:pic>
      <p:sp>
        <p:nvSpPr>
          <p:cNvPr id="9" name="Text 5"/>
          <p:cNvSpPr/>
          <p:nvPr/>
        </p:nvSpPr>
        <p:spPr>
          <a:xfrm>
            <a:off x="7435929" y="2421136"/>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Đọc To</a:t>
            </a:r>
            <a:endParaRPr lang="en-US" sz="2200" dirty="0"/>
          </a:p>
        </p:txBody>
      </p:sp>
      <p:sp>
        <p:nvSpPr>
          <p:cNvPr id="10" name="Text 6"/>
          <p:cNvSpPr/>
          <p:nvPr/>
        </p:nvSpPr>
        <p:spPr>
          <a:xfrm>
            <a:off x="7435929" y="2921675"/>
            <a:ext cx="6225659"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Cô giáo sẽ đọc to câu chuyện, giúp các em nghe và theo dõi cách phát âm chính xác</a:t>
            </a:r>
            <a:endParaRPr lang="en-US" sz="1900" dirty="0"/>
          </a:p>
        </p:txBody>
      </p:sp>
      <p:sp>
        <p:nvSpPr>
          <p:cNvPr id="11" name="Text 7"/>
          <p:cNvSpPr/>
          <p:nvPr/>
        </p:nvSpPr>
        <p:spPr>
          <a:xfrm>
            <a:off x="968693" y="4118015"/>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03</a:t>
            </a:r>
            <a:endParaRPr lang="en-US" sz="1900" dirty="0"/>
          </a:p>
        </p:txBody>
      </p:sp>
      <p:pic>
        <p:nvPicPr>
          <p:cNvPr id="12" name="Image 2" descr="preencoded.png">    </p:cNvPr>
          <p:cNvPicPr>
            <a:picLocks noChangeAspect="1"/>
          </p:cNvPicPr>
          <p:nvPr/>
        </p:nvPicPr>
        <p:blipFill>
          <a:blip r:embed="rId3"/>
          <a:stretch>
            <a:fillRect/>
          </a:stretch>
        </p:blipFill>
        <p:spPr>
          <a:xfrm>
            <a:off x="968693" y="4472821"/>
            <a:ext cx="6225540" cy="30480"/>
          </a:xfrm>
          <a:prstGeom prst="rect">
            <a:avLst/>
          </a:prstGeom>
        </p:spPr>
      </p:pic>
      <p:sp>
        <p:nvSpPr>
          <p:cNvPr id="13" name="Text 8"/>
          <p:cNvSpPr/>
          <p:nvPr/>
        </p:nvSpPr>
        <p:spPr>
          <a:xfrm>
            <a:off x="968693" y="4680109"/>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Thảo Luận</a:t>
            </a:r>
            <a:endParaRPr lang="en-US" sz="2200" dirty="0"/>
          </a:p>
        </p:txBody>
      </p:sp>
      <p:sp>
        <p:nvSpPr>
          <p:cNvPr id="14" name="Text 9"/>
          <p:cNvSpPr/>
          <p:nvPr/>
        </p:nvSpPr>
        <p:spPr>
          <a:xfrm>
            <a:off x="968693" y="5180647"/>
            <a:ext cx="6225540"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Cùng nhau thảo luận về nội dung, chia sẻ cảm xúc và suy nghĩ về câu chuyện</a:t>
            </a:r>
            <a:endParaRPr lang="en-US" sz="1900" dirty="0"/>
          </a:p>
        </p:txBody>
      </p:sp>
      <p:sp>
        <p:nvSpPr>
          <p:cNvPr id="15" name="Text 10"/>
          <p:cNvSpPr/>
          <p:nvPr/>
        </p:nvSpPr>
        <p:spPr>
          <a:xfrm>
            <a:off x="7435929" y="4118015"/>
            <a:ext cx="241697" cy="302062"/>
          </a:xfrm>
          <a:prstGeom prst="rect">
            <a:avLst/>
          </a:prstGeom>
          <a:noFill/>
          <a:ln/>
        </p:spPr>
        <p:txBody>
          <a:bodyPr wrap="none" lIns="0" tIns="0" rIns="0" bIns="0" rtlCol="0" anchor="t"/>
          <a:lstStyle/>
          <a:p>
            <a:pPr algn="l" indent="0" marL="0">
              <a:lnSpc>
                <a:spcPts val="3000"/>
              </a:lnSpc>
              <a:buNone/>
            </a:pPr>
            <a:r>
              <a:rPr lang="en-US" sz="1900" dirty="0">
                <a:solidFill>
                  <a:srgbClr val="272525"/>
                </a:solidFill>
                <a:latin typeface="Source Serif 4 Light" pitchFamily="34" charset="0"/>
                <a:ea typeface="Source Serif 4 Light" pitchFamily="34" charset="-122"/>
                <a:cs typeface="Source Serif 4 Light" pitchFamily="34" charset="-120"/>
              </a:rPr>
              <a:t>04</a:t>
            </a:r>
            <a:endParaRPr lang="en-US" sz="1900" dirty="0"/>
          </a:p>
        </p:txBody>
      </p:sp>
      <p:pic>
        <p:nvPicPr>
          <p:cNvPr id="16" name="Image 3" descr="preencoded.png">    </p:cNvPr>
          <p:cNvPicPr>
            <a:picLocks noChangeAspect="1"/>
          </p:cNvPicPr>
          <p:nvPr/>
        </p:nvPicPr>
        <p:blipFill>
          <a:blip r:embed="rId4"/>
          <a:stretch>
            <a:fillRect/>
          </a:stretch>
        </p:blipFill>
        <p:spPr>
          <a:xfrm>
            <a:off x="7435929" y="4472821"/>
            <a:ext cx="6225659" cy="30480"/>
          </a:xfrm>
          <a:prstGeom prst="rect">
            <a:avLst/>
          </a:prstGeom>
        </p:spPr>
      </p:pic>
      <p:sp>
        <p:nvSpPr>
          <p:cNvPr id="17" name="Text 11"/>
          <p:cNvSpPr/>
          <p:nvPr/>
        </p:nvSpPr>
        <p:spPr>
          <a:xfrm>
            <a:off x="7435929" y="4680109"/>
            <a:ext cx="2843927" cy="355521"/>
          </a:xfrm>
          <a:prstGeom prst="rect">
            <a:avLst/>
          </a:prstGeom>
          <a:noFill/>
          <a:ln/>
        </p:spPr>
        <p:txBody>
          <a:bodyPr wrap="none" lIns="0" tIns="0" rIns="0" bIns="0" rtlCol="0" anchor="t"/>
          <a:lstStyle/>
          <a:p>
            <a:pPr algn="l" indent="0" marL="0">
              <a:lnSpc>
                <a:spcPts val="2750"/>
              </a:lnSpc>
              <a:buNone/>
            </a:pPr>
            <a:r>
              <a:rPr lang="en-US" sz="2200" dirty="0">
                <a:solidFill>
                  <a:srgbClr val="272525"/>
                </a:solidFill>
                <a:latin typeface="Source Serif 4 Semi Bold" pitchFamily="34" charset="0"/>
                <a:ea typeface="Source Serif 4 Semi Bold" pitchFamily="34" charset="-122"/>
                <a:cs typeface="Source Serif 4 Semi Bold" pitchFamily="34" charset="-120"/>
              </a:rPr>
              <a:t>Hoạt Động Mở Rộng</a:t>
            </a:r>
            <a:endParaRPr lang="en-US" sz="2200" dirty="0"/>
          </a:p>
        </p:txBody>
      </p:sp>
      <p:sp>
        <p:nvSpPr>
          <p:cNvPr id="18" name="Text 12"/>
          <p:cNvSpPr/>
          <p:nvPr/>
        </p:nvSpPr>
        <p:spPr>
          <a:xfrm>
            <a:off x="7435929" y="5180647"/>
            <a:ext cx="6225659" cy="773430"/>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Vẽ tranh, kể lại câu chuyện hoặc thực hiện các trò chơi liên quan đến nội dung</a:t>
            </a:r>
            <a:endParaRPr lang="en-US" sz="1900" dirty="0"/>
          </a:p>
        </p:txBody>
      </p:sp>
      <p:sp>
        <p:nvSpPr>
          <p:cNvPr id="19" name="Text 13"/>
          <p:cNvSpPr/>
          <p:nvPr/>
        </p:nvSpPr>
        <p:spPr>
          <a:xfrm>
            <a:off x="968693" y="6407229"/>
            <a:ext cx="12692896" cy="1160145"/>
          </a:xfrm>
          <a:prstGeom prst="rect">
            <a:avLst/>
          </a:prstGeom>
          <a:noFill/>
          <a:ln/>
        </p:spPr>
        <p:txBody>
          <a:bodyPr wrap="square" lIns="0" tIns="0" rIns="0" bIns="0" rtlCol="0" anchor="t"/>
          <a:lstStyle/>
          <a:p>
            <a:pPr algn="l" indent="0" marL="0">
              <a:lnSpc>
                <a:spcPts val="3000"/>
              </a:lnSpc>
              <a:buNone/>
            </a:pPr>
            <a:r>
              <a:rPr lang="en-US" sz="1900" dirty="0">
                <a:solidFill>
                  <a:srgbClr val="272525"/>
                </a:solidFill>
                <a:latin typeface="Source Sans 3" pitchFamily="34" charset="0"/>
                <a:ea typeface="Source Sans 3" pitchFamily="34" charset="-122"/>
                <a:cs typeface="Source Sans 3" pitchFamily="34" charset="-120"/>
              </a:rPr>
              <a:t>Tiết học tại thư viện được thiết kế để tạo ra không gian học tập thoải mái và thú vị. Các em không chỉ đọc sách mà còn được tham gia vào nhiều hoạt động tương tác, giúp hiểu sâu hơn về nội dung và phát triển kỹ năng ngôn ngữ. Môi trường thư viện yên tĩnh và trang bị đầy đủ sách vở sẽ tạo điều kiện tốt nhất cho việc học tập.</a:t>
            </a:r>
            <a:endParaRPr lang="en-US"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968693" y="621030"/>
            <a:ext cx="8140541" cy="664131"/>
          </a:xfrm>
          <a:prstGeom prst="rect">
            <a:avLst/>
          </a:prstGeom>
          <a:noFill/>
          <a:ln/>
        </p:spPr>
        <p:txBody>
          <a:bodyPr wrap="none" lIns="0" tIns="0" rIns="0" bIns="0" rtlCol="0" anchor="t"/>
          <a:lstStyle/>
          <a:p>
            <a:pPr algn="l" indent="0" marL="0">
              <a:lnSpc>
                <a:spcPts val="5200"/>
              </a:lnSpc>
              <a:buNone/>
            </a:pPr>
            <a:r>
              <a:rPr lang="en-US" sz="4150" dirty="0">
                <a:solidFill>
                  <a:srgbClr val="D73AD7"/>
                </a:solidFill>
                <a:latin typeface="Source Serif 4 Semi Bold" pitchFamily="34" charset="0"/>
                <a:ea typeface="Source Serif 4 Semi Bold" pitchFamily="34" charset="-122"/>
                <a:cs typeface="Source Serif 4 Semi Bold" pitchFamily="34" charset="-120"/>
              </a:rPr>
              <a:t>Kỹ Năng Phát Triển Qua Bài Đọc</a:t>
            </a:r>
            <a:endParaRPr lang="en-US" sz="4150" dirty="0"/>
          </a:p>
        </p:txBody>
      </p:sp>
      <p:sp>
        <p:nvSpPr>
          <p:cNvPr id="3" name="Text 1"/>
          <p:cNvSpPr/>
          <p:nvPr/>
        </p:nvSpPr>
        <p:spPr>
          <a:xfrm>
            <a:off x="968693" y="1849636"/>
            <a:ext cx="2656880" cy="332184"/>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Kỹ Năng Ngôn Ngữ</a:t>
            </a:r>
            <a:endParaRPr lang="en-US" sz="2050" dirty="0"/>
          </a:p>
        </p:txBody>
      </p:sp>
      <p:sp>
        <p:nvSpPr>
          <p:cNvPr id="4" name="Text 2"/>
          <p:cNvSpPr/>
          <p:nvPr/>
        </p:nvSpPr>
        <p:spPr>
          <a:xfrm>
            <a:off x="968693" y="2407563"/>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Phát triển vốn từ vựng mới</a:t>
            </a:r>
            <a:endParaRPr lang="en-US" sz="1750" dirty="0"/>
          </a:p>
        </p:txBody>
      </p:sp>
      <p:sp>
        <p:nvSpPr>
          <p:cNvPr id="5" name="Text 3"/>
          <p:cNvSpPr/>
          <p:nvPr/>
        </p:nvSpPr>
        <p:spPr>
          <a:xfrm>
            <a:off x="968693" y="284785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Cải thiện khả năng phát âm</a:t>
            </a:r>
            <a:endParaRPr lang="en-US" sz="1750" dirty="0"/>
          </a:p>
        </p:txBody>
      </p:sp>
      <p:sp>
        <p:nvSpPr>
          <p:cNvPr id="6" name="Text 4"/>
          <p:cNvSpPr/>
          <p:nvPr/>
        </p:nvSpPr>
        <p:spPr>
          <a:xfrm>
            <a:off x="968693" y="3288149"/>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Rèn luyện kỹ năng đọc hiểu</a:t>
            </a:r>
            <a:endParaRPr lang="en-US" sz="1750" dirty="0"/>
          </a:p>
        </p:txBody>
      </p:sp>
      <p:sp>
        <p:nvSpPr>
          <p:cNvPr id="7" name="Text 5"/>
          <p:cNvSpPr/>
          <p:nvPr/>
        </p:nvSpPr>
        <p:spPr>
          <a:xfrm>
            <a:off x="968693" y="3728442"/>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Học cách diễn đạt ý tưởng</a:t>
            </a:r>
            <a:endParaRPr lang="en-US" sz="1750" dirty="0"/>
          </a:p>
        </p:txBody>
      </p:sp>
      <p:sp>
        <p:nvSpPr>
          <p:cNvPr id="8" name="Text 6"/>
          <p:cNvSpPr/>
          <p:nvPr/>
        </p:nvSpPr>
        <p:spPr>
          <a:xfrm>
            <a:off x="968693" y="4315539"/>
            <a:ext cx="2656880" cy="332184"/>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Kỹ Năng Xã Hội</a:t>
            </a:r>
            <a:endParaRPr lang="en-US" sz="2050" dirty="0"/>
          </a:p>
        </p:txBody>
      </p:sp>
      <p:sp>
        <p:nvSpPr>
          <p:cNvPr id="9" name="Text 7"/>
          <p:cNvSpPr/>
          <p:nvPr/>
        </p:nvSpPr>
        <p:spPr>
          <a:xfrm>
            <a:off x="968693" y="487346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Học cách lắng nghe người khác</a:t>
            </a:r>
            <a:endParaRPr lang="en-US" sz="1750" dirty="0"/>
          </a:p>
        </p:txBody>
      </p:sp>
      <p:sp>
        <p:nvSpPr>
          <p:cNvPr id="10" name="Text 8"/>
          <p:cNvSpPr/>
          <p:nvPr/>
        </p:nvSpPr>
        <p:spPr>
          <a:xfrm>
            <a:off x="968693" y="5313759"/>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Phát triển khả năng chia sẻ</a:t>
            </a:r>
            <a:endParaRPr lang="en-US" sz="1750" dirty="0"/>
          </a:p>
        </p:txBody>
      </p:sp>
      <p:sp>
        <p:nvSpPr>
          <p:cNvPr id="11" name="Text 9"/>
          <p:cNvSpPr/>
          <p:nvPr/>
        </p:nvSpPr>
        <p:spPr>
          <a:xfrm>
            <a:off x="968693" y="5754053"/>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Tăng cường tương tác nhóm</a:t>
            </a:r>
            <a:endParaRPr lang="en-US" sz="1750" dirty="0"/>
          </a:p>
        </p:txBody>
      </p:sp>
      <p:sp>
        <p:nvSpPr>
          <p:cNvPr id="12" name="Text 10"/>
          <p:cNvSpPr/>
          <p:nvPr/>
        </p:nvSpPr>
        <p:spPr>
          <a:xfrm>
            <a:off x="968693" y="619434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Xây dựng tình bạn qua sách</a:t>
            </a:r>
            <a:endParaRPr lang="en-US" sz="1750" dirty="0"/>
          </a:p>
        </p:txBody>
      </p:sp>
      <p:sp>
        <p:nvSpPr>
          <p:cNvPr id="13" name="Text 11"/>
          <p:cNvSpPr/>
          <p:nvPr/>
        </p:nvSpPr>
        <p:spPr>
          <a:xfrm>
            <a:off x="7598212" y="1849636"/>
            <a:ext cx="2656880" cy="332184"/>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Kỹ Năng Tư Duy</a:t>
            </a:r>
            <a:endParaRPr lang="en-US" sz="2050" dirty="0"/>
          </a:p>
        </p:txBody>
      </p:sp>
      <p:sp>
        <p:nvSpPr>
          <p:cNvPr id="14" name="Text 12"/>
          <p:cNvSpPr/>
          <p:nvPr/>
        </p:nvSpPr>
        <p:spPr>
          <a:xfrm>
            <a:off x="7598212" y="2407563"/>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Phát triển trí tưởng tượng</a:t>
            </a:r>
            <a:endParaRPr lang="en-US" sz="1750" dirty="0"/>
          </a:p>
        </p:txBody>
      </p:sp>
      <p:sp>
        <p:nvSpPr>
          <p:cNvPr id="15" name="Text 13"/>
          <p:cNvSpPr/>
          <p:nvPr/>
        </p:nvSpPr>
        <p:spPr>
          <a:xfrm>
            <a:off x="7598212" y="284785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Rèn luyện khả năng phân tích</a:t>
            </a:r>
            <a:endParaRPr lang="en-US" sz="1750" dirty="0"/>
          </a:p>
        </p:txBody>
      </p:sp>
      <p:sp>
        <p:nvSpPr>
          <p:cNvPr id="16" name="Text 14"/>
          <p:cNvSpPr/>
          <p:nvPr/>
        </p:nvSpPr>
        <p:spPr>
          <a:xfrm>
            <a:off x="7598212" y="3288149"/>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Học cách đặt câu hỏi</a:t>
            </a:r>
            <a:endParaRPr lang="en-US" sz="1750" dirty="0"/>
          </a:p>
        </p:txBody>
      </p:sp>
      <p:sp>
        <p:nvSpPr>
          <p:cNvPr id="17" name="Text 15"/>
          <p:cNvSpPr/>
          <p:nvPr/>
        </p:nvSpPr>
        <p:spPr>
          <a:xfrm>
            <a:off x="7598212" y="3728442"/>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Kết nối kiến thức với thực tế</a:t>
            </a:r>
            <a:endParaRPr lang="en-US" sz="1750" dirty="0"/>
          </a:p>
        </p:txBody>
      </p:sp>
      <p:sp>
        <p:nvSpPr>
          <p:cNvPr id="18" name="Text 16"/>
          <p:cNvSpPr/>
          <p:nvPr/>
        </p:nvSpPr>
        <p:spPr>
          <a:xfrm>
            <a:off x="7598212" y="4315539"/>
            <a:ext cx="2656880" cy="332184"/>
          </a:xfrm>
          <a:prstGeom prst="rect">
            <a:avLst/>
          </a:prstGeom>
          <a:noFill/>
          <a:ln/>
        </p:spPr>
        <p:txBody>
          <a:bodyPr wrap="none" lIns="0" tIns="0" rIns="0" bIns="0" rtlCol="0" anchor="t"/>
          <a:lstStyle/>
          <a:p>
            <a:pPr algn="l" indent="0" marL="0">
              <a:lnSpc>
                <a:spcPts val="2600"/>
              </a:lnSpc>
              <a:buNone/>
            </a:pPr>
            <a:r>
              <a:rPr lang="en-US" sz="2050" dirty="0">
                <a:solidFill>
                  <a:srgbClr val="D73AD7"/>
                </a:solidFill>
                <a:latin typeface="Source Serif 4 Semi Bold" pitchFamily="34" charset="0"/>
                <a:ea typeface="Source Serif 4 Semi Bold" pitchFamily="34" charset="-122"/>
                <a:cs typeface="Source Serif 4 Semi Bold" pitchFamily="34" charset="-120"/>
              </a:rPr>
              <a:t>Kỹ Năng Cảm Xúc</a:t>
            </a:r>
            <a:endParaRPr lang="en-US" sz="2050" dirty="0"/>
          </a:p>
        </p:txBody>
      </p:sp>
      <p:sp>
        <p:nvSpPr>
          <p:cNvPr id="19" name="Text 17"/>
          <p:cNvSpPr/>
          <p:nvPr/>
        </p:nvSpPr>
        <p:spPr>
          <a:xfrm>
            <a:off x="7598212" y="487346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Nhận biết và biểu đạt cảm xúc</a:t>
            </a:r>
            <a:endParaRPr lang="en-US" sz="1750" dirty="0"/>
          </a:p>
        </p:txBody>
      </p:sp>
      <p:sp>
        <p:nvSpPr>
          <p:cNvPr id="20" name="Text 18"/>
          <p:cNvSpPr/>
          <p:nvPr/>
        </p:nvSpPr>
        <p:spPr>
          <a:xfrm>
            <a:off x="7598212" y="5313759"/>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Phát triển lòng đồng cảm</a:t>
            </a:r>
            <a:endParaRPr lang="en-US" sz="1750" dirty="0"/>
          </a:p>
        </p:txBody>
      </p:sp>
      <p:sp>
        <p:nvSpPr>
          <p:cNvPr id="21" name="Text 19"/>
          <p:cNvSpPr/>
          <p:nvPr/>
        </p:nvSpPr>
        <p:spPr>
          <a:xfrm>
            <a:off x="7598212" y="5754053"/>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Học cách yêu thương thiên nhiên</a:t>
            </a:r>
            <a:endParaRPr lang="en-US" sz="1750" dirty="0"/>
          </a:p>
        </p:txBody>
      </p:sp>
      <p:sp>
        <p:nvSpPr>
          <p:cNvPr id="22" name="Text 20"/>
          <p:cNvSpPr/>
          <p:nvPr/>
        </p:nvSpPr>
        <p:spPr>
          <a:xfrm>
            <a:off x="7598212" y="6194346"/>
            <a:ext cx="6070878" cy="361355"/>
          </a:xfrm>
          <a:prstGeom prst="rect">
            <a:avLst/>
          </a:prstGeom>
          <a:noFill/>
          <a:ln/>
        </p:spPr>
        <p:txBody>
          <a:bodyPr wrap="none" lIns="0" tIns="0" rIns="0" bIns="0" rtlCol="0" anchor="t"/>
          <a:lstStyle/>
          <a:p>
            <a:pPr algn="l" marL="342900" indent="-342900">
              <a:lnSpc>
                <a:spcPts val="2800"/>
              </a:lnSpc>
              <a:buSzPct val="100000"/>
              <a:buChar char="•"/>
            </a:pPr>
            <a:r>
              <a:rPr lang="en-US" sz="1750" dirty="0">
                <a:solidFill>
                  <a:srgbClr val="272525"/>
                </a:solidFill>
                <a:latin typeface="Source Sans 3" pitchFamily="34" charset="0"/>
                <a:ea typeface="Source Sans 3" pitchFamily="34" charset="-122"/>
                <a:cs typeface="Source Sans 3" pitchFamily="34" charset="-120"/>
              </a:rPr>
              <a:t>Xây dựng giá trị nhân văn</a:t>
            </a:r>
            <a:endParaRPr lang="en-US" sz="1750" dirty="0"/>
          </a:p>
        </p:txBody>
      </p:sp>
      <p:sp>
        <p:nvSpPr>
          <p:cNvPr id="23" name="Text 21"/>
          <p:cNvSpPr/>
          <p:nvPr/>
        </p:nvSpPr>
        <p:spPr>
          <a:xfrm>
            <a:off x="968693" y="6888599"/>
            <a:ext cx="12692896" cy="722709"/>
          </a:xfrm>
          <a:prstGeom prst="rect">
            <a:avLst/>
          </a:prstGeom>
          <a:noFill/>
          <a:ln/>
        </p:spPr>
        <p:txBody>
          <a:bodyPr wrap="square" lIns="0" tIns="0" rIns="0" bIns="0" rtlCol="0" anchor="t"/>
          <a:lstStyle/>
          <a:p>
            <a:pPr algn="l" indent="0" marL="0">
              <a:lnSpc>
                <a:spcPts val="2800"/>
              </a:lnSpc>
              <a:buNone/>
            </a:pPr>
            <a:r>
              <a:rPr lang="en-US" sz="1750" dirty="0">
                <a:solidFill>
                  <a:srgbClr val="272525"/>
                </a:solidFill>
                <a:latin typeface="Source Sans 3" pitchFamily="34" charset="0"/>
                <a:ea typeface="Source Sans 3" pitchFamily="34" charset="-122"/>
                <a:cs typeface="Source Sans 3" pitchFamily="34" charset="-120"/>
              </a:rPr>
              <a:t>Việc đọc "Những Cánh Cò" không chỉ giúp các em tiếp thu kiến thức mà còn phát triển toàn diện các kỹ năng cần thiết. Qua câu chuyện, các em sẽ học được cách suy nghĩ độc lập, phát triển khả năng sáng tạo và xây dựng những giá trị tích cực trong cuộc sống.</a:t>
            </a:r>
            <a:endParaRPr lang="en-US" sz="17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968693" y="674489"/>
            <a:ext cx="8979098" cy="721519"/>
          </a:xfrm>
          <a:prstGeom prst="rect">
            <a:avLst/>
          </a:prstGeom>
          <a:noFill/>
          <a:ln/>
        </p:spPr>
        <p:txBody>
          <a:bodyPr wrap="none" lIns="0" tIns="0" rIns="0" bIns="0" rtlCol="0" anchor="t"/>
          <a:lstStyle/>
          <a:p>
            <a:pPr algn="l" indent="0" marL="0">
              <a:lnSpc>
                <a:spcPts val="5650"/>
              </a:lnSpc>
              <a:buNone/>
            </a:pPr>
            <a:r>
              <a:rPr lang="en-US" sz="4500" dirty="0">
                <a:solidFill>
                  <a:srgbClr val="D73AD7"/>
                </a:solidFill>
                <a:latin typeface="Source Serif 4 Semi Bold" pitchFamily="34" charset="0"/>
                <a:ea typeface="Source Serif 4 Semi Bold" pitchFamily="34" charset="-122"/>
                <a:cs typeface="Source Serif 4 Semi Bold" pitchFamily="34" charset="-120"/>
              </a:rPr>
              <a:t>Hoạt Động Mở Rộng Sau Khi Đọc</a:t>
            </a:r>
            <a:endParaRPr lang="en-US" sz="4500" dirty="0"/>
          </a:p>
        </p:txBody>
      </p:sp>
      <p:pic>
        <p:nvPicPr>
          <p:cNvPr id="3" name="Image 0" descr="preencoded.png">    </p:cNvPr>
          <p:cNvPicPr>
            <a:picLocks noChangeAspect="1"/>
          </p:cNvPicPr>
          <p:nvPr/>
        </p:nvPicPr>
        <p:blipFill>
          <a:blip r:embed="rId1"/>
          <a:stretch>
            <a:fillRect/>
          </a:stretch>
        </p:blipFill>
        <p:spPr>
          <a:xfrm>
            <a:off x="968693" y="1886545"/>
            <a:ext cx="4230886" cy="981075"/>
          </a:xfrm>
          <a:prstGeom prst="rect">
            <a:avLst/>
          </a:prstGeom>
        </p:spPr>
      </p:pic>
      <p:sp>
        <p:nvSpPr>
          <p:cNvPr id="4" name="Text 1"/>
          <p:cNvSpPr/>
          <p:nvPr/>
        </p:nvSpPr>
        <p:spPr>
          <a:xfrm>
            <a:off x="1213961" y="3112889"/>
            <a:ext cx="2885837" cy="360759"/>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Vẽ Tranh Minh Họa</a:t>
            </a:r>
            <a:endParaRPr lang="en-US" sz="2250" dirty="0"/>
          </a:p>
        </p:txBody>
      </p:sp>
      <p:sp>
        <p:nvSpPr>
          <p:cNvPr id="5" name="Text 2"/>
          <p:cNvSpPr/>
          <p:nvPr/>
        </p:nvSpPr>
        <p:spPr>
          <a:xfrm>
            <a:off x="1213961" y="3620810"/>
            <a:ext cx="3740348" cy="1177290"/>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Các em vẽ những hình ảnh đẹp về đàn cò, thể hiện sự hiểu biết và cảm xúc cá nhân về câu chuyện</a:t>
            </a:r>
            <a:endParaRPr lang="en-US" sz="1900" dirty="0"/>
          </a:p>
        </p:txBody>
      </p:sp>
      <p:pic>
        <p:nvPicPr>
          <p:cNvPr id="6" name="Image 1" descr="preencoded.png">    </p:cNvPr>
          <p:cNvPicPr>
            <a:picLocks noChangeAspect="1"/>
          </p:cNvPicPr>
          <p:nvPr/>
        </p:nvPicPr>
        <p:blipFill>
          <a:blip r:embed="rId2"/>
          <a:stretch>
            <a:fillRect/>
          </a:stretch>
        </p:blipFill>
        <p:spPr>
          <a:xfrm>
            <a:off x="5199578" y="1886545"/>
            <a:ext cx="4231005" cy="981075"/>
          </a:xfrm>
          <a:prstGeom prst="rect">
            <a:avLst/>
          </a:prstGeom>
        </p:spPr>
      </p:pic>
      <p:sp>
        <p:nvSpPr>
          <p:cNvPr id="7" name="Text 3"/>
          <p:cNvSpPr/>
          <p:nvPr/>
        </p:nvSpPr>
        <p:spPr>
          <a:xfrm>
            <a:off x="5444847" y="3112889"/>
            <a:ext cx="2885837" cy="360759"/>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Kể Lại Câu Chuyện</a:t>
            </a:r>
            <a:endParaRPr lang="en-US" sz="2250" dirty="0"/>
          </a:p>
        </p:txBody>
      </p:sp>
      <p:sp>
        <p:nvSpPr>
          <p:cNvPr id="8" name="Text 4"/>
          <p:cNvSpPr/>
          <p:nvPr/>
        </p:nvSpPr>
        <p:spPr>
          <a:xfrm>
            <a:off x="5444847" y="3620810"/>
            <a:ext cx="3740468" cy="1177290"/>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Thực hành kỹ năng diễn đạt bằng cách kể lại câu chuyện theo cách hiểu của mình</a:t>
            </a:r>
            <a:endParaRPr lang="en-US" sz="1900" dirty="0"/>
          </a:p>
        </p:txBody>
      </p:sp>
      <p:pic>
        <p:nvPicPr>
          <p:cNvPr id="9" name="Image 2" descr="preencoded.png">    </p:cNvPr>
          <p:cNvPicPr>
            <a:picLocks noChangeAspect="1"/>
          </p:cNvPicPr>
          <p:nvPr/>
        </p:nvPicPr>
        <p:blipFill>
          <a:blip r:embed="rId3"/>
          <a:stretch>
            <a:fillRect/>
          </a:stretch>
        </p:blipFill>
        <p:spPr>
          <a:xfrm>
            <a:off x="9430583" y="1886545"/>
            <a:ext cx="4231005" cy="981075"/>
          </a:xfrm>
          <a:prstGeom prst="rect">
            <a:avLst/>
          </a:prstGeom>
        </p:spPr>
      </p:pic>
      <p:sp>
        <p:nvSpPr>
          <p:cNvPr id="10" name="Text 5"/>
          <p:cNvSpPr/>
          <p:nvPr/>
        </p:nvSpPr>
        <p:spPr>
          <a:xfrm>
            <a:off x="9675852" y="3112889"/>
            <a:ext cx="2885837" cy="360759"/>
          </a:xfrm>
          <a:prstGeom prst="rect">
            <a:avLst/>
          </a:prstGeom>
          <a:noFill/>
          <a:ln/>
        </p:spPr>
        <p:txBody>
          <a:bodyPr wrap="none" lIns="0" tIns="0" rIns="0" bIns="0" rtlCol="0" anchor="t"/>
          <a:lstStyle/>
          <a:p>
            <a:pPr algn="l" indent="0" marL="0">
              <a:lnSpc>
                <a:spcPts val="280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Đóng Vai Nhân Vật</a:t>
            </a:r>
            <a:endParaRPr lang="en-US" sz="2250" dirty="0"/>
          </a:p>
        </p:txBody>
      </p:sp>
      <p:sp>
        <p:nvSpPr>
          <p:cNvPr id="11" name="Text 6"/>
          <p:cNvSpPr/>
          <p:nvPr/>
        </p:nvSpPr>
        <p:spPr>
          <a:xfrm>
            <a:off x="9675852" y="3620810"/>
            <a:ext cx="3740468" cy="1177290"/>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Tham gia hoạt động đóng kịch, thể hiện các nhân vật trong câu chuyện một cách sinh động</a:t>
            </a:r>
            <a:endParaRPr lang="en-US" sz="1900" dirty="0"/>
          </a:p>
        </p:txBody>
      </p:sp>
      <p:sp>
        <p:nvSpPr>
          <p:cNvPr id="12" name="Text 7"/>
          <p:cNvSpPr/>
          <p:nvPr/>
        </p:nvSpPr>
        <p:spPr>
          <a:xfrm>
            <a:off x="968693" y="5319236"/>
            <a:ext cx="12692896" cy="1177290"/>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Các hoạt động mở rộng giúp các em không chỉ hiểu sâu hơn về nội dung mà còn phát triển khả năng sáng tạo và biểu đạt. Thông qua việc vẽ tranh, kể chuyện và đóng kịch, các em sẽ có cơ hội thể hiện cá tính và phong cách riêng của mình. Điều này cũng giúp cô giáo đánh giá được mức độ hiểu bài của từng em học sinh.</a:t>
            </a:r>
            <a:endParaRPr lang="en-US" sz="1900" dirty="0"/>
          </a:p>
        </p:txBody>
      </p:sp>
      <p:sp>
        <p:nvSpPr>
          <p:cNvPr id="13" name="Text 8"/>
          <p:cNvSpPr/>
          <p:nvPr/>
        </p:nvSpPr>
        <p:spPr>
          <a:xfrm>
            <a:off x="968693" y="6772394"/>
            <a:ext cx="12692896" cy="784860"/>
          </a:xfrm>
          <a:prstGeom prst="rect">
            <a:avLst/>
          </a:prstGeom>
          <a:noFill/>
          <a:ln/>
        </p:spPr>
        <p:txBody>
          <a:bodyPr wrap="square" lIns="0" tIns="0" rIns="0" bIns="0" rtlCol="0" anchor="t"/>
          <a:lstStyle/>
          <a:p>
            <a:pPr algn="l" indent="0" marL="0">
              <a:lnSpc>
                <a:spcPts val="3050"/>
              </a:lnSpc>
              <a:buNone/>
            </a:pPr>
            <a:r>
              <a:rPr lang="en-US" sz="1900" dirty="0">
                <a:solidFill>
                  <a:srgbClr val="272525"/>
                </a:solidFill>
                <a:latin typeface="Source Sans 3" pitchFamily="34" charset="0"/>
                <a:ea typeface="Source Sans 3" pitchFamily="34" charset="-122"/>
                <a:cs typeface="Source Sans 3" pitchFamily="34" charset="-120"/>
              </a:rPr>
              <a:t>Ngoài ra, các em còn có thể tham gia vào hoạt động viết nhật ký đọc sách, ghi lại những cảm xúc và suy nghĩ sau khi đọc. Việc này sẽ giúp các em phát triển kỹ năng viết và tạo thói quen ghi chép tốt từ nhỏ.</a:t>
            </a:r>
            <a:endParaRPr lang="en-US" sz="19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968693" y="768191"/>
            <a:ext cx="9879806" cy="726043"/>
          </a:xfrm>
          <a:prstGeom prst="rect">
            <a:avLst/>
          </a:prstGeom>
          <a:noFill/>
          <a:ln/>
        </p:spPr>
        <p:txBody>
          <a:bodyPr wrap="none" lIns="0" tIns="0" rIns="0" bIns="0" rtlCol="0" anchor="t"/>
          <a:lstStyle/>
          <a:p>
            <a:pPr algn="l" indent="0" marL="0">
              <a:lnSpc>
                <a:spcPts val="5700"/>
              </a:lnSpc>
              <a:buNone/>
            </a:pPr>
            <a:r>
              <a:rPr lang="en-US" sz="4550" dirty="0">
                <a:solidFill>
                  <a:srgbClr val="D73AD7"/>
                </a:solidFill>
                <a:latin typeface="Source Serif 4 Semi Bold" pitchFamily="34" charset="0"/>
                <a:ea typeface="Source Serif 4 Semi Bold" pitchFamily="34" charset="-122"/>
                <a:cs typeface="Source Serif 4 Semi Bold" pitchFamily="34" charset="-120"/>
              </a:rPr>
              <a:t>Tầm Quan Trọng Của Việc Đọc Sách</a:t>
            </a:r>
            <a:endParaRPr lang="en-US" sz="4550" dirty="0"/>
          </a:p>
        </p:txBody>
      </p:sp>
      <p:sp>
        <p:nvSpPr>
          <p:cNvPr id="3" name="Text 1"/>
          <p:cNvSpPr/>
          <p:nvPr/>
        </p:nvSpPr>
        <p:spPr>
          <a:xfrm>
            <a:off x="968693" y="1987987"/>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Việc đọc sách từ nhỏ có ý nghĩa vô cùng quan trọng đối với sự phát triển của trẻ em. Qua câu chuyện "Những Cánh Cò", các em không chỉ học được kiến thức về thiên nhiên mà còn phát triển khả năng tư duy logic và sáng tạo. Sách là cánh cửa mở ra thế giới tri thức bao la, giúp các em mở rộng tầm nhìn và hiểu biết về cuộc sống.</a:t>
            </a:r>
            <a:endParaRPr lang="en-US" sz="1900" dirty="0"/>
          </a:p>
        </p:txBody>
      </p:sp>
      <p:sp>
        <p:nvSpPr>
          <p:cNvPr id="4" name="Text 2"/>
          <p:cNvSpPr/>
          <p:nvPr/>
        </p:nvSpPr>
        <p:spPr>
          <a:xfrm>
            <a:off x="968693" y="3450788"/>
            <a:ext cx="12692896" cy="1185148"/>
          </a:xfrm>
          <a:prstGeom prst="rect">
            <a:avLst/>
          </a:prstGeom>
          <a:noFill/>
          <a:ln/>
        </p:spPr>
        <p:txBody>
          <a:bodyPr wrap="square" lIns="0" tIns="0" rIns="0" bIns="0" rtlCol="0" anchor="t"/>
          <a:lstStyle/>
          <a:p>
            <a:pPr algn="l"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Thư viện trường học đóng vai trò như một ngôi nhà thứ hai, nơi các em có thể tự do khám phá và học hỏi. Môi trường yên tĩnh, thoải mái của thư viện tạo điều kiện lý tưởng cho việc đọc sách và nghiên cứu. Các em sẽ dần hình thành thói quen đọc sách tốt, điều này sẽ đồng hành cùng các em suốt cuộc đời.</a:t>
            </a:r>
            <a:endParaRPr lang="en-US" sz="1900" dirty="0"/>
          </a:p>
        </p:txBody>
      </p:sp>
      <p:sp>
        <p:nvSpPr>
          <p:cNvPr id="5" name="Text 3"/>
          <p:cNvSpPr/>
          <p:nvPr/>
        </p:nvSpPr>
        <p:spPr>
          <a:xfrm>
            <a:off x="968693" y="5036939"/>
            <a:ext cx="4025146" cy="814626"/>
          </a:xfrm>
          <a:prstGeom prst="rect">
            <a:avLst/>
          </a:prstGeom>
          <a:noFill/>
          <a:ln/>
        </p:spPr>
        <p:txBody>
          <a:bodyPr wrap="none" lIns="0" tIns="0" rIns="0" bIns="0" rtlCol="0" anchor="t"/>
          <a:lstStyle/>
          <a:p>
            <a:pPr algn="ctr" indent="0" marL="0">
              <a:lnSpc>
                <a:spcPts val="6400"/>
              </a:lnSpc>
              <a:buNone/>
            </a:pPr>
            <a:r>
              <a:rPr lang="en-US" sz="6400" dirty="0">
                <a:solidFill>
                  <a:srgbClr val="272525"/>
                </a:solidFill>
                <a:latin typeface="Source Serif 4 Semi Bold" pitchFamily="34" charset="0"/>
                <a:ea typeface="Source Serif 4 Semi Bold" pitchFamily="34" charset="-122"/>
                <a:cs typeface="Source Serif 4 Semi Bold" pitchFamily="34" charset="-120"/>
              </a:rPr>
              <a:t>85%</a:t>
            </a:r>
            <a:endParaRPr lang="en-US" sz="6400" dirty="0"/>
          </a:p>
        </p:txBody>
      </p:sp>
      <p:sp>
        <p:nvSpPr>
          <p:cNvPr id="6" name="Text 4"/>
          <p:cNvSpPr/>
          <p:nvPr/>
        </p:nvSpPr>
        <p:spPr>
          <a:xfrm>
            <a:off x="1529001" y="6160056"/>
            <a:ext cx="2904530" cy="363141"/>
          </a:xfrm>
          <a:prstGeom prst="rect">
            <a:avLst/>
          </a:prstGeom>
          <a:noFill/>
          <a:ln/>
        </p:spPr>
        <p:txBody>
          <a:bodyPr wrap="none" lIns="0" tIns="0" rIns="0" bIns="0" rtlCol="0" anchor="t"/>
          <a:lstStyle/>
          <a:p>
            <a:pPr algn="ctr"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Cải Thiện Từ Vựng</a:t>
            </a:r>
            <a:endParaRPr lang="en-US" sz="2250" dirty="0"/>
          </a:p>
        </p:txBody>
      </p:sp>
      <p:sp>
        <p:nvSpPr>
          <p:cNvPr id="7" name="Text 5"/>
          <p:cNvSpPr/>
          <p:nvPr/>
        </p:nvSpPr>
        <p:spPr>
          <a:xfrm>
            <a:off x="968693" y="6671310"/>
            <a:ext cx="4025146" cy="790099"/>
          </a:xfrm>
          <a:prstGeom prst="rect">
            <a:avLst/>
          </a:prstGeom>
          <a:noFill/>
          <a:ln/>
        </p:spPr>
        <p:txBody>
          <a:bodyPr wrap="square" lIns="0" tIns="0" rIns="0" bIns="0" rtlCol="0" anchor="t"/>
          <a:lstStyle/>
          <a:p>
            <a:pPr algn="ctr"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Trẻ đọc sách thường xuyên có vốn từ vựng phong phú hơn</a:t>
            </a:r>
            <a:endParaRPr lang="en-US" sz="1900" dirty="0"/>
          </a:p>
        </p:txBody>
      </p:sp>
      <p:sp>
        <p:nvSpPr>
          <p:cNvPr id="8" name="Text 6"/>
          <p:cNvSpPr/>
          <p:nvPr/>
        </p:nvSpPr>
        <p:spPr>
          <a:xfrm>
            <a:off x="5302448" y="5036939"/>
            <a:ext cx="4025265" cy="814626"/>
          </a:xfrm>
          <a:prstGeom prst="rect">
            <a:avLst/>
          </a:prstGeom>
          <a:noFill/>
          <a:ln/>
        </p:spPr>
        <p:txBody>
          <a:bodyPr wrap="none" lIns="0" tIns="0" rIns="0" bIns="0" rtlCol="0" anchor="t"/>
          <a:lstStyle/>
          <a:p>
            <a:pPr algn="ctr" indent="0" marL="0">
              <a:lnSpc>
                <a:spcPts val="6400"/>
              </a:lnSpc>
              <a:buNone/>
            </a:pPr>
            <a:r>
              <a:rPr lang="en-US" sz="6400" dirty="0">
                <a:solidFill>
                  <a:srgbClr val="272525"/>
                </a:solidFill>
                <a:latin typeface="Source Serif 4 Semi Bold" pitchFamily="34" charset="0"/>
                <a:ea typeface="Source Serif 4 Semi Bold" pitchFamily="34" charset="-122"/>
                <a:cs typeface="Source Serif 4 Semi Bold" pitchFamily="34" charset="-120"/>
              </a:rPr>
              <a:t>70%</a:t>
            </a:r>
            <a:endParaRPr lang="en-US" sz="6400" dirty="0"/>
          </a:p>
        </p:txBody>
      </p:sp>
      <p:sp>
        <p:nvSpPr>
          <p:cNvPr id="9" name="Text 7"/>
          <p:cNvSpPr/>
          <p:nvPr/>
        </p:nvSpPr>
        <p:spPr>
          <a:xfrm>
            <a:off x="5862757" y="6160056"/>
            <a:ext cx="2904530" cy="363141"/>
          </a:xfrm>
          <a:prstGeom prst="rect">
            <a:avLst/>
          </a:prstGeom>
          <a:noFill/>
          <a:ln/>
        </p:spPr>
        <p:txBody>
          <a:bodyPr wrap="none" lIns="0" tIns="0" rIns="0" bIns="0" rtlCol="0" anchor="t"/>
          <a:lstStyle/>
          <a:p>
            <a:pPr algn="ctr"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Phát Triển Tư Duy</a:t>
            </a:r>
            <a:endParaRPr lang="en-US" sz="2250" dirty="0"/>
          </a:p>
        </p:txBody>
      </p:sp>
      <p:sp>
        <p:nvSpPr>
          <p:cNvPr id="10" name="Text 8"/>
          <p:cNvSpPr/>
          <p:nvPr/>
        </p:nvSpPr>
        <p:spPr>
          <a:xfrm>
            <a:off x="5302448" y="6671310"/>
            <a:ext cx="4025265" cy="790099"/>
          </a:xfrm>
          <a:prstGeom prst="rect">
            <a:avLst/>
          </a:prstGeom>
          <a:noFill/>
          <a:ln/>
        </p:spPr>
        <p:txBody>
          <a:bodyPr wrap="square" lIns="0" tIns="0" rIns="0" bIns="0" rtlCol="0" anchor="t"/>
          <a:lstStyle/>
          <a:p>
            <a:pPr algn="ctr"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Tăng cường khả năng tư duy phản biện và sáng tạo</a:t>
            </a:r>
            <a:endParaRPr lang="en-US" sz="1900" dirty="0"/>
          </a:p>
        </p:txBody>
      </p:sp>
      <p:sp>
        <p:nvSpPr>
          <p:cNvPr id="11" name="Text 9"/>
          <p:cNvSpPr/>
          <p:nvPr/>
        </p:nvSpPr>
        <p:spPr>
          <a:xfrm>
            <a:off x="9636323" y="5036939"/>
            <a:ext cx="4025146" cy="814626"/>
          </a:xfrm>
          <a:prstGeom prst="rect">
            <a:avLst/>
          </a:prstGeom>
          <a:noFill/>
          <a:ln/>
        </p:spPr>
        <p:txBody>
          <a:bodyPr wrap="none" lIns="0" tIns="0" rIns="0" bIns="0" rtlCol="0" anchor="t"/>
          <a:lstStyle/>
          <a:p>
            <a:pPr algn="ctr" indent="0" marL="0">
              <a:lnSpc>
                <a:spcPts val="6400"/>
              </a:lnSpc>
              <a:buNone/>
            </a:pPr>
            <a:r>
              <a:rPr lang="en-US" sz="6400" dirty="0">
                <a:solidFill>
                  <a:srgbClr val="272525"/>
                </a:solidFill>
                <a:latin typeface="Source Serif 4 Semi Bold" pitchFamily="34" charset="0"/>
                <a:ea typeface="Source Serif 4 Semi Bold" pitchFamily="34" charset="-122"/>
                <a:cs typeface="Source Serif 4 Semi Bold" pitchFamily="34" charset="-120"/>
              </a:rPr>
              <a:t>90%</a:t>
            </a:r>
            <a:endParaRPr lang="en-US" sz="6400" dirty="0"/>
          </a:p>
        </p:txBody>
      </p:sp>
      <p:sp>
        <p:nvSpPr>
          <p:cNvPr id="12" name="Text 10"/>
          <p:cNvSpPr/>
          <p:nvPr/>
        </p:nvSpPr>
        <p:spPr>
          <a:xfrm>
            <a:off x="10196632" y="6160056"/>
            <a:ext cx="2904530" cy="363141"/>
          </a:xfrm>
          <a:prstGeom prst="rect">
            <a:avLst/>
          </a:prstGeom>
          <a:noFill/>
          <a:ln/>
        </p:spPr>
        <p:txBody>
          <a:bodyPr wrap="none" lIns="0" tIns="0" rIns="0" bIns="0" rtlCol="0" anchor="t"/>
          <a:lstStyle/>
          <a:p>
            <a:pPr algn="ctr" indent="0" marL="0">
              <a:lnSpc>
                <a:spcPts val="2850"/>
              </a:lnSpc>
              <a:buNone/>
            </a:pPr>
            <a:r>
              <a:rPr lang="en-US" sz="2250" dirty="0">
                <a:solidFill>
                  <a:srgbClr val="272525"/>
                </a:solidFill>
                <a:latin typeface="Source Serif 4 Semi Bold" pitchFamily="34" charset="0"/>
                <a:ea typeface="Source Serif 4 Semi Bold" pitchFamily="34" charset="-122"/>
                <a:cs typeface="Source Serif 4 Semi Bold" pitchFamily="34" charset="-120"/>
              </a:rPr>
              <a:t>Kết Quả Học Tập</a:t>
            </a:r>
            <a:endParaRPr lang="en-US" sz="2250" dirty="0"/>
          </a:p>
        </p:txBody>
      </p:sp>
      <p:sp>
        <p:nvSpPr>
          <p:cNvPr id="13" name="Text 11"/>
          <p:cNvSpPr/>
          <p:nvPr/>
        </p:nvSpPr>
        <p:spPr>
          <a:xfrm>
            <a:off x="9636323" y="6671310"/>
            <a:ext cx="4025146" cy="790099"/>
          </a:xfrm>
          <a:prstGeom prst="rect">
            <a:avLst/>
          </a:prstGeom>
          <a:noFill/>
          <a:ln/>
        </p:spPr>
        <p:txBody>
          <a:bodyPr wrap="square" lIns="0" tIns="0" rIns="0" bIns="0" rtlCol="0" anchor="t"/>
          <a:lstStyle/>
          <a:p>
            <a:pPr algn="ctr" indent="0" marL="0">
              <a:lnSpc>
                <a:spcPts val="3100"/>
              </a:lnSpc>
              <a:buNone/>
            </a:pPr>
            <a:r>
              <a:rPr lang="en-US" sz="1900" dirty="0">
                <a:solidFill>
                  <a:srgbClr val="272525"/>
                </a:solidFill>
                <a:latin typeface="Source Sans 3" pitchFamily="34" charset="0"/>
                <a:ea typeface="Source Sans 3" pitchFamily="34" charset="-122"/>
                <a:cs typeface="Source Sans 3" pitchFamily="34" charset="-120"/>
              </a:rPr>
              <a:t>Học sinh có thói quen đọc sách đạt kết quả học tập tốt hơn</a:t>
            </a:r>
            <a:endParaRPr lang="en-US" sz="1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2025-10-01T05:00:30Z</dcterms:created>
  <dcterms:modified xsi:type="dcterms:W3CDTF">2025-10-01T05:00:30Z</dcterms:modified>
</cp:coreProperties>
</file>