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embeddedFontLst>
    <p:embeddedFont>
      <p:font typeface="Source Serif 4 Semi Bold"/>
      <p:regular r:id="rId17"/>
    </p:embeddedFont>
    <p:embeddedFont>
      <p:font typeface="Source Serif 4 Semi Bold"/>
      <p:regular r:id="rId18"/>
    </p:embeddedFont>
    <p:embeddedFont>
      <p:font typeface="Source Serif 4 Semi Bold"/>
      <p:regular r:id="rId19"/>
    </p:embeddedFont>
    <p:embeddedFont>
      <p:font typeface="Source Serif 4 Semi Bold"/>
      <p:regular r:id="rId20"/>
    </p:embeddedFont>
    <p:embeddedFont>
      <p:font typeface="Source Sans 3"/>
      <p:regular r:id="rId21"/>
    </p:embeddedFont>
    <p:embeddedFont>
      <p:font typeface="Source Sans 3"/>
      <p:regular r:id="rId2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 Id="rId19" Type="http://schemas.openxmlformats.org/officeDocument/2006/relationships/font" Target="fonts/font3.fntdata"/><Relationship Id="rId20" Type="http://schemas.openxmlformats.org/officeDocument/2006/relationships/font" Target="fonts/font4.fntdata"/><Relationship Id="rId21" Type="http://schemas.openxmlformats.org/officeDocument/2006/relationships/font" Target="fonts/font5.fntdata"/><Relationship Id="rId22"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slideLayout" Target="../slideLayouts/slideLayout11.xml"/><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slideLayout" Target="../slideLayouts/slideLayout5.xml"/><Relationship Id="rId6"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slideLayout" Target="../slideLayouts/slideLayout6.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slideLayout" Target="../slideLayouts/slideLayout9.xml"/><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slideLayout" Target="../slideLayouts/slideLayout10.xml"/><Relationship Id="rId8"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968693" y="3171587"/>
            <a:ext cx="5809059" cy="726043"/>
          </a:xfrm>
          <a:prstGeom prst="rect">
            <a:avLst/>
          </a:prstGeom>
          <a:noFill/>
          <a:ln/>
        </p:spPr>
        <p:txBody>
          <a:bodyPr wrap="none" lIns="0" tIns="0" rIns="0" bIns="0" rtlCol="0" anchor="t"/>
          <a:lstStyle/>
          <a:p>
            <a:pPr algn="l" indent="0" marL="0">
              <a:lnSpc>
                <a:spcPts val="5700"/>
              </a:lnSpc>
              <a:buNone/>
            </a:pPr>
            <a:r>
              <a:rPr lang="en-US" sz="4550" dirty="0">
                <a:solidFill>
                  <a:srgbClr val="D73AD7"/>
                </a:solidFill>
                <a:latin typeface="Source Serif 4 Semi Bold" pitchFamily="34" charset="0"/>
                <a:ea typeface="Source Serif 4 Semi Bold" pitchFamily="34" charset="-122"/>
                <a:cs typeface="Source Serif 4 Semi Bold" pitchFamily="34" charset="-120"/>
              </a:rPr>
              <a:t>Chú Bé Chăn Cừu</a:t>
            </a:r>
            <a:endParaRPr lang="en-US" sz="4550" dirty="0"/>
          </a:p>
        </p:txBody>
      </p:sp>
      <p:sp>
        <p:nvSpPr>
          <p:cNvPr id="5" name="Text 2"/>
          <p:cNvSpPr/>
          <p:nvPr/>
        </p:nvSpPr>
        <p:spPr>
          <a:xfrm>
            <a:off x="968693" y="4267914"/>
            <a:ext cx="12692896" cy="790099"/>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Câu chuyện cổ tích nổi tiếng về chú bé chăn cừu là một bài học quý giá dành cho các em học sinh lớp 1. Đây là câu chuyện giáo dục về sự trung thực và hậu quả của việc nói dối.</a:t>
            </a:r>
            <a:endParaRPr lang="en-US" sz="19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968693" y="1484828"/>
            <a:ext cx="5809059" cy="726043"/>
          </a:xfrm>
          <a:prstGeom prst="rect">
            <a:avLst/>
          </a:prstGeom>
          <a:noFill/>
          <a:ln/>
        </p:spPr>
        <p:txBody>
          <a:bodyPr wrap="none" lIns="0" tIns="0" rIns="0" bIns="0" rtlCol="0" anchor="t"/>
          <a:lstStyle/>
          <a:p>
            <a:pPr algn="l" indent="0" marL="0">
              <a:lnSpc>
                <a:spcPts val="5700"/>
              </a:lnSpc>
              <a:buNone/>
            </a:pPr>
            <a:r>
              <a:rPr lang="en-US" sz="4550" dirty="0">
                <a:solidFill>
                  <a:srgbClr val="D73AD7"/>
                </a:solidFill>
                <a:latin typeface="Source Serif 4 Semi Bold" pitchFamily="34" charset="0"/>
                <a:ea typeface="Source Serif 4 Semi Bold" pitchFamily="34" charset="-122"/>
                <a:cs typeface="Source Serif 4 Semi Bold" pitchFamily="34" charset="-120"/>
              </a:rPr>
              <a:t>Ý Nghĩa Giáo Dục</a:t>
            </a:r>
            <a:endParaRPr lang="en-US" sz="4550" dirty="0"/>
          </a:p>
        </p:txBody>
      </p:sp>
      <p:sp>
        <p:nvSpPr>
          <p:cNvPr id="3" name="Text 1"/>
          <p:cNvSpPr/>
          <p:nvPr/>
        </p:nvSpPr>
        <p:spPr>
          <a:xfrm>
            <a:off x="968693" y="2704624"/>
            <a:ext cx="12692896" cy="790099"/>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Câu chuyện "Chú bé chăn cừu" không chỉ là một câu chuyện cổ tích giải trí mà còn mang ý nghĩa giáo dục sâu sắc dành cho các em học sinh lớp 1. Qua câu chuyện, các em học được rằng sự trung thực là phẩm chất quan trọng nhất trong cuộc sống.</a:t>
            </a:r>
            <a:endParaRPr lang="en-US" sz="1900" dirty="0"/>
          </a:p>
        </p:txBody>
      </p:sp>
      <p:sp>
        <p:nvSpPr>
          <p:cNvPr id="4" name="Text 2"/>
          <p:cNvSpPr/>
          <p:nvPr/>
        </p:nvSpPr>
        <p:spPr>
          <a:xfrm>
            <a:off x="968693" y="3772376"/>
            <a:ext cx="12692896" cy="790099"/>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Câu chuyện giúp các em hiểu rằng nói dối không chỉ làm tổn thương người khác mà còn gây hại cho chính bản thân. Khi chúng ta mất đi lòng tin của mọi người, chúng ta sẽ rất cô đơn và khó khăn khi cần sự giúp đỡ.</a:t>
            </a:r>
            <a:endParaRPr lang="en-US" sz="1900" dirty="0"/>
          </a:p>
        </p:txBody>
      </p:sp>
      <p:pic>
        <p:nvPicPr>
          <p:cNvPr id="5" name="Image 0" descr="preencoded.png">    </p:cNvPr>
          <p:cNvPicPr>
            <a:picLocks noChangeAspect="1"/>
          </p:cNvPicPr>
          <p:nvPr/>
        </p:nvPicPr>
        <p:blipFill>
          <a:blip r:embed="rId1"/>
          <a:stretch>
            <a:fillRect/>
          </a:stretch>
        </p:blipFill>
        <p:spPr>
          <a:xfrm>
            <a:off x="968693" y="4840129"/>
            <a:ext cx="740569" cy="740569"/>
          </a:xfrm>
          <a:prstGeom prst="rect">
            <a:avLst/>
          </a:prstGeom>
        </p:spPr>
      </p:pic>
      <p:sp>
        <p:nvSpPr>
          <p:cNvPr id="6" name="Text 3"/>
          <p:cNvSpPr/>
          <p:nvPr/>
        </p:nvSpPr>
        <p:spPr>
          <a:xfrm>
            <a:off x="2017871" y="5048369"/>
            <a:ext cx="2904530" cy="363141"/>
          </a:xfrm>
          <a:prstGeom prst="rect">
            <a:avLst/>
          </a:prstGeom>
          <a:noFill/>
          <a:ln/>
        </p:spPr>
        <p:txBody>
          <a:bodyPr wrap="none" lIns="0" tIns="0" rIns="0" bIns="0" rtlCol="0" anchor="t"/>
          <a:lstStyle/>
          <a:p>
            <a:pPr algn="l" indent="0" marL="0">
              <a:lnSpc>
                <a:spcPts val="28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Học Tập</a:t>
            </a:r>
            <a:endParaRPr lang="en-US" sz="2250" dirty="0"/>
          </a:p>
        </p:txBody>
      </p:sp>
      <p:sp>
        <p:nvSpPr>
          <p:cNvPr id="7" name="Text 4"/>
          <p:cNvSpPr/>
          <p:nvPr/>
        </p:nvSpPr>
        <p:spPr>
          <a:xfrm>
            <a:off x="2017871" y="5559623"/>
            <a:ext cx="5142905" cy="118514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Câu chuyện dạy các em về hậu quả của việc nói dối và tầm quan trọng của sự trung thực trong học tập và cuộc sống.</a:t>
            </a:r>
            <a:endParaRPr lang="en-US" sz="1900" dirty="0"/>
          </a:p>
        </p:txBody>
      </p:sp>
      <p:pic>
        <p:nvPicPr>
          <p:cNvPr id="8" name="Image 1" descr="preencoded.png">    </p:cNvPr>
          <p:cNvPicPr>
            <a:picLocks noChangeAspect="1"/>
          </p:cNvPicPr>
          <p:nvPr/>
        </p:nvPicPr>
        <p:blipFill>
          <a:blip r:embed="rId2"/>
          <a:stretch>
            <a:fillRect/>
          </a:stretch>
        </p:blipFill>
        <p:spPr>
          <a:xfrm>
            <a:off x="7469386" y="4840129"/>
            <a:ext cx="740569" cy="740569"/>
          </a:xfrm>
          <a:prstGeom prst="rect">
            <a:avLst/>
          </a:prstGeom>
        </p:spPr>
      </p:pic>
      <p:sp>
        <p:nvSpPr>
          <p:cNvPr id="9" name="Text 5"/>
          <p:cNvSpPr/>
          <p:nvPr/>
        </p:nvSpPr>
        <p:spPr>
          <a:xfrm>
            <a:off x="8518565" y="5048369"/>
            <a:ext cx="2904530" cy="363141"/>
          </a:xfrm>
          <a:prstGeom prst="rect">
            <a:avLst/>
          </a:prstGeom>
          <a:noFill/>
          <a:ln/>
        </p:spPr>
        <p:txBody>
          <a:bodyPr wrap="none" lIns="0" tIns="0" rIns="0" bIns="0" rtlCol="0" anchor="t"/>
          <a:lstStyle/>
          <a:p>
            <a:pPr algn="l" indent="0" marL="0">
              <a:lnSpc>
                <a:spcPts val="28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Tình Cảm</a:t>
            </a:r>
            <a:endParaRPr lang="en-US" sz="2250" dirty="0"/>
          </a:p>
        </p:txBody>
      </p:sp>
      <p:sp>
        <p:nvSpPr>
          <p:cNvPr id="10" name="Text 6"/>
          <p:cNvSpPr/>
          <p:nvPr/>
        </p:nvSpPr>
        <p:spPr>
          <a:xfrm>
            <a:off x="8518565" y="5559623"/>
            <a:ext cx="5143024" cy="118514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Giúp các em phát triển tình cảm tốt đẹp, biết quý trọng lòng tin của người khác và luôn thành thật với mọi người.</a:t>
            </a:r>
            <a:endParaRPr lang="en-US" sz="19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968693" y="1999536"/>
            <a:ext cx="5809059" cy="726043"/>
          </a:xfrm>
          <a:prstGeom prst="rect">
            <a:avLst/>
          </a:prstGeom>
          <a:noFill/>
          <a:ln/>
        </p:spPr>
        <p:txBody>
          <a:bodyPr wrap="none" lIns="0" tIns="0" rIns="0" bIns="0" rtlCol="0" anchor="t"/>
          <a:lstStyle/>
          <a:p>
            <a:pPr algn="l" indent="0" marL="0">
              <a:lnSpc>
                <a:spcPts val="5700"/>
              </a:lnSpc>
              <a:buNone/>
            </a:pPr>
            <a:r>
              <a:rPr lang="en-US" sz="4550" dirty="0">
                <a:solidFill>
                  <a:srgbClr val="D73AD7"/>
                </a:solidFill>
                <a:latin typeface="Source Serif 4 Semi Bold" pitchFamily="34" charset="0"/>
                <a:ea typeface="Source Serif 4 Semi Bold" pitchFamily="34" charset="-122"/>
                <a:cs typeface="Source Serif 4 Semi Bold" pitchFamily="34" charset="-120"/>
              </a:rPr>
              <a:t>Nhân Vật Chính</a:t>
            </a:r>
            <a:endParaRPr lang="en-US" sz="4550" dirty="0"/>
          </a:p>
        </p:txBody>
      </p:sp>
      <p:sp>
        <p:nvSpPr>
          <p:cNvPr id="3" name="Shape 1"/>
          <p:cNvSpPr/>
          <p:nvPr/>
        </p:nvSpPr>
        <p:spPr>
          <a:xfrm>
            <a:off x="968693" y="3219331"/>
            <a:ext cx="4066342" cy="3010614"/>
          </a:xfrm>
          <a:prstGeom prst="roundRect">
            <a:avLst>
              <a:gd name="adj" fmla="val 3444"/>
            </a:avLst>
          </a:prstGeom>
          <a:solidFill>
            <a:srgbClr val="F4D4F7"/>
          </a:solidFill>
          <a:ln w="15240">
            <a:solidFill>
              <a:srgbClr val="DABADD"/>
            </a:solidFill>
            <a:prstDash val="solid"/>
          </a:ln>
        </p:spPr>
      </p:sp>
      <p:sp>
        <p:nvSpPr>
          <p:cNvPr id="4" name="Text 2"/>
          <p:cNvSpPr/>
          <p:nvPr/>
        </p:nvSpPr>
        <p:spPr>
          <a:xfrm>
            <a:off x="1230749" y="3481388"/>
            <a:ext cx="2904530" cy="363141"/>
          </a:xfrm>
          <a:prstGeom prst="rect">
            <a:avLst/>
          </a:prstGeom>
          <a:noFill/>
          <a:ln/>
        </p:spPr>
        <p:txBody>
          <a:bodyPr wrap="none" lIns="0" tIns="0" rIns="0" bIns="0" rtlCol="0" anchor="t"/>
          <a:lstStyle/>
          <a:p>
            <a:pPr algn="l" indent="0" marL="0">
              <a:lnSpc>
                <a:spcPts val="28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Chú Bé Chăn Cừu</a:t>
            </a:r>
            <a:endParaRPr lang="en-US" sz="2250" dirty="0"/>
          </a:p>
        </p:txBody>
      </p:sp>
      <p:sp>
        <p:nvSpPr>
          <p:cNvPr id="5" name="Text 3"/>
          <p:cNvSpPr/>
          <p:nvPr/>
        </p:nvSpPr>
        <p:spPr>
          <a:xfrm>
            <a:off x="1230749" y="3992642"/>
            <a:ext cx="3542228" cy="1975247"/>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Một cậu bé trẻ tuổi có nhiệm vụ chăn cừu trên đồi cỏ. Cậu bé tò mò, nghịch ngợm nhưng cũng rất cô đơn khi phải làm việc một mình suốt ngày dài.</a:t>
            </a:r>
            <a:endParaRPr lang="en-US" sz="1900" dirty="0"/>
          </a:p>
        </p:txBody>
      </p:sp>
      <p:sp>
        <p:nvSpPr>
          <p:cNvPr id="6" name="Shape 4"/>
          <p:cNvSpPr/>
          <p:nvPr/>
        </p:nvSpPr>
        <p:spPr>
          <a:xfrm>
            <a:off x="5281851" y="3219331"/>
            <a:ext cx="4066461" cy="3010614"/>
          </a:xfrm>
          <a:prstGeom prst="roundRect">
            <a:avLst>
              <a:gd name="adj" fmla="val 3444"/>
            </a:avLst>
          </a:prstGeom>
          <a:solidFill>
            <a:srgbClr val="F4D4F7"/>
          </a:solidFill>
          <a:ln w="15240">
            <a:solidFill>
              <a:srgbClr val="DABADD"/>
            </a:solidFill>
            <a:prstDash val="solid"/>
          </a:ln>
        </p:spPr>
      </p:sp>
      <p:sp>
        <p:nvSpPr>
          <p:cNvPr id="7" name="Text 5"/>
          <p:cNvSpPr/>
          <p:nvPr/>
        </p:nvSpPr>
        <p:spPr>
          <a:xfrm>
            <a:off x="5543907" y="3481388"/>
            <a:ext cx="2904530" cy="363141"/>
          </a:xfrm>
          <a:prstGeom prst="rect">
            <a:avLst/>
          </a:prstGeom>
          <a:noFill/>
          <a:ln/>
        </p:spPr>
        <p:txBody>
          <a:bodyPr wrap="none" lIns="0" tIns="0" rIns="0" bIns="0" rtlCol="0" anchor="t"/>
          <a:lstStyle/>
          <a:p>
            <a:pPr algn="l" indent="0" marL="0">
              <a:lnSpc>
                <a:spcPts val="28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Đàn Cừu</a:t>
            </a:r>
            <a:endParaRPr lang="en-US" sz="2250" dirty="0"/>
          </a:p>
        </p:txBody>
      </p:sp>
      <p:sp>
        <p:nvSpPr>
          <p:cNvPr id="8" name="Text 6"/>
          <p:cNvSpPr/>
          <p:nvPr/>
        </p:nvSpPr>
        <p:spPr>
          <a:xfrm>
            <a:off x="5543907" y="3992642"/>
            <a:ext cx="3542347" cy="1975247"/>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Những chú cừu trắng xinh xắn mà cậu bé phải chăn giữ. Chúng hiền lành, ngoan ngoãn và luôn cần được bảo vệ khỏi những nguy hiểm.</a:t>
            </a:r>
            <a:endParaRPr lang="en-US" sz="1900" dirty="0"/>
          </a:p>
        </p:txBody>
      </p:sp>
      <p:sp>
        <p:nvSpPr>
          <p:cNvPr id="9" name="Shape 7"/>
          <p:cNvSpPr/>
          <p:nvPr/>
        </p:nvSpPr>
        <p:spPr>
          <a:xfrm>
            <a:off x="9595128" y="3219331"/>
            <a:ext cx="4066461" cy="3010614"/>
          </a:xfrm>
          <a:prstGeom prst="roundRect">
            <a:avLst>
              <a:gd name="adj" fmla="val 3444"/>
            </a:avLst>
          </a:prstGeom>
          <a:solidFill>
            <a:srgbClr val="F4D4F7"/>
          </a:solidFill>
          <a:ln w="15240">
            <a:solidFill>
              <a:srgbClr val="DABADD"/>
            </a:solidFill>
            <a:prstDash val="solid"/>
          </a:ln>
        </p:spPr>
      </p:sp>
      <p:sp>
        <p:nvSpPr>
          <p:cNvPr id="10" name="Text 8"/>
          <p:cNvSpPr/>
          <p:nvPr/>
        </p:nvSpPr>
        <p:spPr>
          <a:xfrm>
            <a:off x="9857184" y="3481388"/>
            <a:ext cx="2904530" cy="363141"/>
          </a:xfrm>
          <a:prstGeom prst="rect">
            <a:avLst/>
          </a:prstGeom>
          <a:noFill/>
          <a:ln/>
        </p:spPr>
        <p:txBody>
          <a:bodyPr wrap="none" lIns="0" tIns="0" rIns="0" bIns="0" rtlCol="0" anchor="t"/>
          <a:lstStyle/>
          <a:p>
            <a:pPr algn="l" indent="0" marL="0">
              <a:lnSpc>
                <a:spcPts val="28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Dân Làng</a:t>
            </a:r>
            <a:endParaRPr lang="en-US" sz="2250" dirty="0"/>
          </a:p>
        </p:txBody>
      </p:sp>
      <p:sp>
        <p:nvSpPr>
          <p:cNvPr id="11" name="Text 9"/>
          <p:cNvSpPr/>
          <p:nvPr/>
        </p:nvSpPr>
        <p:spPr>
          <a:xfrm>
            <a:off x="9857184" y="3992642"/>
            <a:ext cx="3542347" cy="158019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Những người dân tốt bụng, sẵn sàng giúp đỡ khi nghe tiếng kêu cứu. Họ luôn quan tâm và bảo vệ cộng đồng của mình.</a:t>
            </a:r>
            <a:endParaRPr lang="en-US" sz="19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968693" y="2434590"/>
            <a:ext cx="6006584" cy="726043"/>
          </a:xfrm>
          <a:prstGeom prst="rect">
            <a:avLst/>
          </a:prstGeom>
          <a:noFill/>
          <a:ln/>
        </p:spPr>
        <p:txBody>
          <a:bodyPr wrap="none" lIns="0" tIns="0" rIns="0" bIns="0" rtlCol="0" anchor="t"/>
          <a:lstStyle/>
          <a:p>
            <a:pPr algn="l" indent="0" marL="0">
              <a:lnSpc>
                <a:spcPts val="5700"/>
              </a:lnSpc>
              <a:buNone/>
            </a:pPr>
            <a:r>
              <a:rPr lang="en-US" sz="4550" dirty="0">
                <a:solidFill>
                  <a:srgbClr val="D73AD7"/>
                </a:solidFill>
                <a:latin typeface="Source Serif 4 Semi Bold" pitchFamily="34" charset="0"/>
                <a:ea typeface="Source Serif 4 Semi Bold" pitchFamily="34" charset="-122"/>
                <a:cs typeface="Source Serif 4 Semi Bold" pitchFamily="34" charset="-120"/>
              </a:rPr>
              <a:t>Bối Cảnh Câu Chuyện</a:t>
            </a:r>
            <a:endParaRPr lang="en-US" sz="4550" dirty="0"/>
          </a:p>
        </p:txBody>
      </p:sp>
      <p:sp>
        <p:nvSpPr>
          <p:cNvPr id="3" name="Text 1"/>
          <p:cNvSpPr/>
          <p:nvPr/>
        </p:nvSpPr>
        <p:spPr>
          <a:xfrm>
            <a:off x="968693" y="3777734"/>
            <a:ext cx="2904530" cy="363141"/>
          </a:xfrm>
          <a:prstGeom prst="rect">
            <a:avLst/>
          </a:prstGeom>
          <a:noFill/>
          <a:ln/>
        </p:spPr>
        <p:txBody>
          <a:bodyPr wrap="none" lIns="0" tIns="0" rIns="0" bIns="0" rtlCol="0" anchor="t"/>
          <a:lstStyle/>
          <a:p>
            <a:pPr algn="l" indent="0" marL="0">
              <a:lnSpc>
                <a:spcPts val="2850"/>
              </a:lnSpc>
              <a:buNone/>
            </a:pPr>
            <a:r>
              <a:rPr lang="en-US" sz="2250" dirty="0">
                <a:solidFill>
                  <a:srgbClr val="D73AD7"/>
                </a:solidFill>
                <a:latin typeface="Source Serif 4 Semi Bold" pitchFamily="34" charset="0"/>
                <a:ea typeface="Source Serif 4 Semi Bold" pitchFamily="34" charset="-122"/>
                <a:cs typeface="Source Serif 4 Semi Bold" pitchFamily="34" charset="-120"/>
              </a:rPr>
              <a:t>Đồi Cỏ Xanh</a:t>
            </a:r>
            <a:endParaRPr lang="en-US" sz="2250" dirty="0"/>
          </a:p>
        </p:txBody>
      </p:sp>
      <p:sp>
        <p:nvSpPr>
          <p:cNvPr id="4" name="Text 2"/>
          <p:cNvSpPr/>
          <p:nvPr/>
        </p:nvSpPr>
        <p:spPr>
          <a:xfrm>
            <a:off x="968693" y="4387691"/>
            <a:ext cx="6045279" cy="118514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Cậu bé chăn cừu trên một đồi cỏ xanh mướt, xa làng. Nơi đây yên tĩnh, thoáng mát nhưng cũng rất vắng vẻ. Từ đây có thể nhìn thấy toàn bộ ngôi làng nhỏ bên dưới.</a:t>
            </a:r>
            <a:endParaRPr lang="en-US" sz="1900" dirty="0"/>
          </a:p>
        </p:txBody>
      </p:sp>
      <p:sp>
        <p:nvSpPr>
          <p:cNvPr id="5" name="Text 3"/>
          <p:cNvSpPr/>
          <p:nvPr/>
        </p:nvSpPr>
        <p:spPr>
          <a:xfrm>
            <a:off x="7623810" y="3777734"/>
            <a:ext cx="2904530" cy="363141"/>
          </a:xfrm>
          <a:prstGeom prst="rect">
            <a:avLst/>
          </a:prstGeom>
          <a:noFill/>
          <a:ln/>
        </p:spPr>
        <p:txBody>
          <a:bodyPr wrap="none" lIns="0" tIns="0" rIns="0" bIns="0" rtlCol="0" anchor="t"/>
          <a:lstStyle/>
          <a:p>
            <a:pPr algn="l" indent="0" marL="0">
              <a:lnSpc>
                <a:spcPts val="2850"/>
              </a:lnSpc>
              <a:buNone/>
            </a:pPr>
            <a:r>
              <a:rPr lang="en-US" sz="2250" dirty="0">
                <a:solidFill>
                  <a:srgbClr val="D73AD7"/>
                </a:solidFill>
                <a:latin typeface="Source Serif 4 Semi Bold" pitchFamily="34" charset="0"/>
                <a:ea typeface="Source Serif 4 Semi Bold" pitchFamily="34" charset="-122"/>
                <a:cs typeface="Source Serif 4 Semi Bold" pitchFamily="34" charset="-120"/>
              </a:rPr>
              <a:t>Ngôi Làng Nhỏ</a:t>
            </a:r>
            <a:endParaRPr lang="en-US" sz="2250" dirty="0"/>
          </a:p>
        </p:txBody>
      </p:sp>
      <p:sp>
        <p:nvSpPr>
          <p:cNvPr id="6" name="Text 4"/>
          <p:cNvSpPr/>
          <p:nvPr/>
        </p:nvSpPr>
        <p:spPr>
          <a:xfrm>
            <a:off x="7623810" y="4387691"/>
            <a:ext cx="6045279" cy="118514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Dưới chân đồi là một ngôi làng nhỏ xinh với những ngôi nhà tranh, khói bếp bay lên từng đợt. Dân làng sống hòa thuận, luôn sẵn sàng giúp đỡ lẫn nhau khi có khó khăn.</a:t>
            </a:r>
            <a:endParaRPr lang="en-US" sz="19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35553"/>
          </a:xfrm>
          <a:prstGeom prst="rect">
            <a:avLst/>
          </a:prstGeom>
        </p:spPr>
      </p:pic>
      <p:sp>
        <p:nvSpPr>
          <p:cNvPr id="3" name="Text 0"/>
          <p:cNvSpPr/>
          <p:nvPr/>
        </p:nvSpPr>
        <p:spPr>
          <a:xfrm>
            <a:off x="778907" y="611981"/>
            <a:ext cx="5315545" cy="654487"/>
          </a:xfrm>
          <a:prstGeom prst="rect">
            <a:avLst/>
          </a:prstGeom>
          <a:noFill/>
          <a:ln/>
        </p:spPr>
        <p:txBody>
          <a:bodyPr wrap="none" lIns="0" tIns="0" rIns="0" bIns="0" rtlCol="0" anchor="t"/>
          <a:lstStyle/>
          <a:p>
            <a:pPr algn="l" indent="0" marL="0">
              <a:lnSpc>
                <a:spcPts val="5150"/>
              </a:lnSpc>
              <a:buNone/>
            </a:pPr>
            <a:r>
              <a:rPr lang="en-US" sz="4100" dirty="0">
                <a:solidFill>
                  <a:srgbClr val="D73AD7"/>
                </a:solidFill>
                <a:latin typeface="Source Serif 4 Semi Bold" pitchFamily="34" charset="0"/>
                <a:ea typeface="Source Serif 4 Semi Bold" pitchFamily="34" charset="-122"/>
                <a:cs typeface="Source Serif 4 Semi Bold" pitchFamily="34" charset="-120"/>
              </a:rPr>
              <a:t>Lần Đầu Tiên Nói Dối</a:t>
            </a:r>
            <a:endParaRPr lang="en-US" sz="4100" dirty="0"/>
          </a:p>
        </p:txBody>
      </p:sp>
      <p:sp>
        <p:nvSpPr>
          <p:cNvPr id="4" name="Text 1"/>
          <p:cNvSpPr/>
          <p:nvPr/>
        </p:nvSpPr>
        <p:spPr>
          <a:xfrm>
            <a:off x="778907" y="1600319"/>
            <a:ext cx="222528" cy="278130"/>
          </a:xfrm>
          <a:prstGeom prst="rect">
            <a:avLst/>
          </a:prstGeom>
          <a:noFill/>
          <a:ln/>
        </p:spPr>
        <p:txBody>
          <a:bodyPr wrap="none" lIns="0" tIns="0" rIns="0" bIns="0" rtlCol="0" anchor="t"/>
          <a:lstStyle/>
          <a:p>
            <a:pPr algn="l" indent="0" marL="0">
              <a:lnSpc>
                <a:spcPts val="2800"/>
              </a:lnSpc>
              <a:buNone/>
            </a:pPr>
            <a:r>
              <a:rPr lang="en-US" sz="1750" dirty="0">
                <a:solidFill>
                  <a:srgbClr val="272525"/>
                </a:solidFill>
                <a:latin typeface="Source Serif 4 Light" pitchFamily="34" charset="0"/>
                <a:ea typeface="Source Serif 4 Light" pitchFamily="34" charset="-122"/>
                <a:cs typeface="Source Serif 4 Light" pitchFamily="34" charset="-120"/>
              </a:rPr>
              <a:t>01</a:t>
            </a:r>
            <a:endParaRPr lang="en-US" sz="1750" dirty="0"/>
          </a:p>
        </p:txBody>
      </p:sp>
      <p:pic>
        <p:nvPicPr>
          <p:cNvPr id="5" name="Image 1" descr="preencoded.png">    </p:cNvPr>
          <p:cNvPicPr>
            <a:picLocks noChangeAspect="1"/>
          </p:cNvPicPr>
          <p:nvPr/>
        </p:nvPicPr>
        <p:blipFill>
          <a:blip r:embed="rId2"/>
          <a:stretch>
            <a:fillRect/>
          </a:stretch>
        </p:blipFill>
        <p:spPr>
          <a:xfrm>
            <a:off x="778907" y="1947982"/>
            <a:ext cx="7586186" cy="30480"/>
          </a:xfrm>
          <a:prstGeom prst="rect">
            <a:avLst/>
          </a:prstGeom>
        </p:spPr>
      </p:pic>
      <p:sp>
        <p:nvSpPr>
          <p:cNvPr id="6" name="Text 2"/>
          <p:cNvSpPr/>
          <p:nvPr/>
        </p:nvSpPr>
        <p:spPr>
          <a:xfrm>
            <a:off x="778907" y="2120146"/>
            <a:ext cx="2700457" cy="327184"/>
          </a:xfrm>
          <a:prstGeom prst="rect">
            <a:avLst/>
          </a:prstGeom>
          <a:noFill/>
          <a:ln/>
        </p:spPr>
        <p:txBody>
          <a:bodyPr wrap="none" lIns="0" tIns="0" rIns="0" bIns="0" rtlCol="0" anchor="t"/>
          <a:lstStyle/>
          <a:p>
            <a:pPr algn="l" indent="0" marL="0">
              <a:lnSpc>
                <a:spcPts val="2550"/>
              </a:lnSpc>
              <a:buNone/>
            </a:pPr>
            <a:r>
              <a:rPr lang="en-US" sz="2050" dirty="0">
                <a:solidFill>
                  <a:srgbClr val="272525"/>
                </a:solidFill>
                <a:latin typeface="Source Serif 4 Semi Bold" pitchFamily="34" charset="0"/>
                <a:ea typeface="Source Serif 4 Semi Bold" pitchFamily="34" charset="-122"/>
                <a:cs typeface="Source Serif 4 Semi Bold" pitchFamily="34" charset="-120"/>
              </a:rPr>
              <a:t>Cảm Thấy Buồn Chán</a:t>
            </a:r>
            <a:endParaRPr lang="en-US" sz="2050" dirty="0"/>
          </a:p>
        </p:txBody>
      </p:sp>
      <p:sp>
        <p:nvSpPr>
          <p:cNvPr id="7" name="Text 3"/>
          <p:cNvSpPr/>
          <p:nvPr/>
        </p:nvSpPr>
        <p:spPr>
          <a:xfrm>
            <a:off x="778907" y="2580799"/>
            <a:ext cx="7586186" cy="711994"/>
          </a:xfrm>
          <a:prstGeom prst="rect">
            <a:avLst/>
          </a:prstGeom>
          <a:noFill/>
          <a:ln/>
        </p:spPr>
        <p:txBody>
          <a:bodyPr wrap="square" lIns="0" tIns="0" rIns="0" bIns="0" rtlCol="0" anchor="t"/>
          <a:lstStyle/>
          <a:p>
            <a:pPr algn="l" indent="0" marL="0">
              <a:lnSpc>
                <a:spcPts val="2800"/>
              </a:lnSpc>
              <a:buNone/>
            </a:pPr>
            <a:r>
              <a:rPr lang="en-US" sz="1750" dirty="0">
                <a:solidFill>
                  <a:srgbClr val="272525"/>
                </a:solidFill>
                <a:latin typeface="Source Sans 3" pitchFamily="34" charset="0"/>
                <a:ea typeface="Source Sans 3" pitchFamily="34" charset="-122"/>
                <a:cs typeface="Source Sans 3" pitchFamily="34" charset="-120"/>
              </a:rPr>
              <a:t>Cậu bé cảm thấy buồn chán vì phải ngồi một mình suốt ngày. Cậu muốn có ai đó để nói chuyện và vui chơi cùng.</a:t>
            </a:r>
            <a:endParaRPr lang="en-US" sz="1750" dirty="0"/>
          </a:p>
        </p:txBody>
      </p:sp>
      <p:sp>
        <p:nvSpPr>
          <p:cNvPr id="8" name="Text 4"/>
          <p:cNvSpPr/>
          <p:nvPr/>
        </p:nvSpPr>
        <p:spPr>
          <a:xfrm>
            <a:off x="778907" y="3682246"/>
            <a:ext cx="222528" cy="278130"/>
          </a:xfrm>
          <a:prstGeom prst="rect">
            <a:avLst/>
          </a:prstGeom>
          <a:noFill/>
          <a:ln/>
        </p:spPr>
        <p:txBody>
          <a:bodyPr wrap="none" lIns="0" tIns="0" rIns="0" bIns="0" rtlCol="0" anchor="t"/>
          <a:lstStyle/>
          <a:p>
            <a:pPr algn="l" indent="0" marL="0">
              <a:lnSpc>
                <a:spcPts val="2800"/>
              </a:lnSpc>
              <a:buNone/>
            </a:pPr>
            <a:r>
              <a:rPr lang="en-US" sz="1750" dirty="0">
                <a:solidFill>
                  <a:srgbClr val="272525"/>
                </a:solidFill>
                <a:latin typeface="Source Serif 4 Light" pitchFamily="34" charset="0"/>
                <a:ea typeface="Source Serif 4 Light" pitchFamily="34" charset="-122"/>
                <a:cs typeface="Source Serif 4 Light" pitchFamily="34" charset="-120"/>
              </a:rPr>
              <a:t>02</a:t>
            </a:r>
            <a:endParaRPr lang="en-US" sz="1750" dirty="0"/>
          </a:p>
        </p:txBody>
      </p:sp>
      <p:pic>
        <p:nvPicPr>
          <p:cNvPr id="9" name="Image 2" descr="preencoded.png">    </p:cNvPr>
          <p:cNvPicPr>
            <a:picLocks noChangeAspect="1"/>
          </p:cNvPicPr>
          <p:nvPr/>
        </p:nvPicPr>
        <p:blipFill>
          <a:blip r:embed="rId3"/>
          <a:stretch>
            <a:fillRect/>
          </a:stretch>
        </p:blipFill>
        <p:spPr>
          <a:xfrm>
            <a:off x="778907" y="4004667"/>
            <a:ext cx="7586186" cy="30480"/>
          </a:xfrm>
          <a:prstGeom prst="rect">
            <a:avLst/>
          </a:prstGeom>
        </p:spPr>
      </p:pic>
      <p:sp>
        <p:nvSpPr>
          <p:cNvPr id="10" name="Text 5"/>
          <p:cNvSpPr/>
          <p:nvPr/>
        </p:nvSpPr>
        <p:spPr>
          <a:xfrm>
            <a:off x="778907" y="4202073"/>
            <a:ext cx="2618423" cy="327184"/>
          </a:xfrm>
          <a:prstGeom prst="rect">
            <a:avLst/>
          </a:prstGeom>
          <a:noFill/>
          <a:ln/>
        </p:spPr>
        <p:txBody>
          <a:bodyPr wrap="none" lIns="0" tIns="0" rIns="0" bIns="0" rtlCol="0" anchor="t"/>
          <a:lstStyle/>
          <a:p>
            <a:pPr algn="l" indent="0" marL="0">
              <a:lnSpc>
                <a:spcPts val="2550"/>
              </a:lnSpc>
              <a:buNone/>
            </a:pPr>
            <a:r>
              <a:rPr lang="en-US" sz="2050" dirty="0">
                <a:solidFill>
                  <a:srgbClr val="272525"/>
                </a:solidFill>
                <a:latin typeface="Source Serif 4 Semi Bold" pitchFamily="34" charset="0"/>
                <a:ea typeface="Source Serif 4 Semi Bold" pitchFamily="34" charset="-122"/>
                <a:cs typeface="Source Serif 4 Semi Bold" pitchFamily="34" charset="-120"/>
              </a:rPr>
              <a:t>Nảy Ra Ý Tưởng Xấu</a:t>
            </a:r>
            <a:endParaRPr lang="en-US" sz="2050" dirty="0"/>
          </a:p>
        </p:txBody>
      </p:sp>
      <p:sp>
        <p:nvSpPr>
          <p:cNvPr id="11" name="Text 6"/>
          <p:cNvSpPr/>
          <p:nvPr/>
        </p:nvSpPr>
        <p:spPr>
          <a:xfrm>
            <a:off x="778907" y="4662726"/>
            <a:ext cx="7586186" cy="711994"/>
          </a:xfrm>
          <a:prstGeom prst="rect">
            <a:avLst/>
          </a:prstGeom>
          <a:noFill/>
          <a:ln/>
        </p:spPr>
        <p:txBody>
          <a:bodyPr wrap="square" lIns="0" tIns="0" rIns="0" bIns="0" rtlCol="0" anchor="t"/>
          <a:lstStyle/>
          <a:p>
            <a:pPr algn="l" indent="0" marL="0">
              <a:lnSpc>
                <a:spcPts val="2800"/>
              </a:lnSpc>
              <a:buNone/>
            </a:pPr>
            <a:r>
              <a:rPr lang="en-US" sz="1750" dirty="0">
                <a:solidFill>
                  <a:srgbClr val="272525"/>
                </a:solidFill>
                <a:latin typeface="Source Sans 3" pitchFamily="34" charset="0"/>
                <a:ea typeface="Source Sans 3" pitchFamily="34" charset="-122"/>
                <a:cs typeface="Source Sans 3" pitchFamily="34" charset="-120"/>
              </a:rPr>
              <a:t>Cậu bé nghĩ ra một trò đùa: sẽ hét lên "Sói! Sói!" để mọi người chạy lên đồi. Cậu nghĩ đây là cách hay để có người bầu bạn.</a:t>
            </a:r>
            <a:endParaRPr lang="en-US" sz="1750" dirty="0"/>
          </a:p>
        </p:txBody>
      </p:sp>
      <p:sp>
        <p:nvSpPr>
          <p:cNvPr id="12" name="Text 7"/>
          <p:cNvSpPr/>
          <p:nvPr/>
        </p:nvSpPr>
        <p:spPr>
          <a:xfrm>
            <a:off x="778907" y="5764173"/>
            <a:ext cx="222528" cy="278130"/>
          </a:xfrm>
          <a:prstGeom prst="rect">
            <a:avLst/>
          </a:prstGeom>
          <a:noFill/>
          <a:ln/>
        </p:spPr>
        <p:txBody>
          <a:bodyPr wrap="none" lIns="0" tIns="0" rIns="0" bIns="0" rtlCol="0" anchor="t"/>
          <a:lstStyle/>
          <a:p>
            <a:pPr algn="l" indent="0" marL="0">
              <a:lnSpc>
                <a:spcPts val="2800"/>
              </a:lnSpc>
              <a:buNone/>
            </a:pPr>
            <a:r>
              <a:rPr lang="en-US" sz="1750" dirty="0">
                <a:solidFill>
                  <a:srgbClr val="272525"/>
                </a:solidFill>
                <a:latin typeface="Source Serif 4 Light" pitchFamily="34" charset="0"/>
                <a:ea typeface="Source Serif 4 Light" pitchFamily="34" charset="-122"/>
                <a:cs typeface="Source Serif 4 Light" pitchFamily="34" charset="-120"/>
              </a:rPr>
              <a:t>03</a:t>
            </a:r>
            <a:endParaRPr lang="en-US" sz="1750" dirty="0"/>
          </a:p>
        </p:txBody>
      </p:sp>
      <p:pic>
        <p:nvPicPr>
          <p:cNvPr id="13" name="Image 3" descr="preencoded.png">    </p:cNvPr>
          <p:cNvPicPr>
            <a:picLocks noChangeAspect="1"/>
          </p:cNvPicPr>
          <p:nvPr/>
        </p:nvPicPr>
        <p:blipFill>
          <a:blip r:embed="rId4"/>
          <a:stretch>
            <a:fillRect/>
          </a:stretch>
        </p:blipFill>
        <p:spPr>
          <a:xfrm>
            <a:off x="778907" y="6064448"/>
            <a:ext cx="7586186" cy="30480"/>
          </a:xfrm>
          <a:prstGeom prst="rect">
            <a:avLst/>
          </a:prstGeom>
        </p:spPr>
      </p:pic>
      <p:sp>
        <p:nvSpPr>
          <p:cNvPr id="14" name="Text 8"/>
          <p:cNvSpPr/>
          <p:nvPr/>
        </p:nvSpPr>
        <p:spPr>
          <a:xfrm>
            <a:off x="778907" y="6284000"/>
            <a:ext cx="2618423" cy="327184"/>
          </a:xfrm>
          <a:prstGeom prst="rect">
            <a:avLst/>
          </a:prstGeom>
          <a:noFill/>
          <a:ln/>
        </p:spPr>
        <p:txBody>
          <a:bodyPr wrap="none" lIns="0" tIns="0" rIns="0" bIns="0" rtlCol="0" anchor="t"/>
          <a:lstStyle/>
          <a:p>
            <a:pPr algn="l" indent="0" marL="0">
              <a:lnSpc>
                <a:spcPts val="2550"/>
              </a:lnSpc>
              <a:buNone/>
            </a:pPr>
            <a:r>
              <a:rPr lang="en-US" sz="2050" dirty="0">
                <a:solidFill>
                  <a:srgbClr val="272525"/>
                </a:solidFill>
                <a:latin typeface="Source Serif 4 Semi Bold" pitchFamily="34" charset="0"/>
                <a:ea typeface="Source Serif 4 Semi Bold" pitchFamily="34" charset="-122"/>
                <a:cs typeface="Source Serif 4 Semi Bold" pitchFamily="34" charset="-120"/>
              </a:rPr>
              <a:t>Thực Hiện Kế Hoạch</a:t>
            </a:r>
            <a:endParaRPr lang="en-US" sz="2050" dirty="0"/>
          </a:p>
        </p:txBody>
      </p:sp>
      <p:sp>
        <p:nvSpPr>
          <p:cNvPr id="15" name="Text 9"/>
          <p:cNvSpPr/>
          <p:nvPr/>
        </p:nvSpPr>
        <p:spPr>
          <a:xfrm>
            <a:off x="778907" y="6744653"/>
            <a:ext cx="7586186" cy="711994"/>
          </a:xfrm>
          <a:prstGeom prst="rect">
            <a:avLst/>
          </a:prstGeom>
          <a:noFill/>
          <a:ln/>
        </p:spPr>
        <p:txBody>
          <a:bodyPr wrap="square" lIns="0" tIns="0" rIns="0" bIns="0" rtlCol="0" anchor="t"/>
          <a:lstStyle/>
          <a:p>
            <a:pPr algn="l" indent="0" marL="0">
              <a:lnSpc>
                <a:spcPts val="2800"/>
              </a:lnSpc>
              <a:buNone/>
            </a:pPr>
            <a:r>
              <a:rPr lang="en-US" sz="1750" dirty="0">
                <a:solidFill>
                  <a:srgbClr val="272525"/>
                </a:solidFill>
                <a:latin typeface="Source Sans 3" pitchFamily="34" charset="0"/>
                <a:ea typeface="Source Sans 3" pitchFamily="34" charset="-122"/>
                <a:cs typeface="Source Sans 3" pitchFamily="34" charset="-120"/>
              </a:rPr>
              <a:t>Cậu bé hét to: "Cứu với! Sói tấn công đàn cừu!" Tiếng hét vang khắp thung lũng, làm cả làng hoảng sợ.</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968693" y="1647111"/>
            <a:ext cx="6698218" cy="726043"/>
          </a:xfrm>
          <a:prstGeom prst="rect">
            <a:avLst/>
          </a:prstGeom>
          <a:noFill/>
          <a:ln/>
        </p:spPr>
        <p:txBody>
          <a:bodyPr wrap="none" lIns="0" tIns="0" rIns="0" bIns="0" rtlCol="0" anchor="t"/>
          <a:lstStyle/>
          <a:p>
            <a:pPr algn="l" indent="0" marL="0">
              <a:lnSpc>
                <a:spcPts val="5700"/>
              </a:lnSpc>
              <a:buNone/>
            </a:pPr>
            <a:r>
              <a:rPr lang="en-US" sz="4550" dirty="0">
                <a:solidFill>
                  <a:srgbClr val="D73AD7"/>
                </a:solidFill>
                <a:latin typeface="Source Serif 4 Semi Bold" pitchFamily="34" charset="0"/>
                <a:ea typeface="Source Serif 4 Semi Bold" pitchFamily="34" charset="-122"/>
                <a:cs typeface="Source Serif 4 Semi Bold" pitchFamily="34" charset="-120"/>
              </a:rPr>
              <a:t>Phản Ứng Của Dân Làng</a:t>
            </a:r>
            <a:endParaRPr lang="en-US" sz="4550" dirty="0"/>
          </a:p>
        </p:txBody>
      </p:sp>
      <p:sp>
        <p:nvSpPr>
          <p:cNvPr id="3" name="Text 1"/>
          <p:cNvSpPr/>
          <p:nvPr/>
        </p:nvSpPr>
        <p:spPr>
          <a:xfrm>
            <a:off x="968693" y="2866906"/>
            <a:ext cx="12692896" cy="790099"/>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Nghe tiếng kêu cứu, dân làng lập tức bỏ việc đang làm để chạy lên đồi giúp đỡ cậu bé. Họ mang theo gậy gộc, quyết tâm đuổi sói để bảo vệ đàn cừu. Mọi người chạy thật nhanh, thở hổn hển vì lo lắng cho cậu bé và đàn cừu.</a:t>
            </a:r>
            <a:endParaRPr lang="en-US" sz="1900" dirty="0"/>
          </a:p>
        </p:txBody>
      </p:sp>
      <p:sp>
        <p:nvSpPr>
          <p:cNvPr id="4" name="Text 2"/>
          <p:cNvSpPr/>
          <p:nvPr/>
        </p:nvSpPr>
        <p:spPr>
          <a:xfrm>
            <a:off x="968693" y="3934658"/>
            <a:ext cx="12692896" cy="790099"/>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Khi lên đến đồi, dân làng không thấy con sói nào cả. Cậu bé cười khúc khích và nói: "Không có sói đâu! Tôi chỉ đùa thôi!" Mọi người tuy hơi bực mình nhưng vẫn khuyên cậu bé không nên đùa như vậy nữa rồi trở về làng.</a:t>
            </a:r>
            <a:endParaRPr lang="en-US" sz="1900" dirty="0"/>
          </a:p>
        </p:txBody>
      </p:sp>
      <p:pic>
        <p:nvPicPr>
          <p:cNvPr id="5" name="Image 0" descr="preencoded.png">    </p:cNvPr>
          <p:cNvPicPr>
            <a:picLocks noChangeAspect="1"/>
          </p:cNvPicPr>
          <p:nvPr/>
        </p:nvPicPr>
        <p:blipFill>
          <a:blip r:embed="rId1"/>
          <a:stretch>
            <a:fillRect/>
          </a:stretch>
        </p:blipFill>
        <p:spPr>
          <a:xfrm>
            <a:off x="968693" y="5002411"/>
            <a:ext cx="6223040" cy="1579959"/>
          </a:xfrm>
          <a:prstGeom prst="rect">
            <a:avLst/>
          </a:prstGeom>
        </p:spPr>
      </p:pic>
      <p:sp>
        <p:nvSpPr>
          <p:cNvPr id="6" name="Text 3"/>
          <p:cNvSpPr/>
          <p:nvPr/>
        </p:nvSpPr>
        <p:spPr>
          <a:xfrm>
            <a:off x="1215509" y="5249228"/>
            <a:ext cx="5729407" cy="790099"/>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"Cậu bé ơi, đừng đùa như vậy nữa nhé! Chúng tôi rất lo lắng đấy!"</a:t>
            </a:r>
            <a:endParaRPr lang="en-US" sz="1900" dirty="0"/>
          </a:p>
        </p:txBody>
      </p:sp>
      <p:pic>
        <p:nvPicPr>
          <p:cNvPr id="7" name="Image 1" descr="preencoded.png">    </p:cNvPr>
          <p:cNvPicPr>
            <a:picLocks noChangeAspect="1"/>
          </p:cNvPicPr>
          <p:nvPr/>
        </p:nvPicPr>
        <p:blipFill>
          <a:blip r:embed="rId2"/>
          <a:stretch>
            <a:fillRect/>
          </a:stretch>
        </p:blipFill>
        <p:spPr>
          <a:xfrm>
            <a:off x="7438549" y="5002411"/>
            <a:ext cx="6223040" cy="1579959"/>
          </a:xfrm>
          <a:prstGeom prst="rect">
            <a:avLst/>
          </a:prstGeom>
        </p:spPr>
      </p:pic>
      <p:sp>
        <p:nvSpPr>
          <p:cNvPr id="8" name="Text 4"/>
          <p:cNvSpPr/>
          <p:nvPr/>
        </p:nvSpPr>
        <p:spPr>
          <a:xfrm>
            <a:off x="7685365" y="5249228"/>
            <a:ext cx="5729407" cy="790099"/>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"Lần sau đừng hét lung tung nữa. Mọi người có việc phải làm!"</a:t>
            </a:r>
            <a:endParaRPr lang="en-US" sz="19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968693" y="644247"/>
            <a:ext cx="5512951" cy="689015"/>
          </a:xfrm>
          <a:prstGeom prst="rect">
            <a:avLst/>
          </a:prstGeom>
          <a:noFill/>
          <a:ln/>
        </p:spPr>
        <p:txBody>
          <a:bodyPr wrap="none" lIns="0" tIns="0" rIns="0" bIns="0" rtlCol="0" anchor="t"/>
          <a:lstStyle/>
          <a:p>
            <a:pPr algn="l" indent="0" marL="0">
              <a:lnSpc>
                <a:spcPts val="5400"/>
              </a:lnSpc>
              <a:buNone/>
            </a:pPr>
            <a:r>
              <a:rPr lang="en-US" sz="4300" dirty="0">
                <a:solidFill>
                  <a:srgbClr val="D73AD7"/>
                </a:solidFill>
                <a:latin typeface="Source Serif 4 Semi Bold" pitchFamily="34" charset="0"/>
                <a:ea typeface="Source Serif 4 Semi Bold" pitchFamily="34" charset="-122"/>
                <a:cs typeface="Source Serif 4 Semi Bold" pitchFamily="34" charset="-120"/>
              </a:rPr>
              <a:t>Lần Thứ Hai Lặp Lại</a:t>
            </a:r>
            <a:endParaRPr lang="en-US" sz="4300" dirty="0"/>
          </a:p>
        </p:txBody>
      </p:sp>
      <p:sp>
        <p:nvSpPr>
          <p:cNvPr id="3" name="Shape 1"/>
          <p:cNvSpPr/>
          <p:nvPr/>
        </p:nvSpPr>
        <p:spPr>
          <a:xfrm>
            <a:off x="7299841" y="1801773"/>
            <a:ext cx="30480" cy="5783937"/>
          </a:xfrm>
          <a:prstGeom prst="roundRect">
            <a:avLst>
              <a:gd name="adj" fmla="val 322860"/>
            </a:avLst>
          </a:prstGeom>
          <a:solidFill>
            <a:srgbClr val="DABADD"/>
          </a:solidFill>
          <a:ln/>
        </p:spPr>
      </p:sp>
      <p:sp>
        <p:nvSpPr>
          <p:cNvPr id="4" name="Shape 2"/>
          <p:cNvSpPr/>
          <p:nvPr/>
        </p:nvSpPr>
        <p:spPr>
          <a:xfrm>
            <a:off x="6379190" y="2050018"/>
            <a:ext cx="702826" cy="30480"/>
          </a:xfrm>
          <a:prstGeom prst="roundRect">
            <a:avLst>
              <a:gd name="adj" fmla="val 322860"/>
            </a:avLst>
          </a:prstGeom>
          <a:solidFill>
            <a:srgbClr val="DABADD"/>
          </a:solidFill>
          <a:ln/>
        </p:spPr>
      </p:sp>
      <p:sp>
        <p:nvSpPr>
          <p:cNvPr id="5" name="Shape 3"/>
          <p:cNvSpPr/>
          <p:nvPr/>
        </p:nvSpPr>
        <p:spPr>
          <a:xfrm>
            <a:off x="7051536" y="1801773"/>
            <a:ext cx="527090" cy="527090"/>
          </a:xfrm>
          <a:prstGeom prst="roundRect">
            <a:avLst>
              <a:gd name="adj" fmla="val 18670"/>
            </a:avLst>
          </a:prstGeom>
          <a:solidFill>
            <a:srgbClr val="F4D4F7"/>
          </a:solidFill>
          <a:ln w="7620">
            <a:solidFill>
              <a:srgbClr val="DABADD"/>
            </a:solidFill>
            <a:prstDash val="solid"/>
          </a:ln>
        </p:spPr>
      </p:sp>
      <p:sp>
        <p:nvSpPr>
          <p:cNvPr id="6" name="Text 4"/>
          <p:cNvSpPr/>
          <p:nvPr/>
        </p:nvSpPr>
        <p:spPr>
          <a:xfrm>
            <a:off x="7149644" y="1858566"/>
            <a:ext cx="330756" cy="413385"/>
          </a:xfrm>
          <a:prstGeom prst="rect">
            <a:avLst/>
          </a:prstGeom>
          <a:noFill/>
          <a:ln/>
        </p:spPr>
        <p:txBody>
          <a:bodyPr wrap="none" lIns="0" tIns="0" rIns="0" bIns="0" rtlCol="0" anchor="t"/>
          <a:lstStyle/>
          <a:p>
            <a:pPr algn="ctr" indent="0" marL="0">
              <a:lnSpc>
                <a:spcPts val="2600"/>
              </a:lnSpc>
              <a:buNone/>
            </a:pPr>
            <a:r>
              <a:rPr lang="en-US" sz="2600" dirty="0">
                <a:solidFill>
                  <a:srgbClr val="272525"/>
                </a:solidFill>
                <a:latin typeface="Source Serif 4 Semi Bold" pitchFamily="34" charset="0"/>
                <a:ea typeface="Source Serif 4 Semi Bold" pitchFamily="34" charset="-122"/>
                <a:cs typeface="Source Serif 4 Semi Bold" pitchFamily="34" charset="-120"/>
              </a:rPr>
              <a:t>1</a:t>
            </a:r>
            <a:endParaRPr lang="en-US" sz="2600" dirty="0"/>
          </a:p>
        </p:txBody>
      </p:sp>
      <p:sp>
        <p:nvSpPr>
          <p:cNvPr id="7" name="Text 5"/>
          <p:cNvSpPr/>
          <p:nvPr/>
        </p:nvSpPr>
        <p:spPr>
          <a:xfrm>
            <a:off x="3387209" y="1882259"/>
            <a:ext cx="2756416" cy="344448"/>
          </a:xfrm>
          <a:prstGeom prst="rect">
            <a:avLst/>
          </a:prstGeom>
          <a:noFill/>
          <a:ln/>
        </p:spPr>
        <p:txBody>
          <a:bodyPr wrap="none" lIns="0" tIns="0" rIns="0" bIns="0" rtlCol="0" anchor="t"/>
          <a:lstStyle/>
          <a:p>
            <a:pPr algn="r" indent="0" marL="0">
              <a:lnSpc>
                <a:spcPts val="2700"/>
              </a:lnSpc>
              <a:buNone/>
            </a:pPr>
            <a:r>
              <a:rPr lang="en-US" sz="2150" dirty="0">
                <a:solidFill>
                  <a:srgbClr val="272525"/>
                </a:solidFill>
                <a:latin typeface="Source Serif 4 Semi Bold" pitchFamily="34" charset="0"/>
                <a:ea typeface="Source Serif 4 Semi Bold" pitchFamily="34" charset="-122"/>
                <a:cs typeface="Source Serif 4 Semi Bold" pitchFamily="34" charset="-120"/>
              </a:rPr>
              <a:t>Vài Ngày Sau</a:t>
            </a:r>
            <a:endParaRPr lang="en-US" sz="2150" dirty="0"/>
          </a:p>
        </p:txBody>
      </p:sp>
      <p:sp>
        <p:nvSpPr>
          <p:cNvPr id="8" name="Text 6"/>
          <p:cNvSpPr/>
          <p:nvPr/>
        </p:nvSpPr>
        <p:spPr>
          <a:xfrm>
            <a:off x="968693" y="2367201"/>
            <a:ext cx="5174933" cy="1124426"/>
          </a:xfrm>
          <a:prstGeom prst="rect">
            <a:avLst/>
          </a:prstGeom>
          <a:noFill/>
          <a:ln/>
        </p:spPr>
        <p:txBody>
          <a:bodyPr wrap="square" lIns="0" tIns="0" rIns="0" bIns="0" rtlCol="0" anchor="t"/>
          <a:lstStyle/>
          <a:p>
            <a:pPr algn="r" indent="0" marL="0">
              <a:lnSpc>
                <a:spcPts val="2950"/>
              </a:lnSpc>
              <a:buNone/>
            </a:pPr>
            <a:r>
              <a:rPr lang="en-US" sz="1800" dirty="0">
                <a:solidFill>
                  <a:srgbClr val="272525"/>
                </a:solidFill>
                <a:latin typeface="Source Sans 3" pitchFamily="34" charset="0"/>
                <a:ea typeface="Source Sans 3" pitchFamily="34" charset="-122"/>
                <a:cs typeface="Source Sans 3" pitchFamily="34" charset="-120"/>
              </a:rPr>
              <a:t>Cậu bé lại cảm thấy cô đơn và nhớ đến trò đùa trước. Cậu nghĩ: "Lần trước vui quá, mình sẽ làm lại một lần nữa!"</a:t>
            </a:r>
            <a:endParaRPr lang="en-US" sz="1800" dirty="0"/>
          </a:p>
        </p:txBody>
      </p:sp>
      <p:sp>
        <p:nvSpPr>
          <p:cNvPr id="9" name="Shape 7"/>
          <p:cNvSpPr/>
          <p:nvPr/>
        </p:nvSpPr>
        <p:spPr>
          <a:xfrm>
            <a:off x="7548146" y="3455670"/>
            <a:ext cx="702826" cy="30480"/>
          </a:xfrm>
          <a:prstGeom prst="roundRect">
            <a:avLst>
              <a:gd name="adj" fmla="val 322860"/>
            </a:avLst>
          </a:prstGeom>
          <a:solidFill>
            <a:srgbClr val="DABADD"/>
          </a:solidFill>
          <a:ln/>
        </p:spPr>
      </p:sp>
      <p:sp>
        <p:nvSpPr>
          <p:cNvPr id="10" name="Shape 8"/>
          <p:cNvSpPr/>
          <p:nvPr/>
        </p:nvSpPr>
        <p:spPr>
          <a:xfrm>
            <a:off x="7051536" y="3207425"/>
            <a:ext cx="527090" cy="527090"/>
          </a:xfrm>
          <a:prstGeom prst="roundRect">
            <a:avLst>
              <a:gd name="adj" fmla="val 18670"/>
            </a:avLst>
          </a:prstGeom>
          <a:solidFill>
            <a:srgbClr val="F4D4F7"/>
          </a:solidFill>
          <a:ln w="7620">
            <a:solidFill>
              <a:srgbClr val="DABADD"/>
            </a:solidFill>
            <a:prstDash val="solid"/>
          </a:ln>
        </p:spPr>
      </p:sp>
      <p:sp>
        <p:nvSpPr>
          <p:cNvPr id="11" name="Text 9"/>
          <p:cNvSpPr/>
          <p:nvPr/>
        </p:nvSpPr>
        <p:spPr>
          <a:xfrm>
            <a:off x="7149644" y="3264218"/>
            <a:ext cx="330756" cy="413385"/>
          </a:xfrm>
          <a:prstGeom prst="rect">
            <a:avLst/>
          </a:prstGeom>
          <a:noFill/>
          <a:ln/>
        </p:spPr>
        <p:txBody>
          <a:bodyPr wrap="none" lIns="0" tIns="0" rIns="0" bIns="0" rtlCol="0" anchor="t"/>
          <a:lstStyle/>
          <a:p>
            <a:pPr algn="ctr" indent="0" marL="0">
              <a:lnSpc>
                <a:spcPts val="2600"/>
              </a:lnSpc>
              <a:buNone/>
            </a:pPr>
            <a:r>
              <a:rPr lang="en-US" sz="2600" dirty="0">
                <a:solidFill>
                  <a:srgbClr val="272525"/>
                </a:solidFill>
                <a:latin typeface="Source Serif 4 Semi Bold" pitchFamily="34" charset="0"/>
                <a:ea typeface="Source Serif 4 Semi Bold" pitchFamily="34" charset="-122"/>
                <a:cs typeface="Source Serif 4 Semi Bold" pitchFamily="34" charset="-120"/>
              </a:rPr>
              <a:t>2</a:t>
            </a:r>
            <a:endParaRPr lang="en-US" sz="2600" dirty="0"/>
          </a:p>
        </p:txBody>
      </p:sp>
      <p:sp>
        <p:nvSpPr>
          <p:cNvPr id="12" name="Text 10"/>
          <p:cNvSpPr/>
          <p:nvPr/>
        </p:nvSpPr>
        <p:spPr>
          <a:xfrm>
            <a:off x="8486537" y="3287911"/>
            <a:ext cx="2756416" cy="344448"/>
          </a:xfrm>
          <a:prstGeom prst="rect">
            <a:avLst/>
          </a:prstGeom>
          <a:noFill/>
          <a:ln/>
        </p:spPr>
        <p:txBody>
          <a:bodyPr wrap="none" lIns="0" tIns="0" rIns="0" bIns="0" rtlCol="0" anchor="t"/>
          <a:lstStyle/>
          <a:p>
            <a:pPr algn="l" indent="0" marL="0">
              <a:lnSpc>
                <a:spcPts val="2700"/>
              </a:lnSpc>
              <a:buNone/>
            </a:pPr>
            <a:r>
              <a:rPr lang="en-US" sz="2150" dirty="0">
                <a:solidFill>
                  <a:srgbClr val="272525"/>
                </a:solidFill>
                <a:latin typeface="Source Serif 4 Semi Bold" pitchFamily="34" charset="0"/>
                <a:ea typeface="Source Serif 4 Semi Bold" pitchFamily="34" charset="-122"/>
                <a:cs typeface="Source Serif 4 Semi Bold" pitchFamily="34" charset="-120"/>
              </a:rPr>
              <a:t>Hét Lên Lần Nữa</a:t>
            </a:r>
            <a:endParaRPr lang="en-US" sz="2150" dirty="0"/>
          </a:p>
        </p:txBody>
      </p:sp>
      <p:sp>
        <p:nvSpPr>
          <p:cNvPr id="13" name="Text 11"/>
          <p:cNvSpPr/>
          <p:nvPr/>
        </p:nvSpPr>
        <p:spPr>
          <a:xfrm>
            <a:off x="8486537" y="3772852"/>
            <a:ext cx="5175052" cy="749617"/>
          </a:xfrm>
          <a:prstGeom prst="rect">
            <a:avLst/>
          </a:prstGeom>
          <a:noFill/>
          <a:ln/>
        </p:spPr>
        <p:txBody>
          <a:bodyPr wrap="square" lIns="0" tIns="0" rIns="0" bIns="0" rtlCol="0" anchor="t"/>
          <a:lstStyle/>
          <a:p>
            <a:pPr algn="l" indent="0" marL="0">
              <a:lnSpc>
                <a:spcPts val="2950"/>
              </a:lnSpc>
              <a:buNone/>
            </a:pPr>
            <a:r>
              <a:rPr lang="en-US" sz="1800" dirty="0">
                <a:solidFill>
                  <a:srgbClr val="272525"/>
                </a:solidFill>
                <a:latin typeface="Source Sans 3" pitchFamily="34" charset="0"/>
                <a:ea typeface="Source Sans 3" pitchFamily="34" charset="-122"/>
                <a:cs typeface="Source Sans 3" pitchFamily="34" charset="-120"/>
              </a:rPr>
              <a:t>Cậu bé lại hét to: "Sói đây! Sói tấn công cừu rồi! Mọi người cứu với!" Tiếng hét lại vang khắp làng.</a:t>
            </a:r>
            <a:endParaRPr lang="en-US" sz="1800" dirty="0"/>
          </a:p>
        </p:txBody>
      </p:sp>
      <p:sp>
        <p:nvSpPr>
          <p:cNvPr id="14" name="Shape 12"/>
          <p:cNvSpPr/>
          <p:nvPr/>
        </p:nvSpPr>
        <p:spPr>
          <a:xfrm>
            <a:off x="6379190" y="4667369"/>
            <a:ext cx="702826" cy="30480"/>
          </a:xfrm>
          <a:prstGeom prst="roundRect">
            <a:avLst>
              <a:gd name="adj" fmla="val 322860"/>
            </a:avLst>
          </a:prstGeom>
          <a:solidFill>
            <a:srgbClr val="DABADD"/>
          </a:solidFill>
          <a:ln/>
        </p:spPr>
      </p:sp>
      <p:sp>
        <p:nvSpPr>
          <p:cNvPr id="15" name="Shape 13"/>
          <p:cNvSpPr/>
          <p:nvPr/>
        </p:nvSpPr>
        <p:spPr>
          <a:xfrm>
            <a:off x="7051536" y="4419124"/>
            <a:ext cx="527090" cy="527090"/>
          </a:xfrm>
          <a:prstGeom prst="roundRect">
            <a:avLst>
              <a:gd name="adj" fmla="val 18670"/>
            </a:avLst>
          </a:prstGeom>
          <a:solidFill>
            <a:srgbClr val="F4D4F7"/>
          </a:solidFill>
          <a:ln w="7620">
            <a:solidFill>
              <a:srgbClr val="DABADD"/>
            </a:solidFill>
            <a:prstDash val="solid"/>
          </a:ln>
        </p:spPr>
      </p:sp>
      <p:sp>
        <p:nvSpPr>
          <p:cNvPr id="16" name="Text 14"/>
          <p:cNvSpPr/>
          <p:nvPr/>
        </p:nvSpPr>
        <p:spPr>
          <a:xfrm>
            <a:off x="7149644" y="4475917"/>
            <a:ext cx="330756" cy="413385"/>
          </a:xfrm>
          <a:prstGeom prst="rect">
            <a:avLst/>
          </a:prstGeom>
          <a:noFill/>
          <a:ln/>
        </p:spPr>
        <p:txBody>
          <a:bodyPr wrap="none" lIns="0" tIns="0" rIns="0" bIns="0" rtlCol="0" anchor="t"/>
          <a:lstStyle/>
          <a:p>
            <a:pPr algn="ctr" indent="0" marL="0">
              <a:lnSpc>
                <a:spcPts val="2600"/>
              </a:lnSpc>
              <a:buNone/>
            </a:pPr>
            <a:r>
              <a:rPr lang="en-US" sz="2600" dirty="0">
                <a:solidFill>
                  <a:srgbClr val="272525"/>
                </a:solidFill>
                <a:latin typeface="Source Serif 4 Semi Bold" pitchFamily="34" charset="0"/>
                <a:ea typeface="Source Serif 4 Semi Bold" pitchFamily="34" charset="-122"/>
                <a:cs typeface="Source Serif 4 Semi Bold" pitchFamily="34" charset="-120"/>
              </a:rPr>
              <a:t>3</a:t>
            </a:r>
            <a:endParaRPr lang="en-US" sz="2600" dirty="0"/>
          </a:p>
        </p:txBody>
      </p:sp>
      <p:sp>
        <p:nvSpPr>
          <p:cNvPr id="17" name="Text 15"/>
          <p:cNvSpPr/>
          <p:nvPr/>
        </p:nvSpPr>
        <p:spPr>
          <a:xfrm>
            <a:off x="3387209" y="4499610"/>
            <a:ext cx="2756416" cy="344448"/>
          </a:xfrm>
          <a:prstGeom prst="rect">
            <a:avLst/>
          </a:prstGeom>
          <a:noFill/>
          <a:ln/>
        </p:spPr>
        <p:txBody>
          <a:bodyPr wrap="none" lIns="0" tIns="0" rIns="0" bIns="0" rtlCol="0" anchor="t"/>
          <a:lstStyle/>
          <a:p>
            <a:pPr algn="r" indent="0" marL="0">
              <a:lnSpc>
                <a:spcPts val="2700"/>
              </a:lnSpc>
              <a:buNone/>
            </a:pPr>
            <a:r>
              <a:rPr lang="en-US" sz="2150" dirty="0">
                <a:solidFill>
                  <a:srgbClr val="272525"/>
                </a:solidFill>
                <a:latin typeface="Source Serif 4 Semi Bold" pitchFamily="34" charset="0"/>
                <a:ea typeface="Source Serif 4 Semi Bold" pitchFamily="34" charset="-122"/>
                <a:cs typeface="Source Serif 4 Semi Bold" pitchFamily="34" charset="-120"/>
              </a:rPr>
              <a:t>Dân Làng Chạy Đến</a:t>
            </a:r>
            <a:endParaRPr lang="en-US" sz="2150" dirty="0"/>
          </a:p>
        </p:txBody>
      </p:sp>
      <p:sp>
        <p:nvSpPr>
          <p:cNvPr id="18" name="Text 16"/>
          <p:cNvSpPr/>
          <p:nvPr/>
        </p:nvSpPr>
        <p:spPr>
          <a:xfrm>
            <a:off x="968693" y="4984552"/>
            <a:ext cx="5174933" cy="1124426"/>
          </a:xfrm>
          <a:prstGeom prst="rect">
            <a:avLst/>
          </a:prstGeom>
          <a:noFill/>
          <a:ln/>
        </p:spPr>
        <p:txBody>
          <a:bodyPr wrap="square" lIns="0" tIns="0" rIns="0" bIns="0" rtlCol="0" anchor="t"/>
          <a:lstStyle/>
          <a:p>
            <a:pPr algn="r" indent="0" marL="0">
              <a:lnSpc>
                <a:spcPts val="2950"/>
              </a:lnSpc>
              <a:buNone/>
            </a:pPr>
            <a:r>
              <a:rPr lang="en-US" sz="1800" dirty="0">
                <a:solidFill>
                  <a:srgbClr val="272525"/>
                </a:solidFill>
                <a:latin typeface="Source Sans 3" pitchFamily="34" charset="0"/>
                <a:ea typeface="Source Sans 3" pitchFamily="34" charset="-122"/>
                <a:cs typeface="Source Sans 3" pitchFamily="34" charset="-120"/>
              </a:rPr>
              <a:t>Dân làng tuy nghi ngờ nhưng vẫn chạy lên đồi, vì sợ lần này thật có sói. Họ không muốn để cậu bé gặp nguy hiểm.</a:t>
            </a:r>
            <a:endParaRPr lang="en-US" sz="1800" dirty="0"/>
          </a:p>
        </p:txBody>
      </p:sp>
      <p:sp>
        <p:nvSpPr>
          <p:cNvPr id="19" name="Shape 17"/>
          <p:cNvSpPr/>
          <p:nvPr/>
        </p:nvSpPr>
        <p:spPr>
          <a:xfrm>
            <a:off x="7548146" y="5879068"/>
            <a:ext cx="702826" cy="30480"/>
          </a:xfrm>
          <a:prstGeom prst="roundRect">
            <a:avLst>
              <a:gd name="adj" fmla="val 322860"/>
            </a:avLst>
          </a:prstGeom>
          <a:solidFill>
            <a:srgbClr val="DABADD"/>
          </a:solidFill>
          <a:ln/>
        </p:spPr>
      </p:sp>
      <p:sp>
        <p:nvSpPr>
          <p:cNvPr id="20" name="Shape 18"/>
          <p:cNvSpPr/>
          <p:nvPr/>
        </p:nvSpPr>
        <p:spPr>
          <a:xfrm>
            <a:off x="7051536" y="5630823"/>
            <a:ext cx="527090" cy="527090"/>
          </a:xfrm>
          <a:prstGeom prst="roundRect">
            <a:avLst>
              <a:gd name="adj" fmla="val 18670"/>
            </a:avLst>
          </a:prstGeom>
          <a:solidFill>
            <a:srgbClr val="F4D4F7"/>
          </a:solidFill>
          <a:ln w="7620">
            <a:solidFill>
              <a:srgbClr val="DABADD"/>
            </a:solidFill>
            <a:prstDash val="solid"/>
          </a:ln>
        </p:spPr>
      </p:sp>
      <p:sp>
        <p:nvSpPr>
          <p:cNvPr id="21" name="Text 19"/>
          <p:cNvSpPr/>
          <p:nvPr/>
        </p:nvSpPr>
        <p:spPr>
          <a:xfrm>
            <a:off x="7149644" y="5687616"/>
            <a:ext cx="330756" cy="413385"/>
          </a:xfrm>
          <a:prstGeom prst="rect">
            <a:avLst/>
          </a:prstGeom>
          <a:noFill/>
          <a:ln/>
        </p:spPr>
        <p:txBody>
          <a:bodyPr wrap="none" lIns="0" tIns="0" rIns="0" bIns="0" rtlCol="0" anchor="t"/>
          <a:lstStyle/>
          <a:p>
            <a:pPr algn="ctr" indent="0" marL="0">
              <a:lnSpc>
                <a:spcPts val="2600"/>
              </a:lnSpc>
              <a:buNone/>
            </a:pPr>
            <a:r>
              <a:rPr lang="en-US" sz="2600" dirty="0">
                <a:solidFill>
                  <a:srgbClr val="272525"/>
                </a:solidFill>
                <a:latin typeface="Source Serif 4 Semi Bold" pitchFamily="34" charset="0"/>
                <a:ea typeface="Source Serif 4 Semi Bold" pitchFamily="34" charset="-122"/>
                <a:cs typeface="Source Serif 4 Semi Bold" pitchFamily="34" charset="-120"/>
              </a:rPr>
              <a:t>4</a:t>
            </a:r>
            <a:endParaRPr lang="en-US" sz="2600" dirty="0"/>
          </a:p>
        </p:txBody>
      </p:sp>
      <p:sp>
        <p:nvSpPr>
          <p:cNvPr id="22" name="Text 20"/>
          <p:cNvSpPr/>
          <p:nvPr/>
        </p:nvSpPr>
        <p:spPr>
          <a:xfrm>
            <a:off x="8486537" y="5711309"/>
            <a:ext cx="2756416" cy="344448"/>
          </a:xfrm>
          <a:prstGeom prst="rect">
            <a:avLst/>
          </a:prstGeom>
          <a:noFill/>
          <a:ln/>
        </p:spPr>
        <p:txBody>
          <a:bodyPr wrap="none" lIns="0" tIns="0" rIns="0" bIns="0" rtlCol="0" anchor="t"/>
          <a:lstStyle/>
          <a:p>
            <a:pPr algn="l" indent="0" marL="0">
              <a:lnSpc>
                <a:spcPts val="2700"/>
              </a:lnSpc>
              <a:buNone/>
            </a:pPr>
            <a:r>
              <a:rPr lang="en-US" sz="2150" dirty="0">
                <a:solidFill>
                  <a:srgbClr val="272525"/>
                </a:solidFill>
                <a:latin typeface="Source Serif 4 Semi Bold" pitchFamily="34" charset="0"/>
                <a:ea typeface="Source Serif 4 Semi Bold" pitchFamily="34" charset="-122"/>
                <a:cs typeface="Source Serif 4 Semi Bold" pitchFamily="34" charset="-120"/>
              </a:rPr>
              <a:t>Lại Không Có Sói</a:t>
            </a:r>
            <a:endParaRPr lang="en-US" sz="2150" dirty="0"/>
          </a:p>
        </p:txBody>
      </p:sp>
      <p:sp>
        <p:nvSpPr>
          <p:cNvPr id="23" name="Text 21"/>
          <p:cNvSpPr/>
          <p:nvPr/>
        </p:nvSpPr>
        <p:spPr>
          <a:xfrm>
            <a:off x="8486537" y="6196251"/>
            <a:ext cx="5175052" cy="1124426"/>
          </a:xfrm>
          <a:prstGeom prst="rect">
            <a:avLst/>
          </a:prstGeom>
          <a:noFill/>
          <a:ln/>
        </p:spPr>
        <p:txBody>
          <a:bodyPr wrap="square" lIns="0" tIns="0" rIns="0" bIns="0" rtlCol="0" anchor="t"/>
          <a:lstStyle/>
          <a:p>
            <a:pPr algn="l" indent="0" marL="0">
              <a:lnSpc>
                <a:spcPts val="2950"/>
              </a:lnSpc>
              <a:buNone/>
            </a:pPr>
            <a:r>
              <a:rPr lang="en-US" sz="1800" dirty="0">
                <a:solidFill>
                  <a:srgbClr val="272525"/>
                </a:solidFill>
                <a:latin typeface="Source Sans 3" pitchFamily="34" charset="0"/>
                <a:ea typeface="Source Sans 3" pitchFamily="34" charset="-122"/>
                <a:cs typeface="Source Sans 3" pitchFamily="34" charset="-120"/>
              </a:rPr>
              <a:t>Một lần nữa, không có con sói nào. Cậu bé lại cười và nói đùa. Lần này dân làng rất tức giận và cảnh báo nghiêm khắc.</a:t>
            </a:r>
            <a:endParaRPr lang="en-US" sz="1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968693" y="2042041"/>
            <a:ext cx="7207687" cy="726043"/>
          </a:xfrm>
          <a:prstGeom prst="rect">
            <a:avLst/>
          </a:prstGeom>
          <a:noFill/>
          <a:ln/>
        </p:spPr>
        <p:txBody>
          <a:bodyPr wrap="none" lIns="0" tIns="0" rIns="0" bIns="0" rtlCol="0" anchor="t"/>
          <a:lstStyle/>
          <a:p>
            <a:pPr algn="l" indent="0" marL="0">
              <a:lnSpc>
                <a:spcPts val="5700"/>
              </a:lnSpc>
              <a:buNone/>
            </a:pPr>
            <a:r>
              <a:rPr lang="en-US" sz="4550" dirty="0">
                <a:solidFill>
                  <a:srgbClr val="D73AD7"/>
                </a:solidFill>
                <a:latin typeface="Source Serif 4 Semi Bold" pitchFamily="34" charset="0"/>
                <a:ea typeface="Source Serif 4 Semi Bold" pitchFamily="34" charset="-122"/>
                <a:cs typeface="Source Serif 4 Semi Bold" pitchFamily="34" charset="-120"/>
              </a:rPr>
              <a:t>Sự Xuất Hiện Của Sói Thật</a:t>
            </a:r>
            <a:endParaRPr lang="en-US" sz="4550" dirty="0"/>
          </a:p>
        </p:txBody>
      </p:sp>
      <p:sp>
        <p:nvSpPr>
          <p:cNvPr id="3" name="Text 1"/>
          <p:cNvSpPr/>
          <p:nvPr/>
        </p:nvSpPr>
        <p:spPr>
          <a:xfrm>
            <a:off x="968693" y="3261836"/>
            <a:ext cx="12692896" cy="790099"/>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Một ngày nọ, khi cậu bé đang chăn cừu như mọi khi, bất ngờ một con sói thật sự xuất hiện từ trong rừng. Con sói to lớn, mắt sáng lấp lánh, răng nanh sắc nhọn, đang nhìn chằm chằm vào đàn cừu béo tốt. Đàn cừu hoảng sợ, chạy tán loạn khắp nơi.</a:t>
            </a:r>
            <a:endParaRPr lang="en-US" sz="1900" dirty="0"/>
          </a:p>
        </p:txBody>
      </p:sp>
      <p:sp>
        <p:nvSpPr>
          <p:cNvPr id="4" name="Text 2"/>
          <p:cNvSpPr/>
          <p:nvPr/>
        </p:nvSpPr>
        <p:spPr>
          <a:xfrm>
            <a:off x="968693" y="4329589"/>
            <a:ext cx="12692896" cy="790099"/>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Cậu bé thật sự hoảng hốt, tim đập thình thịch. Lần này không phải đùa nữa! Cậu hét lên thật to: "Cứu với! Sói thật đây! Sói đang tấn công đàn cừu! Mọi người cứu tôi với!" Tiếng hét của cậu vang khắp thung lũng, đầy sự sợ hãi và tuyệt vọng.</a:t>
            </a:r>
            <a:endParaRPr lang="en-US" sz="1900" dirty="0"/>
          </a:p>
        </p:txBody>
      </p:sp>
      <p:sp>
        <p:nvSpPr>
          <p:cNvPr id="5" name="Text 3"/>
          <p:cNvSpPr/>
          <p:nvPr/>
        </p:nvSpPr>
        <p:spPr>
          <a:xfrm>
            <a:off x="968693" y="5397341"/>
            <a:ext cx="12692896" cy="790099"/>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Nhưng dân làng ở dưới làng nghe thấy chỉ lắc đầu và nói: "Cậu bé lại đùa rồi! Lần này chúng ta không tin nữa!" Không ai chạy lên đồi giúp cậu bé. Họ nghĩ đây chỉ là một trò đùa khác.</a:t>
            </a:r>
            <a:endParaRPr lang="en-US" sz="19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968693" y="812363"/>
            <a:ext cx="6550223" cy="726043"/>
          </a:xfrm>
          <a:prstGeom prst="rect">
            <a:avLst/>
          </a:prstGeom>
          <a:noFill/>
          <a:ln/>
        </p:spPr>
        <p:txBody>
          <a:bodyPr wrap="none" lIns="0" tIns="0" rIns="0" bIns="0" rtlCol="0" anchor="t"/>
          <a:lstStyle/>
          <a:p>
            <a:pPr algn="l" indent="0" marL="0">
              <a:lnSpc>
                <a:spcPts val="5700"/>
              </a:lnSpc>
              <a:buNone/>
            </a:pPr>
            <a:r>
              <a:rPr lang="en-US" sz="4550" dirty="0">
                <a:solidFill>
                  <a:srgbClr val="D73AD7"/>
                </a:solidFill>
                <a:latin typeface="Source Serif 4 Semi Bold" pitchFamily="34" charset="0"/>
                <a:ea typeface="Source Serif 4 Semi Bold" pitchFamily="34" charset="-122"/>
                <a:cs typeface="Source Serif 4 Semi Bold" pitchFamily="34" charset="-120"/>
              </a:rPr>
              <a:t>Hậu Quả Nghiêm Trọng</a:t>
            </a:r>
            <a:endParaRPr lang="en-US" sz="4550" dirty="0"/>
          </a:p>
        </p:txBody>
      </p:sp>
      <p:pic>
        <p:nvPicPr>
          <p:cNvPr id="3" name="Image 0" descr="preencoded.png">    </p:cNvPr>
          <p:cNvPicPr>
            <a:picLocks noChangeAspect="1"/>
          </p:cNvPicPr>
          <p:nvPr/>
        </p:nvPicPr>
        <p:blipFill>
          <a:blip r:embed="rId1"/>
          <a:stretch>
            <a:fillRect/>
          </a:stretch>
        </p:blipFill>
        <p:spPr>
          <a:xfrm>
            <a:off x="968693" y="2032159"/>
            <a:ext cx="1234440" cy="1794986"/>
          </a:xfrm>
          <a:prstGeom prst="rect">
            <a:avLst/>
          </a:prstGeom>
        </p:spPr>
      </p:pic>
      <p:sp>
        <p:nvSpPr>
          <p:cNvPr id="4" name="Text 1"/>
          <p:cNvSpPr/>
          <p:nvPr/>
        </p:nvSpPr>
        <p:spPr>
          <a:xfrm>
            <a:off x="2449949" y="2278975"/>
            <a:ext cx="2904530" cy="363141"/>
          </a:xfrm>
          <a:prstGeom prst="rect">
            <a:avLst/>
          </a:prstGeom>
          <a:noFill/>
          <a:ln/>
        </p:spPr>
        <p:txBody>
          <a:bodyPr wrap="none" lIns="0" tIns="0" rIns="0" bIns="0" rtlCol="0" anchor="t"/>
          <a:lstStyle/>
          <a:p>
            <a:pPr algn="l" indent="0" marL="0">
              <a:lnSpc>
                <a:spcPts val="28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Không Ai Tin Tưởng</a:t>
            </a:r>
            <a:endParaRPr lang="en-US" sz="2250" dirty="0"/>
          </a:p>
        </p:txBody>
      </p:sp>
      <p:sp>
        <p:nvSpPr>
          <p:cNvPr id="5" name="Text 2"/>
          <p:cNvSpPr/>
          <p:nvPr/>
        </p:nvSpPr>
        <p:spPr>
          <a:xfrm>
            <a:off x="2449949" y="2790230"/>
            <a:ext cx="11211639" cy="790099"/>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Vì đã nói dối hai lần trước, giờ không ai tin lời cậu bé nữa. Dân làng nghĩ cậu lại đang đùa như những lần trước.</a:t>
            </a:r>
            <a:endParaRPr lang="en-US" sz="1900" dirty="0"/>
          </a:p>
        </p:txBody>
      </p:sp>
      <p:pic>
        <p:nvPicPr>
          <p:cNvPr id="6" name="Image 1" descr="preencoded.png">    </p:cNvPr>
          <p:cNvPicPr>
            <a:picLocks noChangeAspect="1"/>
          </p:cNvPicPr>
          <p:nvPr/>
        </p:nvPicPr>
        <p:blipFill>
          <a:blip r:embed="rId2"/>
          <a:stretch>
            <a:fillRect/>
          </a:stretch>
        </p:blipFill>
        <p:spPr>
          <a:xfrm>
            <a:off x="968693" y="3827145"/>
            <a:ext cx="1234440" cy="1794986"/>
          </a:xfrm>
          <a:prstGeom prst="rect">
            <a:avLst/>
          </a:prstGeom>
        </p:spPr>
      </p:pic>
      <p:sp>
        <p:nvSpPr>
          <p:cNvPr id="7" name="Text 3"/>
          <p:cNvSpPr/>
          <p:nvPr/>
        </p:nvSpPr>
        <p:spPr>
          <a:xfrm>
            <a:off x="2449949" y="4073962"/>
            <a:ext cx="3198733" cy="363141"/>
          </a:xfrm>
          <a:prstGeom prst="rect">
            <a:avLst/>
          </a:prstGeom>
          <a:noFill/>
          <a:ln/>
        </p:spPr>
        <p:txBody>
          <a:bodyPr wrap="none" lIns="0" tIns="0" rIns="0" bIns="0" rtlCol="0" anchor="t"/>
          <a:lstStyle/>
          <a:p>
            <a:pPr algn="l" indent="0" marL="0">
              <a:lnSpc>
                <a:spcPts val="28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Phải Đối Mặt Một Mình</a:t>
            </a:r>
            <a:endParaRPr lang="en-US" sz="2250" dirty="0"/>
          </a:p>
        </p:txBody>
      </p:sp>
      <p:sp>
        <p:nvSpPr>
          <p:cNvPr id="8" name="Text 4"/>
          <p:cNvSpPr/>
          <p:nvPr/>
        </p:nvSpPr>
        <p:spPr>
          <a:xfrm>
            <a:off x="2449949" y="4585216"/>
            <a:ext cx="11211639" cy="790099"/>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Cậu bé phải tự mình đối phó với con sói hung dữ. Cậu cảm thấy sợ hãi và hối hận vì những lần nói dối trước đó.</a:t>
            </a:r>
            <a:endParaRPr lang="en-US" sz="1900" dirty="0"/>
          </a:p>
        </p:txBody>
      </p:sp>
      <p:pic>
        <p:nvPicPr>
          <p:cNvPr id="9" name="Image 2" descr="preencoded.png">    </p:cNvPr>
          <p:cNvPicPr>
            <a:picLocks noChangeAspect="1"/>
          </p:cNvPicPr>
          <p:nvPr/>
        </p:nvPicPr>
        <p:blipFill>
          <a:blip r:embed="rId3"/>
          <a:stretch>
            <a:fillRect/>
          </a:stretch>
        </p:blipFill>
        <p:spPr>
          <a:xfrm>
            <a:off x="968693" y="5622131"/>
            <a:ext cx="1234440" cy="1794986"/>
          </a:xfrm>
          <a:prstGeom prst="rect">
            <a:avLst/>
          </a:prstGeom>
        </p:spPr>
      </p:pic>
      <p:sp>
        <p:nvSpPr>
          <p:cNvPr id="10" name="Text 5"/>
          <p:cNvSpPr/>
          <p:nvPr/>
        </p:nvSpPr>
        <p:spPr>
          <a:xfrm>
            <a:off x="2449949" y="5868948"/>
            <a:ext cx="2904530" cy="363141"/>
          </a:xfrm>
          <a:prstGeom prst="rect">
            <a:avLst/>
          </a:prstGeom>
          <a:noFill/>
          <a:ln/>
        </p:spPr>
        <p:txBody>
          <a:bodyPr wrap="none" lIns="0" tIns="0" rIns="0" bIns="0" rtlCol="0" anchor="t"/>
          <a:lstStyle/>
          <a:p>
            <a:pPr algn="l" indent="0" marL="0">
              <a:lnSpc>
                <a:spcPts val="28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Mất Mát Lớn</a:t>
            </a:r>
            <a:endParaRPr lang="en-US" sz="2250" dirty="0"/>
          </a:p>
        </p:txBody>
      </p:sp>
      <p:sp>
        <p:nvSpPr>
          <p:cNvPr id="11" name="Text 6"/>
          <p:cNvSpPr/>
          <p:nvPr/>
        </p:nvSpPr>
        <p:spPr>
          <a:xfrm>
            <a:off x="2449949" y="6380202"/>
            <a:ext cx="11211639" cy="790099"/>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Con sói đã tấn công và làm hại một số con cừu. Cậu bé không thể bảo vệ được đàn cừu của mình một cách hiệu quả.</a:t>
            </a:r>
            <a:endParaRPr lang="en-US" sz="19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968693" y="891897"/>
            <a:ext cx="5809059" cy="726043"/>
          </a:xfrm>
          <a:prstGeom prst="rect">
            <a:avLst/>
          </a:prstGeom>
          <a:noFill/>
          <a:ln/>
        </p:spPr>
        <p:txBody>
          <a:bodyPr wrap="none" lIns="0" tIns="0" rIns="0" bIns="0" rtlCol="0" anchor="t"/>
          <a:lstStyle/>
          <a:p>
            <a:pPr algn="l" indent="0" marL="0">
              <a:lnSpc>
                <a:spcPts val="5700"/>
              </a:lnSpc>
              <a:buNone/>
            </a:pPr>
            <a:r>
              <a:rPr lang="en-US" sz="4550" dirty="0">
                <a:solidFill>
                  <a:srgbClr val="D73AD7"/>
                </a:solidFill>
                <a:latin typeface="Source Serif 4 Semi Bold" pitchFamily="34" charset="0"/>
                <a:ea typeface="Source Serif 4 Semi Bold" pitchFamily="34" charset="-122"/>
                <a:cs typeface="Source Serif 4 Semi Bold" pitchFamily="34" charset="-120"/>
              </a:rPr>
              <a:t>Bài Học Quý Giá</a:t>
            </a:r>
            <a:endParaRPr lang="en-US" sz="4550" dirty="0"/>
          </a:p>
        </p:txBody>
      </p:sp>
      <p:sp>
        <p:nvSpPr>
          <p:cNvPr id="3" name="Shape 1"/>
          <p:cNvSpPr/>
          <p:nvPr/>
        </p:nvSpPr>
        <p:spPr>
          <a:xfrm>
            <a:off x="968693" y="2111693"/>
            <a:ext cx="4066342" cy="3998000"/>
          </a:xfrm>
          <a:prstGeom prst="roundRect">
            <a:avLst>
              <a:gd name="adj" fmla="val 2594"/>
            </a:avLst>
          </a:prstGeom>
          <a:solidFill>
            <a:srgbClr val="F4D4F7"/>
          </a:solidFill>
          <a:ln w="15240">
            <a:solidFill>
              <a:srgbClr val="DABADD"/>
            </a:solidFill>
            <a:prstDash val="solid"/>
          </a:ln>
        </p:spPr>
      </p:sp>
      <p:pic>
        <p:nvPicPr>
          <p:cNvPr id="4" name="Image 0" descr="preencoded.png">    </p:cNvPr>
          <p:cNvPicPr>
            <a:picLocks noChangeAspect="1"/>
          </p:cNvPicPr>
          <p:nvPr/>
        </p:nvPicPr>
        <p:blipFill>
          <a:blip r:embed="rId1"/>
          <a:stretch>
            <a:fillRect/>
          </a:stretch>
        </p:blipFill>
        <p:spPr>
          <a:xfrm>
            <a:off x="1230749" y="2373749"/>
            <a:ext cx="740569" cy="740569"/>
          </a:xfrm>
          <a:prstGeom prst="rect">
            <a:avLst/>
          </a:prstGeom>
        </p:spPr>
      </p:pic>
      <p:pic>
        <p:nvPicPr>
          <p:cNvPr id="5" name="Image 1" descr="preencoded.png">    </p:cNvPr>
          <p:cNvPicPr>
            <a:picLocks noChangeAspect="1"/>
          </p:cNvPicPr>
          <p:nvPr/>
        </p:nvPicPr>
        <p:blipFill>
          <a:blip r:embed="rId2"/>
          <a:stretch>
            <a:fillRect/>
          </a:stretch>
        </p:blipFill>
        <p:spPr>
          <a:xfrm>
            <a:off x="1434346" y="2535674"/>
            <a:ext cx="333256" cy="416600"/>
          </a:xfrm>
          <a:prstGeom prst="rect">
            <a:avLst/>
          </a:prstGeom>
        </p:spPr>
      </p:pic>
      <p:sp>
        <p:nvSpPr>
          <p:cNvPr id="6" name="Text 2"/>
          <p:cNvSpPr/>
          <p:nvPr/>
        </p:nvSpPr>
        <p:spPr>
          <a:xfrm>
            <a:off x="1230749" y="3361134"/>
            <a:ext cx="2904530" cy="363141"/>
          </a:xfrm>
          <a:prstGeom prst="rect">
            <a:avLst/>
          </a:prstGeom>
          <a:noFill/>
          <a:ln/>
        </p:spPr>
        <p:txBody>
          <a:bodyPr wrap="none" lIns="0" tIns="0" rIns="0" bIns="0" rtlCol="0" anchor="t"/>
          <a:lstStyle/>
          <a:p>
            <a:pPr algn="l" indent="0" marL="0">
              <a:lnSpc>
                <a:spcPts val="28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Sự Trung Thực</a:t>
            </a:r>
            <a:endParaRPr lang="en-US" sz="2250" dirty="0"/>
          </a:p>
        </p:txBody>
      </p:sp>
      <p:sp>
        <p:nvSpPr>
          <p:cNvPr id="7" name="Text 3"/>
          <p:cNvSpPr/>
          <p:nvPr/>
        </p:nvSpPr>
        <p:spPr>
          <a:xfrm>
            <a:off x="1230749" y="3872389"/>
            <a:ext cx="3542228" cy="1975247"/>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Luôn nói thật, không bao giờ nói dối. Sự trung thực là nền tảng của mọi mối quan hệ tốt đẹp và là phẩm chất quý báu nhất của con người.</a:t>
            </a:r>
            <a:endParaRPr lang="en-US" sz="1900" dirty="0"/>
          </a:p>
        </p:txBody>
      </p:sp>
      <p:sp>
        <p:nvSpPr>
          <p:cNvPr id="8" name="Shape 4"/>
          <p:cNvSpPr/>
          <p:nvPr/>
        </p:nvSpPr>
        <p:spPr>
          <a:xfrm>
            <a:off x="5281851" y="2111693"/>
            <a:ext cx="4066461" cy="3998000"/>
          </a:xfrm>
          <a:prstGeom prst="roundRect">
            <a:avLst>
              <a:gd name="adj" fmla="val 2594"/>
            </a:avLst>
          </a:prstGeom>
          <a:solidFill>
            <a:srgbClr val="F4D4F7"/>
          </a:solidFill>
          <a:ln w="15240">
            <a:solidFill>
              <a:srgbClr val="DABADD"/>
            </a:solidFill>
            <a:prstDash val="solid"/>
          </a:ln>
        </p:spPr>
      </p:sp>
      <p:pic>
        <p:nvPicPr>
          <p:cNvPr id="9" name="Image 2" descr="preencoded.png">    </p:cNvPr>
          <p:cNvPicPr>
            <a:picLocks noChangeAspect="1"/>
          </p:cNvPicPr>
          <p:nvPr/>
        </p:nvPicPr>
        <p:blipFill>
          <a:blip r:embed="rId3"/>
          <a:stretch>
            <a:fillRect/>
          </a:stretch>
        </p:blipFill>
        <p:spPr>
          <a:xfrm>
            <a:off x="5543907" y="2373749"/>
            <a:ext cx="740569" cy="740569"/>
          </a:xfrm>
          <a:prstGeom prst="rect">
            <a:avLst/>
          </a:prstGeom>
        </p:spPr>
      </p:pic>
      <p:pic>
        <p:nvPicPr>
          <p:cNvPr id="10" name="Image 3" descr="preencoded.png">    </p:cNvPr>
          <p:cNvPicPr>
            <a:picLocks noChangeAspect="1"/>
          </p:cNvPicPr>
          <p:nvPr/>
        </p:nvPicPr>
        <p:blipFill>
          <a:blip r:embed="rId4"/>
          <a:stretch>
            <a:fillRect/>
          </a:stretch>
        </p:blipFill>
        <p:spPr>
          <a:xfrm>
            <a:off x="5747504" y="2535674"/>
            <a:ext cx="333256" cy="416600"/>
          </a:xfrm>
          <a:prstGeom prst="rect">
            <a:avLst/>
          </a:prstGeom>
        </p:spPr>
      </p:pic>
      <p:sp>
        <p:nvSpPr>
          <p:cNvPr id="11" name="Text 5"/>
          <p:cNvSpPr/>
          <p:nvPr/>
        </p:nvSpPr>
        <p:spPr>
          <a:xfrm>
            <a:off x="5543907" y="3361134"/>
            <a:ext cx="2904530" cy="363141"/>
          </a:xfrm>
          <a:prstGeom prst="rect">
            <a:avLst/>
          </a:prstGeom>
          <a:noFill/>
          <a:ln/>
        </p:spPr>
        <p:txBody>
          <a:bodyPr wrap="none" lIns="0" tIns="0" rIns="0" bIns="0" rtlCol="0" anchor="t"/>
          <a:lstStyle/>
          <a:p>
            <a:pPr algn="l" indent="0" marL="0">
              <a:lnSpc>
                <a:spcPts val="28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Lòng Tin</a:t>
            </a:r>
            <a:endParaRPr lang="en-US" sz="2250" dirty="0"/>
          </a:p>
        </p:txBody>
      </p:sp>
      <p:sp>
        <p:nvSpPr>
          <p:cNvPr id="12" name="Text 6"/>
          <p:cNvSpPr/>
          <p:nvPr/>
        </p:nvSpPr>
        <p:spPr>
          <a:xfrm>
            <a:off x="5543907" y="3872389"/>
            <a:ext cx="3542347" cy="158019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Lòng tin rất khó xây dựng nhưng rất dễ mất đi. Một khi đã mất lòng tin của người khác, rất khó để lấy lại được.</a:t>
            </a:r>
            <a:endParaRPr lang="en-US" sz="1900" dirty="0"/>
          </a:p>
        </p:txBody>
      </p:sp>
      <p:sp>
        <p:nvSpPr>
          <p:cNvPr id="13" name="Shape 7"/>
          <p:cNvSpPr/>
          <p:nvPr/>
        </p:nvSpPr>
        <p:spPr>
          <a:xfrm>
            <a:off x="9595128" y="2111693"/>
            <a:ext cx="4066461" cy="3998000"/>
          </a:xfrm>
          <a:prstGeom prst="roundRect">
            <a:avLst>
              <a:gd name="adj" fmla="val 2594"/>
            </a:avLst>
          </a:prstGeom>
          <a:solidFill>
            <a:srgbClr val="F4D4F7"/>
          </a:solidFill>
          <a:ln w="15240">
            <a:solidFill>
              <a:srgbClr val="DABADD"/>
            </a:solidFill>
            <a:prstDash val="solid"/>
          </a:ln>
        </p:spPr>
      </p:sp>
      <p:pic>
        <p:nvPicPr>
          <p:cNvPr id="14" name="Image 4" descr="preencoded.png">    </p:cNvPr>
          <p:cNvPicPr>
            <a:picLocks noChangeAspect="1"/>
          </p:cNvPicPr>
          <p:nvPr/>
        </p:nvPicPr>
        <p:blipFill>
          <a:blip r:embed="rId5"/>
          <a:stretch>
            <a:fillRect/>
          </a:stretch>
        </p:blipFill>
        <p:spPr>
          <a:xfrm>
            <a:off x="9857184" y="2373749"/>
            <a:ext cx="740569" cy="740569"/>
          </a:xfrm>
          <a:prstGeom prst="rect">
            <a:avLst/>
          </a:prstGeom>
        </p:spPr>
      </p:pic>
      <p:pic>
        <p:nvPicPr>
          <p:cNvPr id="15" name="Image 5" descr="preencoded.png">    </p:cNvPr>
          <p:cNvPicPr>
            <a:picLocks noChangeAspect="1"/>
          </p:cNvPicPr>
          <p:nvPr/>
        </p:nvPicPr>
        <p:blipFill>
          <a:blip r:embed="rId6"/>
          <a:stretch>
            <a:fillRect/>
          </a:stretch>
        </p:blipFill>
        <p:spPr>
          <a:xfrm>
            <a:off x="10060781" y="2535674"/>
            <a:ext cx="333256" cy="416600"/>
          </a:xfrm>
          <a:prstGeom prst="rect">
            <a:avLst/>
          </a:prstGeom>
        </p:spPr>
      </p:pic>
      <p:sp>
        <p:nvSpPr>
          <p:cNvPr id="16" name="Text 8"/>
          <p:cNvSpPr/>
          <p:nvPr/>
        </p:nvSpPr>
        <p:spPr>
          <a:xfrm>
            <a:off x="9857184" y="3361134"/>
            <a:ext cx="2904530" cy="363141"/>
          </a:xfrm>
          <a:prstGeom prst="rect">
            <a:avLst/>
          </a:prstGeom>
          <a:noFill/>
          <a:ln/>
        </p:spPr>
        <p:txBody>
          <a:bodyPr wrap="none" lIns="0" tIns="0" rIns="0" bIns="0" rtlCol="0" anchor="t"/>
          <a:lstStyle/>
          <a:p>
            <a:pPr algn="l" indent="0" marL="0">
              <a:lnSpc>
                <a:spcPts val="28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Trách Nhiệm</a:t>
            </a:r>
            <a:endParaRPr lang="en-US" sz="2250" dirty="0"/>
          </a:p>
        </p:txBody>
      </p:sp>
      <p:sp>
        <p:nvSpPr>
          <p:cNvPr id="17" name="Text 9"/>
          <p:cNvSpPr/>
          <p:nvPr/>
        </p:nvSpPr>
        <p:spPr>
          <a:xfrm>
            <a:off x="9857184" y="3872389"/>
            <a:ext cx="3542347" cy="158019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Mỗi người phải chịu trách nhiệm về hành động của mình. Những việc làm sai trái sẽ có hậu quả nghiêm trọng.</a:t>
            </a:r>
            <a:endParaRPr lang="en-US" sz="1900" dirty="0"/>
          </a:p>
        </p:txBody>
      </p:sp>
      <p:sp>
        <p:nvSpPr>
          <p:cNvPr id="18" name="Text 10"/>
          <p:cNvSpPr/>
          <p:nvPr/>
        </p:nvSpPr>
        <p:spPr>
          <a:xfrm>
            <a:off x="1338977" y="6665000"/>
            <a:ext cx="12322612" cy="395049"/>
          </a:xfrm>
          <a:prstGeom prst="rect">
            <a:avLst/>
          </a:prstGeom>
          <a:noFill/>
          <a:ln/>
        </p:spPr>
        <p:txBody>
          <a:bodyPr wrap="none" lIns="0" tIns="0" rIns="0" bIns="0" rtlCol="0" anchor="t"/>
          <a:lstStyle/>
          <a:p>
            <a:pPr algn="l" indent="0" marL="0">
              <a:lnSpc>
                <a:spcPts val="3100"/>
              </a:lnSpc>
              <a:buNone/>
            </a:pPr>
            <a:r>
              <a:rPr lang="en-US" sz="1900" b="1" dirty="0">
                <a:solidFill>
                  <a:srgbClr val="272525"/>
                </a:solidFill>
                <a:latin typeface="Source Sans 3" pitchFamily="34" charset="0"/>
                <a:ea typeface="Source Sans 3" pitchFamily="34" charset="-122"/>
                <a:cs typeface="Source Sans 3" pitchFamily="34" charset="-120"/>
              </a:rPr>
              <a:t>"Người nói dối một lần, khó ai tin lần hai"</a:t>
            </a:r>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 - Đây là câu tục ngữ mà câu chuyện muốn truyền tải đến các em nhỏ.</a:t>
            </a:r>
            <a:endParaRPr lang="en-US" sz="1900" dirty="0"/>
          </a:p>
        </p:txBody>
      </p:sp>
      <p:sp>
        <p:nvSpPr>
          <p:cNvPr id="19" name="Shape 11"/>
          <p:cNvSpPr/>
          <p:nvPr/>
        </p:nvSpPr>
        <p:spPr>
          <a:xfrm>
            <a:off x="968693" y="6387346"/>
            <a:ext cx="30480" cy="950357"/>
          </a:xfrm>
          <a:prstGeom prst="rect">
            <a:avLst/>
          </a:prstGeom>
          <a:solidFill>
            <a:srgbClr val="D75BE2"/>
          </a:solidFill>
          <a:ln/>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2025-10-01T04:08:47Z</dcterms:created>
  <dcterms:modified xsi:type="dcterms:W3CDTF">2025-10-01T04:08:47Z</dcterms:modified>
</cp:coreProperties>
</file>