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slideLayout" Target="../slideLayouts/slideLayout10.xml"/><Relationship Id="rId1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2440186"/>
            <a:ext cx="12141994"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Tiết Học Thư Viện: Chơi Chong Chóng Lớp 3</a:t>
            </a:r>
            <a:endParaRPr lang="en-US" sz="4550" dirty="0"/>
          </a:p>
        </p:txBody>
      </p:sp>
      <p:sp>
        <p:nvSpPr>
          <p:cNvPr id="5" name="Text 2"/>
          <p:cNvSpPr/>
          <p:nvPr/>
        </p:nvSpPr>
        <p:spPr>
          <a:xfrm>
            <a:off x="968693" y="3536513"/>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Chào mừng các em đến với tiết học thư viện đặc biệt! Hôm nay chúng ta sẽ cùng nhau khám phá thế giới kỳ diệu của chong chóng - một trò chơi truyền thống đầy màu sắc và thú vị. Chong chóng không chỉ là một món đồ chơi đơn giản mà còn là cầu nối giúp các em hiểu về khoa học, nghệ thuật và văn hóa dân gian.</a:t>
            </a:r>
            <a:endParaRPr lang="en-US" sz="1900" dirty="0"/>
          </a:p>
        </p:txBody>
      </p:sp>
      <p:sp>
        <p:nvSpPr>
          <p:cNvPr id="6" name="Text 3"/>
          <p:cNvSpPr/>
          <p:nvPr/>
        </p:nvSpPr>
        <p:spPr>
          <a:xfrm>
            <a:off x="968693" y="4999315"/>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Trong tiết học này, các em sẽ được tìm hiểu về lịch sử của chong chóng, cách thức hoạt động của nó, và quan trọng nhất là được tự tay làm một chiếc chong chóng xinh xắn. Hãy cùng bắt đầu cuộc hành trình khám phá đầy thú vị này nhé!</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704612"/>
            <a:ext cx="5196364" cy="649486"/>
          </a:xfrm>
          <a:prstGeom prst="rect">
            <a:avLst/>
          </a:prstGeom>
          <a:noFill/>
          <a:ln/>
        </p:spPr>
        <p:txBody>
          <a:bodyPr wrap="none" lIns="0" tIns="0" rIns="0" bIns="0" rtlCol="0" anchor="t"/>
          <a:lstStyle/>
          <a:p>
            <a:pPr algn="l" indent="0" marL="0">
              <a:lnSpc>
                <a:spcPts val="5100"/>
              </a:lnSpc>
              <a:buNone/>
            </a:pPr>
            <a:r>
              <a:rPr lang="en-US" sz="4050" dirty="0">
                <a:solidFill>
                  <a:srgbClr val="D73AD7"/>
                </a:solidFill>
                <a:latin typeface="Source Serif 4 Semi Bold" pitchFamily="34" charset="0"/>
                <a:ea typeface="Source Serif 4 Semi Bold" pitchFamily="34" charset="-122"/>
                <a:cs typeface="Source Serif 4 Semi Bold" pitchFamily="34" charset="-120"/>
              </a:rPr>
              <a:t>Kết Thúc Tiết Học</a:t>
            </a:r>
            <a:endParaRPr lang="en-US" sz="4050" dirty="0"/>
          </a:p>
        </p:txBody>
      </p:sp>
      <p:sp>
        <p:nvSpPr>
          <p:cNvPr id="3" name="Text 1"/>
          <p:cNvSpPr/>
          <p:nvPr/>
        </p:nvSpPr>
        <p:spPr>
          <a:xfrm>
            <a:off x="968693" y="1906072"/>
            <a:ext cx="4046934" cy="728782"/>
          </a:xfrm>
          <a:prstGeom prst="rect">
            <a:avLst/>
          </a:prstGeom>
          <a:noFill/>
          <a:ln/>
        </p:spPr>
        <p:txBody>
          <a:bodyPr wrap="none" lIns="0" tIns="0" rIns="0" bIns="0" rtlCol="0" anchor="t"/>
          <a:lstStyle/>
          <a:p>
            <a:pPr algn="ctr" indent="0" marL="0">
              <a:lnSpc>
                <a:spcPts val="5700"/>
              </a:lnSpc>
              <a:buNone/>
            </a:pPr>
            <a:r>
              <a:rPr lang="en-US" sz="5700" dirty="0">
                <a:solidFill>
                  <a:srgbClr val="272525"/>
                </a:solidFill>
                <a:latin typeface="Source Serif 4 Semi Bold" pitchFamily="34" charset="0"/>
                <a:ea typeface="Source Serif 4 Semi Bold" pitchFamily="34" charset="-122"/>
                <a:cs typeface="Source Serif 4 Semi Bold" pitchFamily="34" charset="-120"/>
              </a:rPr>
              <a:t>100%</a:t>
            </a:r>
            <a:endParaRPr lang="en-US" sz="5700" dirty="0"/>
          </a:p>
        </p:txBody>
      </p:sp>
      <p:sp>
        <p:nvSpPr>
          <p:cNvPr id="4" name="Text 2"/>
          <p:cNvSpPr/>
          <p:nvPr/>
        </p:nvSpPr>
        <p:spPr>
          <a:xfrm>
            <a:off x="1693069" y="2910840"/>
            <a:ext cx="2598182" cy="324683"/>
          </a:xfrm>
          <a:prstGeom prst="rect">
            <a:avLst/>
          </a:prstGeom>
          <a:noFill/>
          <a:ln/>
        </p:spPr>
        <p:txBody>
          <a:bodyPr wrap="none" lIns="0" tIns="0" rIns="0" bIns="0" rtlCol="0" anchor="t"/>
          <a:lstStyle/>
          <a:p>
            <a:pPr algn="ctr"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Niềm Vui</a:t>
            </a:r>
            <a:endParaRPr lang="en-US" sz="2000" dirty="0"/>
          </a:p>
        </p:txBody>
      </p:sp>
      <p:sp>
        <p:nvSpPr>
          <p:cNvPr id="5" name="Text 3"/>
          <p:cNvSpPr/>
          <p:nvPr/>
        </p:nvSpPr>
        <p:spPr>
          <a:xfrm>
            <a:off x="968693" y="3367921"/>
            <a:ext cx="4046934" cy="706755"/>
          </a:xfrm>
          <a:prstGeom prst="rect">
            <a:avLst/>
          </a:prstGeom>
          <a:noFill/>
          <a:ln/>
        </p:spPr>
        <p:txBody>
          <a:bodyPr wrap="square" lIns="0" tIns="0" rIns="0" bIns="0" rtlCol="0" anchor="t"/>
          <a:lstStyle/>
          <a:p>
            <a:pPr algn="ctr"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Tất cả các em đều có được những phút giây vui vẻ với chong chóng</a:t>
            </a:r>
            <a:endParaRPr lang="en-US" sz="1700" dirty="0"/>
          </a:p>
        </p:txBody>
      </p:sp>
      <p:sp>
        <p:nvSpPr>
          <p:cNvPr id="6" name="Text 4"/>
          <p:cNvSpPr/>
          <p:nvPr/>
        </p:nvSpPr>
        <p:spPr>
          <a:xfrm>
            <a:off x="5291614" y="1906072"/>
            <a:ext cx="4046934" cy="728782"/>
          </a:xfrm>
          <a:prstGeom prst="rect">
            <a:avLst/>
          </a:prstGeom>
          <a:noFill/>
          <a:ln/>
        </p:spPr>
        <p:txBody>
          <a:bodyPr wrap="none" lIns="0" tIns="0" rIns="0" bIns="0" rtlCol="0" anchor="t"/>
          <a:lstStyle/>
          <a:p>
            <a:pPr algn="ctr" indent="0" marL="0">
              <a:lnSpc>
                <a:spcPts val="5700"/>
              </a:lnSpc>
              <a:buNone/>
            </a:pPr>
            <a:r>
              <a:rPr lang="en-US" sz="5700" dirty="0">
                <a:solidFill>
                  <a:srgbClr val="272525"/>
                </a:solidFill>
                <a:latin typeface="Source Serif 4 Semi Bold" pitchFamily="34" charset="0"/>
                <a:ea typeface="Source Serif 4 Semi Bold" pitchFamily="34" charset="-122"/>
                <a:cs typeface="Source Serif 4 Semi Bold" pitchFamily="34" charset="-120"/>
              </a:rPr>
              <a:t>5</a:t>
            </a:r>
            <a:endParaRPr lang="en-US" sz="5700" dirty="0"/>
          </a:p>
        </p:txBody>
      </p:sp>
      <p:sp>
        <p:nvSpPr>
          <p:cNvPr id="7" name="Text 5"/>
          <p:cNvSpPr/>
          <p:nvPr/>
        </p:nvSpPr>
        <p:spPr>
          <a:xfrm>
            <a:off x="6015990" y="2910840"/>
            <a:ext cx="2598182" cy="324683"/>
          </a:xfrm>
          <a:prstGeom prst="rect">
            <a:avLst/>
          </a:prstGeom>
          <a:noFill/>
          <a:ln/>
        </p:spPr>
        <p:txBody>
          <a:bodyPr wrap="none" lIns="0" tIns="0" rIns="0" bIns="0" rtlCol="0" anchor="t"/>
          <a:lstStyle/>
          <a:p>
            <a:pPr algn="ctr"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Kiến Thức Mới</a:t>
            </a:r>
            <a:endParaRPr lang="en-US" sz="2000" dirty="0"/>
          </a:p>
        </p:txBody>
      </p:sp>
      <p:sp>
        <p:nvSpPr>
          <p:cNvPr id="8" name="Text 6"/>
          <p:cNvSpPr/>
          <p:nvPr/>
        </p:nvSpPr>
        <p:spPr>
          <a:xfrm>
            <a:off x="5291614" y="3367921"/>
            <a:ext cx="4046934" cy="706755"/>
          </a:xfrm>
          <a:prstGeom prst="rect">
            <a:avLst/>
          </a:prstGeom>
          <a:noFill/>
          <a:ln/>
        </p:spPr>
        <p:txBody>
          <a:bodyPr wrap="square" lIns="0" tIns="0" rIns="0" bIns="0" rtlCol="0" anchor="t"/>
          <a:lstStyle/>
          <a:p>
            <a:pPr algn="ctr"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Các em đã học được 5 điều thú vị về chong chóng hôm nay</a:t>
            </a:r>
            <a:endParaRPr lang="en-US" sz="1700" dirty="0"/>
          </a:p>
        </p:txBody>
      </p:sp>
      <p:sp>
        <p:nvSpPr>
          <p:cNvPr id="9" name="Text 7"/>
          <p:cNvSpPr/>
          <p:nvPr/>
        </p:nvSpPr>
        <p:spPr>
          <a:xfrm>
            <a:off x="9614535" y="1906072"/>
            <a:ext cx="4047053" cy="728782"/>
          </a:xfrm>
          <a:prstGeom prst="rect">
            <a:avLst/>
          </a:prstGeom>
          <a:noFill/>
          <a:ln/>
        </p:spPr>
        <p:txBody>
          <a:bodyPr wrap="none" lIns="0" tIns="0" rIns="0" bIns="0" rtlCol="0" anchor="t"/>
          <a:lstStyle/>
          <a:p>
            <a:pPr algn="ctr" indent="0" marL="0">
              <a:lnSpc>
                <a:spcPts val="5700"/>
              </a:lnSpc>
              <a:buNone/>
            </a:pPr>
            <a:r>
              <a:rPr lang="en-US" sz="5700" dirty="0">
                <a:solidFill>
                  <a:srgbClr val="272525"/>
                </a:solidFill>
                <a:latin typeface="Source Serif 4 Semi Bold" pitchFamily="34" charset="0"/>
                <a:ea typeface="Source Serif 4 Semi Bold" pitchFamily="34" charset="-122"/>
                <a:cs typeface="Source Serif 4 Semi Bold" pitchFamily="34" charset="-120"/>
              </a:rPr>
              <a:t>1</a:t>
            </a:r>
            <a:endParaRPr lang="en-US" sz="5700" dirty="0"/>
          </a:p>
        </p:txBody>
      </p:sp>
      <p:sp>
        <p:nvSpPr>
          <p:cNvPr id="10" name="Text 8"/>
          <p:cNvSpPr/>
          <p:nvPr/>
        </p:nvSpPr>
        <p:spPr>
          <a:xfrm>
            <a:off x="10338911" y="2910840"/>
            <a:ext cx="2598182" cy="324683"/>
          </a:xfrm>
          <a:prstGeom prst="rect">
            <a:avLst/>
          </a:prstGeom>
          <a:noFill/>
          <a:ln/>
        </p:spPr>
        <p:txBody>
          <a:bodyPr wrap="none" lIns="0" tIns="0" rIns="0" bIns="0" rtlCol="0" anchor="t"/>
          <a:lstStyle/>
          <a:p>
            <a:pPr algn="ctr"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Sản Phẩm</a:t>
            </a:r>
            <a:endParaRPr lang="en-US" sz="2000" dirty="0"/>
          </a:p>
        </p:txBody>
      </p:sp>
      <p:sp>
        <p:nvSpPr>
          <p:cNvPr id="11" name="Text 9"/>
          <p:cNvSpPr/>
          <p:nvPr/>
        </p:nvSpPr>
        <p:spPr>
          <a:xfrm>
            <a:off x="9614535" y="3367921"/>
            <a:ext cx="4047053" cy="706755"/>
          </a:xfrm>
          <a:prstGeom prst="rect">
            <a:avLst/>
          </a:prstGeom>
          <a:noFill/>
          <a:ln/>
        </p:spPr>
        <p:txBody>
          <a:bodyPr wrap="square" lIns="0" tIns="0" rIns="0" bIns="0" rtlCol="0" anchor="t"/>
          <a:lstStyle/>
          <a:p>
            <a:pPr algn="ctr"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Mỗi em đã có một chiếc chong chóng xinh xắn do chính tay mình làm</a:t>
            </a:r>
            <a:endParaRPr lang="en-US" sz="1700" dirty="0"/>
          </a:p>
        </p:txBody>
      </p:sp>
      <p:sp>
        <p:nvSpPr>
          <p:cNvPr id="12" name="Text 10"/>
          <p:cNvSpPr/>
          <p:nvPr/>
        </p:nvSpPr>
        <p:spPr>
          <a:xfrm>
            <a:off x="968693" y="4323040"/>
            <a:ext cx="12692896" cy="706755"/>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Tiết học hôm nay đã kết thúc thật ý nghĩa! Các em đã không chỉ học được về lịch sử, khoa học đằng sau chong chóng mà còn được tự tay làm một chiếc chong chóng xinh xắn. Hãy mang chong chóng về nhà và chia sẻ những kiến thức thú vị này với gia đình nhé!</a:t>
            </a:r>
            <a:endParaRPr lang="en-US" sz="1700" dirty="0"/>
          </a:p>
        </p:txBody>
      </p:sp>
      <p:sp>
        <p:nvSpPr>
          <p:cNvPr id="13" name="Text 11"/>
          <p:cNvSpPr/>
          <p:nvPr/>
        </p:nvSpPr>
        <p:spPr>
          <a:xfrm>
            <a:off x="968693" y="5278160"/>
            <a:ext cx="12692896" cy="706755"/>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Chong chóng nhỏ bé nhưng chứa đựng nhiều bài học lớn về khoa học, văn hóa và nghệ thuật. Hy vọng qua tiết học này, các em sẽ yêu thích hơn nữa những trò chơi truyền thống của dân tộc và luôn giữ gìn, phát huy những giá trị văn hóa tốt đẹp này.</a:t>
            </a:r>
            <a:endParaRPr lang="en-US" sz="1700" dirty="0"/>
          </a:p>
        </p:txBody>
      </p:sp>
      <p:sp>
        <p:nvSpPr>
          <p:cNvPr id="14" name="Shape 12"/>
          <p:cNvSpPr/>
          <p:nvPr/>
        </p:nvSpPr>
        <p:spPr>
          <a:xfrm>
            <a:off x="968693" y="6233279"/>
            <a:ext cx="12692896" cy="1291709"/>
          </a:xfrm>
          <a:prstGeom prst="roundRect">
            <a:avLst>
              <a:gd name="adj" fmla="val 7181"/>
            </a:avLst>
          </a:prstGeom>
          <a:solidFill>
            <a:srgbClr val="EFBEF4"/>
          </a:solidFill>
          <a:ln/>
        </p:spPr>
      </p:sp>
      <p:pic>
        <p:nvPicPr>
          <p:cNvPr id="15" name="Image 0" descr="preencoded.png">    </p:cNvPr>
          <p:cNvPicPr>
            <a:picLocks noChangeAspect="1"/>
          </p:cNvPicPr>
          <p:nvPr/>
        </p:nvPicPr>
        <p:blipFill>
          <a:blip r:embed="rId1"/>
          <a:stretch>
            <a:fillRect/>
          </a:stretch>
        </p:blipFill>
        <p:spPr>
          <a:xfrm>
            <a:off x="1189434" y="6559748"/>
            <a:ext cx="275987" cy="220742"/>
          </a:xfrm>
          <a:prstGeom prst="rect">
            <a:avLst/>
          </a:prstGeom>
        </p:spPr>
      </p:pic>
      <p:sp>
        <p:nvSpPr>
          <p:cNvPr id="16" name="Text 13"/>
          <p:cNvSpPr/>
          <p:nvPr/>
        </p:nvSpPr>
        <p:spPr>
          <a:xfrm>
            <a:off x="1686163" y="6509147"/>
            <a:ext cx="11754683" cy="706755"/>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Source Sans 3" pitchFamily="34" charset="0"/>
                <a:ea typeface="Source Sans 3" pitchFamily="34" charset="-122"/>
                <a:cs typeface="Source Sans 3" pitchFamily="34" charset="-120"/>
              </a:rPr>
              <a:t>Bài tập về nhà:</a:t>
            </a:r>
            <a:pPr algn="l" indent="0" marL="0">
              <a:lnSpc>
                <a:spcPts val="2750"/>
              </a:lnSpc>
              <a:buNone/>
            </a:pPr>
            <a:r>
              <a:rPr lang="en-US" sz="1700" dirty="0">
                <a:solidFill>
                  <a:srgbClr val="000000"/>
                </a:solidFill>
                <a:latin typeface="Source Sans 3" pitchFamily="34" charset="0"/>
                <a:ea typeface="Source Sans 3" pitchFamily="34" charset="-122"/>
                <a:cs typeface="Source Sans 3" pitchFamily="34" charset="-120"/>
              </a:rPr>
              <a:t> Các em hãy về nhà làm thêm một chiếc chong chóng khác với màu sắc và hoa văn khác, rồi chụp ảnh gửi cô giáo nhé!</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555784"/>
            <a:ext cx="3487817" cy="435888"/>
          </a:xfrm>
          <a:prstGeom prst="rect">
            <a:avLst/>
          </a:prstGeom>
          <a:noFill/>
          <a:ln/>
        </p:spPr>
        <p:txBody>
          <a:bodyPr wrap="none" lIns="0" tIns="0" rIns="0" bIns="0" rtlCol="0" anchor="t"/>
          <a:lstStyle/>
          <a:p>
            <a:pPr algn="l" indent="0" marL="0">
              <a:lnSpc>
                <a:spcPts val="3400"/>
              </a:lnSpc>
              <a:buNone/>
            </a:pPr>
            <a:r>
              <a:rPr lang="en-US" sz="2700" dirty="0">
                <a:solidFill>
                  <a:srgbClr val="D73AD7"/>
                </a:solidFill>
                <a:latin typeface="Source Serif 4 Semi Bold" pitchFamily="34" charset="0"/>
                <a:ea typeface="Source Serif 4 Semi Bold" pitchFamily="34" charset="-122"/>
                <a:cs typeface="Source Serif 4 Semi Bold" pitchFamily="34" charset="-120"/>
              </a:rPr>
              <a:t>Chong Chóng Là Gì?</a:t>
            </a:r>
            <a:endParaRPr lang="en-US" sz="2700" dirty="0"/>
          </a:p>
        </p:txBody>
      </p:sp>
      <p:pic>
        <p:nvPicPr>
          <p:cNvPr id="3" name="Image 0" descr="preencoded.png">    </p:cNvPr>
          <p:cNvPicPr>
            <a:picLocks noChangeAspect="1"/>
          </p:cNvPicPr>
          <p:nvPr/>
        </p:nvPicPr>
        <p:blipFill>
          <a:blip r:embed="rId1"/>
          <a:stretch>
            <a:fillRect/>
          </a:stretch>
        </p:blipFill>
        <p:spPr>
          <a:xfrm>
            <a:off x="7503438" y="574238"/>
            <a:ext cx="6165652" cy="6165652"/>
          </a:xfrm>
          <a:prstGeom prst="rect">
            <a:avLst/>
          </a:prstGeom>
        </p:spPr>
      </p:pic>
      <p:sp>
        <p:nvSpPr>
          <p:cNvPr id="4" name="Shape 1"/>
          <p:cNvSpPr/>
          <p:nvPr/>
        </p:nvSpPr>
        <p:spPr>
          <a:xfrm>
            <a:off x="968693" y="7073265"/>
            <a:ext cx="4132064" cy="1092994"/>
          </a:xfrm>
          <a:prstGeom prst="roundRect">
            <a:avLst>
              <a:gd name="adj" fmla="val 5696"/>
            </a:avLst>
          </a:prstGeom>
          <a:solidFill>
            <a:srgbClr val="F4D4F7"/>
          </a:solidFill>
          <a:ln w="7620">
            <a:solidFill>
              <a:srgbClr val="DABADD"/>
            </a:solidFill>
            <a:prstDash val="solid"/>
          </a:ln>
        </p:spPr>
      </p:sp>
      <p:sp>
        <p:nvSpPr>
          <p:cNvPr id="5" name="Text 2"/>
          <p:cNvSpPr/>
          <p:nvPr/>
        </p:nvSpPr>
        <p:spPr>
          <a:xfrm>
            <a:off x="1124545" y="7229118"/>
            <a:ext cx="1743908" cy="218003"/>
          </a:xfrm>
          <a:prstGeom prst="rect">
            <a:avLst/>
          </a:prstGeom>
          <a:noFill/>
          <a:ln/>
        </p:spPr>
        <p:txBody>
          <a:bodyPr wrap="none" lIns="0" tIns="0" rIns="0" bIns="0" rtlCol="0" anchor="t"/>
          <a:lstStyle/>
          <a:p>
            <a:pPr algn="l" indent="0" marL="0">
              <a:lnSpc>
                <a:spcPts val="170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Định Nghĩa</a:t>
            </a:r>
            <a:endParaRPr lang="en-US" sz="1350" dirty="0"/>
          </a:p>
        </p:txBody>
      </p:sp>
      <p:sp>
        <p:nvSpPr>
          <p:cNvPr id="6" name="Text 3"/>
          <p:cNvSpPr/>
          <p:nvPr/>
        </p:nvSpPr>
        <p:spPr>
          <a:xfrm>
            <a:off x="1124545" y="7536061"/>
            <a:ext cx="3820358" cy="474345"/>
          </a:xfrm>
          <a:prstGeom prst="rect">
            <a:avLst/>
          </a:prstGeom>
          <a:noFill/>
          <a:ln/>
        </p:spPr>
        <p:txBody>
          <a:bodyPr wrap="square" lIns="0" tIns="0" rIns="0" bIns="0" rtlCol="0" anchor="t"/>
          <a:lstStyle/>
          <a:p>
            <a:pPr algn="l" indent="0" marL="0">
              <a:lnSpc>
                <a:spcPts val="1850"/>
              </a:lnSpc>
              <a:buNone/>
            </a:pPr>
            <a:r>
              <a:rPr lang="en-US" sz="1150" dirty="0">
                <a:solidFill>
                  <a:srgbClr val="272525"/>
                </a:solidFill>
                <a:latin typeface="Source Sans 3" pitchFamily="34" charset="0"/>
                <a:ea typeface="Source Sans 3" pitchFamily="34" charset="-122"/>
                <a:cs typeface="Source Sans 3" pitchFamily="34" charset="-120"/>
              </a:rPr>
              <a:t>Chong chóng là một đồ chơi truyền thống có hình bánh xe nhỏ với nhiều cánh quạt, được gắn trên một cây que dài.</a:t>
            </a:r>
            <a:endParaRPr lang="en-US" sz="1150" dirty="0"/>
          </a:p>
        </p:txBody>
      </p:sp>
      <p:sp>
        <p:nvSpPr>
          <p:cNvPr id="7" name="Shape 4"/>
          <p:cNvSpPr/>
          <p:nvPr/>
        </p:nvSpPr>
        <p:spPr>
          <a:xfrm>
            <a:off x="5248989" y="7073265"/>
            <a:ext cx="4132183" cy="1092994"/>
          </a:xfrm>
          <a:prstGeom prst="roundRect">
            <a:avLst>
              <a:gd name="adj" fmla="val 5696"/>
            </a:avLst>
          </a:prstGeom>
          <a:solidFill>
            <a:srgbClr val="F4D4F7"/>
          </a:solidFill>
          <a:ln w="7620">
            <a:solidFill>
              <a:srgbClr val="DABADD"/>
            </a:solidFill>
            <a:prstDash val="solid"/>
          </a:ln>
        </p:spPr>
      </p:sp>
      <p:sp>
        <p:nvSpPr>
          <p:cNvPr id="8" name="Text 5"/>
          <p:cNvSpPr/>
          <p:nvPr/>
        </p:nvSpPr>
        <p:spPr>
          <a:xfrm>
            <a:off x="5404842" y="7229118"/>
            <a:ext cx="1743908" cy="218003"/>
          </a:xfrm>
          <a:prstGeom prst="rect">
            <a:avLst/>
          </a:prstGeom>
          <a:noFill/>
          <a:ln/>
        </p:spPr>
        <p:txBody>
          <a:bodyPr wrap="none" lIns="0" tIns="0" rIns="0" bIns="0" rtlCol="0" anchor="t"/>
          <a:lstStyle/>
          <a:p>
            <a:pPr algn="l" indent="0" marL="0">
              <a:lnSpc>
                <a:spcPts val="170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Cấu Tạo</a:t>
            </a:r>
            <a:endParaRPr lang="en-US" sz="1350" dirty="0"/>
          </a:p>
        </p:txBody>
      </p:sp>
      <p:sp>
        <p:nvSpPr>
          <p:cNvPr id="9" name="Text 6"/>
          <p:cNvSpPr/>
          <p:nvPr/>
        </p:nvSpPr>
        <p:spPr>
          <a:xfrm>
            <a:off x="5404842" y="7536061"/>
            <a:ext cx="3820477" cy="474345"/>
          </a:xfrm>
          <a:prstGeom prst="rect">
            <a:avLst/>
          </a:prstGeom>
          <a:noFill/>
          <a:ln/>
        </p:spPr>
        <p:txBody>
          <a:bodyPr wrap="square" lIns="0" tIns="0" rIns="0" bIns="0" rtlCol="0" anchor="t"/>
          <a:lstStyle/>
          <a:p>
            <a:pPr algn="l" indent="0" marL="0">
              <a:lnSpc>
                <a:spcPts val="1850"/>
              </a:lnSpc>
              <a:buNone/>
            </a:pPr>
            <a:r>
              <a:rPr lang="en-US" sz="1150" dirty="0">
                <a:solidFill>
                  <a:srgbClr val="272525"/>
                </a:solidFill>
                <a:latin typeface="Source Sans 3" pitchFamily="34" charset="0"/>
                <a:ea typeface="Source Sans 3" pitchFamily="34" charset="-122"/>
                <a:cs typeface="Source Sans 3" pitchFamily="34" charset="-120"/>
              </a:rPr>
              <a:t>Gồm có phần đầu quay được làm từ giấy hoặc nhựa và cán cầm bằng gỗ hoặc tre.</a:t>
            </a:r>
            <a:endParaRPr lang="en-US" sz="1150" dirty="0"/>
          </a:p>
        </p:txBody>
      </p:sp>
      <p:sp>
        <p:nvSpPr>
          <p:cNvPr id="10" name="Shape 7"/>
          <p:cNvSpPr/>
          <p:nvPr/>
        </p:nvSpPr>
        <p:spPr>
          <a:xfrm>
            <a:off x="9529405" y="7073265"/>
            <a:ext cx="4132183" cy="1092994"/>
          </a:xfrm>
          <a:prstGeom prst="roundRect">
            <a:avLst>
              <a:gd name="adj" fmla="val 5696"/>
            </a:avLst>
          </a:prstGeom>
          <a:solidFill>
            <a:srgbClr val="F4D4F7"/>
          </a:solidFill>
          <a:ln w="7620">
            <a:solidFill>
              <a:srgbClr val="DABADD"/>
            </a:solidFill>
            <a:prstDash val="solid"/>
          </a:ln>
        </p:spPr>
      </p:sp>
      <p:sp>
        <p:nvSpPr>
          <p:cNvPr id="11" name="Text 8"/>
          <p:cNvSpPr/>
          <p:nvPr/>
        </p:nvSpPr>
        <p:spPr>
          <a:xfrm>
            <a:off x="9685258" y="7229118"/>
            <a:ext cx="1743908" cy="218003"/>
          </a:xfrm>
          <a:prstGeom prst="rect">
            <a:avLst/>
          </a:prstGeom>
          <a:noFill/>
          <a:ln/>
        </p:spPr>
        <p:txBody>
          <a:bodyPr wrap="none" lIns="0" tIns="0" rIns="0" bIns="0" rtlCol="0" anchor="t"/>
          <a:lstStyle/>
          <a:p>
            <a:pPr algn="l" indent="0" marL="0">
              <a:lnSpc>
                <a:spcPts val="170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Hoạt Động</a:t>
            </a:r>
            <a:endParaRPr lang="en-US" sz="1350" dirty="0"/>
          </a:p>
        </p:txBody>
      </p:sp>
      <p:sp>
        <p:nvSpPr>
          <p:cNvPr id="12" name="Text 9"/>
          <p:cNvSpPr/>
          <p:nvPr/>
        </p:nvSpPr>
        <p:spPr>
          <a:xfrm>
            <a:off x="9685258" y="7536061"/>
            <a:ext cx="3820477" cy="474345"/>
          </a:xfrm>
          <a:prstGeom prst="rect">
            <a:avLst/>
          </a:prstGeom>
          <a:noFill/>
          <a:ln/>
        </p:spPr>
        <p:txBody>
          <a:bodyPr wrap="square" lIns="0" tIns="0" rIns="0" bIns="0" rtlCol="0" anchor="t"/>
          <a:lstStyle/>
          <a:p>
            <a:pPr algn="l" indent="0" marL="0">
              <a:lnSpc>
                <a:spcPts val="1850"/>
              </a:lnSpc>
              <a:buNone/>
            </a:pPr>
            <a:r>
              <a:rPr lang="en-US" sz="1150" dirty="0">
                <a:solidFill>
                  <a:srgbClr val="272525"/>
                </a:solidFill>
                <a:latin typeface="Source Sans 3" pitchFamily="34" charset="0"/>
                <a:ea typeface="Source Sans 3" pitchFamily="34" charset="-122"/>
                <a:cs typeface="Source Sans 3" pitchFamily="34" charset="-120"/>
              </a:rPr>
              <a:t>Khi có gió thổi hoặc chạy nhanh, các cánh chong chóng sẽ quay tròn tạo thành những vòng tròn đầy màu sắc.</a:t>
            </a:r>
            <a:endParaRPr lang="en-US" sz="1150" dirty="0"/>
          </a:p>
        </p:txBody>
      </p:sp>
      <p:sp>
        <p:nvSpPr>
          <p:cNvPr id="13" name="Text 10"/>
          <p:cNvSpPr/>
          <p:nvPr/>
        </p:nvSpPr>
        <p:spPr>
          <a:xfrm>
            <a:off x="968693" y="8332946"/>
            <a:ext cx="12692896" cy="474345"/>
          </a:xfrm>
          <a:prstGeom prst="rect">
            <a:avLst/>
          </a:prstGeom>
          <a:noFill/>
          <a:ln/>
        </p:spPr>
        <p:txBody>
          <a:bodyPr wrap="square" lIns="0" tIns="0" rIns="0" bIns="0" rtlCol="0" anchor="t"/>
          <a:lstStyle/>
          <a:p>
            <a:pPr algn="l" indent="0" marL="0">
              <a:lnSpc>
                <a:spcPts val="1850"/>
              </a:lnSpc>
              <a:buNone/>
            </a:pPr>
            <a:r>
              <a:rPr lang="en-US" sz="1150" dirty="0">
                <a:solidFill>
                  <a:srgbClr val="272525"/>
                </a:solidFill>
                <a:latin typeface="Source Sans 3" pitchFamily="34" charset="0"/>
                <a:ea typeface="Source Sans 3" pitchFamily="34" charset="-122"/>
                <a:cs typeface="Source Sans 3" pitchFamily="34" charset="-120"/>
              </a:rPr>
              <a:t>Chong chóng có nhiều tên gọi khác nhau ở các vùng miền như: quay quay, cối xay gió, hay bánh xe gió. Dù tên gọi có khác nhau nhưng tất cả đều chỉ về cùng một loại đồ chơi đáng yêu này. Chong chóng thường được làm từ những vật liệu đơn giản như giấy màu, que tre, đinh nhỏ, nhưng lại mang đến niềm vui to lớn cho trẻ em.</a:t>
            </a:r>
            <a:endParaRPr lang="en-US" sz="11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632222"/>
            <a:ext cx="6648688" cy="674251"/>
          </a:xfrm>
          <a:prstGeom prst="rect">
            <a:avLst/>
          </a:prstGeom>
          <a:noFill/>
          <a:ln/>
        </p:spPr>
        <p:txBody>
          <a:bodyPr wrap="none" lIns="0" tIns="0" rIns="0" bIns="0" rtlCol="0" anchor="t"/>
          <a:lstStyle/>
          <a:p>
            <a:pPr algn="l" indent="0" marL="0">
              <a:lnSpc>
                <a:spcPts val="5300"/>
              </a:lnSpc>
              <a:buNone/>
            </a:pPr>
            <a:r>
              <a:rPr lang="en-US" sz="4200" dirty="0">
                <a:solidFill>
                  <a:srgbClr val="D73AD7"/>
                </a:solidFill>
                <a:latin typeface="Source Serif 4 Semi Bold" pitchFamily="34" charset="0"/>
                <a:ea typeface="Source Serif 4 Semi Bold" pitchFamily="34" charset="-122"/>
                <a:cs typeface="Source Serif 4 Semi Bold" pitchFamily="34" charset="-120"/>
              </a:rPr>
              <a:t>Lịch Sử Của Chong Chóng</a:t>
            </a:r>
            <a:endParaRPr lang="en-US" sz="4200" dirty="0"/>
          </a:p>
        </p:txBody>
      </p:sp>
      <p:sp>
        <p:nvSpPr>
          <p:cNvPr id="3" name="Shape 1"/>
          <p:cNvSpPr/>
          <p:nvPr/>
        </p:nvSpPr>
        <p:spPr>
          <a:xfrm>
            <a:off x="7299841" y="1764983"/>
            <a:ext cx="30480" cy="4473893"/>
          </a:xfrm>
          <a:prstGeom prst="roundRect">
            <a:avLst>
              <a:gd name="adj" fmla="val 315921"/>
            </a:avLst>
          </a:prstGeom>
          <a:solidFill>
            <a:srgbClr val="DABADD"/>
          </a:solidFill>
          <a:ln/>
        </p:spPr>
      </p:sp>
      <p:sp>
        <p:nvSpPr>
          <p:cNvPr id="4" name="Shape 2"/>
          <p:cNvSpPr/>
          <p:nvPr/>
        </p:nvSpPr>
        <p:spPr>
          <a:xfrm>
            <a:off x="6399967" y="2007632"/>
            <a:ext cx="687705" cy="30480"/>
          </a:xfrm>
          <a:prstGeom prst="roundRect">
            <a:avLst>
              <a:gd name="adj" fmla="val 315921"/>
            </a:avLst>
          </a:prstGeom>
          <a:solidFill>
            <a:srgbClr val="DABADD"/>
          </a:solidFill>
          <a:ln/>
        </p:spPr>
      </p:sp>
      <p:sp>
        <p:nvSpPr>
          <p:cNvPr id="5" name="Shape 3"/>
          <p:cNvSpPr/>
          <p:nvPr/>
        </p:nvSpPr>
        <p:spPr>
          <a:xfrm>
            <a:off x="7057192" y="1764983"/>
            <a:ext cx="515779" cy="515779"/>
          </a:xfrm>
          <a:prstGeom prst="roundRect">
            <a:avLst>
              <a:gd name="adj" fmla="val 18669"/>
            </a:avLst>
          </a:prstGeom>
          <a:solidFill>
            <a:srgbClr val="F4D4F7"/>
          </a:solidFill>
          <a:ln w="7620">
            <a:solidFill>
              <a:srgbClr val="DABADD"/>
            </a:solidFill>
            <a:prstDash val="solid"/>
          </a:ln>
        </p:spPr>
      </p:sp>
      <p:sp>
        <p:nvSpPr>
          <p:cNvPr id="6" name="Text 4"/>
          <p:cNvSpPr/>
          <p:nvPr/>
        </p:nvSpPr>
        <p:spPr>
          <a:xfrm>
            <a:off x="7153275" y="1820585"/>
            <a:ext cx="323612" cy="404574"/>
          </a:xfrm>
          <a:prstGeom prst="rect">
            <a:avLst/>
          </a:prstGeom>
          <a:noFill/>
          <a:ln/>
        </p:spPr>
        <p:txBody>
          <a:bodyPr wrap="none" lIns="0" tIns="0" rIns="0" bIns="0" rtlCol="0" anchor="t"/>
          <a:lstStyle/>
          <a:p>
            <a:pPr algn="ctr" indent="0" marL="0">
              <a:lnSpc>
                <a:spcPts val="2500"/>
              </a:lnSpc>
              <a:buNone/>
            </a:pPr>
            <a:r>
              <a:rPr lang="en-US" sz="2500" dirty="0">
                <a:solidFill>
                  <a:srgbClr val="272525"/>
                </a:solidFill>
                <a:latin typeface="Source Serif 4 Semi Bold" pitchFamily="34" charset="0"/>
                <a:ea typeface="Source Serif 4 Semi Bold" pitchFamily="34" charset="-122"/>
                <a:cs typeface="Source Serif 4 Semi Bold" pitchFamily="34" charset="-120"/>
              </a:rPr>
              <a:t>1</a:t>
            </a:r>
            <a:endParaRPr lang="en-US" sz="2500" dirty="0"/>
          </a:p>
        </p:txBody>
      </p:sp>
      <p:sp>
        <p:nvSpPr>
          <p:cNvPr id="7" name="Text 5"/>
          <p:cNvSpPr/>
          <p:nvPr/>
        </p:nvSpPr>
        <p:spPr>
          <a:xfrm>
            <a:off x="3471505" y="1843683"/>
            <a:ext cx="2697242" cy="337066"/>
          </a:xfrm>
          <a:prstGeom prst="rect">
            <a:avLst/>
          </a:prstGeom>
          <a:noFill/>
          <a:ln/>
        </p:spPr>
        <p:txBody>
          <a:bodyPr wrap="none" lIns="0" tIns="0" rIns="0" bIns="0" rtlCol="0" anchor="t"/>
          <a:lstStyle/>
          <a:p>
            <a:pPr algn="r"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Thời Cổ Đại</a:t>
            </a:r>
            <a:endParaRPr lang="en-US" sz="2100" dirty="0"/>
          </a:p>
        </p:txBody>
      </p:sp>
      <p:sp>
        <p:nvSpPr>
          <p:cNvPr id="8" name="Text 6"/>
          <p:cNvSpPr/>
          <p:nvPr/>
        </p:nvSpPr>
        <p:spPr>
          <a:xfrm>
            <a:off x="968693" y="2318266"/>
            <a:ext cx="5200055" cy="1100495"/>
          </a:xfrm>
          <a:prstGeom prst="rect">
            <a:avLst/>
          </a:prstGeom>
          <a:noFill/>
          <a:ln/>
        </p:spPr>
        <p:txBody>
          <a:bodyPr wrap="square" lIns="0" tIns="0" rIns="0" bIns="0" rtlCol="0" anchor="t"/>
          <a:lstStyle/>
          <a:p>
            <a:pPr algn="r"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Chong chóng xuất hiện từ hàng nghìn năm trước ở Trung Quốc, ban đầu được sử dụng trong các nghi lễ tôn giáo và lễ hội.</a:t>
            </a:r>
            <a:endParaRPr lang="en-US" sz="1800" dirty="0"/>
          </a:p>
        </p:txBody>
      </p:sp>
      <p:sp>
        <p:nvSpPr>
          <p:cNvPr id="9" name="Shape 7"/>
          <p:cNvSpPr/>
          <p:nvPr/>
        </p:nvSpPr>
        <p:spPr>
          <a:xfrm>
            <a:off x="7542490" y="3383161"/>
            <a:ext cx="687705" cy="30480"/>
          </a:xfrm>
          <a:prstGeom prst="roundRect">
            <a:avLst>
              <a:gd name="adj" fmla="val 315921"/>
            </a:avLst>
          </a:prstGeom>
          <a:solidFill>
            <a:srgbClr val="DABADD"/>
          </a:solidFill>
          <a:ln/>
        </p:spPr>
      </p:sp>
      <p:sp>
        <p:nvSpPr>
          <p:cNvPr id="10" name="Shape 8"/>
          <p:cNvSpPr/>
          <p:nvPr/>
        </p:nvSpPr>
        <p:spPr>
          <a:xfrm>
            <a:off x="7057192" y="3140512"/>
            <a:ext cx="515779" cy="515779"/>
          </a:xfrm>
          <a:prstGeom prst="roundRect">
            <a:avLst>
              <a:gd name="adj" fmla="val 18669"/>
            </a:avLst>
          </a:prstGeom>
          <a:solidFill>
            <a:srgbClr val="F4D4F7"/>
          </a:solidFill>
          <a:ln w="7620">
            <a:solidFill>
              <a:srgbClr val="DABADD"/>
            </a:solidFill>
            <a:prstDash val="solid"/>
          </a:ln>
        </p:spPr>
      </p:sp>
      <p:sp>
        <p:nvSpPr>
          <p:cNvPr id="11" name="Text 9"/>
          <p:cNvSpPr/>
          <p:nvPr/>
        </p:nvSpPr>
        <p:spPr>
          <a:xfrm>
            <a:off x="7153275" y="3196114"/>
            <a:ext cx="323612" cy="404574"/>
          </a:xfrm>
          <a:prstGeom prst="rect">
            <a:avLst/>
          </a:prstGeom>
          <a:noFill/>
          <a:ln/>
        </p:spPr>
        <p:txBody>
          <a:bodyPr wrap="none" lIns="0" tIns="0" rIns="0" bIns="0" rtlCol="0" anchor="t"/>
          <a:lstStyle/>
          <a:p>
            <a:pPr algn="ctr" indent="0" marL="0">
              <a:lnSpc>
                <a:spcPts val="2500"/>
              </a:lnSpc>
              <a:buNone/>
            </a:pPr>
            <a:r>
              <a:rPr lang="en-US" sz="2500" dirty="0">
                <a:solidFill>
                  <a:srgbClr val="272525"/>
                </a:solidFill>
                <a:latin typeface="Source Serif 4 Semi Bold" pitchFamily="34" charset="0"/>
                <a:ea typeface="Source Serif 4 Semi Bold" pitchFamily="34" charset="-122"/>
                <a:cs typeface="Source Serif 4 Semi Bold" pitchFamily="34" charset="-120"/>
              </a:rPr>
              <a:t>2</a:t>
            </a:r>
            <a:endParaRPr lang="en-US" sz="2500" dirty="0"/>
          </a:p>
        </p:txBody>
      </p:sp>
      <p:sp>
        <p:nvSpPr>
          <p:cNvPr id="12" name="Text 10"/>
          <p:cNvSpPr/>
          <p:nvPr/>
        </p:nvSpPr>
        <p:spPr>
          <a:xfrm>
            <a:off x="8461415" y="3219212"/>
            <a:ext cx="2697242" cy="337066"/>
          </a:xfrm>
          <a:prstGeom prst="rect">
            <a:avLst/>
          </a:prstGeom>
          <a:noFill/>
          <a:ln/>
        </p:spPr>
        <p:txBody>
          <a:bodyPr wrap="none" lIns="0" tIns="0" rIns="0" bIns="0" rtlCol="0" anchor="t"/>
          <a:lstStyle/>
          <a:p>
            <a:pPr algn="l"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Thế Kỷ 18-19</a:t>
            </a:r>
            <a:endParaRPr lang="en-US" sz="2100" dirty="0"/>
          </a:p>
        </p:txBody>
      </p:sp>
      <p:sp>
        <p:nvSpPr>
          <p:cNvPr id="13" name="Text 11"/>
          <p:cNvSpPr/>
          <p:nvPr/>
        </p:nvSpPr>
        <p:spPr>
          <a:xfrm>
            <a:off x="8461415" y="3693795"/>
            <a:ext cx="5200174" cy="733663"/>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Du nhập vào Việt Nam thông qua giao lưu văn hóa, trở thành đồ chơi phổ biến của trẻ em nông thôn.</a:t>
            </a:r>
            <a:endParaRPr lang="en-US" sz="1800" dirty="0"/>
          </a:p>
        </p:txBody>
      </p:sp>
      <p:sp>
        <p:nvSpPr>
          <p:cNvPr id="14" name="Shape 12"/>
          <p:cNvSpPr/>
          <p:nvPr/>
        </p:nvSpPr>
        <p:spPr>
          <a:xfrm>
            <a:off x="6399967" y="4568785"/>
            <a:ext cx="687705" cy="30480"/>
          </a:xfrm>
          <a:prstGeom prst="roundRect">
            <a:avLst>
              <a:gd name="adj" fmla="val 315921"/>
            </a:avLst>
          </a:prstGeom>
          <a:solidFill>
            <a:srgbClr val="DABADD"/>
          </a:solidFill>
          <a:ln/>
        </p:spPr>
      </p:sp>
      <p:sp>
        <p:nvSpPr>
          <p:cNvPr id="15" name="Shape 13"/>
          <p:cNvSpPr/>
          <p:nvPr/>
        </p:nvSpPr>
        <p:spPr>
          <a:xfrm>
            <a:off x="7057192" y="4326136"/>
            <a:ext cx="515779" cy="515779"/>
          </a:xfrm>
          <a:prstGeom prst="roundRect">
            <a:avLst>
              <a:gd name="adj" fmla="val 18669"/>
            </a:avLst>
          </a:prstGeom>
          <a:solidFill>
            <a:srgbClr val="F4D4F7"/>
          </a:solidFill>
          <a:ln w="7620">
            <a:solidFill>
              <a:srgbClr val="DABADD"/>
            </a:solidFill>
            <a:prstDash val="solid"/>
          </a:ln>
        </p:spPr>
      </p:sp>
      <p:sp>
        <p:nvSpPr>
          <p:cNvPr id="16" name="Text 14"/>
          <p:cNvSpPr/>
          <p:nvPr/>
        </p:nvSpPr>
        <p:spPr>
          <a:xfrm>
            <a:off x="7153275" y="4381738"/>
            <a:ext cx="323612" cy="404574"/>
          </a:xfrm>
          <a:prstGeom prst="rect">
            <a:avLst/>
          </a:prstGeom>
          <a:noFill/>
          <a:ln/>
        </p:spPr>
        <p:txBody>
          <a:bodyPr wrap="none" lIns="0" tIns="0" rIns="0" bIns="0" rtlCol="0" anchor="t"/>
          <a:lstStyle/>
          <a:p>
            <a:pPr algn="ctr" indent="0" marL="0">
              <a:lnSpc>
                <a:spcPts val="2500"/>
              </a:lnSpc>
              <a:buNone/>
            </a:pPr>
            <a:r>
              <a:rPr lang="en-US" sz="2500" dirty="0">
                <a:solidFill>
                  <a:srgbClr val="272525"/>
                </a:solidFill>
                <a:latin typeface="Source Serif 4 Semi Bold" pitchFamily="34" charset="0"/>
                <a:ea typeface="Source Serif 4 Semi Bold" pitchFamily="34" charset="-122"/>
                <a:cs typeface="Source Serif 4 Semi Bold" pitchFamily="34" charset="-120"/>
              </a:rPr>
              <a:t>3</a:t>
            </a:r>
            <a:endParaRPr lang="en-US" sz="2500" dirty="0"/>
          </a:p>
        </p:txBody>
      </p:sp>
      <p:sp>
        <p:nvSpPr>
          <p:cNvPr id="17" name="Text 15"/>
          <p:cNvSpPr/>
          <p:nvPr/>
        </p:nvSpPr>
        <p:spPr>
          <a:xfrm>
            <a:off x="3471505" y="4404836"/>
            <a:ext cx="2697242" cy="337066"/>
          </a:xfrm>
          <a:prstGeom prst="rect">
            <a:avLst/>
          </a:prstGeom>
          <a:noFill/>
          <a:ln/>
        </p:spPr>
        <p:txBody>
          <a:bodyPr wrap="none" lIns="0" tIns="0" rIns="0" bIns="0" rtlCol="0" anchor="t"/>
          <a:lstStyle/>
          <a:p>
            <a:pPr algn="r" indent="0" marL="0">
              <a:lnSpc>
                <a:spcPts val="2650"/>
              </a:lnSpc>
              <a:buNone/>
            </a:pPr>
            <a:r>
              <a:rPr lang="en-US" sz="2100" dirty="0">
                <a:solidFill>
                  <a:srgbClr val="272525"/>
                </a:solidFill>
                <a:latin typeface="Source Serif 4 Semi Bold" pitchFamily="34" charset="0"/>
                <a:ea typeface="Source Serif 4 Semi Bold" pitchFamily="34" charset="-122"/>
                <a:cs typeface="Source Serif 4 Semi Bold" pitchFamily="34" charset="-120"/>
              </a:rPr>
              <a:t>Thời Hiện Đại</a:t>
            </a:r>
            <a:endParaRPr lang="en-US" sz="2100" dirty="0"/>
          </a:p>
        </p:txBody>
      </p:sp>
      <p:sp>
        <p:nvSpPr>
          <p:cNvPr id="18" name="Text 16"/>
          <p:cNvSpPr/>
          <p:nvPr/>
        </p:nvSpPr>
        <p:spPr>
          <a:xfrm>
            <a:off x="968693" y="4879419"/>
            <a:ext cx="5200055" cy="1100495"/>
          </a:xfrm>
          <a:prstGeom prst="rect">
            <a:avLst/>
          </a:prstGeom>
          <a:noFill/>
          <a:ln/>
        </p:spPr>
        <p:txBody>
          <a:bodyPr wrap="square" lIns="0" tIns="0" rIns="0" bIns="0" rtlCol="0" anchor="t"/>
          <a:lstStyle/>
          <a:p>
            <a:pPr algn="r"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Chong chóng được sản xuất công nghiệp với nhiều mẫu mã đẹp mắt, vẫn giữ được sức hút với trẻ em hiện đại.</a:t>
            </a:r>
            <a:endParaRPr lang="en-US" sz="1800" dirty="0"/>
          </a:p>
        </p:txBody>
      </p:sp>
      <p:sp>
        <p:nvSpPr>
          <p:cNvPr id="19" name="Text 17"/>
          <p:cNvSpPr/>
          <p:nvPr/>
        </p:nvSpPr>
        <p:spPr>
          <a:xfrm>
            <a:off x="968693" y="6496764"/>
            <a:ext cx="12692896" cy="1100495"/>
          </a:xfrm>
          <a:prstGeom prst="rect">
            <a:avLst/>
          </a:prstGeom>
          <a:noFill/>
          <a:ln/>
        </p:spPr>
        <p:txBody>
          <a:bodyPr wrap="square" lIns="0" tIns="0" rIns="0" bIns="0" rtlCol="0" anchor="t"/>
          <a:lstStyle/>
          <a:p>
            <a:pPr algn="l" indent="0" marL="0">
              <a:lnSpc>
                <a:spcPts val="2850"/>
              </a:lnSpc>
              <a:buNone/>
            </a:pPr>
            <a:r>
              <a:rPr lang="en-US" sz="1800" dirty="0">
                <a:solidFill>
                  <a:srgbClr val="272525"/>
                </a:solidFill>
                <a:latin typeface="Source Sans 3" pitchFamily="34" charset="0"/>
                <a:ea typeface="Source Sans 3" pitchFamily="34" charset="-122"/>
                <a:cs typeface="Source Sans 3" pitchFamily="34" charset="-120"/>
              </a:rPr>
              <a:t>Ở Việt Nam, chong chóng gắn liền với tuổi thơ của nhiều thế hệ. Trong quá khứ, trẻ em thường tự làm chong chóng từ lá chuối, giấy báo cũ, hay vỏ lon thiếc. Ngày nay, mặc dù có nhiều đồ chơi hiện đại, chong chóng vẫn giữ được vị trí đặc biệt trong lòng trẻ em bởi sự đơn giản và thú vị của nó.</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1471851"/>
            <a:ext cx="9342596"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Khoa Học Đằng Sau Chong Chóng</a:t>
            </a:r>
            <a:endParaRPr lang="en-US" sz="4550" dirty="0"/>
          </a:p>
        </p:txBody>
      </p:sp>
      <p:sp>
        <p:nvSpPr>
          <p:cNvPr id="3" name="Text 1"/>
          <p:cNvSpPr/>
          <p:nvPr/>
        </p:nvSpPr>
        <p:spPr>
          <a:xfrm>
            <a:off x="968693" y="2814995"/>
            <a:ext cx="3016925"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Nguyên Lý Hoạt Động</a:t>
            </a:r>
            <a:endParaRPr lang="en-US" sz="2250" dirty="0"/>
          </a:p>
        </p:txBody>
      </p:sp>
      <p:sp>
        <p:nvSpPr>
          <p:cNvPr id="4" name="Text 2"/>
          <p:cNvSpPr/>
          <p:nvPr/>
        </p:nvSpPr>
        <p:spPr>
          <a:xfrm>
            <a:off x="968693" y="3424952"/>
            <a:ext cx="7374850"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Chong chóng hoạt động dựa trên nguyên lý của lực gió và chuyển động quay. Khi không khí di chuyển qua các cánh chong chóng, nó tạo ra áp lực khác nhau ở hai mặt của cánh, khiến chong chóng quay tròn.</a:t>
            </a:r>
            <a:endParaRPr lang="en-US" sz="1900" dirty="0"/>
          </a:p>
        </p:txBody>
      </p:sp>
      <p:sp>
        <p:nvSpPr>
          <p:cNvPr id="5" name="Text 3"/>
          <p:cNvSpPr/>
          <p:nvPr/>
        </p:nvSpPr>
        <p:spPr>
          <a:xfrm>
            <a:off x="968693" y="4832271"/>
            <a:ext cx="7374850"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Lực gió tác động lên bề mặt cánh</a:t>
            </a:r>
            <a:endParaRPr lang="en-US" sz="1900" dirty="0"/>
          </a:p>
        </p:txBody>
      </p:sp>
      <p:sp>
        <p:nvSpPr>
          <p:cNvPr id="6" name="Text 4"/>
          <p:cNvSpPr/>
          <p:nvPr/>
        </p:nvSpPr>
        <p:spPr>
          <a:xfrm>
            <a:off x="968693" y="5313640"/>
            <a:ext cx="7374850"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Góc nghiêng của cánh tạo ra lực quay</a:t>
            </a:r>
            <a:endParaRPr lang="en-US" sz="1900" dirty="0"/>
          </a:p>
        </p:txBody>
      </p:sp>
      <p:sp>
        <p:nvSpPr>
          <p:cNvPr id="7" name="Text 5"/>
          <p:cNvSpPr/>
          <p:nvPr/>
        </p:nvSpPr>
        <p:spPr>
          <a:xfrm>
            <a:off x="968693" y="5795010"/>
            <a:ext cx="7374850"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Trục quay cho phép chuyển động liên tục</a:t>
            </a:r>
            <a:endParaRPr lang="en-US" sz="1900" dirty="0"/>
          </a:p>
        </p:txBody>
      </p:sp>
      <p:sp>
        <p:nvSpPr>
          <p:cNvPr id="8" name="Text 6"/>
          <p:cNvSpPr/>
          <p:nvPr/>
        </p:nvSpPr>
        <p:spPr>
          <a:xfrm>
            <a:off x="968693" y="6276380"/>
            <a:ext cx="7374850"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Tốc độ quay phụ thuộc vào sức gió</a:t>
            </a:r>
            <a:endParaRPr lang="en-US" sz="1900" dirty="0"/>
          </a:p>
        </p:txBody>
      </p:sp>
      <p:sp>
        <p:nvSpPr>
          <p:cNvPr id="9" name="Text 7"/>
          <p:cNvSpPr/>
          <p:nvPr/>
        </p:nvSpPr>
        <p:spPr>
          <a:xfrm>
            <a:off x="8953381" y="2814995"/>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Ứng Dụng Thực Tế</a:t>
            </a:r>
            <a:endParaRPr lang="en-US" sz="2250" dirty="0"/>
          </a:p>
        </p:txBody>
      </p:sp>
      <p:sp>
        <p:nvSpPr>
          <p:cNvPr id="10" name="Text 8"/>
          <p:cNvSpPr/>
          <p:nvPr/>
        </p:nvSpPr>
        <p:spPr>
          <a:xfrm>
            <a:off x="8953381" y="3424952"/>
            <a:ext cx="4715828"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Nguyên lý của chong chóng được ứng dụng trong nhiều thiết bị:</a:t>
            </a:r>
            <a:endParaRPr lang="en-US" sz="1900" dirty="0"/>
          </a:p>
        </p:txBody>
      </p:sp>
      <p:sp>
        <p:nvSpPr>
          <p:cNvPr id="11" name="Text 9"/>
          <p:cNvSpPr/>
          <p:nvPr/>
        </p:nvSpPr>
        <p:spPr>
          <a:xfrm>
            <a:off x="8953381" y="4437221"/>
            <a:ext cx="4715828"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Tuabin gió phát điện</a:t>
            </a:r>
            <a:endParaRPr lang="en-US" sz="1900" dirty="0"/>
          </a:p>
        </p:txBody>
      </p:sp>
      <p:sp>
        <p:nvSpPr>
          <p:cNvPr id="12" name="Text 10"/>
          <p:cNvSpPr/>
          <p:nvPr/>
        </p:nvSpPr>
        <p:spPr>
          <a:xfrm>
            <a:off x="8953381" y="4918591"/>
            <a:ext cx="4715828"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Quạt máy làm mát</a:t>
            </a:r>
            <a:endParaRPr lang="en-US" sz="1900" dirty="0"/>
          </a:p>
        </p:txBody>
      </p:sp>
      <p:sp>
        <p:nvSpPr>
          <p:cNvPr id="13" name="Text 11"/>
          <p:cNvSpPr/>
          <p:nvPr/>
        </p:nvSpPr>
        <p:spPr>
          <a:xfrm>
            <a:off x="8953381" y="5399961"/>
            <a:ext cx="4715828"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Cánh quạt máy bay trực thăng</a:t>
            </a:r>
            <a:endParaRPr lang="en-US" sz="1900" dirty="0"/>
          </a:p>
        </p:txBody>
      </p:sp>
      <p:sp>
        <p:nvSpPr>
          <p:cNvPr id="14" name="Text 12"/>
          <p:cNvSpPr/>
          <p:nvPr/>
        </p:nvSpPr>
        <p:spPr>
          <a:xfrm>
            <a:off x="8953381" y="5881330"/>
            <a:ext cx="4715828"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272525"/>
                </a:solidFill>
                <a:latin typeface="Source Sans 3" pitchFamily="34" charset="0"/>
                <a:ea typeface="Source Sans 3" pitchFamily="34" charset="-122"/>
                <a:cs typeface="Source Sans 3" pitchFamily="34" charset="-120"/>
              </a:rPr>
              <a:t>Máy đo tốc độ gió</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339447"/>
            <a:ext cx="4443055"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Các Loại Chong Chóng Phổ Biến</a:t>
            </a:r>
            <a:endParaRPr lang="en-US" sz="2250" dirty="0"/>
          </a:p>
        </p:txBody>
      </p:sp>
      <p:pic>
        <p:nvPicPr>
          <p:cNvPr id="3" name="Image 0" descr="preencoded.png">    </p:cNvPr>
          <p:cNvPicPr>
            <a:picLocks noChangeAspect="1"/>
          </p:cNvPicPr>
          <p:nvPr/>
        </p:nvPicPr>
        <p:blipFill>
          <a:blip r:embed="rId1"/>
          <a:stretch>
            <a:fillRect/>
          </a:stretch>
        </p:blipFill>
        <p:spPr>
          <a:xfrm>
            <a:off x="968693" y="949404"/>
            <a:ext cx="9644063" cy="9644063"/>
          </a:xfrm>
          <a:prstGeom prst="rect">
            <a:avLst/>
          </a:prstGeom>
        </p:spPr>
      </p:pic>
      <p:pic>
        <p:nvPicPr>
          <p:cNvPr id="4" name="Image 1" descr="preencoded.png">    </p:cNvPr>
          <p:cNvPicPr>
            <a:picLocks noChangeAspect="1"/>
          </p:cNvPicPr>
          <p:nvPr/>
        </p:nvPicPr>
        <p:blipFill>
          <a:blip r:embed="rId2"/>
          <a:stretch>
            <a:fillRect/>
          </a:stretch>
        </p:blipFill>
        <p:spPr>
          <a:xfrm>
            <a:off x="968693" y="10732294"/>
            <a:ext cx="370284" cy="370284"/>
          </a:xfrm>
          <a:prstGeom prst="rect">
            <a:avLst/>
          </a:prstGeom>
        </p:spPr>
      </p:pic>
      <p:sp>
        <p:nvSpPr>
          <p:cNvPr id="5" name="Text 1"/>
          <p:cNvSpPr/>
          <p:nvPr/>
        </p:nvSpPr>
        <p:spPr>
          <a:xfrm>
            <a:off x="968693" y="11256883"/>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Chong Chóng Giấy</a:t>
            </a:r>
            <a:endParaRPr lang="en-US" sz="1100" dirty="0"/>
          </a:p>
        </p:txBody>
      </p:sp>
      <p:sp>
        <p:nvSpPr>
          <p:cNvPr id="6" name="Text 2"/>
          <p:cNvSpPr/>
          <p:nvPr/>
        </p:nvSpPr>
        <p:spPr>
          <a:xfrm>
            <a:off x="968693" y="11512510"/>
            <a:ext cx="6269236"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Loại truyền thống nhất, được làm từ giấy màu hoặc giấy báo. Dễ làm, giá rẻ, phù hợp cho trẻ em tự chế tạo. Thường có 4-6 cánh với nhiều màu sắc rực rỡ.</a:t>
            </a:r>
            <a:endParaRPr lang="en-US" sz="950" dirty="0"/>
          </a:p>
        </p:txBody>
      </p:sp>
      <p:pic>
        <p:nvPicPr>
          <p:cNvPr id="7" name="Image 2" descr="preencoded.png">    </p:cNvPr>
          <p:cNvPicPr>
            <a:picLocks noChangeAspect="1"/>
          </p:cNvPicPr>
          <p:nvPr/>
        </p:nvPicPr>
        <p:blipFill>
          <a:blip r:embed="rId3"/>
          <a:stretch>
            <a:fillRect/>
          </a:stretch>
        </p:blipFill>
        <p:spPr>
          <a:xfrm>
            <a:off x="7392233" y="10732294"/>
            <a:ext cx="370284" cy="370284"/>
          </a:xfrm>
          <a:prstGeom prst="rect">
            <a:avLst/>
          </a:prstGeom>
        </p:spPr>
      </p:pic>
      <p:sp>
        <p:nvSpPr>
          <p:cNvPr id="8" name="Text 3"/>
          <p:cNvSpPr/>
          <p:nvPr/>
        </p:nvSpPr>
        <p:spPr>
          <a:xfrm>
            <a:off x="7392233" y="11256883"/>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Chong Chóng Nhựa</a:t>
            </a:r>
            <a:endParaRPr lang="en-US" sz="1100" dirty="0"/>
          </a:p>
        </p:txBody>
      </p:sp>
      <p:sp>
        <p:nvSpPr>
          <p:cNvPr id="9" name="Text 4"/>
          <p:cNvSpPr/>
          <p:nvPr/>
        </p:nvSpPr>
        <p:spPr>
          <a:xfrm>
            <a:off x="7392233" y="11512510"/>
            <a:ext cx="6269355"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Bền hơn, chống nước tốt, có thể sử dụng lâu dài. Thường được sản xuất công nghiệp với thiết kế đẹp mắt và màu sắc bắt mắt.</a:t>
            </a:r>
            <a:endParaRPr lang="en-US" sz="950" dirty="0"/>
          </a:p>
        </p:txBody>
      </p:sp>
      <p:pic>
        <p:nvPicPr>
          <p:cNvPr id="10" name="Image 3" descr="preencoded.png">    </p:cNvPr>
          <p:cNvPicPr>
            <a:picLocks noChangeAspect="1"/>
          </p:cNvPicPr>
          <p:nvPr/>
        </p:nvPicPr>
        <p:blipFill>
          <a:blip r:embed="rId4"/>
          <a:stretch>
            <a:fillRect/>
          </a:stretch>
        </p:blipFill>
        <p:spPr>
          <a:xfrm>
            <a:off x="968693" y="12154376"/>
            <a:ext cx="370284" cy="370284"/>
          </a:xfrm>
          <a:prstGeom prst="rect">
            <a:avLst/>
          </a:prstGeom>
        </p:spPr>
      </p:pic>
      <p:sp>
        <p:nvSpPr>
          <p:cNvPr id="11" name="Text 5"/>
          <p:cNvSpPr/>
          <p:nvPr/>
        </p:nvSpPr>
        <p:spPr>
          <a:xfrm>
            <a:off x="968693" y="12678966"/>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Chong Chóng Vải</a:t>
            </a:r>
            <a:endParaRPr lang="en-US" sz="1100" dirty="0"/>
          </a:p>
        </p:txBody>
      </p:sp>
      <p:sp>
        <p:nvSpPr>
          <p:cNvPr id="12" name="Text 6"/>
          <p:cNvSpPr/>
          <p:nvPr/>
        </p:nvSpPr>
        <p:spPr>
          <a:xfrm>
            <a:off x="968693" y="12934593"/>
            <a:ext cx="6269236"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Làm từ vải mỏng, tạo hiệu ứng bay bổng đẹp mắt. Thường được sử dụng trong trang trí hoặc các lễ hội, có thể làm kích thước lớn.</a:t>
            </a:r>
            <a:endParaRPr lang="en-US" sz="950" dirty="0"/>
          </a:p>
        </p:txBody>
      </p:sp>
      <p:pic>
        <p:nvPicPr>
          <p:cNvPr id="13" name="Image 4" descr="preencoded.png">    </p:cNvPr>
          <p:cNvPicPr>
            <a:picLocks noChangeAspect="1"/>
          </p:cNvPicPr>
          <p:nvPr/>
        </p:nvPicPr>
        <p:blipFill>
          <a:blip r:embed="rId5"/>
          <a:stretch>
            <a:fillRect/>
          </a:stretch>
        </p:blipFill>
        <p:spPr>
          <a:xfrm>
            <a:off x="7392233" y="12154376"/>
            <a:ext cx="370284" cy="370284"/>
          </a:xfrm>
          <a:prstGeom prst="rect">
            <a:avLst/>
          </a:prstGeom>
        </p:spPr>
      </p:pic>
      <p:sp>
        <p:nvSpPr>
          <p:cNvPr id="14" name="Text 7"/>
          <p:cNvSpPr/>
          <p:nvPr/>
        </p:nvSpPr>
        <p:spPr>
          <a:xfrm>
            <a:off x="7392233" y="12678966"/>
            <a:ext cx="1604843"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Chong Chóng Kim Loại</a:t>
            </a:r>
            <a:endParaRPr lang="en-US" sz="1100" dirty="0"/>
          </a:p>
        </p:txBody>
      </p:sp>
      <p:sp>
        <p:nvSpPr>
          <p:cNvPr id="15" name="Text 8"/>
          <p:cNvSpPr/>
          <p:nvPr/>
        </p:nvSpPr>
        <p:spPr>
          <a:xfrm>
            <a:off x="7392233" y="12934593"/>
            <a:ext cx="6269355"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Chắc chắn nhất, thường dùng làm đồ trang trí sân vườn. Có thể chịu được thời tiết khắc nghiệt và tạo âm thanh du dương khi quay.</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856774"/>
            <a:ext cx="9602748" cy="710922"/>
          </a:xfrm>
          <a:prstGeom prst="rect">
            <a:avLst/>
          </a:prstGeom>
          <a:noFill/>
          <a:ln/>
        </p:spPr>
        <p:txBody>
          <a:bodyPr wrap="none" lIns="0" tIns="0" rIns="0" bIns="0" rtlCol="0" anchor="t"/>
          <a:lstStyle/>
          <a:p>
            <a:pPr algn="l" indent="0" marL="0">
              <a:lnSpc>
                <a:spcPts val="5550"/>
              </a:lnSpc>
              <a:buNone/>
            </a:pPr>
            <a:r>
              <a:rPr lang="en-US" sz="4450" dirty="0">
                <a:solidFill>
                  <a:srgbClr val="D73AD7"/>
                </a:solidFill>
                <a:latin typeface="Source Serif 4 Semi Bold" pitchFamily="34" charset="0"/>
                <a:ea typeface="Source Serif 4 Semi Bold" pitchFamily="34" charset="-122"/>
                <a:cs typeface="Source Serif 4 Semi Bold" pitchFamily="34" charset="-120"/>
              </a:rPr>
              <a:t>Hướng Dẫn Làm Chong Chóng Giấy</a:t>
            </a:r>
            <a:endParaRPr lang="en-US" sz="4450" dirty="0"/>
          </a:p>
        </p:txBody>
      </p:sp>
      <p:sp>
        <p:nvSpPr>
          <p:cNvPr id="3" name="Text 1"/>
          <p:cNvSpPr/>
          <p:nvPr/>
        </p:nvSpPr>
        <p:spPr>
          <a:xfrm>
            <a:off x="968693" y="2051090"/>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01</a:t>
            </a:r>
            <a:endParaRPr lang="en-US" sz="1900" dirty="0"/>
          </a:p>
        </p:txBody>
      </p:sp>
      <p:pic>
        <p:nvPicPr>
          <p:cNvPr id="4" name="Image 0" descr="preencoded.png">    </p:cNvPr>
          <p:cNvPicPr>
            <a:picLocks noChangeAspect="1"/>
          </p:cNvPicPr>
          <p:nvPr/>
        </p:nvPicPr>
        <p:blipFill>
          <a:blip r:embed="rId1"/>
          <a:stretch>
            <a:fillRect/>
          </a:stretch>
        </p:blipFill>
        <p:spPr>
          <a:xfrm>
            <a:off x="968693" y="2431375"/>
            <a:ext cx="6225540" cy="30480"/>
          </a:xfrm>
          <a:prstGeom prst="rect">
            <a:avLst/>
          </a:prstGeom>
        </p:spPr>
      </p:pic>
      <p:sp>
        <p:nvSpPr>
          <p:cNvPr id="5" name="Text 2"/>
          <p:cNvSpPr/>
          <p:nvPr/>
        </p:nvSpPr>
        <p:spPr>
          <a:xfrm>
            <a:off x="968693" y="2613184"/>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Chuẩn Bị Vật Liệu</a:t>
            </a:r>
            <a:endParaRPr lang="en-US" sz="2200" dirty="0"/>
          </a:p>
        </p:txBody>
      </p:sp>
      <p:sp>
        <p:nvSpPr>
          <p:cNvPr id="6" name="Text 3"/>
          <p:cNvSpPr/>
          <p:nvPr/>
        </p:nvSpPr>
        <p:spPr>
          <a:xfrm>
            <a:off x="968693" y="3113722"/>
            <a:ext cx="6225540"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Giấy màu hình vuông (15x15cm), kéo, đinh ghim, hạt cườm nhỏ, que tre hoặc ống hút, keo dán.</a:t>
            </a:r>
            <a:endParaRPr lang="en-US" sz="1900" dirty="0"/>
          </a:p>
        </p:txBody>
      </p:sp>
      <p:sp>
        <p:nvSpPr>
          <p:cNvPr id="7" name="Text 4"/>
          <p:cNvSpPr/>
          <p:nvPr/>
        </p:nvSpPr>
        <p:spPr>
          <a:xfrm>
            <a:off x="7435929" y="2051090"/>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02</a:t>
            </a:r>
            <a:endParaRPr lang="en-US" sz="1900" dirty="0"/>
          </a:p>
        </p:txBody>
      </p:sp>
      <p:pic>
        <p:nvPicPr>
          <p:cNvPr id="8" name="Image 1" descr="preencoded.png">    </p:cNvPr>
          <p:cNvPicPr>
            <a:picLocks noChangeAspect="1"/>
          </p:cNvPicPr>
          <p:nvPr/>
        </p:nvPicPr>
        <p:blipFill>
          <a:blip r:embed="rId2"/>
          <a:stretch>
            <a:fillRect/>
          </a:stretch>
        </p:blipFill>
        <p:spPr>
          <a:xfrm>
            <a:off x="7435929" y="2431375"/>
            <a:ext cx="6225659" cy="30480"/>
          </a:xfrm>
          <a:prstGeom prst="rect">
            <a:avLst/>
          </a:prstGeom>
        </p:spPr>
      </p:pic>
      <p:sp>
        <p:nvSpPr>
          <p:cNvPr id="9" name="Text 5"/>
          <p:cNvSpPr/>
          <p:nvPr/>
        </p:nvSpPr>
        <p:spPr>
          <a:xfrm>
            <a:off x="7435929" y="2613184"/>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Cắt Giấy</a:t>
            </a:r>
            <a:endParaRPr lang="en-US" sz="2200" dirty="0"/>
          </a:p>
        </p:txBody>
      </p:sp>
      <p:sp>
        <p:nvSpPr>
          <p:cNvPr id="10" name="Text 6"/>
          <p:cNvSpPr/>
          <p:nvPr/>
        </p:nvSpPr>
        <p:spPr>
          <a:xfrm>
            <a:off x="7435929" y="3113722"/>
            <a:ext cx="6225659"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Vẽ hai đường chéo từ góc đến tâm, cắt theo đường vẽ nhưng dừng lại cách tâm khoảng 2cm.</a:t>
            </a:r>
            <a:endParaRPr lang="en-US" sz="1900" dirty="0"/>
          </a:p>
        </p:txBody>
      </p:sp>
      <p:sp>
        <p:nvSpPr>
          <p:cNvPr id="11" name="Text 7"/>
          <p:cNvSpPr/>
          <p:nvPr/>
        </p:nvSpPr>
        <p:spPr>
          <a:xfrm>
            <a:off x="968693" y="4310063"/>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03</a:t>
            </a:r>
            <a:endParaRPr lang="en-US" sz="1900" dirty="0"/>
          </a:p>
        </p:txBody>
      </p:sp>
      <p:pic>
        <p:nvPicPr>
          <p:cNvPr id="12" name="Image 2" descr="preencoded.png">    </p:cNvPr>
          <p:cNvPicPr>
            <a:picLocks noChangeAspect="1"/>
          </p:cNvPicPr>
          <p:nvPr/>
        </p:nvPicPr>
        <p:blipFill>
          <a:blip r:embed="rId3"/>
          <a:stretch>
            <a:fillRect/>
          </a:stretch>
        </p:blipFill>
        <p:spPr>
          <a:xfrm>
            <a:off x="968693" y="4666178"/>
            <a:ext cx="6225540" cy="30480"/>
          </a:xfrm>
          <a:prstGeom prst="rect">
            <a:avLst/>
          </a:prstGeom>
        </p:spPr>
      </p:pic>
      <p:sp>
        <p:nvSpPr>
          <p:cNvPr id="13" name="Text 8"/>
          <p:cNvSpPr/>
          <p:nvPr/>
        </p:nvSpPr>
        <p:spPr>
          <a:xfrm>
            <a:off x="968693" y="4872157"/>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Gấp Cánh</a:t>
            </a:r>
            <a:endParaRPr lang="en-US" sz="2200" dirty="0"/>
          </a:p>
        </p:txBody>
      </p:sp>
      <p:sp>
        <p:nvSpPr>
          <p:cNvPr id="14" name="Text 9"/>
          <p:cNvSpPr/>
          <p:nvPr/>
        </p:nvSpPr>
        <p:spPr>
          <a:xfrm>
            <a:off x="968693" y="5372695"/>
            <a:ext cx="6225540"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Lấy một góc của mỗi tam giác gấp về phía tâm, tạo thành hình chong chóng 4 cánh.</a:t>
            </a:r>
            <a:endParaRPr lang="en-US" sz="1900" dirty="0"/>
          </a:p>
        </p:txBody>
      </p:sp>
      <p:sp>
        <p:nvSpPr>
          <p:cNvPr id="15" name="Text 10"/>
          <p:cNvSpPr/>
          <p:nvPr/>
        </p:nvSpPr>
        <p:spPr>
          <a:xfrm>
            <a:off x="7435929" y="4310063"/>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04</a:t>
            </a:r>
            <a:endParaRPr lang="en-US" sz="1900" dirty="0"/>
          </a:p>
        </p:txBody>
      </p:sp>
      <p:pic>
        <p:nvPicPr>
          <p:cNvPr id="16" name="Image 3" descr="preencoded.png">    </p:cNvPr>
          <p:cNvPicPr>
            <a:picLocks noChangeAspect="1"/>
          </p:cNvPicPr>
          <p:nvPr/>
        </p:nvPicPr>
        <p:blipFill>
          <a:blip r:embed="rId4"/>
          <a:stretch>
            <a:fillRect/>
          </a:stretch>
        </p:blipFill>
        <p:spPr>
          <a:xfrm>
            <a:off x="7435929" y="4666178"/>
            <a:ext cx="6225659" cy="30480"/>
          </a:xfrm>
          <a:prstGeom prst="rect">
            <a:avLst/>
          </a:prstGeom>
        </p:spPr>
      </p:pic>
      <p:sp>
        <p:nvSpPr>
          <p:cNvPr id="17" name="Text 11"/>
          <p:cNvSpPr/>
          <p:nvPr/>
        </p:nvSpPr>
        <p:spPr>
          <a:xfrm>
            <a:off x="7435929" y="4872157"/>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Lắp Ráp</a:t>
            </a:r>
            <a:endParaRPr lang="en-US" sz="2200" dirty="0"/>
          </a:p>
        </p:txBody>
      </p:sp>
      <p:sp>
        <p:nvSpPr>
          <p:cNvPr id="18" name="Text 12"/>
          <p:cNvSpPr/>
          <p:nvPr/>
        </p:nvSpPr>
        <p:spPr>
          <a:xfrm>
            <a:off x="7435929" y="5372695"/>
            <a:ext cx="6225659"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Dùng đinh ghim xuyên qua tâm, xỏ hạt cườm phía sau, rồi cắm vào đầu que tre. Kiểm tra độ quay.</a:t>
            </a:r>
            <a:endParaRPr lang="en-US" sz="1900" dirty="0"/>
          </a:p>
        </p:txBody>
      </p:sp>
      <p:sp>
        <p:nvSpPr>
          <p:cNvPr id="19" name="Text 13"/>
          <p:cNvSpPr/>
          <p:nvPr/>
        </p:nvSpPr>
        <p:spPr>
          <a:xfrm>
            <a:off x="968693" y="6599277"/>
            <a:ext cx="12692896"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Khi làm chong chóng, các em cần chú ý không cắt quá sâu vào tâm để tránh rách giấy. Đinh ghim không nên cắm quá chặt, phải để chong chóng quay được tự do. Có thể trang trí thêm bằng cách vẽ hoa văn hoặc dán sticker lên các cánh chong chóng.</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607338"/>
            <a:ext cx="6546294" cy="648414"/>
          </a:xfrm>
          <a:prstGeom prst="rect">
            <a:avLst/>
          </a:prstGeom>
          <a:noFill/>
          <a:ln/>
        </p:spPr>
        <p:txBody>
          <a:bodyPr wrap="none" lIns="0" tIns="0" rIns="0" bIns="0" rtlCol="0" anchor="t"/>
          <a:lstStyle/>
          <a:p>
            <a:pPr algn="l" indent="0" marL="0">
              <a:lnSpc>
                <a:spcPts val="5100"/>
              </a:lnSpc>
              <a:buNone/>
            </a:pPr>
            <a:r>
              <a:rPr lang="en-US" sz="4050" dirty="0">
                <a:solidFill>
                  <a:srgbClr val="D73AD7"/>
                </a:solidFill>
                <a:latin typeface="Source Serif 4 Semi Bold" pitchFamily="34" charset="0"/>
                <a:ea typeface="Source Serif 4 Semi Bold" pitchFamily="34" charset="-122"/>
                <a:cs typeface="Source Serif 4 Semi Bold" pitchFamily="34" charset="-120"/>
              </a:rPr>
              <a:t>Trò Chơi Với Chong Chóng</a:t>
            </a:r>
            <a:endParaRPr lang="en-US" sz="4050" dirty="0"/>
          </a:p>
        </p:txBody>
      </p:sp>
      <p:sp>
        <p:nvSpPr>
          <p:cNvPr id="3" name="Shape 1"/>
          <p:cNvSpPr/>
          <p:nvPr/>
        </p:nvSpPr>
        <p:spPr>
          <a:xfrm>
            <a:off x="968693" y="1696641"/>
            <a:ext cx="6236256" cy="2852618"/>
          </a:xfrm>
          <a:prstGeom prst="roundRect">
            <a:avLst>
              <a:gd name="adj" fmla="val 3246"/>
            </a:avLst>
          </a:prstGeom>
          <a:solidFill>
            <a:srgbClr val="F4D4F7"/>
          </a:solidFill>
          <a:ln w="762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1196697" y="1924645"/>
            <a:ext cx="661392" cy="661392"/>
          </a:xfrm>
          <a:prstGeom prst="rect">
            <a:avLst/>
          </a:prstGeom>
        </p:spPr>
      </p:pic>
      <p:pic>
        <p:nvPicPr>
          <p:cNvPr id="5" name="Image 1" descr="preencoded.png">    </p:cNvPr>
          <p:cNvPicPr>
            <a:picLocks noChangeAspect="1"/>
          </p:cNvPicPr>
          <p:nvPr/>
        </p:nvPicPr>
        <p:blipFill>
          <a:blip r:embed="rId2"/>
          <a:stretch>
            <a:fillRect/>
          </a:stretch>
        </p:blipFill>
        <p:spPr>
          <a:xfrm>
            <a:off x="1378625" y="2069306"/>
            <a:ext cx="297537" cy="371951"/>
          </a:xfrm>
          <a:prstGeom prst="rect">
            <a:avLst/>
          </a:prstGeom>
        </p:spPr>
      </p:pic>
      <p:sp>
        <p:nvSpPr>
          <p:cNvPr id="6" name="Text 2"/>
          <p:cNvSpPr/>
          <p:nvPr/>
        </p:nvSpPr>
        <p:spPr>
          <a:xfrm>
            <a:off x="1196697" y="2806422"/>
            <a:ext cx="2932390" cy="324207"/>
          </a:xfrm>
          <a:prstGeom prst="rect">
            <a:avLst/>
          </a:prstGeom>
          <a:noFill/>
          <a:ln/>
        </p:spPr>
        <p:txBody>
          <a:bodyPr wrap="none" lIns="0" tIns="0" rIns="0" bIns="0" rtlCol="0" anchor="t"/>
          <a:lstStyle/>
          <a:p>
            <a:pPr algn="l"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Chạy Đua Chong Chóng</a:t>
            </a:r>
            <a:endParaRPr lang="en-US" sz="2000" dirty="0"/>
          </a:p>
        </p:txBody>
      </p:sp>
      <p:sp>
        <p:nvSpPr>
          <p:cNvPr id="7" name="Text 3"/>
          <p:cNvSpPr/>
          <p:nvPr/>
        </p:nvSpPr>
        <p:spPr>
          <a:xfrm>
            <a:off x="1196697" y="3262908"/>
            <a:ext cx="5780246" cy="1058347"/>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Các em cầm chong chóng chạy quanh sân trường, xem ai làm chong chóng quay nhanh nhất. Trò chơi giúp rèn luyện sức khỏe và tạo niềm vui.</a:t>
            </a:r>
            <a:endParaRPr lang="en-US" sz="1700" dirty="0"/>
          </a:p>
        </p:txBody>
      </p:sp>
      <p:sp>
        <p:nvSpPr>
          <p:cNvPr id="8" name="Shape 4"/>
          <p:cNvSpPr/>
          <p:nvPr/>
        </p:nvSpPr>
        <p:spPr>
          <a:xfrm>
            <a:off x="7425333" y="1696641"/>
            <a:ext cx="6236256" cy="2852618"/>
          </a:xfrm>
          <a:prstGeom prst="roundRect">
            <a:avLst>
              <a:gd name="adj" fmla="val 3246"/>
            </a:avLst>
          </a:prstGeom>
          <a:solidFill>
            <a:srgbClr val="F4D4F7"/>
          </a:solidFill>
          <a:ln w="7620">
            <a:solidFill>
              <a:srgbClr val="DABADD"/>
            </a:solidFill>
            <a:prstDash val="solid"/>
          </a:ln>
        </p:spPr>
      </p:sp>
      <p:pic>
        <p:nvPicPr>
          <p:cNvPr id="9" name="Image 2" descr="preencoded.png">    </p:cNvPr>
          <p:cNvPicPr>
            <a:picLocks noChangeAspect="1"/>
          </p:cNvPicPr>
          <p:nvPr/>
        </p:nvPicPr>
        <p:blipFill>
          <a:blip r:embed="rId3"/>
          <a:stretch>
            <a:fillRect/>
          </a:stretch>
        </p:blipFill>
        <p:spPr>
          <a:xfrm>
            <a:off x="7653337" y="1924645"/>
            <a:ext cx="661392" cy="661392"/>
          </a:xfrm>
          <a:prstGeom prst="rect">
            <a:avLst/>
          </a:prstGeom>
        </p:spPr>
      </p:pic>
      <p:pic>
        <p:nvPicPr>
          <p:cNvPr id="10" name="Image 3" descr="preencoded.png">    </p:cNvPr>
          <p:cNvPicPr>
            <a:picLocks noChangeAspect="1"/>
          </p:cNvPicPr>
          <p:nvPr/>
        </p:nvPicPr>
        <p:blipFill>
          <a:blip r:embed="rId4"/>
          <a:stretch>
            <a:fillRect/>
          </a:stretch>
        </p:blipFill>
        <p:spPr>
          <a:xfrm>
            <a:off x="7835265" y="2069306"/>
            <a:ext cx="297537" cy="371951"/>
          </a:xfrm>
          <a:prstGeom prst="rect">
            <a:avLst/>
          </a:prstGeom>
        </p:spPr>
      </p:pic>
      <p:sp>
        <p:nvSpPr>
          <p:cNvPr id="11" name="Text 5"/>
          <p:cNvSpPr/>
          <p:nvPr/>
        </p:nvSpPr>
        <p:spPr>
          <a:xfrm>
            <a:off x="7653337" y="2806422"/>
            <a:ext cx="2593777" cy="324207"/>
          </a:xfrm>
          <a:prstGeom prst="rect">
            <a:avLst/>
          </a:prstGeom>
          <a:noFill/>
          <a:ln/>
        </p:spPr>
        <p:txBody>
          <a:bodyPr wrap="none" lIns="0" tIns="0" rIns="0" bIns="0" rtlCol="0" anchor="t"/>
          <a:lstStyle/>
          <a:p>
            <a:pPr algn="l"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Thổi Chong Chóng</a:t>
            </a:r>
            <a:endParaRPr lang="en-US" sz="2000" dirty="0"/>
          </a:p>
        </p:txBody>
      </p:sp>
      <p:sp>
        <p:nvSpPr>
          <p:cNvPr id="12" name="Text 6"/>
          <p:cNvSpPr/>
          <p:nvPr/>
        </p:nvSpPr>
        <p:spPr>
          <a:xfrm>
            <a:off x="7653337" y="3262908"/>
            <a:ext cx="5780246" cy="1058347"/>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Dùng quạt hoặc thổi bằng miệng để làm chong chóng quay. Có thể thi xem ai thổi được lâu nhất hoặc làm chong chóng quay nhanh nhất.</a:t>
            </a:r>
            <a:endParaRPr lang="en-US" sz="1700" dirty="0"/>
          </a:p>
        </p:txBody>
      </p:sp>
      <p:sp>
        <p:nvSpPr>
          <p:cNvPr id="13" name="Shape 7"/>
          <p:cNvSpPr/>
          <p:nvPr/>
        </p:nvSpPr>
        <p:spPr>
          <a:xfrm>
            <a:off x="968693" y="4769644"/>
            <a:ext cx="6236256" cy="2852618"/>
          </a:xfrm>
          <a:prstGeom prst="roundRect">
            <a:avLst>
              <a:gd name="adj" fmla="val 3246"/>
            </a:avLst>
          </a:prstGeom>
          <a:solidFill>
            <a:srgbClr val="F4D4F7"/>
          </a:solidFill>
          <a:ln w="7620">
            <a:solidFill>
              <a:srgbClr val="DABADD"/>
            </a:solidFill>
            <a:prstDash val="solid"/>
          </a:ln>
        </p:spPr>
      </p:sp>
      <p:pic>
        <p:nvPicPr>
          <p:cNvPr id="14" name="Image 4" descr="preencoded.png">    </p:cNvPr>
          <p:cNvPicPr>
            <a:picLocks noChangeAspect="1"/>
          </p:cNvPicPr>
          <p:nvPr/>
        </p:nvPicPr>
        <p:blipFill>
          <a:blip r:embed="rId5"/>
          <a:stretch>
            <a:fillRect/>
          </a:stretch>
        </p:blipFill>
        <p:spPr>
          <a:xfrm>
            <a:off x="1196697" y="4997648"/>
            <a:ext cx="661392" cy="661392"/>
          </a:xfrm>
          <a:prstGeom prst="rect">
            <a:avLst/>
          </a:prstGeom>
        </p:spPr>
      </p:pic>
      <p:pic>
        <p:nvPicPr>
          <p:cNvPr id="15" name="Image 5" descr="preencoded.png">    </p:cNvPr>
          <p:cNvPicPr>
            <a:picLocks noChangeAspect="1"/>
          </p:cNvPicPr>
          <p:nvPr/>
        </p:nvPicPr>
        <p:blipFill>
          <a:blip r:embed="rId6"/>
          <a:stretch>
            <a:fillRect/>
          </a:stretch>
        </p:blipFill>
        <p:spPr>
          <a:xfrm>
            <a:off x="1378625" y="5142309"/>
            <a:ext cx="297537" cy="371951"/>
          </a:xfrm>
          <a:prstGeom prst="rect">
            <a:avLst/>
          </a:prstGeom>
        </p:spPr>
      </p:pic>
      <p:sp>
        <p:nvSpPr>
          <p:cNvPr id="16" name="Text 8"/>
          <p:cNvSpPr/>
          <p:nvPr/>
        </p:nvSpPr>
        <p:spPr>
          <a:xfrm>
            <a:off x="1196697" y="5879425"/>
            <a:ext cx="2593777" cy="324207"/>
          </a:xfrm>
          <a:prstGeom prst="rect">
            <a:avLst/>
          </a:prstGeom>
          <a:noFill/>
          <a:ln/>
        </p:spPr>
        <p:txBody>
          <a:bodyPr wrap="none" lIns="0" tIns="0" rIns="0" bIns="0" rtlCol="0" anchor="t"/>
          <a:lstStyle/>
          <a:p>
            <a:pPr algn="l"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Ném Chong Chóng</a:t>
            </a:r>
            <a:endParaRPr lang="en-US" sz="2000" dirty="0"/>
          </a:p>
        </p:txBody>
      </p:sp>
      <p:sp>
        <p:nvSpPr>
          <p:cNvPr id="17" name="Text 9"/>
          <p:cNvSpPr/>
          <p:nvPr/>
        </p:nvSpPr>
        <p:spPr>
          <a:xfrm>
            <a:off x="1196697" y="6335911"/>
            <a:ext cx="5780246" cy="1058347"/>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Thi ném chong chóng vào mục tiêu hoặc xem ai ném được xa nhất. Trò chơi giúp rèn luyện khả năng tập trung và phối hợp tay mắt.</a:t>
            </a:r>
            <a:endParaRPr lang="en-US" sz="1700" dirty="0"/>
          </a:p>
        </p:txBody>
      </p:sp>
      <p:sp>
        <p:nvSpPr>
          <p:cNvPr id="18" name="Shape 10"/>
          <p:cNvSpPr/>
          <p:nvPr/>
        </p:nvSpPr>
        <p:spPr>
          <a:xfrm>
            <a:off x="7425333" y="4769644"/>
            <a:ext cx="6236256" cy="2852618"/>
          </a:xfrm>
          <a:prstGeom prst="roundRect">
            <a:avLst>
              <a:gd name="adj" fmla="val 3246"/>
            </a:avLst>
          </a:prstGeom>
          <a:solidFill>
            <a:srgbClr val="F4D4F7"/>
          </a:solidFill>
          <a:ln w="7620">
            <a:solidFill>
              <a:srgbClr val="DABADD"/>
            </a:solidFill>
            <a:prstDash val="solid"/>
          </a:ln>
        </p:spPr>
      </p:sp>
      <p:pic>
        <p:nvPicPr>
          <p:cNvPr id="19" name="Image 6" descr="preencoded.png">    </p:cNvPr>
          <p:cNvPicPr>
            <a:picLocks noChangeAspect="1"/>
          </p:cNvPicPr>
          <p:nvPr/>
        </p:nvPicPr>
        <p:blipFill>
          <a:blip r:embed="rId7"/>
          <a:stretch>
            <a:fillRect/>
          </a:stretch>
        </p:blipFill>
        <p:spPr>
          <a:xfrm>
            <a:off x="7653337" y="4997648"/>
            <a:ext cx="661392" cy="661392"/>
          </a:xfrm>
          <a:prstGeom prst="rect">
            <a:avLst/>
          </a:prstGeom>
        </p:spPr>
      </p:pic>
      <p:pic>
        <p:nvPicPr>
          <p:cNvPr id="20" name="Image 7" descr="preencoded.png">    </p:cNvPr>
          <p:cNvPicPr>
            <a:picLocks noChangeAspect="1"/>
          </p:cNvPicPr>
          <p:nvPr/>
        </p:nvPicPr>
        <p:blipFill>
          <a:blip r:embed="rId8"/>
          <a:stretch>
            <a:fillRect/>
          </a:stretch>
        </p:blipFill>
        <p:spPr>
          <a:xfrm>
            <a:off x="7835265" y="5142309"/>
            <a:ext cx="297537" cy="371951"/>
          </a:xfrm>
          <a:prstGeom prst="rect">
            <a:avLst/>
          </a:prstGeom>
        </p:spPr>
      </p:pic>
      <p:sp>
        <p:nvSpPr>
          <p:cNvPr id="21" name="Text 11"/>
          <p:cNvSpPr/>
          <p:nvPr/>
        </p:nvSpPr>
        <p:spPr>
          <a:xfrm>
            <a:off x="7653337" y="5879425"/>
            <a:ext cx="2593777" cy="324207"/>
          </a:xfrm>
          <a:prstGeom prst="rect">
            <a:avLst/>
          </a:prstGeom>
          <a:noFill/>
          <a:ln/>
        </p:spPr>
        <p:txBody>
          <a:bodyPr wrap="none" lIns="0" tIns="0" rIns="0" bIns="0" rtlCol="0" anchor="t"/>
          <a:lstStyle/>
          <a:p>
            <a:pPr algn="l" indent="0" marL="0">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Múa Chong Chóng</a:t>
            </a:r>
            <a:endParaRPr lang="en-US" sz="2000" dirty="0"/>
          </a:p>
        </p:txBody>
      </p:sp>
      <p:sp>
        <p:nvSpPr>
          <p:cNvPr id="22" name="Text 12"/>
          <p:cNvSpPr/>
          <p:nvPr/>
        </p:nvSpPr>
        <p:spPr>
          <a:xfrm>
            <a:off x="7653337" y="6335911"/>
            <a:ext cx="5780246" cy="705564"/>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Source Sans 3" pitchFamily="34" charset="0"/>
                <a:ea typeface="Source Sans 3" pitchFamily="34" charset="-122"/>
                <a:cs typeface="Source Sans 3" pitchFamily="34" charset="-120"/>
              </a:rPr>
              <a:t>Cầm chong chóng thực hiện các động tác múa theo nhạc. Tạo ra những màn trình diễn đẹp mắt với chong chóng quay tròn.</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1335881"/>
            <a:ext cx="10688241"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Chong Chóng Trong Văn Hóa Việt Nam</a:t>
            </a:r>
            <a:endParaRPr lang="en-US" sz="4550" dirty="0"/>
          </a:p>
        </p:txBody>
      </p:sp>
      <p:sp>
        <p:nvSpPr>
          <p:cNvPr id="3" name="Text 1"/>
          <p:cNvSpPr/>
          <p:nvPr/>
        </p:nvSpPr>
        <p:spPr>
          <a:xfrm>
            <a:off x="968693" y="2679025"/>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Ý Nghĩa Văn Hóa</a:t>
            </a:r>
            <a:endParaRPr lang="en-US" sz="2250" dirty="0"/>
          </a:p>
        </p:txBody>
      </p:sp>
      <p:sp>
        <p:nvSpPr>
          <p:cNvPr id="4" name="Text 2"/>
          <p:cNvSpPr/>
          <p:nvPr/>
        </p:nvSpPr>
        <p:spPr>
          <a:xfrm>
            <a:off x="968693" y="3288983"/>
            <a:ext cx="6045279"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Trong văn hóa dân gian Việt Nam, chong chóng tượng trưng cho sự may mắn, hạnh phúc và những điều tốt lành. Màu sắc rực rỡ của chong chóng được cho là có thể xua đuổi tà ma và mang lại bình an.</a:t>
            </a:r>
            <a:endParaRPr lang="en-US" sz="1900" dirty="0"/>
          </a:p>
        </p:txBody>
      </p:sp>
      <p:sp>
        <p:nvSpPr>
          <p:cNvPr id="5" name="Text 3"/>
          <p:cNvSpPr/>
          <p:nvPr/>
        </p:nvSpPr>
        <p:spPr>
          <a:xfrm>
            <a:off x="968693" y="5091351"/>
            <a:ext cx="6045279"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Chong chóng thường xuất hiện trong các lễ hội truyền thống, đặc biệt là Tết Trung Thu và các ngày hội của trẻ em. Nó là biểu tượng của tuổi thơ trong sáng và niềm vui giản dị.</a:t>
            </a:r>
            <a:endParaRPr lang="en-US" sz="1900" dirty="0"/>
          </a:p>
        </p:txBody>
      </p:sp>
      <p:sp>
        <p:nvSpPr>
          <p:cNvPr id="6" name="Text 4"/>
          <p:cNvSpPr/>
          <p:nvPr/>
        </p:nvSpPr>
        <p:spPr>
          <a:xfrm>
            <a:off x="7623810" y="2679025"/>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Trong Thơ Ca</a:t>
            </a:r>
            <a:endParaRPr lang="en-US" sz="2250" dirty="0"/>
          </a:p>
        </p:txBody>
      </p:sp>
      <p:sp>
        <p:nvSpPr>
          <p:cNvPr id="7" name="Text 5"/>
          <p:cNvSpPr/>
          <p:nvPr/>
        </p:nvSpPr>
        <p:spPr>
          <a:xfrm>
            <a:off x="7994094" y="3319820"/>
            <a:ext cx="5674995"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"Chong chóng quay tít trên cao</a:t>
            </a:r>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Như đôi cánh bướm bay vào gió đông</a:t>
            </a:r>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Trẻ thơ cười nắc nẻ trong</a:t>
            </a:r>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Tuổi xanh tươi mát như dòng suối trong"</a:t>
            </a:r>
            <a:endParaRPr lang="en-US" sz="1900" dirty="0"/>
          </a:p>
        </p:txBody>
      </p:sp>
      <p:sp>
        <p:nvSpPr>
          <p:cNvPr id="8" name="Shape 6"/>
          <p:cNvSpPr/>
          <p:nvPr/>
        </p:nvSpPr>
        <p:spPr>
          <a:xfrm>
            <a:off x="7623810" y="3319820"/>
            <a:ext cx="30480" cy="1580198"/>
          </a:xfrm>
          <a:prstGeom prst="rect">
            <a:avLst/>
          </a:prstGeom>
          <a:solidFill>
            <a:srgbClr val="D75BE2"/>
          </a:solidFill>
          <a:ln/>
        </p:spPr>
      </p:sp>
      <p:sp>
        <p:nvSpPr>
          <p:cNvPr id="9" name="Text 7"/>
          <p:cNvSpPr/>
          <p:nvPr/>
        </p:nvSpPr>
        <p:spPr>
          <a:xfrm>
            <a:off x="7623810" y="5177671"/>
            <a:ext cx="6045279"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Nhiều nhà thơ đã lấy hình ảnh chong chóng để miêu tả tuổi thơ và những kỷ niệm đẹp của thời niên thiếu.</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772239"/>
            <a:ext cx="8829318" cy="662702"/>
          </a:xfrm>
          <a:prstGeom prst="rect">
            <a:avLst/>
          </a:prstGeom>
          <a:noFill/>
          <a:ln/>
        </p:spPr>
        <p:txBody>
          <a:bodyPr wrap="none" lIns="0" tIns="0" rIns="0" bIns="0" rtlCol="0" anchor="t"/>
          <a:lstStyle/>
          <a:p>
            <a:pPr algn="l" indent="0" marL="0">
              <a:lnSpc>
                <a:spcPts val="5200"/>
              </a:lnSpc>
              <a:buNone/>
            </a:pPr>
            <a:r>
              <a:rPr lang="en-US" sz="4150" dirty="0">
                <a:solidFill>
                  <a:srgbClr val="D73AD7"/>
                </a:solidFill>
                <a:latin typeface="Source Serif 4 Semi Bold" pitchFamily="34" charset="0"/>
                <a:ea typeface="Source Serif 4 Semi Bold" pitchFamily="34" charset="-122"/>
                <a:cs typeface="Source Serif 4 Semi Bold" pitchFamily="34" charset="-120"/>
              </a:rPr>
              <a:t>Lợi Ích Giáo Dục Của Chong Chóng</a:t>
            </a:r>
            <a:endParaRPr lang="en-US" sz="4150" dirty="0"/>
          </a:p>
        </p:txBody>
      </p:sp>
      <p:sp>
        <p:nvSpPr>
          <p:cNvPr id="3" name="Text 1"/>
          <p:cNvSpPr/>
          <p:nvPr/>
        </p:nvSpPr>
        <p:spPr>
          <a:xfrm>
            <a:off x="2443282" y="2356842"/>
            <a:ext cx="2650569" cy="331232"/>
          </a:xfrm>
          <a:prstGeom prst="rect">
            <a:avLst/>
          </a:prstGeom>
          <a:noFill/>
          <a:ln/>
        </p:spPr>
        <p:txBody>
          <a:bodyPr wrap="none" lIns="0" tIns="0" rIns="0" bIns="0" rtlCol="0" anchor="t"/>
          <a:lstStyle/>
          <a:p>
            <a:pPr algn="r" indent="0" marL="0">
              <a:lnSpc>
                <a:spcPts val="260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Phát Triển Tư Duy</a:t>
            </a:r>
            <a:endParaRPr lang="en-US" sz="2050" dirty="0"/>
          </a:p>
        </p:txBody>
      </p:sp>
      <p:sp>
        <p:nvSpPr>
          <p:cNvPr id="4" name="Text 2"/>
          <p:cNvSpPr/>
          <p:nvPr/>
        </p:nvSpPr>
        <p:spPr>
          <a:xfrm>
            <a:off x="968693" y="2823210"/>
            <a:ext cx="4125158" cy="720804"/>
          </a:xfrm>
          <a:prstGeom prst="rect">
            <a:avLst/>
          </a:prstGeom>
          <a:noFill/>
          <a:ln/>
        </p:spPr>
        <p:txBody>
          <a:bodyPr wrap="square" lIns="0" tIns="0" rIns="0" bIns="0" rtlCol="0" anchor="t"/>
          <a:lstStyle/>
          <a:p>
            <a:pPr algn="r"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Giúp trẻ hiểu về nguyên lý khoa học cơ bản như lực, chuyển động và năng lượng gió.</a:t>
            </a:r>
            <a:endParaRPr lang="en-US" sz="1750" dirty="0"/>
          </a:p>
        </p:txBody>
      </p:sp>
      <p:pic>
        <p:nvPicPr>
          <p:cNvPr id="5" name="Image 0" descr="preencoded.png">    </p:cNvPr>
          <p:cNvPicPr>
            <a:picLocks noChangeAspect="1"/>
          </p:cNvPicPr>
          <p:nvPr/>
        </p:nvPicPr>
        <p:blipFill>
          <a:blip r:embed="rId1"/>
          <a:stretch>
            <a:fillRect/>
          </a:stretch>
        </p:blipFill>
        <p:spPr>
          <a:xfrm>
            <a:off x="5093851" y="1963103"/>
            <a:ext cx="4442460" cy="4442460"/>
          </a:xfrm>
          <a:prstGeom prst="rect">
            <a:avLst/>
          </a:prstGeom>
        </p:spPr>
      </p:pic>
      <p:pic>
        <p:nvPicPr>
          <p:cNvPr id="6" name="Image 1" descr="preencoded.png">    </p:cNvPr>
          <p:cNvPicPr>
            <a:picLocks noChangeAspect="1"/>
          </p:cNvPicPr>
          <p:nvPr/>
        </p:nvPicPr>
        <p:blipFill>
          <a:blip r:embed="rId2"/>
          <a:stretch>
            <a:fillRect/>
          </a:stretch>
        </p:blipFill>
        <p:spPr>
          <a:xfrm>
            <a:off x="6231136" y="3313867"/>
            <a:ext cx="316825" cy="396002"/>
          </a:xfrm>
          <a:prstGeom prst="rect">
            <a:avLst/>
          </a:prstGeom>
        </p:spPr>
      </p:pic>
      <p:sp>
        <p:nvSpPr>
          <p:cNvPr id="7" name="Text 3"/>
          <p:cNvSpPr/>
          <p:nvPr/>
        </p:nvSpPr>
        <p:spPr>
          <a:xfrm>
            <a:off x="9536311" y="1885474"/>
            <a:ext cx="2650569" cy="331232"/>
          </a:xfrm>
          <a:prstGeom prst="rect">
            <a:avLst/>
          </a:prstGeom>
          <a:noFill/>
          <a:ln/>
        </p:spPr>
        <p:txBody>
          <a:bodyPr wrap="none" lIns="0" tIns="0" rIns="0" bIns="0" rtlCol="0" anchor="t"/>
          <a:lstStyle/>
          <a:p>
            <a:pPr algn="l" indent="0" marL="0">
              <a:lnSpc>
                <a:spcPts val="260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Rèn Luyện Kỹ Năng</a:t>
            </a:r>
            <a:endParaRPr lang="en-US" sz="2050" dirty="0"/>
          </a:p>
        </p:txBody>
      </p:sp>
      <p:sp>
        <p:nvSpPr>
          <p:cNvPr id="8" name="Text 4"/>
          <p:cNvSpPr/>
          <p:nvPr/>
        </p:nvSpPr>
        <p:spPr>
          <a:xfrm>
            <a:off x="9536311" y="2351842"/>
            <a:ext cx="4125278" cy="720804"/>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Phát triển khả năng vận động tinh, phối hợp tay mắt khi làm và chơi chong chóng.</a:t>
            </a:r>
            <a:endParaRPr lang="en-US" sz="1750" dirty="0"/>
          </a:p>
        </p:txBody>
      </p:sp>
      <p:pic>
        <p:nvPicPr>
          <p:cNvPr id="9" name="Image 2" descr="preencoded.png">    </p:cNvPr>
          <p:cNvPicPr>
            <a:picLocks noChangeAspect="1"/>
          </p:cNvPicPr>
          <p:nvPr/>
        </p:nvPicPr>
        <p:blipFill>
          <a:blip r:embed="rId3"/>
          <a:stretch>
            <a:fillRect/>
          </a:stretch>
        </p:blipFill>
        <p:spPr>
          <a:xfrm>
            <a:off x="5093851" y="1963103"/>
            <a:ext cx="4442460" cy="4442460"/>
          </a:xfrm>
          <a:prstGeom prst="rect">
            <a:avLst/>
          </a:prstGeom>
        </p:spPr>
      </p:pic>
      <p:pic>
        <p:nvPicPr>
          <p:cNvPr id="10" name="Image 3" descr="preencoded.png">    </p:cNvPr>
          <p:cNvPicPr>
            <a:picLocks noChangeAspect="1"/>
          </p:cNvPicPr>
          <p:nvPr/>
        </p:nvPicPr>
        <p:blipFill>
          <a:blip r:embed="rId4"/>
          <a:stretch>
            <a:fillRect/>
          </a:stretch>
        </p:blipFill>
        <p:spPr>
          <a:xfrm>
            <a:off x="7509986" y="2898338"/>
            <a:ext cx="316825" cy="396002"/>
          </a:xfrm>
          <a:prstGeom prst="rect">
            <a:avLst/>
          </a:prstGeom>
        </p:spPr>
      </p:pic>
      <p:sp>
        <p:nvSpPr>
          <p:cNvPr id="11" name="Text 5"/>
          <p:cNvSpPr/>
          <p:nvPr/>
        </p:nvSpPr>
        <p:spPr>
          <a:xfrm>
            <a:off x="9986843" y="3410545"/>
            <a:ext cx="3016091" cy="331232"/>
          </a:xfrm>
          <a:prstGeom prst="rect">
            <a:avLst/>
          </a:prstGeom>
          <a:noFill/>
          <a:ln/>
        </p:spPr>
        <p:txBody>
          <a:bodyPr wrap="none" lIns="0" tIns="0" rIns="0" bIns="0" rtlCol="0" anchor="t"/>
          <a:lstStyle/>
          <a:p>
            <a:pPr algn="l" indent="0" marL="0">
              <a:lnSpc>
                <a:spcPts val="260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Khuyến Khích Sáng Tạo</a:t>
            </a:r>
            <a:endParaRPr lang="en-US" sz="2050" dirty="0"/>
          </a:p>
        </p:txBody>
      </p:sp>
      <p:sp>
        <p:nvSpPr>
          <p:cNvPr id="12" name="Text 6"/>
          <p:cNvSpPr/>
          <p:nvPr/>
        </p:nvSpPr>
        <p:spPr>
          <a:xfrm>
            <a:off x="9986843" y="3876913"/>
            <a:ext cx="3674745" cy="1081207"/>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Trẻ có thể tự thiết kế, trang trí chong chóng theo ý thích, phát triển khả năng thẩm mỹ.</a:t>
            </a:r>
            <a:endParaRPr lang="en-US" sz="1750" dirty="0"/>
          </a:p>
        </p:txBody>
      </p:sp>
      <p:pic>
        <p:nvPicPr>
          <p:cNvPr id="13" name="Image 4" descr="preencoded.png">    </p:cNvPr>
          <p:cNvPicPr>
            <a:picLocks noChangeAspect="1"/>
          </p:cNvPicPr>
          <p:nvPr/>
        </p:nvPicPr>
        <p:blipFill>
          <a:blip r:embed="rId5"/>
          <a:stretch>
            <a:fillRect/>
          </a:stretch>
        </p:blipFill>
        <p:spPr>
          <a:xfrm>
            <a:off x="5093851" y="1963103"/>
            <a:ext cx="4442460" cy="4442460"/>
          </a:xfrm>
          <a:prstGeom prst="rect">
            <a:avLst/>
          </a:prstGeom>
        </p:spPr>
      </p:pic>
      <p:pic>
        <p:nvPicPr>
          <p:cNvPr id="14" name="Image 5" descr="preencoded.png">    </p:cNvPr>
          <p:cNvPicPr>
            <a:picLocks noChangeAspect="1"/>
          </p:cNvPicPr>
          <p:nvPr/>
        </p:nvPicPr>
        <p:blipFill>
          <a:blip r:embed="rId6"/>
          <a:stretch>
            <a:fillRect/>
          </a:stretch>
        </p:blipFill>
        <p:spPr>
          <a:xfrm>
            <a:off x="8300442" y="3986332"/>
            <a:ext cx="316825" cy="396002"/>
          </a:xfrm>
          <a:prstGeom prst="rect">
            <a:avLst/>
          </a:prstGeom>
        </p:spPr>
      </p:pic>
      <p:sp>
        <p:nvSpPr>
          <p:cNvPr id="15" name="Text 7"/>
          <p:cNvSpPr/>
          <p:nvPr/>
        </p:nvSpPr>
        <p:spPr>
          <a:xfrm>
            <a:off x="9536311" y="5296019"/>
            <a:ext cx="2650569" cy="331232"/>
          </a:xfrm>
          <a:prstGeom prst="rect">
            <a:avLst/>
          </a:prstGeom>
          <a:noFill/>
          <a:ln/>
        </p:spPr>
        <p:txBody>
          <a:bodyPr wrap="none" lIns="0" tIns="0" rIns="0" bIns="0" rtlCol="0" anchor="t"/>
          <a:lstStyle/>
          <a:p>
            <a:pPr algn="l" indent="0" marL="0">
              <a:lnSpc>
                <a:spcPts val="260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Giải Trí Lành Mạnh</a:t>
            </a:r>
            <a:endParaRPr lang="en-US" sz="2050" dirty="0"/>
          </a:p>
        </p:txBody>
      </p:sp>
      <p:sp>
        <p:nvSpPr>
          <p:cNvPr id="16" name="Text 8"/>
          <p:cNvSpPr/>
          <p:nvPr/>
        </p:nvSpPr>
        <p:spPr>
          <a:xfrm>
            <a:off x="9536311" y="5762387"/>
            <a:ext cx="4125278" cy="720804"/>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Mang lại niềm vui, giúp trẻ thư giãn và giảm stress sau những giờ học căng thẳng.</a:t>
            </a:r>
            <a:endParaRPr lang="en-US" sz="1750" dirty="0"/>
          </a:p>
        </p:txBody>
      </p:sp>
      <p:pic>
        <p:nvPicPr>
          <p:cNvPr id="17" name="Image 6" descr="preencoded.png">    </p:cNvPr>
          <p:cNvPicPr>
            <a:picLocks noChangeAspect="1"/>
          </p:cNvPicPr>
          <p:nvPr/>
        </p:nvPicPr>
        <p:blipFill>
          <a:blip r:embed="rId7"/>
          <a:stretch>
            <a:fillRect/>
          </a:stretch>
        </p:blipFill>
        <p:spPr>
          <a:xfrm>
            <a:off x="5093851" y="1963103"/>
            <a:ext cx="4442460" cy="4442460"/>
          </a:xfrm>
          <a:prstGeom prst="rect">
            <a:avLst/>
          </a:prstGeom>
        </p:spPr>
      </p:pic>
      <p:pic>
        <p:nvPicPr>
          <p:cNvPr id="18" name="Image 7" descr="preencoded.png">    </p:cNvPr>
          <p:cNvPicPr>
            <a:picLocks noChangeAspect="1"/>
          </p:cNvPicPr>
          <p:nvPr/>
        </p:nvPicPr>
        <p:blipFill>
          <a:blip r:embed="rId8"/>
          <a:stretch>
            <a:fillRect/>
          </a:stretch>
        </p:blipFill>
        <p:spPr>
          <a:xfrm>
            <a:off x="7509986" y="5074206"/>
            <a:ext cx="316825" cy="396002"/>
          </a:xfrm>
          <a:prstGeom prst="rect">
            <a:avLst/>
          </a:prstGeom>
        </p:spPr>
      </p:pic>
      <p:sp>
        <p:nvSpPr>
          <p:cNvPr id="19" name="Text 9"/>
          <p:cNvSpPr/>
          <p:nvPr/>
        </p:nvSpPr>
        <p:spPr>
          <a:xfrm>
            <a:off x="2443282" y="4824651"/>
            <a:ext cx="2650569" cy="331232"/>
          </a:xfrm>
          <a:prstGeom prst="rect">
            <a:avLst/>
          </a:prstGeom>
          <a:noFill/>
          <a:ln/>
        </p:spPr>
        <p:txBody>
          <a:bodyPr wrap="none" lIns="0" tIns="0" rIns="0" bIns="0" rtlCol="0" anchor="t"/>
          <a:lstStyle/>
          <a:p>
            <a:pPr algn="r" indent="0" marL="0">
              <a:lnSpc>
                <a:spcPts val="260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Kết Nối Xã Hội</a:t>
            </a:r>
            <a:endParaRPr lang="en-US" sz="2050" dirty="0"/>
          </a:p>
        </p:txBody>
      </p:sp>
      <p:sp>
        <p:nvSpPr>
          <p:cNvPr id="20" name="Text 10"/>
          <p:cNvSpPr/>
          <p:nvPr/>
        </p:nvSpPr>
        <p:spPr>
          <a:xfrm>
            <a:off x="968693" y="5291018"/>
            <a:ext cx="4125158" cy="720804"/>
          </a:xfrm>
          <a:prstGeom prst="rect">
            <a:avLst/>
          </a:prstGeom>
          <a:noFill/>
          <a:ln/>
        </p:spPr>
        <p:txBody>
          <a:bodyPr wrap="square" lIns="0" tIns="0" rIns="0" bIns="0" rtlCol="0" anchor="t"/>
          <a:lstStyle/>
          <a:p>
            <a:pPr algn="r"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Tạo cơ hội cho trẻ chơi cùng bạn bè, học cách chia sẻ và hợp tác.</a:t>
            </a:r>
            <a:endParaRPr lang="en-US" sz="1750" dirty="0"/>
          </a:p>
        </p:txBody>
      </p:sp>
      <p:pic>
        <p:nvPicPr>
          <p:cNvPr id="21" name="Image 8" descr="preencoded.png">    </p:cNvPr>
          <p:cNvPicPr>
            <a:picLocks noChangeAspect="1"/>
          </p:cNvPicPr>
          <p:nvPr/>
        </p:nvPicPr>
        <p:blipFill>
          <a:blip r:embed="rId9"/>
          <a:stretch>
            <a:fillRect/>
          </a:stretch>
        </p:blipFill>
        <p:spPr>
          <a:xfrm>
            <a:off x="5093851" y="1963103"/>
            <a:ext cx="4442460" cy="4442460"/>
          </a:xfrm>
          <a:prstGeom prst="rect">
            <a:avLst/>
          </a:prstGeom>
        </p:spPr>
      </p:pic>
      <p:pic>
        <p:nvPicPr>
          <p:cNvPr id="22" name="Image 9" descr="preencoded.png">    </p:cNvPr>
          <p:cNvPicPr>
            <a:picLocks noChangeAspect="1"/>
          </p:cNvPicPr>
          <p:nvPr/>
        </p:nvPicPr>
        <p:blipFill>
          <a:blip r:embed="rId10"/>
          <a:stretch>
            <a:fillRect/>
          </a:stretch>
        </p:blipFill>
        <p:spPr>
          <a:xfrm>
            <a:off x="6231136" y="4658678"/>
            <a:ext cx="316825" cy="396002"/>
          </a:xfrm>
          <a:prstGeom prst="rect">
            <a:avLst/>
          </a:prstGeom>
        </p:spPr>
      </p:pic>
      <p:sp>
        <p:nvSpPr>
          <p:cNvPr id="23" name="Text 11"/>
          <p:cNvSpPr/>
          <p:nvPr/>
        </p:nvSpPr>
        <p:spPr>
          <a:xfrm>
            <a:off x="968693" y="6736556"/>
            <a:ext cx="12692896" cy="720804"/>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Chong chóng không chỉ là đồ chơi mà còn là công cụ giáo dục tuyệt vời. Thông qua việc chơi chong chóng, trẻ em học được nhiều bài học quý giá về khoa học, nghệ thuật và kỹ năng sống.</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2025-09-29T06:05:42Z</dcterms:created>
  <dcterms:modified xsi:type="dcterms:W3CDTF">2025-09-29T06:05:42Z</dcterms:modified>
</cp:coreProperties>
</file>