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8.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2077164"/>
            <a:ext cx="12692896" cy="1452086"/>
          </a:xfrm>
          <a:prstGeom prst="rect">
            <a:avLst/>
          </a:prstGeom>
          <a:noFill/>
          <a:ln/>
        </p:spPr>
        <p:txBody>
          <a:bodyPr wrap="squar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Tiết Đọc Thư Viện Trên Thảo Nguyên Mông Cổ</a:t>
            </a:r>
            <a:endParaRPr lang="en-US" sz="4550" dirty="0"/>
          </a:p>
        </p:txBody>
      </p:sp>
      <p:sp>
        <p:nvSpPr>
          <p:cNvPr id="5" name="Text 2"/>
          <p:cNvSpPr/>
          <p:nvPr/>
        </p:nvSpPr>
        <p:spPr>
          <a:xfrm>
            <a:off x="968693" y="3899535"/>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Chào mừng các em đến với một hành trình khám phá đặc biệt! Hôm nay chúng ta sẽ cùng nhau tìm hiểu về cuộc sống trên những thảo nguyên rộng lớn của Mông Cổ - một vùng đất kỳ diệu với những câu chuyện thú vị về con người, động vật và thiên nhiên hoang dã.</a:t>
            </a:r>
            <a:endParaRPr lang="en-US" sz="1900" dirty="0"/>
          </a:p>
        </p:txBody>
      </p:sp>
      <p:sp>
        <p:nvSpPr>
          <p:cNvPr id="6" name="Text 3"/>
          <p:cNvSpPr/>
          <p:nvPr/>
        </p:nvSpPr>
        <p:spPr>
          <a:xfrm>
            <a:off x="968693" y="5362337"/>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Thảo nguyên Mông Cổ không chỉ là những cánh đồng cỏ bất tận mà còn là ngôi nhà của những người chăn cừu dũng cảm, những đàn ngựa hoang dã tự do và những truyền thống văn hóa độc đáo đã tồn tại hàng nghìn năm.</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1129308"/>
            <a:ext cx="9402366"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Bài Học Từ Thảo Nguyên Mông Cổ</a:t>
            </a:r>
            <a:endParaRPr lang="en-US" sz="4550" dirty="0"/>
          </a:p>
        </p:txBody>
      </p:sp>
      <p:sp>
        <p:nvSpPr>
          <p:cNvPr id="3" name="Text 1"/>
          <p:cNvSpPr/>
          <p:nvPr/>
        </p:nvSpPr>
        <p:spPr>
          <a:xfrm>
            <a:off x="968693" y="2349103"/>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Qua hành trình khám phá thảo nguyên Mông Cổ, chúng ta đã học được nhiều điều quý báu. Người dân nơi đây sống hòa hợp với thiên nhiên, biết trân trọng từng giọt nước, từng cọng cỏ. Họ dạy chúng ta về lòng dũng cảm khi đối mặt với khó khăn, về tình yêu gia đình và sự đoàn kết cộng đồng.</a:t>
            </a:r>
            <a:endParaRPr lang="en-US" sz="1900" dirty="0"/>
          </a:p>
        </p:txBody>
      </p:sp>
      <p:sp>
        <p:nvSpPr>
          <p:cNvPr id="4" name="Text 2"/>
          <p:cNvSpPr/>
          <p:nvPr/>
        </p:nvSpPr>
        <p:spPr>
          <a:xfrm>
            <a:off x="968693" y="3811905"/>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Cuộc sống trên thảo nguyên tuy khắc nghiệt nhưng lại mang đến những giá trị đẹp đẽ: sự tự do, gần gũi với thiên nhiên và tinh thần mạnh mẽ. Những người chăn cừu Mông Cổ là tấm gương sáng về cách sống bền vững và yêu thương môi trường.</a:t>
            </a:r>
            <a:endParaRPr lang="en-US" sz="1900" dirty="0"/>
          </a:p>
        </p:txBody>
      </p:sp>
      <p:sp>
        <p:nvSpPr>
          <p:cNvPr id="5" name="Shape 3"/>
          <p:cNvSpPr/>
          <p:nvPr/>
        </p:nvSpPr>
        <p:spPr>
          <a:xfrm>
            <a:off x="968693" y="4879658"/>
            <a:ext cx="4066342" cy="2220516"/>
          </a:xfrm>
          <a:prstGeom prst="roundRect">
            <a:avLst>
              <a:gd name="adj" fmla="val 4670"/>
            </a:avLst>
          </a:prstGeom>
          <a:solidFill>
            <a:srgbClr val="F4D4F7"/>
          </a:solidFill>
          <a:ln w="15240">
            <a:solidFill>
              <a:srgbClr val="DABADD"/>
            </a:solidFill>
            <a:prstDash val="solid"/>
          </a:ln>
        </p:spPr>
      </p:sp>
      <p:sp>
        <p:nvSpPr>
          <p:cNvPr id="6" name="Text 4"/>
          <p:cNvSpPr/>
          <p:nvPr/>
        </p:nvSpPr>
        <p:spPr>
          <a:xfrm>
            <a:off x="1230749" y="5141714"/>
            <a:ext cx="3241953"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Tôn Trọng Thiên Nhiên</a:t>
            </a:r>
            <a:endParaRPr lang="en-US" sz="2250" dirty="0"/>
          </a:p>
        </p:txBody>
      </p:sp>
      <p:sp>
        <p:nvSpPr>
          <p:cNvPr id="7" name="Text 5"/>
          <p:cNvSpPr/>
          <p:nvPr/>
        </p:nvSpPr>
        <p:spPr>
          <a:xfrm>
            <a:off x="1230749" y="5652968"/>
            <a:ext cx="3542228"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Sống hòa hợp với môi trường, không khai thác quá mức tài nguyên thiên nhiên.</a:t>
            </a:r>
            <a:endParaRPr lang="en-US" sz="1900" dirty="0"/>
          </a:p>
        </p:txBody>
      </p:sp>
      <p:sp>
        <p:nvSpPr>
          <p:cNvPr id="8" name="Shape 6"/>
          <p:cNvSpPr/>
          <p:nvPr/>
        </p:nvSpPr>
        <p:spPr>
          <a:xfrm>
            <a:off x="5281851" y="4879658"/>
            <a:ext cx="4066461" cy="2220516"/>
          </a:xfrm>
          <a:prstGeom prst="roundRect">
            <a:avLst>
              <a:gd name="adj" fmla="val 4670"/>
            </a:avLst>
          </a:prstGeom>
          <a:solidFill>
            <a:srgbClr val="F4D4F7"/>
          </a:solidFill>
          <a:ln w="15240">
            <a:solidFill>
              <a:srgbClr val="DABADD"/>
            </a:solidFill>
            <a:prstDash val="solid"/>
          </a:ln>
        </p:spPr>
      </p:sp>
      <p:sp>
        <p:nvSpPr>
          <p:cNvPr id="9" name="Text 7"/>
          <p:cNvSpPr/>
          <p:nvPr/>
        </p:nvSpPr>
        <p:spPr>
          <a:xfrm>
            <a:off x="5543907" y="514171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Tinh Thần Đoàn Kết</a:t>
            </a:r>
            <a:endParaRPr lang="en-US" sz="2250" dirty="0"/>
          </a:p>
        </p:txBody>
      </p:sp>
      <p:sp>
        <p:nvSpPr>
          <p:cNvPr id="10" name="Text 8"/>
          <p:cNvSpPr/>
          <p:nvPr/>
        </p:nvSpPr>
        <p:spPr>
          <a:xfrm>
            <a:off x="5543907" y="5652968"/>
            <a:ext cx="3542347"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Cùng nhau vượt qua khó khăn, chia sẻ và giúp đỡ lẫn nhau trong cuộc sống.</a:t>
            </a:r>
            <a:endParaRPr lang="en-US" sz="1900" dirty="0"/>
          </a:p>
        </p:txBody>
      </p:sp>
      <p:sp>
        <p:nvSpPr>
          <p:cNvPr id="11" name="Shape 9"/>
          <p:cNvSpPr/>
          <p:nvPr/>
        </p:nvSpPr>
        <p:spPr>
          <a:xfrm>
            <a:off x="9595128" y="4879658"/>
            <a:ext cx="4066461" cy="2220516"/>
          </a:xfrm>
          <a:prstGeom prst="roundRect">
            <a:avLst>
              <a:gd name="adj" fmla="val 4670"/>
            </a:avLst>
          </a:prstGeom>
          <a:solidFill>
            <a:srgbClr val="F4D4F7"/>
          </a:solidFill>
          <a:ln w="15240">
            <a:solidFill>
              <a:srgbClr val="DABADD"/>
            </a:solidFill>
            <a:prstDash val="solid"/>
          </a:ln>
        </p:spPr>
      </p:sp>
      <p:sp>
        <p:nvSpPr>
          <p:cNvPr id="12" name="Text 10"/>
          <p:cNvSpPr/>
          <p:nvPr/>
        </p:nvSpPr>
        <p:spPr>
          <a:xfrm>
            <a:off x="9857184" y="5141714"/>
            <a:ext cx="3542347" cy="726281"/>
          </a:xfrm>
          <a:prstGeom prst="rect">
            <a:avLst/>
          </a:prstGeom>
          <a:noFill/>
          <a:ln/>
        </p:spPr>
        <p:txBody>
          <a:bodyPr wrap="squar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Trân Trọng Truyền Thống</a:t>
            </a:r>
            <a:endParaRPr lang="en-US" sz="2250" dirty="0"/>
          </a:p>
        </p:txBody>
      </p:sp>
      <p:sp>
        <p:nvSpPr>
          <p:cNvPr id="13" name="Text 11"/>
          <p:cNvSpPr/>
          <p:nvPr/>
        </p:nvSpPr>
        <p:spPr>
          <a:xfrm>
            <a:off x="9857184" y="6016109"/>
            <a:ext cx="3542347"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Giữ gìn và truyền lại những giá trị văn hóa tốt đẹp cho thế hệ sau.</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1802011"/>
            <a:ext cx="11841718"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Vùng Đất Của Những Thảo Nguyên Bất Tận</a:t>
            </a:r>
            <a:endParaRPr lang="en-US" sz="4550" dirty="0"/>
          </a:p>
        </p:txBody>
      </p:sp>
      <p:sp>
        <p:nvSpPr>
          <p:cNvPr id="3" name="Shape 1"/>
          <p:cNvSpPr/>
          <p:nvPr/>
        </p:nvSpPr>
        <p:spPr>
          <a:xfrm>
            <a:off x="968693" y="3021806"/>
            <a:ext cx="4066342" cy="3405664"/>
          </a:xfrm>
          <a:prstGeom prst="roundRect">
            <a:avLst>
              <a:gd name="adj" fmla="val 3045"/>
            </a:avLst>
          </a:prstGeom>
          <a:solidFill>
            <a:srgbClr val="F4D4F7"/>
          </a:solidFill>
          <a:ln w="15240">
            <a:solidFill>
              <a:srgbClr val="DABADD"/>
            </a:solidFill>
            <a:prstDash val="solid"/>
          </a:ln>
        </p:spPr>
      </p:sp>
      <p:sp>
        <p:nvSpPr>
          <p:cNvPr id="4" name="Text 2"/>
          <p:cNvSpPr/>
          <p:nvPr/>
        </p:nvSpPr>
        <p:spPr>
          <a:xfrm>
            <a:off x="1230749" y="3283863"/>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Diện Tích Rộng Lớn</a:t>
            </a:r>
            <a:endParaRPr lang="en-US" sz="2250" dirty="0"/>
          </a:p>
        </p:txBody>
      </p:sp>
      <p:sp>
        <p:nvSpPr>
          <p:cNvPr id="5" name="Text 3"/>
          <p:cNvSpPr/>
          <p:nvPr/>
        </p:nvSpPr>
        <p:spPr>
          <a:xfrm>
            <a:off x="1230749" y="3795117"/>
            <a:ext cx="3542228"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Thảo nguyên Mông Cổ trải dài trên diện tích hơn 1,5 triệu km², tương đương với kích thước của cả nước Iran. Đây là một trong những vùng thảo nguyên lớn nhất thế giới.</a:t>
            </a:r>
            <a:endParaRPr lang="en-US" sz="1900" dirty="0"/>
          </a:p>
        </p:txBody>
      </p:sp>
      <p:sp>
        <p:nvSpPr>
          <p:cNvPr id="6" name="Shape 4"/>
          <p:cNvSpPr/>
          <p:nvPr/>
        </p:nvSpPr>
        <p:spPr>
          <a:xfrm>
            <a:off x="5281851" y="3021806"/>
            <a:ext cx="4066461" cy="3405664"/>
          </a:xfrm>
          <a:prstGeom prst="roundRect">
            <a:avLst>
              <a:gd name="adj" fmla="val 3045"/>
            </a:avLst>
          </a:prstGeom>
          <a:solidFill>
            <a:srgbClr val="F4D4F7"/>
          </a:solidFill>
          <a:ln w="15240">
            <a:solidFill>
              <a:srgbClr val="DABADD"/>
            </a:solidFill>
            <a:prstDash val="solid"/>
          </a:ln>
        </p:spPr>
      </p:sp>
      <p:sp>
        <p:nvSpPr>
          <p:cNvPr id="7" name="Text 5"/>
          <p:cNvSpPr/>
          <p:nvPr/>
        </p:nvSpPr>
        <p:spPr>
          <a:xfrm>
            <a:off x="5543907" y="3283863"/>
            <a:ext cx="2909768"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Khí Hậu Khắc Nghiệt</a:t>
            </a:r>
            <a:endParaRPr lang="en-US" sz="2250" dirty="0"/>
          </a:p>
        </p:txBody>
      </p:sp>
      <p:sp>
        <p:nvSpPr>
          <p:cNvPr id="8" name="Text 6"/>
          <p:cNvSpPr/>
          <p:nvPr/>
        </p:nvSpPr>
        <p:spPr>
          <a:xfrm>
            <a:off x="5543907" y="3795117"/>
            <a:ext cx="3542347"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Mùa đông có thể lạnh tới -40°C, trong khi mùa hè nóng lên tới 35°C. Sự chênh lệch nhiệt độ lớn này tạo nên những thách thức đặc biệt cho cuộc sống.</a:t>
            </a:r>
            <a:endParaRPr lang="en-US" sz="1900" dirty="0"/>
          </a:p>
        </p:txBody>
      </p:sp>
      <p:sp>
        <p:nvSpPr>
          <p:cNvPr id="9" name="Shape 7"/>
          <p:cNvSpPr/>
          <p:nvPr/>
        </p:nvSpPr>
        <p:spPr>
          <a:xfrm>
            <a:off x="9595128" y="3021806"/>
            <a:ext cx="4066461" cy="3405664"/>
          </a:xfrm>
          <a:prstGeom prst="roundRect">
            <a:avLst>
              <a:gd name="adj" fmla="val 3045"/>
            </a:avLst>
          </a:prstGeom>
          <a:solidFill>
            <a:srgbClr val="F4D4F7"/>
          </a:solidFill>
          <a:ln w="15240">
            <a:solidFill>
              <a:srgbClr val="DABADD"/>
            </a:solidFill>
            <a:prstDash val="solid"/>
          </a:ln>
        </p:spPr>
      </p:sp>
      <p:sp>
        <p:nvSpPr>
          <p:cNvPr id="10" name="Text 8"/>
          <p:cNvSpPr/>
          <p:nvPr/>
        </p:nvSpPr>
        <p:spPr>
          <a:xfrm>
            <a:off x="9857184" y="3283863"/>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Cảnh Quan Đa Dạng</a:t>
            </a:r>
            <a:endParaRPr lang="en-US" sz="2250" dirty="0"/>
          </a:p>
        </p:txBody>
      </p:sp>
      <p:sp>
        <p:nvSpPr>
          <p:cNvPr id="11" name="Text 9"/>
          <p:cNvSpPr/>
          <p:nvPr/>
        </p:nvSpPr>
        <p:spPr>
          <a:xfrm>
            <a:off x="9857184" y="3795117"/>
            <a:ext cx="3542347" cy="237029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Từ những đồng cỏ xanh mướt đến những sa mạc cát vàng, từ những dãy núi hùng vĩ đến những hồ nước trong xanh - tất cả tạo nên một bức tranh thiên nhiên tuyệt đẹp.</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1004411"/>
            <a:ext cx="12692896" cy="1452086"/>
          </a:xfrm>
          <a:prstGeom prst="rect">
            <a:avLst/>
          </a:prstGeom>
          <a:noFill/>
          <a:ln/>
        </p:spPr>
        <p:txBody>
          <a:bodyPr wrap="squar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Những Người Bạn Động Vật Trên Thảo Nguyên</a:t>
            </a:r>
            <a:endParaRPr lang="en-US" sz="4550" dirty="0"/>
          </a:p>
        </p:txBody>
      </p:sp>
      <p:pic>
        <p:nvPicPr>
          <p:cNvPr id="3" name="Image 0" descr="preencoded.png">    </p:cNvPr>
          <p:cNvPicPr>
            <a:picLocks noChangeAspect="1"/>
          </p:cNvPicPr>
          <p:nvPr/>
        </p:nvPicPr>
        <p:blipFill>
          <a:blip r:embed="rId1"/>
          <a:stretch>
            <a:fillRect/>
          </a:stretch>
        </p:blipFill>
        <p:spPr>
          <a:xfrm>
            <a:off x="968693" y="2950250"/>
            <a:ext cx="740569" cy="740569"/>
          </a:xfrm>
          <a:prstGeom prst="rect">
            <a:avLst/>
          </a:prstGeom>
        </p:spPr>
      </p:pic>
      <p:sp>
        <p:nvSpPr>
          <p:cNvPr id="4" name="Text 1"/>
          <p:cNvSpPr/>
          <p:nvPr/>
        </p:nvSpPr>
        <p:spPr>
          <a:xfrm>
            <a:off x="2017871" y="315849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Ngựa Mông Cổ</a:t>
            </a:r>
            <a:endParaRPr lang="en-US" sz="2250" dirty="0"/>
          </a:p>
        </p:txBody>
      </p:sp>
      <p:sp>
        <p:nvSpPr>
          <p:cNvPr id="5" name="Text 2"/>
          <p:cNvSpPr/>
          <p:nvPr/>
        </p:nvSpPr>
        <p:spPr>
          <a:xfrm>
            <a:off x="2017871" y="3669744"/>
            <a:ext cx="2975967" cy="3555444"/>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Những chú ngựa nhỏ nhưng rất mạnh mẽ và bền bỉ. Chúng có thể chạy hàng trăm km mà không mệt mỏi. Ngựa Mông Cổ được coi là người bạn thân thiết nhất của con người trên thảo nguyên, giúp họ di chuyển và chăn thả gia súc.</a:t>
            </a:r>
            <a:endParaRPr lang="en-US" sz="1900" dirty="0"/>
          </a:p>
        </p:txBody>
      </p:sp>
      <p:pic>
        <p:nvPicPr>
          <p:cNvPr id="6" name="Image 1" descr="preencoded.png">    </p:cNvPr>
          <p:cNvPicPr>
            <a:picLocks noChangeAspect="1"/>
          </p:cNvPicPr>
          <p:nvPr/>
        </p:nvPicPr>
        <p:blipFill>
          <a:blip r:embed="rId2"/>
          <a:stretch>
            <a:fillRect/>
          </a:stretch>
        </p:blipFill>
        <p:spPr>
          <a:xfrm>
            <a:off x="5302448" y="2950250"/>
            <a:ext cx="740569" cy="740569"/>
          </a:xfrm>
          <a:prstGeom prst="rect">
            <a:avLst/>
          </a:prstGeom>
        </p:spPr>
      </p:pic>
      <p:sp>
        <p:nvSpPr>
          <p:cNvPr id="7" name="Text 3"/>
          <p:cNvSpPr/>
          <p:nvPr/>
        </p:nvSpPr>
        <p:spPr>
          <a:xfrm>
            <a:off x="6351627" y="315849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Cừu và Dê</a:t>
            </a:r>
            <a:endParaRPr lang="en-US" sz="2250" dirty="0"/>
          </a:p>
        </p:txBody>
      </p:sp>
      <p:sp>
        <p:nvSpPr>
          <p:cNvPr id="8" name="Text 4"/>
          <p:cNvSpPr/>
          <p:nvPr/>
        </p:nvSpPr>
        <p:spPr>
          <a:xfrm>
            <a:off x="6351627" y="3669744"/>
            <a:ext cx="2976086" cy="3160395"/>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Hàng triệu con cừu và dê sống trên thảo nguyên, cung cấp len ấm, sữa bổ dưỡng và thịt cho người dân. Lông cừu Mông Cổ đặc biệt mềm mại và được sử dụng để làm những chiếc áo len cao cấp trên toàn thế giới.</a:t>
            </a:r>
            <a:endParaRPr lang="en-US" sz="1900" dirty="0"/>
          </a:p>
        </p:txBody>
      </p:sp>
      <p:pic>
        <p:nvPicPr>
          <p:cNvPr id="9" name="Image 2" descr="preencoded.png">    </p:cNvPr>
          <p:cNvPicPr>
            <a:picLocks noChangeAspect="1"/>
          </p:cNvPicPr>
          <p:nvPr/>
        </p:nvPicPr>
        <p:blipFill>
          <a:blip r:embed="rId3"/>
          <a:stretch>
            <a:fillRect/>
          </a:stretch>
        </p:blipFill>
        <p:spPr>
          <a:xfrm>
            <a:off x="9636323" y="2950250"/>
            <a:ext cx="740569" cy="740569"/>
          </a:xfrm>
          <a:prstGeom prst="rect">
            <a:avLst/>
          </a:prstGeom>
        </p:spPr>
      </p:pic>
      <p:sp>
        <p:nvSpPr>
          <p:cNvPr id="10" name="Text 5"/>
          <p:cNvSpPr/>
          <p:nvPr/>
        </p:nvSpPr>
        <p:spPr>
          <a:xfrm>
            <a:off x="10685502" y="315849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Đại Bàng Vàng</a:t>
            </a:r>
            <a:endParaRPr lang="en-US" sz="2250" dirty="0"/>
          </a:p>
        </p:txBody>
      </p:sp>
      <p:sp>
        <p:nvSpPr>
          <p:cNvPr id="11" name="Text 6"/>
          <p:cNvSpPr/>
          <p:nvPr/>
        </p:nvSpPr>
        <p:spPr>
          <a:xfrm>
            <a:off x="10685502" y="3669744"/>
            <a:ext cx="2975967" cy="3160395"/>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Những chú đại bàng ouy vệ với đôi cánh rộng lớn bay lượn trên bầu trời xanh. Người Mông Cổ đã huấn luyện chúng để săn bắt trong hàng nghìn năm, tạo nên một truyền thống độc đáo và kỳ diệu.</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634960"/>
            <a:ext cx="11483816" cy="678894"/>
          </a:xfrm>
          <a:prstGeom prst="rect">
            <a:avLst/>
          </a:prstGeom>
          <a:noFill/>
          <a:ln/>
        </p:spPr>
        <p:txBody>
          <a:bodyPr wrap="none" lIns="0" tIns="0" rIns="0" bIns="0" rtlCol="0" anchor="t"/>
          <a:lstStyle/>
          <a:p>
            <a:pPr algn="l" indent="0" marL="0">
              <a:lnSpc>
                <a:spcPts val="5300"/>
              </a:lnSpc>
              <a:buNone/>
            </a:pPr>
            <a:r>
              <a:rPr lang="en-US" sz="4250" dirty="0">
                <a:solidFill>
                  <a:srgbClr val="D73AD7"/>
                </a:solidFill>
                <a:latin typeface="Source Serif 4 Semi Bold" pitchFamily="34" charset="0"/>
                <a:ea typeface="Source Serif 4 Semi Bold" pitchFamily="34" charset="-122"/>
                <a:cs typeface="Source Serif 4 Semi Bold" pitchFamily="34" charset="-120"/>
              </a:rPr>
              <a:t>Ngôi Nhà Truyền Thống - Lều Mông Cổ (Ger)</a:t>
            </a:r>
            <a:endParaRPr lang="en-US" sz="4250" dirty="0"/>
          </a:p>
        </p:txBody>
      </p:sp>
      <p:sp>
        <p:nvSpPr>
          <p:cNvPr id="3" name="Text 1"/>
          <p:cNvSpPr/>
          <p:nvPr/>
        </p:nvSpPr>
        <p:spPr>
          <a:xfrm>
            <a:off x="968693" y="1890832"/>
            <a:ext cx="2753201" cy="339447"/>
          </a:xfrm>
          <a:prstGeom prst="rect">
            <a:avLst/>
          </a:prstGeom>
          <a:noFill/>
          <a:ln/>
        </p:spPr>
        <p:txBody>
          <a:bodyPr wrap="none" lIns="0" tIns="0" rIns="0" bIns="0" rtlCol="0" anchor="t"/>
          <a:lstStyle/>
          <a:p>
            <a:pPr algn="l" indent="0" marL="0">
              <a:lnSpc>
                <a:spcPts val="2650"/>
              </a:lnSpc>
              <a:buNone/>
            </a:pPr>
            <a:r>
              <a:rPr lang="en-US" sz="2100" dirty="0">
                <a:solidFill>
                  <a:srgbClr val="D73AD7"/>
                </a:solidFill>
                <a:latin typeface="Source Serif 4 Semi Bold" pitchFamily="34" charset="0"/>
                <a:ea typeface="Source Serif 4 Semi Bold" pitchFamily="34" charset="-122"/>
                <a:cs typeface="Source Serif 4 Semi Bold" pitchFamily="34" charset="-120"/>
              </a:rPr>
              <a:t>Thiết Kế Thông Minh</a:t>
            </a:r>
            <a:endParaRPr lang="en-US" sz="2100" dirty="0"/>
          </a:p>
        </p:txBody>
      </p:sp>
      <p:sp>
        <p:nvSpPr>
          <p:cNvPr id="4" name="Text 2"/>
          <p:cNvSpPr/>
          <p:nvPr/>
        </p:nvSpPr>
        <p:spPr>
          <a:xfrm>
            <a:off x="968693" y="2461022"/>
            <a:ext cx="7390448" cy="1107996"/>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Lều Mông Cổ có hình tròn với khung gỗ và được phủ bằng da hoặc vải dày. Thiết kế này giúp chống chọi với gió mạnh và giữ ấm trong mùa đông lạnh giá. Ở giữa lều có một lỗ thoát khói để thông gió.</a:t>
            </a:r>
            <a:endParaRPr lang="en-US" sz="1800" dirty="0"/>
          </a:p>
        </p:txBody>
      </p:sp>
      <p:sp>
        <p:nvSpPr>
          <p:cNvPr id="5" name="Text 3"/>
          <p:cNvSpPr/>
          <p:nvPr/>
        </p:nvSpPr>
        <p:spPr>
          <a:xfrm>
            <a:off x="968693" y="3799761"/>
            <a:ext cx="2715935" cy="339447"/>
          </a:xfrm>
          <a:prstGeom prst="rect">
            <a:avLst/>
          </a:prstGeom>
          <a:noFill/>
          <a:ln/>
        </p:spPr>
        <p:txBody>
          <a:bodyPr wrap="none" lIns="0" tIns="0" rIns="0" bIns="0" rtlCol="0" anchor="t"/>
          <a:lstStyle/>
          <a:p>
            <a:pPr algn="l" indent="0" marL="0">
              <a:lnSpc>
                <a:spcPts val="2650"/>
              </a:lnSpc>
              <a:buNone/>
            </a:pPr>
            <a:r>
              <a:rPr lang="en-US" sz="2100" dirty="0">
                <a:solidFill>
                  <a:srgbClr val="D73AD7"/>
                </a:solidFill>
                <a:latin typeface="Source Serif 4 Semi Bold" pitchFamily="34" charset="0"/>
                <a:ea typeface="Source Serif 4 Semi Bold" pitchFamily="34" charset="-122"/>
                <a:cs typeface="Source Serif 4 Semi Bold" pitchFamily="34" charset="-120"/>
              </a:rPr>
              <a:t>Dễ Dàng Di Chuyển</a:t>
            </a:r>
            <a:endParaRPr lang="en-US" sz="2100" dirty="0"/>
          </a:p>
        </p:txBody>
      </p:sp>
      <p:sp>
        <p:nvSpPr>
          <p:cNvPr id="6" name="Text 4"/>
          <p:cNvSpPr/>
          <p:nvPr/>
        </p:nvSpPr>
        <p:spPr>
          <a:xfrm>
            <a:off x="968693" y="4369951"/>
            <a:ext cx="7390448" cy="1107996"/>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Toàn bộ ngôi nhà có thể được tháo dỡ và lắp ráp lại chỉ trong vòng 1-2 giờ. Điều này rất quan trọng vì người chăn cừu phải thường xuyên di chuyển để tìm đồng cỏ tươi cho đàn gia súc.</a:t>
            </a:r>
            <a:endParaRPr lang="en-US" sz="1800" dirty="0"/>
          </a:p>
        </p:txBody>
      </p:sp>
      <p:sp>
        <p:nvSpPr>
          <p:cNvPr id="7" name="Text 5"/>
          <p:cNvSpPr/>
          <p:nvPr/>
        </p:nvSpPr>
        <p:spPr>
          <a:xfrm>
            <a:off x="968693" y="5708690"/>
            <a:ext cx="2805351" cy="339447"/>
          </a:xfrm>
          <a:prstGeom prst="rect">
            <a:avLst/>
          </a:prstGeom>
          <a:noFill/>
          <a:ln/>
        </p:spPr>
        <p:txBody>
          <a:bodyPr wrap="none" lIns="0" tIns="0" rIns="0" bIns="0" rtlCol="0" anchor="t"/>
          <a:lstStyle/>
          <a:p>
            <a:pPr algn="l" indent="0" marL="0">
              <a:lnSpc>
                <a:spcPts val="2650"/>
              </a:lnSpc>
              <a:buNone/>
            </a:pPr>
            <a:r>
              <a:rPr lang="en-US" sz="2100" dirty="0">
                <a:solidFill>
                  <a:srgbClr val="D73AD7"/>
                </a:solidFill>
                <a:latin typeface="Source Serif 4 Semi Bold" pitchFamily="34" charset="0"/>
                <a:ea typeface="Source Serif 4 Semi Bold" pitchFamily="34" charset="-122"/>
                <a:cs typeface="Source Serif 4 Semi Bold" pitchFamily="34" charset="-120"/>
              </a:rPr>
              <a:t>Không Gian Ấm Cúng</a:t>
            </a:r>
            <a:endParaRPr lang="en-US" sz="2100" dirty="0"/>
          </a:p>
        </p:txBody>
      </p:sp>
      <p:sp>
        <p:nvSpPr>
          <p:cNvPr id="8" name="Text 6"/>
          <p:cNvSpPr/>
          <p:nvPr/>
        </p:nvSpPr>
        <p:spPr>
          <a:xfrm>
            <a:off x="968693" y="6278880"/>
            <a:ext cx="7390448" cy="1107996"/>
          </a:xfrm>
          <a:prstGeom prst="rect">
            <a:avLst/>
          </a:prstGeom>
          <a:noFill/>
          <a:ln/>
        </p:spPr>
        <p:txBody>
          <a:bodyPr wrap="square" lIns="0" tIns="0" rIns="0" bIns="0" rtlCol="0" anchor="t"/>
          <a:lstStyle/>
          <a:p>
            <a:pPr algn="l" indent="0" marL="0">
              <a:lnSpc>
                <a:spcPts val="2900"/>
              </a:lnSpc>
              <a:buNone/>
            </a:pPr>
            <a:r>
              <a:rPr lang="en-US" sz="1800" dirty="0">
                <a:solidFill>
                  <a:srgbClr val="272525"/>
                </a:solidFill>
                <a:latin typeface="Source Sans 3" pitchFamily="34" charset="0"/>
                <a:ea typeface="Source Sans 3" pitchFamily="34" charset="-122"/>
                <a:cs typeface="Source Sans 3" pitchFamily="34" charset="-120"/>
              </a:rPr>
              <a:t>Bên trong lều được trang trí bằng những tấm thảm đầy màu sắc và có lò sưởi ở giữa. Mọi người ngồi quây quần bên nhau, kể chuyện và thưởng thức trà sữa nóng.</a:t>
            </a:r>
            <a:endParaRPr lang="en-US" sz="1800" dirty="0"/>
          </a:p>
        </p:txBody>
      </p:sp>
      <p:pic>
        <p:nvPicPr>
          <p:cNvPr id="9" name="Image 0" descr="preencoded.png">    </p:cNvPr>
          <p:cNvPicPr>
            <a:picLocks noChangeAspect="1"/>
          </p:cNvPicPr>
          <p:nvPr/>
        </p:nvPicPr>
        <p:blipFill>
          <a:blip r:embed="rId1"/>
          <a:stretch>
            <a:fillRect/>
          </a:stretch>
        </p:blipFill>
        <p:spPr>
          <a:xfrm>
            <a:off x="8929926" y="1919764"/>
            <a:ext cx="4739164" cy="47391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562927"/>
            <a:ext cx="9854327" cy="600313"/>
          </a:xfrm>
          <a:prstGeom prst="rect">
            <a:avLst/>
          </a:prstGeom>
          <a:noFill/>
          <a:ln/>
        </p:spPr>
        <p:txBody>
          <a:bodyPr wrap="none" lIns="0" tIns="0" rIns="0" bIns="0" rtlCol="0" anchor="t"/>
          <a:lstStyle/>
          <a:p>
            <a:pPr algn="l" indent="0" marL="0">
              <a:lnSpc>
                <a:spcPts val="4700"/>
              </a:lnSpc>
              <a:buNone/>
            </a:pPr>
            <a:r>
              <a:rPr lang="en-US" sz="3750" dirty="0">
                <a:solidFill>
                  <a:srgbClr val="D73AD7"/>
                </a:solidFill>
                <a:latin typeface="Source Serif 4 Semi Bold" pitchFamily="34" charset="0"/>
                <a:ea typeface="Source Serif 4 Semi Bold" pitchFamily="34" charset="-122"/>
                <a:cs typeface="Source Serif 4 Semi Bold" pitchFamily="34" charset="-120"/>
              </a:rPr>
              <a:t>Cuộc Sống Hàng Ngày Của Người Chăn Cừu</a:t>
            </a:r>
            <a:endParaRPr lang="en-US" sz="3750" dirty="0"/>
          </a:p>
        </p:txBody>
      </p:sp>
      <p:sp>
        <p:nvSpPr>
          <p:cNvPr id="3" name="Shape 1"/>
          <p:cNvSpPr/>
          <p:nvPr/>
        </p:nvSpPr>
        <p:spPr>
          <a:xfrm>
            <a:off x="7303651" y="1571506"/>
            <a:ext cx="22860" cy="6095167"/>
          </a:xfrm>
          <a:prstGeom prst="roundRect">
            <a:avLst>
              <a:gd name="adj" fmla="val 375064"/>
            </a:avLst>
          </a:prstGeom>
          <a:solidFill>
            <a:srgbClr val="DABADD"/>
          </a:solidFill>
          <a:ln/>
        </p:spPr>
      </p:sp>
      <p:sp>
        <p:nvSpPr>
          <p:cNvPr id="4" name="Shape 2"/>
          <p:cNvSpPr/>
          <p:nvPr/>
        </p:nvSpPr>
        <p:spPr>
          <a:xfrm>
            <a:off x="6495990" y="1789628"/>
            <a:ext cx="612338" cy="22860"/>
          </a:xfrm>
          <a:prstGeom prst="roundRect">
            <a:avLst>
              <a:gd name="adj" fmla="val 375064"/>
            </a:avLst>
          </a:prstGeom>
          <a:solidFill>
            <a:srgbClr val="DABADD"/>
          </a:solidFill>
          <a:ln/>
        </p:spPr>
      </p:sp>
      <p:sp>
        <p:nvSpPr>
          <p:cNvPr id="5" name="Shape 3"/>
          <p:cNvSpPr/>
          <p:nvPr/>
        </p:nvSpPr>
        <p:spPr>
          <a:xfrm>
            <a:off x="7085469" y="1571506"/>
            <a:ext cx="459224" cy="459224"/>
          </a:xfrm>
          <a:prstGeom prst="roundRect">
            <a:avLst>
              <a:gd name="adj" fmla="val 18671"/>
            </a:avLst>
          </a:prstGeom>
          <a:solidFill>
            <a:srgbClr val="F4D4F7"/>
          </a:solidFill>
          <a:ln w="7620">
            <a:solidFill>
              <a:srgbClr val="DABADD"/>
            </a:solidFill>
            <a:prstDash val="solid"/>
          </a:ln>
        </p:spPr>
      </p:sp>
      <p:sp>
        <p:nvSpPr>
          <p:cNvPr id="6" name="Text 4"/>
          <p:cNvSpPr/>
          <p:nvPr/>
        </p:nvSpPr>
        <p:spPr>
          <a:xfrm>
            <a:off x="7170956" y="1620976"/>
            <a:ext cx="288131" cy="360164"/>
          </a:xfrm>
          <a:prstGeom prst="rect">
            <a:avLst/>
          </a:prstGeom>
          <a:noFill/>
          <a:ln/>
        </p:spPr>
        <p:txBody>
          <a:bodyPr wrap="none" lIns="0" tIns="0" rIns="0" bIns="0" rtlCol="0" anchor="t"/>
          <a:lstStyle/>
          <a:p>
            <a:pPr algn="ctr" indent="0" marL="0">
              <a:lnSpc>
                <a:spcPts val="22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1</a:t>
            </a:r>
            <a:endParaRPr lang="en-US" sz="2250" dirty="0"/>
          </a:p>
        </p:txBody>
      </p:sp>
      <p:sp>
        <p:nvSpPr>
          <p:cNvPr id="7" name="Text 5"/>
          <p:cNvSpPr/>
          <p:nvPr/>
        </p:nvSpPr>
        <p:spPr>
          <a:xfrm>
            <a:off x="3892868" y="1641634"/>
            <a:ext cx="2401610" cy="300157"/>
          </a:xfrm>
          <a:prstGeom prst="rect">
            <a:avLst/>
          </a:prstGeom>
          <a:noFill/>
          <a:ln/>
        </p:spPr>
        <p:txBody>
          <a:bodyPr wrap="none" lIns="0" tIns="0" rIns="0" bIns="0" rtlCol="0" anchor="t"/>
          <a:lstStyle/>
          <a:p>
            <a:pPr algn="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Bình Minh (5:00 AM)</a:t>
            </a:r>
            <a:endParaRPr lang="en-US" sz="1850" dirty="0"/>
          </a:p>
        </p:txBody>
      </p:sp>
      <p:sp>
        <p:nvSpPr>
          <p:cNvPr id="8" name="Text 6"/>
          <p:cNvSpPr/>
          <p:nvPr/>
        </p:nvSpPr>
        <p:spPr>
          <a:xfrm>
            <a:off x="968693" y="2064187"/>
            <a:ext cx="5325785" cy="980123"/>
          </a:xfrm>
          <a:prstGeom prst="rect">
            <a:avLst/>
          </a:prstGeom>
          <a:noFill/>
          <a:ln/>
        </p:spPr>
        <p:txBody>
          <a:bodyPr wrap="square" lIns="0" tIns="0" rIns="0" bIns="0" rtlCol="0" anchor="t"/>
          <a:lstStyle/>
          <a:p>
            <a:pPr algn="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Thức dậy cùng với ánh nắng đầu tiên, uống trà sữa nóng và chuẩn bị cho một ngày mới. Không khí trong lành và yên tĩnh của thảo nguyên mang lại cảm giác thật tuyệt vời.</a:t>
            </a:r>
            <a:endParaRPr lang="en-US" sz="1600" dirty="0"/>
          </a:p>
        </p:txBody>
      </p:sp>
      <p:sp>
        <p:nvSpPr>
          <p:cNvPr id="9" name="Shape 7"/>
          <p:cNvSpPr/>
          <p:nvPr/>
        </p:nvSpPr>
        <p:spPr>
          <a:xfrm>
            <a:off x="7521833" y="3014424"/>
            <a:ext cx="612338" cy="22860"/>
          </a:xfrm>
          <a:prstGeom prst="roundRect">
            <a:avLst>
              <a:gd name="adj" fmla="val 375064"/>
            </a:avLst>
          </a:prstGeom>
          <a:solidFill>
            <a:srgbClr val="DABADD"/>
          </a:solidFill>
          <a:ln/>
        </p:spPr>
      </p:sp>
      <p:sp>
        <p:nvSpPr>
          <p:cNvPr id="10" name="Shape 8"/>
          <p:cNvSpPr/>
          <p:nvPr/>
        </p:nvSpPr>
        <p:spPr>
          <a:xfrm>
            <a:off x="7085469" y="2796302"/>
            <a:ext cx="459224" cy="459224"/>
          </a:xfrm>
          <a:prstGeom prst="roundRect">
            <a:avLst>
              <a:gd name="adj" fmla="val 18671"/>
            </a:avLst>
          </a:prstGeom>
          <a:solidFill>
            <a:srgbClr val="F4D4F7"/>
          </a:solidFill>
          <a:ln w="7620">
            <a:solidFill>
              <a:srgbClr val="DABADD"/>
            </a:solidFill>
            <a:prstDash val="solid"/>
          </a:ln>
        </p:spPr>
      </p:sp>
      <p:sp>
        <p:nvSpPr>
          <p:cNvPr id="11" name="Text 9"/>
          <p:cNvSpPr/>
          <p:nvPr/>
        </p:nvSpPr>
        <p:spPr>
          <a:xfrm>
            <a:off x="7170956" y="2845772"/>
            <a:ext cx="288131" cy="360164"/>
          </a:xfrm>
          <a:prstGeom prst="rect">
            <a:avLst/>
          </a:prstGeom>
          <a:noFill/>
          <a:ln/>
        </p:spPr>
        <p:txBody>
          <a:bodyPr wrap="none" lIns="0" tIns="0" rIns="0" bIns="0" rtlCol="0" anchor="t"/>
          <a:lstStyle/>
          <a:p>
            <a:pPr algn="ctr" indent="0" marL="0">
              <a:lnSpc>
                <a:spcPts val="22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2</a:t>
            </a:r>
            <a:endParaRPr lang="en-US" sz="2250" dirty="0"/>
          </a:p>
        </p:txBody>
      </p:sp>
      <p:sp>
        <p:nvSpPr>
          <p:cNvPr id="12" name="Text 10"/>
          <p:cNvSpPr/>
          <p:nvPr/>
        </p:nvSpPr>
        <p:spPr>
          <a:xfrm>
            <a:off x="8335685" y="2866430"/>
            <a:ext cx="2981444" cy="300157"/>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Buổi Sáng (6:00-10:00 AM)</a:t>
            </a:r>
            <a:endParaRPr lang="en-US" sz="1850" dirty="0"/>
          </a:p>
        </p:txBody>
      </p:sp>
      <p:sp>
        <p:nvSpPr>
          <p:cNvPr id="13" name="Text 11"/>
          <p:cNvSpPr/>
          <p:nvPr/>
        </p:nvSpPr>
        <p:spPr>
          <a:xfrm>
            <a:off x="8335685" y="3288983"/>
            <a:ext cx="5325904" cy="98012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Dắt đàn cừu và dê ra đồng cỏ, cưỡi ngựa đi kiểm tra gia súc. Trẻ em giúp cha mẹ vắt sữa cừu và làm các công việc nhẹ nhàng quanh nhà.</a:t>
            </a:r>
            <a:endParaRPr lang="en-US" sz="1600" dirty="0"/>
          </a:p>
        </p:txBody>
      </p:sp>
      <p:sp>
        <p:nvSpPr>
          <p:cNvPr id="14" name="Shape 12"/>
          <p:cNvSpPr/>
          <p:nvPr/>
        </p:nvSpPr>
        <p:spPr>
          <a:xfrm>
            <a:off x="6495990" y="4070152"/>
            <a:ext cx="612338" cy="22860"/>
          </a:xfrm>
          <a:prstGeom prst="roundRect">
            <a:avLst>
              <a:gd name="adj" fmla="val 375064"/>
            </a:avLst>
          </a:prstGeom>
          <a:solidFill>
            <a:srgbClr val="DABADD"/>
          </a:solidFill>
          <a:ln/>
        </p:spPr>
      </p:sp>
      <p:sp>
        <p:nvSpPr>
          <p:cNvPr id="15" name="Shape 13"/>
          <p:cNvSpPr/>
          <p:nvPr/>
        </p:nvSpPr>
        <p:spPr>
          <a:xfrm>
            <a:off x="7085469" y="3852029"/>
            <a:ext cx="459224" cy="459224"/>
          </a:xfrm>
          <a:prstGeom prst="roundRect">
            <a:avLst>
              <a:gd name="adj" fmla="val 18671"/>
            </a:avLst>
          </a:prstGeom>
          <a:solidFill>
            <a:srgbClr val="F4D4F7"/>
          </a:solidFill>
          <a:ln w="7620">
            <a:solidFill>
              <a:srgbClr val="DABADD"/>
            </a:solidFill>
            <a:prstDash val="solid"/>
          </a:ln>
        </p:spPr>
      </p:sp>
      <p:sp>
        <p:nvSpPr>
          <p:cNvPr id="16" name="Text 14"/>
          <p:cNvSpPr/>
          <p:nvPr/>
        </p:nvSpPr>
        <p:spPr>
          <a:xfrm>
            <a:off x="7170956" y="3901500"/>
            <a:ext cx="288131" cy="360164"/>
          </a:xfrm>
          <a:prstGeom prst="rect">
            <a:avLst/>
          </a:prstGeom>
          <a:noFill/>
          <a:ln/>
        </p:spPr>
        <p:txBody>
          <a:bodyPr wrap="none" lIns="0" tIns="0" rIns="0" bIns="0" rtlCol="0" anchor="t"/>
          <a:lstStyle/>
          <a:p>
            <a:pPr algn="ctr" indent="0" marL="0">
              <a:lnSpc>
                <a:spcPts val="22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3</a:t>
            </a:r>
            <a:endParaRPr lang="en-US" sz="2250" dirty="0"/>
          </a:p>
        </p:txBody>
      </p:sp>
      <p:sp>
        <p:nvSpPr>
          <p:cNvPr id="17" name="Text 15"/>
          <p:cNvSpPr/>
          <p:nvPr/>
        </p:nvSpPr>
        <p:spPr>
          <a:xfrm>
            <a:off x="3343037" y="3922157"/>
            <a:ext cx="2951440" cy="300157"/>
          </a:xfrm>
          <a:prstGeom prst="rect">
            <a:avLst/>
          </a:prstGeom>
          <a:noFill/>
          <a:ln/>
        </p:spPr>
        <p:txBody>
          <a:bodyPr wrap="none" lIns="0" tIns="0" rIns="0" bIns="0" rtlCol="0" anchor="t"/>
          <a:lstStyle/>
          <a:p>
            <a:pPr algn="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Buổi Trưa (12:00-2:00 PM)</a:t>
            </a:r>
            <a:endParaRPr lang="en-US" sz="1850" dirty="0"/>
          </a:p>
        </p:txBody>
      </p:sp>
      <p:sp>
        <p:nvSpPr>
          <p:cNvPr id="18" name="Text 16"/>
          <p:cNvSpPr/>
          <p:nvPr/>
        </p:nvSpPr>
        <p:spPr>
          <a:xfrm>
            <a:off x="968693" y="4344710"/>
            <a:ext cx="5325785" cy="980123"/>
          </a:xfrm>
          <a:prstGeom prst="rect">
            <a:avLst/>
          </a:prstGeom>
          <a:noFill/>
          <a:ln/>
        </p:spPr>
        <p:txBody>
          <a:bodyPr wrap="square" lIns="0" tIns="0" rIns="0" bIns="0" rtlCol="0" anchor="t"/>
          <a:lstStyle/>
          <a:p>
            <a:pPr algn="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Nghỉ ngơi trong bóng mát, thưởng thức bữa trưa với thịt cừu nướng và sữa chua. Cả gia đình quây quần bên nhau chia sẻ những câu chuyện thú vị.</a:t>
            </a:r>
            <a:endParaRPr lang="en-US" sz="1600" dirty="0"/>
          </a:p>
        </p:txBody>
      </p:sp>
      <p:sp>
        <p:nvSpPr>
          <p:cNvPr id="19" name="Shape 17"/>
          <p:cNvSpPr/>
          <p:nvPr/>
        </p:nvSpPr>
        <p:spPr>
          <a:xfrm>
            <a:off x="7521833" y="5125879"/>
            <a:ext cx="612338" cy="22860"/>
          </a:xfrm>
          <a:prstGeom prst="roundRect">
            <a:avLst>
              <a:gd name="adj" fmla="val 375064"/>
            </a:avLst>
          </a:prstGeom>
          <a:solidFill>
            <a:srgbClr val="DABADD"/>
          </a:solidFill>
          <a:ln/>
        </p:spPr>
      </p:sp>
      <p:sp>
        <p:nvSpPr>
          <p:cNvPr id="20" name="Shape 18"/>
          <p:cNvSpPr/>
          <p:nvPr/>
        </p:nvSpPr>
        <p:spPr>
          <a:xfrm>
            <a:off x="7085469" y="4907756"/>
            <a:ext cx="459224" cy="459224"/>
          </a:xfrm>
          <a:prstGeom prst="roundRect">
            <a:avLst>
              <a:gd name="adj" fmla="val 18671"/>
            </a:avLst>
          </a:prstGeom>
          <a:solidFill>
            <a:srgbClr val="F4D4F7"/>
          </a:solidFill>
          <a:ln w="7620">
            <a:solidFill>
              <a:srgbClr val="DABADD"/>
            </a:solidFill>
            <a:prstDash val="solid"/>
          </a:ln>
        </p:spPr>
      </p:sp>
      <p:sp>
        <p:nvSpPr>
          <p:cNvPr id="21" name="Text 19"/>
          <p:cNvSpPr/>
          <p:nvPr/>
        </p:nvSpPr>
        <p:spPr>
          <a:xfrm>
            <a:off x="7170956" y="4957227"/>
            <a:ext cx="288131" cy="360164"/>
          </a:xfrm>
          <a:prstGeom prst="rect">
            <a:avLst/>
          </a:prstGeom>
          <a:noFill/>
          <a:ln/>
        </p:spPr>
        <p:txBody>
          <a:bodyPr wrap="none" lIns="0" tIns="0" rIns="0" bIns="0" rtlCol="0" anchor="t"/>
          <a:lstStyle/>
          <a:p>
            <a:pPr algn="ctr" indent="0" marL="0">
              <a:lnSpc>
                <a:spcPts val="22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4</a:t>
            </a:r>
            <a:endParaRPr lang="en-US" sz="2250" dirty="0"/>
          </a:p>
        </p:txBody>
      </p:sp>
      <p:sp>
        <p:nvSpPr>
          <p:cNvPr id="22" name="Text 20"/>
          <p:cNvSpPr/>
          <p:nvPr/>
        </p:nvSpPr>
        <p:spPr>
          <a:xfrm>
            <a:off x="8335685" y="4977884"/>
            <a:ext cx="2950012" cy="300157"/>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Buổi Chiều (3:00-7:00 PM)</a:t>
            </a:r>
            <a:endParaRPr lang="en-US" sz="1850" dirty="0"/>
          </a:p>
        </p:txBody>
      </p:sp>
      <p:sp>
        <p:nvSpPr>
          <p:cNvPr id="23" name="Text 21"/>
          <p:cNvSpPr/>
          <p:nvPr/>
        </p:nvSpPr>
        <p:spPr>
          <a:xfrm>
            <a:off x="8335685" y="5400437"/>
            <a:ext cx="5325904" cy="980123"/>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Tiếp tục chăn thả gia súc, sửa chữa hàng rào và chuẩn bị thức ăn cho động vật. Trẻ em thường chơi đùa với những chú ngựa con và học cách cưỡi ngựa.</a:t>
            </a:r>
            <a:endParaRPr lang="en-US" sz="1600" dirty="0"/>
          </a:p>
        </p:txBody>
      </p:sp>
      <p:sp>
        <p:nvSpPr>
          <p:cNvPr id="24" name="Shape 22"/>
          <p:cNvSpPr/>
          <p:nvPr/>
        </p:nvSpPr>
        <p:spPr>
          <a:xfrm>
            <a:off x="6495990" y="6181606"/>
            <a:ext cx="612338" cy="22860"/>
          </a:xfrm>
          <a:prstGeom prst="roundRect">
            <a:avLst>
              <a:gd name="adj" fmla="val 375064"/>
            </a:avLst>
          </a:prstGeom>
          <a:solidFill>
            <a:srgbClr val="DABADD"/>
          </a:solidFill>
          <a:ln/>
        </p:spPr>
      </p:sp>
      <p:sp>
        <p:nvSpPr>
          <p:cNvPr id="25" name="Shape 23"/>
          <p:cNvSpPr/>
          <p:nvPr/>
        </p:nvSpPr>
        <p:spPr>
          <a:xfrm>
            <a:off x="7085469" y="5963483"/>
            <a:ext cx="459224" cy="459224"/>
          </a:xfrm>
          <a:prstGeom prst="roundRect">
            <a:avLst>
              <a:gd name="adj" fmla="val 18671"/>
            </a:avLst>
          </a:prstGeom>
          <a:solidFill>
            <a:srgbClr val="F4D4F7"/>
          </a:solidFill>
          <a:ln w="7620">
            <a:solidFill>
              <a:srgbClr val="DABADD"/>
            </a:solidFill>
            <a:prstDash val="solid"/>
          </a:ln>
        </p:spPr>
      </p:sp>
      <p:sp>
        <p:nvSpPr>
          <p:cNvPr id="26" name="Text 24"/>
          <p:cNvSpPr/>
          <p:nvPr/>
        </p:nvSpPr>
        <p:spPr>
          <a:xfrm>
            <a:off x="7170956" y="6012954"/>
            <a:ext cx="288131" cy="360164"/>
          </a:xfrm>
          <a:prstGeom prst="rect">
            <a:avLst/>
          </a:prstGeom>
          <a:noFill/>
          <a:ln/>
        </p:spPr>
        <p:txBody>
          <a:bodyPr wrap="none" lIns="0" tIns="0" rIns="0" bIns="0" rtlCol="0" anchor="t"/>
          <a:lstStyle/>
          <a:p>
            <a:pPr algn="ctr" indent="0" marL="0">
              <a:lnSpc>
                <a:spcPts val="22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5</a:t>
            </a:r>
            <a:endParaRPr lang="en-US" sz="2250" dirty="0"/>
          </a:p>
        </p:txBody>
      </p:sp>
      <p:sp>
        <p:nvSpPr>
          <p:cNvPr id="27" name="Text 25"/>
          <p:cNvSpPr/>
          <p:nvPr/>
        </p:nvSpPr>
        <p:spPr>
          <a:xfrm>
            <a:off x="3859292" y="6033611"/>
            <a:ext cx="2435185" cy="300157"/>
          </a:xfrm>
          <a:prstGeom prst="rect">
            <a:avLst/>
          </a:prstGeom>
          <a:noFill/>
          <a:ln/>
        </p:spPr>
        <p:txBody>
          <a:bodyPr wrap="none" lIns="0" tIns="0" rIns="0" bIns="0" rtlCol="0" anchor="t"/>
          <a:lstStyle/>
          <a:p>
            <a:pPr algn="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Hoàng Hôn (8:00 PM)</a:t>
            </a:r>
            <a:endParaRPr lang="en-US" sz="1850" dirty="0"/>
          </a:p>
        </p:txBody>
      </p:sp>
      <p:sp>
        <p:nvSpPr>
          <p:cNvPr id="28" name="Text 26"/>
          <p:cNvSpPr/>
          <p:nvPr/>
        </p:nvSpPr>
        <p:spPr>
          <a:xfrm>
            <a:off x="968693" y="6456164"/>
            <a:ext cx="5325785" cy="980123"/>
          </a:xfrm>
          <a:prstGeom prst="rect">
            <a:avLst/>
          </a:prstGeom>
          <a:noFill/>
          <a:ln/>
        </p:spPr>
        <p:txBody>
          <a:bodyPr wrap="square" lIns="0" tIns="0" rIns="0" bIns="0" rtlCol="0" anchor="t"/>
          <a:lstStyle/>
          <a:p>
            <a:pPr algn="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Dẫn đàn gia súc về nhà, thắp lửa trong lều và chuẩn bị bữa tối. Cả gia đình ngồi quanh lửa, hát những bài hát truyền thống và ngắm nhìn bầu trời đầy sao.</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835819"/>
            <a:ext cx="10364153"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Những Món Ăn Đặc Sản Thảo Nguyên</a:t>
            </a:r>
            <a:endParaRPr lang="en-US" sz="4550" dirty="0"/>
          </a:p>
        </p:txBody>
      </p:sp>
      <p:pic>
        <p:nvPicPr>
          <p:cNvPr id="3" name="Image 0" descr="preencoded.png">    </p:cNvPr>
          <p:cNvPicPr>
            <a:picLocks noChangeAspect="1"/>
          </p:cNvPicPr>
          <p:nvPr/>
        </p:nvPicPr>
        <p:blipFill>
          <a:blip r:embed="rId1"/>
          <a:stretch>
            <a:fillRect/>
          </a:stretch>
        </p:blipFill>
        <p:spPr>
          <a:xfrm>
            <a:off x="968693" y="2055614"/>
            <a:ext cx="2147888" cy="2147888"/>
          </a:xfrm>
          <a:prstGeom prst="rect">
            <a:avLst/>
          </a:prstGeom>
        </p:spPr>
      </p:pic>
      <p:sp>
        <p:nvSpPr>
          <p:cNvPr id="4" name="Text 1"/>
          <p:cNvSpPr/>
          <p:nvPr/>
        </p:nvSpPr>
        <p:spPr>
          <a:xfrm>
            <a:off x="968693" y="451211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Trà Sữa Mông Cổ</a:t>
            </a:r>
            <a:endParaRPr lang="en-US" sz="2250" dirty="0"/>
          </a:p>
        </p:txBody>
      </p:sp>
      <p:sp>
        <p:nvSpPr>
          <p:cNvPr id="5" name="Text 2"/>
          <p:cNvSpPr/>
          <p:nvPr/>
        </p:nvSpPr>
        <p:spPr>
          <a:xfrm>
            <a:off x="968693" y="5023366"/>
            <a:ext cx="4025146" cy="237029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Được pha từ trà đen, sữa cừu tươi và một chút muối. Đây là thức uống không thể thiếu trong mỗi bữa ăn, giúp người dân giữ ấm cơ thể và bổ sung năng lượng cho những ngày làm việc vất vả trên thảo nguyên.</a:t>
            </a:r>
            <a:endParaRPr lang="en-US" sz="1900" dirty="0"/>
          </a:p>
        </p:txBody>
      </p:sp>
      <p:pic>
        <p:nvPicPr>
          <p:cNvPr id="6" name="Image 1" descr="preencoded.png">    </p:cNvPr>
          <p:cNvPicPr>
            <a:picLocks noChangeAspect="1"/>
          </p:cNvPicPr>
          <p:nvPr/>
        </p:nvPicPr>
        <p:blipFill>
          <a:blip r:embed="rId2"/>
          <a:stretch>
            <a:fillRect/>
          </a:stretch>
        </p:blipFill>
        <p:spPr>
          <a:xfrm>
            <a:off x="5302448" y="2055614"/>
            <a:ext cx="2147888" cy="2147888"/>
          </a:xfrm>
          <a:prstGeom prst="rect">
            <a:avLst/>
          </a:prstGeom>
        </p:spPr>
      </p:pic>
      <p:sp>
        <p:nvSpPr>
          <p:cNvPr id="7" name="Text 3"/>
          <p:cNvSpPr/>
          <p:nvPr/>
        </p:nvSpPr>
        <p:spPr>
          <a:xfrm>
            <a:off x="5302448" y="451211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Thịt Cừu Nướng</a:t>
            </a:r>
            <a:endParaRPr lang="en-US" sz="2250" dirty="0"/>
          </a:p>
        </p:txBody>
      </p:sp>
      <p:sp>
        <p:nvSpPr>
          <p:cNvPr id="8" name="Text 4"/>
          <p:cNvSpPr/>
          <p:nvPr/>
        </p:nvSpPr>
        <p:spPr>
          <a:xfrm>
            <a:off x="5302448" y="5023366"/>
            <a:ext cx="4025265"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Thịt cừu tươi được nướng trên lửa than hồng, tỏa ra mùi thơm hấp dẫn. Đây là món ăn chính trong các bữa tiệc và lễ hội, thể hiện lòng hiếu khách của người Mông Cổ với khách từ xa.</a:t>
            </a:r>
            <a:endParaRPr lang="en-US" sz="1900" dirty="0"/>
          </a:p>
        </p:txBody>
      </p:sp>
      <p:pic>
        <p:nvPicPr>
          <p:cNvPr id="9" name="Image 2" descr="preencoded.png">    </p:cNvPr>
          <p:cNvPicPr>
            <a:picLocks noChangeAspect="1"/>
          </p:cNvPicPr>
          <p:nvPr/>
        </p:nvPicPr>
        <p:blipFill>
          <a:blip r:embed="rId3"/>
          <a:stretch>
            <a:fillRect/>
          </a:stretch>
        </p:blipFill>
        <p:spPr>
          <a:xfrm>
            <a:off x="9636323" y="2055614"/>
            <a:ext cx="2147888" cy="2147888"/>
          </a:xfrm>
          <a:prstGeom prst="rect">
            <a:avLst/>
          </a:prstGeom>
        </p:spPr>
      </p:pic>
      <p:sp>
        <p:nvSpPr>
          <p:cNvPr id="10" name="Text 5"/>
          <p:cNvSpPr/>
          <p:nvPr/>
        </p:nvSpPr>
        <p:spPr>
          <a:xfrm>
            <a:off x="9636323" y="451211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Phô Mai Khô</a:t>
            </a:r>
            <a:endParaRPr lang="en-US" sz="2250" dirty="0"/>
          </a:p>
        </p:txBody>
      </p:sp>
      <p:sp>
        <p:nvSpPr>
          <p:cNvPr id="11" name="Text 6"/>
          <p:cNvSpPr/>
          <p:nvPr/>
        </p:nvSpPr>
        <p:spPr>
          <a:xfrm>
            <a:off x="9636323" y="5023366"/>
            <a:ext cx="4025146"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Được làm từ sữa cừu và phơi khô dưới ánh nắng mặt trời. Phô mai khô có thể bảo quản lâu và là nguồn dinh dưỡng quan trọng trong những chuyến đi dài trên thảo nguyên.</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1110853"/>
            <a:ext cx="9099828"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Lễ Hội và Truyền Thống Văn Hóa</a:t>
            </a:r>
            <a:endParaRPr lang="en-US" sz="4550" dirty="0"/>
          </a:p>
        </p:txBody>
      </p:sp>
      <p:sp>
        <p:nvSpPr>
          <p:cNvPr id="3" name="Shape 1"/>
          <p:cNvSpPr/>
          <p:nvPr/>
        </p:nvSpPr>
        <p:spPr>
          <a:xfrm>
            <a:off x="968693" y="2330648"/>
            <a:ext cx="4066342" cy="4788098"/>
          </a:xfrm>
          <a:prstGeom prst="roundRect">
            <a:avLst>
              <a:gd name="adj" fmla="val 2550"/>
            </a:avLst>
          </a:prstGeom>
          <a:solidFill>
            <a:srgbClr val="F4D4F7"/>
          </a:solidFill>
          <a:ln w="1524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230749" y="2592705"/>
            <a:ext cx="740569" cy="740569"/>
          </a:xfrm>
          <a:prstGeom prst="rect">
            <a:avLst/>
          </a:prstGeom>
        </p:spPr>
      </p:pic>
      <p:pic>
        <p:nvPicPr>
          <p:cNvPr id="5" name="Image 1" descr="preencoded.png">    </p:cNvPr>
          <p:cNvPicPr>
            <a:picLocks noChangeAspect="1"/>
          </p:cNvPicPr>
          <p:nvPr/>
        </p:nvPicPr>
        <p:blipFill>
          <a:blip r:embed="rId2"/>
          <a:stretch>
            <a:fillRect/>
          </a:stretch>
        </p:blipFill>
        <p:spPr>
          <a:xfrm>
            <a:off x="1434346" y="2754630"/>
            <a:ext cx="333256" cy="416600"/>
          </a:xfrm>
          <a:prstGeom prst="rect">
            <a:avLst/>
          </a:prstGeom>
        </p:spPr>
      </p:pic>
      <p:sp>
        <p:nvSpPr>
          <p:cNvPr id="6" name="Text 2"/>
          <p:cNvSpPr/>
          <p:nvPr/>
        </p:nvSpPr>
        <p:spPr>
          <a:xfrm>
            <a:off x="1230749" y="358009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Lễ Hội Naadam</a:t>
            </a:r>
            <a:endParaRPr lang="en-US" sz="2250" dirty="0"/>
          </a:p>
        </p:txBody>
      </p:sp>
      <p:sp>
        <p:nvSpPr>
          <p:cNvPr id="7" name="Text 3"/>
          <p:cNvSpPr/>
          <p:nvPr/>
        </p:nvSpPr>
        <p:spPr>
          <a:xfrm>
            <a:off x="1230749" y="4091345"/>
            <a:ext cx="3542228" cy="276534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Đây là lễ hội lớn nhất trong năm với ba môn thể thao truyền thống: đua ngựa, bắn cung và đấu vật. Trẻ em từ 5-13 tuổi tham gia đua ngựa trên quãng đường dài 15-30km, thể hiện kỹ năng cưỡi ngựa tuyệt vời.</a:t>
            </a:r>
            <a:endParaRPr lang="en-US" sz="1900" dirty="0"/>
          </a:p>
        </p:txBody>
      </p:sp>
      <p:sp>
        <p:nvSpPr>
          <p:cNvPr id="8" name="Shape 4"/>
          <p:cNvSpPr/>
          <p:nvPr/>
        </p:nvSpPr>
        <p:spPr>
          <a:xfrm>
            <a:off x="5281851" y="2330648"/>
            <a:ext cx="4066461" cy="4788098"/>
          </a:xfrm>
          <a:prstGeom prst="roundRect">
            <a:avLst>
              <a:gd name="adj" fmla="val 2550"/>
            </a:avLst>
          </a:prstGeom>
          <a:solidFill>
            <a:srgbClr val="F4D4F7"/>
          </a:solidFill>
          <a:ln w="1524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5543907" y="2592705"/>
            <a:ext cx="740569" cy="740569"/>
          </a:xfrm>
          <a:prstGeom prst="rect">
            <a:avLst/>
          </a:prstGeom>
        </p:spPr>
      </p:pic>
      <p:pic>
        <p:nvPicPr>
          <p:cNvPr id="10" name="Image 3" descr="preencoded.png">    </p:cNvPr>
          <p:cNvPicPr>
            <a:picLocks noChangeAspect="1"/>
          </p:cNvPicPr>
          <p:nvPr/>
        </p:nvPicPr>
        <p:blipFill>
          <a:blip r:embed="rId4"/>
          <a:stretch>
            <a:fillRect/>
          </a:stretch>
        </p:blipFill>
        <p:spPr>
          <a:xfrm>
            <a:off x="5747504" y="2754630"/>
            <a:ext cx="333256" cy="416600"/>
          </a:xfrm>
          <a:prstGeom prst="rect">
            <a:avLst/>
          </a:prstGeom>
        </p:spPr>
      </p:pic>
      <p:sp>
        <p:nvSpPr>
          <p:cNvPr id="11" name="Text 5"/>
          <p:cNvSpPr/>
          <p:nvPr/>
        </p:nvSpPr>
        <p:spPr>
          <a:xfrm>
            <a:off x="5543907" y="3580090"/>
            <a:ext cx="3316605"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Âm Nhạc Truyền Thống</a:t>
            </a:r>
            <a:endParaRPr lang="en-US" sz="2250" dirty="0"/>
          </a:p>
        </p:txBody>
      </p:sp>
      <p:sp>
        <p:nvSpPr>
          <p:cNvPr id="12" name="Text 6"/>
          <p:cNvSpPr/>
          <p:nvPr/>
        </p:nvSpPr>
        <p:spPr>
          <a:xfrm>
            <a:off x="5543907" y="4091345"/>
            <a:ext cx="3542347" cy="276534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Người Mông Cổ có kỹ thuật hát đặc biệt gọi là "hát khòm" - có thể tạo ra nhiều âm thanh cùng lúc. Họ cũng chơi đàn matouqin (đàn đầu ngựa) với những giai điệu du dương như tiếng gió thổi qua thảo nguyên.</a:t>
            </a:r>
            <a:endParaRPr lang="en-US" sz="1900" dirty="0"/>
          </a:p>
        </p:txBody>
      </p:sp>
      <p:sp>
        <p:nvSpPr>
          <p:cNvPr id="13" name="Shape 7"/>
          <p:cNvSpPr/>
          <p:nvPr/>
        </p:nvSpPr>
        <p:spPr>
          <a:xfrm>
            <a:off x="9595128" y="2330648"/>
            <a:ext cx="4066461" cy="4788098"/>
          </a:xfrm>
          <a:prstGeom prst="roundRect">
            <a:avLst>
              <a:gd name="adj" fmla="val 2550"/>
            </a:avLst>
          </a:prstGeom>
          <a:solidFill>
            <a:srgbClr val="F4D4F7"/>
          </a:solidFill>
          <a:ln w="15240">
            <a:solidFill>
              <a:srgbClr val="DABADD"/>
            </a:solidFill>
            <a:prstDash val="solid"/>
          </a:ln>
        </p:spPr>
      </p:sp>
      <p:pic>
        <p:nvPicPr>
          <p:cNvPr id="14" name="Image 4" descr="preencoded.png">    </p:cNvPr>
          <p:cNvPicPr>
            <a:picLocks noChangeAspect="1"/>
          </p:cNvPicPr>
          <p:nvPr/>
        </p:nvPicPr>
        <p:blipFill>
          <a:blip r:embed="rId5"/>
          <a:stretch>
            <a:fillRect/>
          </a:stretch>
        </p:blipFill>
        <p:spPr>
          <a:xfrm>
            <a:off x="9857184" y="2592705"/>
            <a:ext cx="740569" cy="740569"/>
          </a:xfrm>
          <a:prstGeom prst="rect">
            <a:avLst/>
          </a:prstGeom>
        </p:spPr>
      </p:pic>
      <p:pic>
        <p:nvPicPr>
          <p:cNvPr id="15" name="Image 5" descr="preencoded.png">    </p:cNvPr>
          <p:cNvPicPr>
            <a:picLocks noChangeAspect="1"/>
          </p:cNvPicPr>
          <p:nvPr/>
        </p:nvPicPr>
        <p:blipFill>
          <a:blip r:embed="rId6"/>
          <a:stretch>
            <a:fillRect/>
          </a:stretch>
        </p:blipFill>
        <p:spPr>
          <a:xfrm>
            <a:off x="10060781" y="2754630"/>
            <a:ext cx="333256" cy="416600"/>
          </a:xfrm>
          <a:prstGeom prst="rect">
            <a:avLst/>
          </a:prstGeom>
        </p:spPr>
      </p:pic>
      <p:sp>
        <p:nvSpPr>
          <p:cNvPr id="16" name="Text 8"/>
          <p:cNvSpPr/>
          <p:nvPr/>
        </p:nvSpPr>
        <p:spPr>
          <a:xfrm>
            <a:off x="9857184" y="3580090"/>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Truyện Kể Dân Gian</a:t>
            </a:r>
            <a:endParaRPr lang="en-US" sz="2250" dirty="0"/>
          </a:p>
        </p:txBody>
      </p:sp>
      <p:sp>
        <p:nvSpPr>
          <p:cNvPr id="17" name="Text 9"/>
          <p:cNvSpPr/>
          <p:nvPr/>
        </p:nvSpPr>
        <p:spPr>
          <a:xfrm>
            <a:off x="9857184" y="4091345"/>
            <a:ext cx="3542347" cy="2370296"/>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Vào những đêm dài mùa đông, người lớn kể cho trẻ em nghe những câu chuyện về các anh hùng dũng cảm, những chú ngựa thần kỳ và những cuộc phiêu lưu trên thảo nguyên bao la.</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617220"/>
            <a:ext cx="11143298" cy="660202"/>
          </a:xfrm>
          <a:prstGeom prst="rect">
            <a:avLst/>
          </a:prstGeom>
          <a:noFill/>
          <a:ln/>
        </p:spPr>
        <p:txBody>
          <a:bodyPr wrap="none" lIns="0" tIns="0" rIns="0" bIns="0" rtlCol="0" anchor="t"/>
          <a:lstStyle/>
          <a:p>
            <a:pPr algn="l" indent="0" marL="0">
              <a:lnSpc>
                <a:spcPts val="5150"/>
              </a:lnSpc>
              <a:buNone/>
            </a:pPr>
            <a:r>
              <a:rPr lang="en-US" sz="4150" dirty="0">
                <a:solidFill>
                  <a:srgbClr val="D73AD7"/>
                </a:solidFill>
                <a:latin typeface="Source Serif 4 Semi Bold" pitchFamily="34" charset="0"/>
                <a:ea typeface="Source Serif 4 Semi Bold" pitchFamily="34" charset="-122"/>
                <a:cs typeface="Source Serif 4 Semi Bold" pitchFamily="34" charset="-120"/>
              </a:rPr>
              <a:t>Thách Thức và Khó Khăn Trên Thảo Nguyên</a:t>
            </a:r>
            <a:endParaRPr lang="en-US" sz="4150" dirty="0"/>
          </a:p>
        </p:txBody>
      </p:sp>
      <p:sp>
        <p:nvSpPr>
          <p:cNvPr id="3" name="Text 1"/>
          <p:cNvSpPr/>
          <p:nvPr/>
        </p:nvSpPr>
        <p:spPr>
          <a:xfrm>
            <a:off x="968693" y="1838444"/>
            <a:ext cx="2752606" cy="330041"/>
          </a:xfrm>
          <a:prstGeom prst="rect">
            <a:avLst/>
          </a:prstGeom>
          <a:noFill/>
          <a:ln/>
        </p:spPr>
        <p:txBody>
          <a:bodyPr wrap="none" lIns="0" tIns="0" rIns="0" bIns="0" rtlCol="0" anchor="t"/>
          <a:lstStyle/>
          <a:p>
            <a:pPr algn="l" indent="0" marL="0">
              <a:lnSpc>
                <a:spcPts val="255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Thời Tiết Khắc Nghiệt</a:t>
            </a:r>
            <a:endParaRPr lang="en-US" sz="2050" dirty="0"/>
          </a:p>
        </p:txBody>
      </p:sp>
      <p:sp>
        <p:nvSpPr>
          <p:cNvPr id="4" name="Text 2"/>
          <p:cNvSpPr/>
          <p:nvPr/>
        </p:nvSpPr>
        <p:spPr>
          <a:xfrm>
            <a:off x="968693" y="2392918"/>
            <a:ext cx="6072664" cy="107727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Mùa đông "dzud" với tuyết dày và gió lạnh có thể kéo dài nhiều tháng. Nhiệt độ xuống tới -50°C khiến việc chăn thả gia súc trở nên vô cùng khó khăn và nguy hiểm.</a:t>
            </a:r>
            <a:endParaRPr lang="en-US" sz="1750" dirty="0"/>
          </a:p>
        </p:txBody>
      </p:sp>
      <p:sp>
        <p:nvSpPr>
          <p:cNvPr id="5" name="Text 3"/>
          <p:cNvSpPr/>
          <p:nvPr/>
        </p:nvSpPr>
        <p:spPr>
          <a:xfrm>
            <a:off x="968693" y="3694628"/>
            <a:ext cx="2640449" cy="330041"/>
          </a:xfrm>
          <a:prstGeom prst="rect">
            <a:avLst/>
          </a:prstGeom>
          <a:noFill/>
          <a:ln/>
        </p:spPr>
        <p:txBody>
          <a:bodyPr wrap="none" lIns="0" tIns="0" rIns="0" bIns="0" rtlCol="0" anchor="t"/>
          <a:lstStyle/>
          <a:p>
            <a:pPr algn="l" indent="0" marL="0">
              <a:lnSpc>
                <a:spcPts val="255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Thiếu Nước Ngọt</a:t>
            </a:r>
            <a:endParaRPr lang="en-US" sz="2050" dirty="0"/>
          </a:p>
        </p:txBody>
      </p:sp>
      <p:sp>
        <p:nvSpPr>
          <p:cNvPr id="6" name="Text 4"/>
          <p:cNvSpPr/>
          <p:nvPr/>
        </p:nvSpPr>
        <p:spPr>
          <a:xfrm>
            <a:off x="968693" y="4249103"/>
            <a:ext cx="6072664" cy="107727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Trong mùa khô, việc tìm kiếm nguồn nước sạch cho con người và động vật là một thách thức lớn. Các gia đình phải đi xa để tìm giếng nước hoặc suối.</a:t>
            </a:r>
            <a:endParaRPr lang="en-US" sz="1750" dirty="0"/>
          </a:p>
        </p:txBody>
      </p:sp>
      <p:sp>
        <p:nvSpPr>
          <p:cNvPr id="7" name="Text 5"/>
          <p:cNvSpPr/>
          <p:nvPr/>
        </p:nvSpPr>
        <p:spPr>
          <a:xfrm>
            <a:off x="968693" y="5550813"/>
            <a:ext cx="2640449" cy="330041"/>
          </a:xfrm>
          <a:prstGeom prst="rect">
            <a:avLst/>
          </a:prstGeom>
          <a:noFill/>
          <a:ln/>
        </p:spPr>
        <p:txBody>
          <a:bodyPr wrap="none" lIns="0" tIns="0" rIns="0" bIns="0" rtlCol="0" anchor="t"/>
          <a:lstStyle/>
          <a:p>
            <a:pPr algn="l" indent="0" marL="0">
              <a:lnSpc>
                <a:spcPts val="255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Bão Cát</a:t>
            </a:r>
            <a:endParaRPr lang="en-US" sz="2050" dirty="0"/>
          </a:p>
        </p:txBody>
      </p:sp>
      <p:sp>
        <p:nvSpPr>
          <p:cNvPr id="8" name="Text 6"/>
          <p:cNvSpPr/>
          <p:nvPr/>
        </p:nvSpPr>
        <p:spPr>
          <a:xfrm>
            <a:off x="968693" y="6105287"/>
            <a:ext cx="6072664" cy="1077278"/>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Những cơn bão cát khổng lồ có thể kéo dài nhiều ngày, che khuất tầm nhìn và gây khó khăn cho việc di chuyển. Mọi người phải ở trong lều và chờ bão tan.</a:t>
            </a:r>
            <a:endParaRPr lang="en-US" sz="1750" dirty="0"/>
          </a:p>
        </p:txBody>
      </p:sp>
      <p:pic>
        <p:nvPicPr>
          <p:cNvPr id="9" name="Image 0" descr="preencoded.png">    </p:cNvPr>
          <p:cNvPicPr>
            <a:picLocks noChangeAspect="1"/>
          </p:cNvPicPr>
          <p:nvPr/>
        </p:nvPicPr>
        <p:blipFill>
          <a:blip r:embed="rId1"/>
          <a:stretch>
            <a:fillRect/>
          </a:stretch>
        </p:blipFill>
        <p:spPr>
          <a:xfrm>
            <a:off x="7596426" y="1866424"/>
            <a:ext cx="6072664" cy="60726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1228249"/>
            <a:ext cx="9055060"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Bảo Vệ Môi Trường Thảo Nguyên</a:t>
            </a:r>
            <a:endParaRPr lang="en-US" sz="4550" dirty="0"/>
          </a:p>
        </p:txBody>
      </p:sp>
      <p:sp>
        <p:nvSpPr>
          <p:cNvPr id="3" name="Text 1"/>
          <p:cNvSpPr/>
          <p:nvPr/>
        </p:nvSpPr>
        <p:spPr>
          <a:xfrm>
            <a:off x="1819037" y="2448044"/>
            <a:ext cx="2904530" cy="363141"/>
          </a:xfrm>
          <a:prstGeom prst="rect">
            <a:avLst/>
          </a:prstGeom>
          <a:noFill/>
          <a:ln/>
        </p:spPr>
        <p:txBody>
          <a:bodyPr wrap="none" lIns="0" tIns="0" rIns="0" bIns="0" rtlCol="0" anchor="t"/>
          <a:lstStyle/>
          <a:p>
            <a:pPr algn="r"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Chăn Thả Bền Vững</a:t>
            </a:r>
            <a:endParaRPr lang="en-US" sz="2250" dirty="0"/>
          </a:p>
        </p:txBody>
      </p:sp>
      <p:sp>
        <p:nvSpPr>
          <p:cNvPr id="4" name="Text 2"/>
          <p:cNvSpPr/>
          <p:nvPr/>
        </p:nvSpPr>
        <p:spPr>
          <a:xfrm>
            <a:off x="968693" y="2959298"/>
            <a:ext cx="3754874" cy="1580198"/>
          </a:xfrm>
          <a:prstGeom prst="rect">
            <a:avLst/>
          </a:prstGeom>
          <a:noFill/>
          <a:ln/>
        </p:spPr>
        <p:txBody>
          <a:bodyPr wrap="square" lIns="0" tIns="0" rIns="0" bIns="0" rtlCol="0" anchor="t"/>
          <a:lstStyle/>
          <a:p>
            <a:pPr algn="r"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Người chăn cừu di chuyển thường xuyên để đất có thời gian phục hồi, không để gia súc ăn cỏ quá mức tại một nơi.</a:t>
            </a:r>
            <a:endParaRPr lang="en-US" sz="1900" dirty="0"/>
          </a:p>
        </p:txBody>
      </p:sp>
      <p:pic>
        <p:nvPicPr>
          <p:cNvPr id="5" name="Image 0" descr="preencoded.png">    </p:cNvPr>
          <p:cNvPicPr>
            <a:picLocks noChangeAspect="1"/>
          </p:cNvPicPr>
          <p:nvPr/>
        </p:nvPicPr>
        <p:blipFill>
          <a:blip r:embed="rId1"/>
          <a:stretch>
            <a:fillRect/>
          </a:stretch>
        </p:blipFill>
        <p:spPr>
          <a:xfrm>
            <a:off x="5093851" y="2503408"/>
            <a:ext cx="4442460" cy="4442460"/>
          </a:xfrm>
          <a:prstGeom prst="rect">
            <a:avLst/>
          </a:prstGeom>
        </p:spPr>
      </p:pic>
      <p:pic>
        <p:nvPicPr>
          <p:cNvPr id="6" name="Image 1" descr="preencoded.png">    </p:cNvPr>
          <p:cNvPicPr>
            <a:picLocks noChangeAspect="1"/>
          </p:cNvPicPr>
          <p:nvPr/>
        </p:nvPicPr>
        <p:blipFill>
          <a:blip r:embed="rId2"/>
          <a:stretch>
            <a:fillRect/>
          </a:stretch>
        </p:blipFill>
        <p:spPr>
          <a:xfrm>
            <a:off x="6236256" y="3221593"/>
            <a:ext cx="369332" cy="461724"/>
          </a:xfrm>
          <a:prstGeom prst="rect">
            <a:avLst/>
          </a:prstGeom>
        </p:spPr>
      </p:pic>
      <p:sp>
        <p:nvSpPr>
          <p:cNvPr id="7" name="Text 3"/>
          <p:cNvSpPr/>
          <p:nvPr/>
        </p:nvSpPr>
        <p:spPr>
          <a:xfrm>
            <a:off x="9906595" y="2645569"/>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Bảo Vệ Nguồn Nước</a:t>
            </a:r>
            <a:endParaRPr lang="en-US" sz="2250" dirty="0"/>
          </a:p>
        </p:txBody>
      </p:sp>
      <p:sp>
        <p:nvSpPr>
          <p:cNvPr id="8" name="Text 4"/>
          <p:cNvSpPr/>
          <p:nvPr/>
        </p:nvSpPr>
        <p:spPr>
          <a:xfrm>
            <a:off x="9906595" y="3156823"/>
            <a:ext cx="3754993"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Giữ gìn sự trong sạch của các con sông, suối và hồ nước, không xả rác hoặc chất thải vào nguồn nước.</a:t>
            </a:r>
            <a:endParaRPr lang="en-US" sz="1900" dirty="0"/>
          </a:p>
        </p:txBody>
      </p:sp>
      <p:pic>
        <p:nvPicPr>
          <p:cNvPr id="9" name="Image 2" descr="preencoded.png">    </p:cNvPr>
          <p:cNvPicPr>
            <a:picLocks noChangeAspect="1"/>
          </p:cNvPicPr>
          <p:nvPr/>
        </p:nvPicPr>
        <p:blipFill>
          <a:blip r:embed="rId3"/>
          <a:stretch>
            <a:fillRect/>
          </a:stretch>
        </p:blipFill>
        <p:spPr>
          <a:xfrm>
            <a:off x="5093851" y="2503408"/>
            <a:ext cx="4442460" cy="4442460"/>
          </a:xfrm>
          <a:prstGeom prst="rect">
            <a:avLst/>
          </a:prstGeom>
        </p:spPr>
      </p:pic>
      <p:pic>
        <p:nvPicPr>
          <p:cNvPr id="10" name="Image 3" descr="preencoded.png">    </p:cNvPr>
          <p:cNvPicPr>
            <a:picLocks noChangeAspect="1"/>
          </p:cNvPicPr>
          <p:nvPr/>
        </p:nvPicPr>
        <p:blipFill>
          <a:blip r:embed="rId4"/>
          <a:stretch>
            <a:fillRect/>
          </a:stretch>
        </p:blipFill>
        <p:spPr>
          <a:xfrm>
            <a:off x="8402479" y="3599617"/>
            <a:ext cx="369332" cy="461724"/>
          </a:xfrm>
          <a:prstGeom prst="rect">
            <a:avLst/>
          </a:prstGeom>
        </p:spPr>
      </p:pic>
      <p:sp>
        <p:nvSpPr>
          <p:cNvPr id="11" name="Text 5"/>
          <p:cNvSpPr/>
          <p:nvPr/>
        </p:nvSpPr>
        <p:spPr>
          <a:xfrm>
            <a:off x="9906595" y="5107305"/>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Bảo Tồn Động Vật</a:t>
            </a:r>
            <a:endParaRPr lang="en-US" sz="2250" dirty="0"/>
          </a:p>
        </p:txBody>
      </p:sp>
      <p:sp>
        <p:nvSpPr>
          <p:cNvPr id="12" name="Text 6"/>
          <p:cNvSpPr/>
          <p:nvPr/>
        </p:nvSpPr>
        <p:spPr>
          <a:xfrm>
            <a:off x="9906595" y="5618559"/>
            <a:ext cx="3754993"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Bảo vệ các loài động vật hoang dã quý hiếm như báo tuyết, gấu nâu và những loài chim di cư.</a:t>
            </a:r>
            <a:endParaRPr lang="en-US" sz="1900" dirty="0"/>
          </a:p>
        </p:txBody>
      </p:sp>
      <p:pic>
        <p:nvPicPr>
          <p:cNvPr id="13" name="Image 4" descr="preencoded.png">    </p:cNvPr>
          <p:cNvPicPr>
            <a:picLocks noChangeAspect="1"/>
          </p:cNvPicPr>
          <p:nvPr/>
        </p:nvPicPr>
        <p:blipFill>
          <a:blip r:embed="rId5"/>
          <a:stretch>
            <a:fillRect/>
          </a:stretch>
        </p:blipFill>
        <p:spPr>
          <a:xfrm>
            <a:off x="5093851" y="2503408"/>
            <a:ext cx="4442460" cy="4442460"/>
          </a:xfrm>
          <a:prstGeom prst="rect">
            <a:avLst/>
          </a:prstGeom>
        </p:spPr>
      </p:pic>
      <p:pic>
        <p:nvPicPr>
          <p:cNvPr id="14" name="Image 5" descr="preencoded.png">    </p:cNvPr>
          <p:cNvPicPr>
            <a:picLocks noChangeAspect="1"/>
          </p:cNvPicPr>
          <p:nvPr/>
        </p:nvPicPr>
        <p:blipFill>
          <a:blip r:embed="rId6"/>
          <a:stretch>
            <a:fillRect/>
          </a:stretch>
        </p:blipFill>
        <p:spPr>
          <a:xfrm>
            <a:off x="8024455" y="5765840"/>
            <a:ext cx="369332" cy="461724"/>
          </a:xfrm>
          <a:prstGeom prst="rect">
            <a:avLst/>
          </a:prstGeom>
        </p:spPr>
      </p:pic>
      <p:sp>
        <p:nvSpPr>
          <p:cNvPr id="15" name="Text 7"/>
          <p:cNvSpPr/>
          <p:nvPr/>
        </p:nvSpPr>
        <p:spPr>
          <a:xfrm>
            <a:off x="1819037" y="4909780"/>
            <a:ext cx="2904530" cy="363141"/>
          </a:xfrm>
          <a:prstGeom prst="rect">
            <a:avLst/>
          </a:prstGeom>
          <a:noFill/>
          <a:ln/>
        </p:spPr>
        <p:txBody>
          <a:bodyPr wrap="none" lIns="0" tIns="0" rIns="0" bIns="0" rtlCol="0" anchor="t"/>
          <a:lstStyle/>
          <a:p>
            <a:pPr algn="r"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Sử Dụng Tài Nguyên</a:t>
            </a:r>
            <a:endParaRPr lang="en-US" sz="2250" dirty="0"/>
          </a:p>
        </p:txBody>
      </p:sp>
      <p:sp>
        <p:nvSpPr>
          <p:cNvPr id="16" name="Text 8"/>
          <p:cNvSpPr/>
          <p:nvPr/>
        </p:nvSpPr>
        <p:spPr>
          <a:xfrm>
            <a:off x="968693" y="5421035"/>
            <a:ext cx="3754874" cy="1580198"/>
          </a:xfrm>
          <a:prstGeom prst="rect">
            <a:avLst/>
          </a:prstGeom>
          <a:noFill/>
          <a:ln/>
        </p:spPr>
        <p:txBody>
          <a:bodyPr wrap="square" lIns="0" tIns="0" rIns="0" bIns="0" rtlCol="0" anchor="t"/>
          <a:lstStyle/>
          <a:p>
            <a:pPr algn="r"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Tận dụng mọi thứ từ thiên nhiên một cách khôn ngoan, không lãng phí và luôn nghĩ đến thế hệ tương lai.</a:t>
            </a:r>
            <a:endParaRPr lang="en-US" sz="1900" dirty="0"/>
          </a:p>
        </p:txBody>
      </p:sp>
      <p:pic>
        <p:nvPicPr>
          <p:cNvPr id="17" name="Image 6" descr="preencoded.png">    </p:cNvPr>
          <p:cNvPicPr>
            <a:picLocks noChangeAspect="1"/>
          </p:cNvPicPr>
          <p:nvPr/>
        </p:nvPicPr>
        <p:blipFill>
          <a:blip r:embed="rId7"/>
          <a:stretch>
            <a:fillRect/>
          </a:stretch>
        </p:blipFill>
        <p:spPr>
          <a:xfrm>
            <a:off x="5093851" y="2503408"/>
            <a:ext cx="4442460" cy="4442460"/>
          </a:xfrm>
          <a:prstGeom prst="rect">
            <a:avLst/>
          </a:prstGeom>
        </p:spPr>
      </p:pic>
      <p:pic>
        <p:nvPicPr>
          <p:cNvPr id="18" name="Image 7" descr="preencoded.png">    </p:cNvPr>
          <p:cNvPicPr>
            <a:picLocks noChangeAspect="1"/>
          </p:cNvPicPr>
          <p:nvPr/>
        </p:nvPicPr>
        <p:blipFill>
          <a:blip r:embed="rId8"/>
          <a:stretch>
            <a:fillRect/>
          </a:stretch>
        </p:blipFill>
        <p:spPr>
          <a:xfrm>
            <a:off x="5858232" y="5387816"/>
            <a:ext cx="369332" cy="46172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2025-09-29T14:50:40Z</dcterms:created>
  <dcterms:modified xsi:type="dcterms:W3CDTF">2025-09-29T14:50:40Z</dcterms:modified>
</cp:coreProperties>
</file>