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slideLayout" Target="../slideLayouts/slideLayout5.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8.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174325"/>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Bảo Vệ Trẻ Em Khỏi Tội Phạm Xâm Hại</a:t>
            </a:r>
            <a:endParaRPr lang="en-US" sz="3850" dirty="0"/>
          </a:p>
        </p:txBody>
      </p:sp>
      <p:sp>
        <p:nvSpPr>
          <p:cNvPr id="4" name="Text 1"/>
          <p:cNvSpPr/>
          <p:nvPr/>
        </p:nvSpPr>
        <p:spPr>
          <a:xfrm>
            <a:off x="6324124" y="4720233"/>
            <a:ext cx="7468553"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Tuyên truyền và giáo dục phòng ngừa - Bảo vệ tương lai của chúng ta</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949887"/>
            <a:ext cx="6124099"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Cùng Nhau Bảo Vệ Trẻ Em</a:t>
            </a:r>
            <a:endParaRPr lang="en-US" sz="3850" dirty="0"/>
          </a:p>
        </p:txBody>
      </p:sp>
      <p:sp>
        <p:nvSpPr>
          <p:cNvPr id="3" name="Text 1"/>
          <p:cNvSpPr/>
          <p:nvPr/>
        </p:nvSpPr>
        <p:spPr>
          <a:xfrm>
            <a:off x="837724" y="2984659"/>
            <a:ext cx="1295495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Bảo vệ trẻ em khỏi tội phạm xâm hại là trách nhiệm của toàn xã hội. Mỗi người trong chúng ta đều có thể góp phần tạo ra một môi trường an toàn cho trẻ em.</a:t>
            </a:r>
            <a:endParaRPr lang="en-US" sz="1600" dirty="0"/>
          </a:p>
        </p:txBody>
      </p:sp>
      <p:sp>
        <p:nvSpPr>
          <p:cNvPr id="4" name="Shape 2"/>
          <p:cNvSpPr/>
          <p:nvPr/>
        </p:nvSpPr>
        <p:spPr>
          <a:xfrm>
            <a:off x="837724" y="3890367"/>
            <a:ext cx="471249" cy="471249"/>
          </a:xfrm>
          <a:prstGeom prst="roundRect">
            <a:avLst>
              <a:gd name="adj" fmla="val 18668"/>
            </a:avLst>
          </a:prstGeom>
          <a:solidFill>
            <a:srgbClr val="F4D4F7"/>
          </a:solidFill>
          <a:ln w="7620">
            <a:solidFill>
              <a:srgbClr val="DABADD"/>
            </a:solidFill>
            <a:prstDash val="solid"/>
          </a:ln>
        </p:spPr>
      </p:sp>
      <p:sp>
        <p:nvSpPr>
          <p:cNvPr id="5" name="Text 3"/>
          <p:cNvSpPr/>
          <p:nvPr/>
        </p:nvSpPr>
        <p:spPr>
          <a:xfrm>
            <a:off x="1518404" y="3962281"/>
            <a:ext cx="2477810"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Nâng Cao Nhận Thức</a:t>
            </a:r>
            <a:endParaRPr lang="en-US" sz="1900" dirty="0"/>
          </a:p>
        </p:txBody>
      </p:sp>
      <p:sp>
        <p:nvSpPr>
          <p:cNvPr id="6" name="Text 4"/>
          <p:cNvSpPr/>
          <p:nvPr/>
        </p:nvSpPr>
        <p:spPr>
          <a:xfrm>
            <a:off x="1518404" y="4395907"/>
            <a:ext cx="34630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Tích cực tham gia các hoạt động tuyên truyền, chia sẻ kiến thức về bảo vệ trẻ em trong cộng đồng.</a:t>
            </a:r>
            <a:endParaRPr lang="en-US" sz="1600" dirty="0"/>
          </a:p>
        </p:txBody>
      </p:sp>
      <p:sp>
        <p:nvSpPr>
          <p:cNvPr id="7" name="Shape 5"/>
          <p:cNvSpPr/>
          <p:nvPr/>
        </p:nvSpPr>
        <p:spPr>
          <a:xfrm>
            <a:off x="5243274" y="3890367"/>
            <a:ext cx="471249" cy="471249"/>
          </a:xfrm>
          <a:prstGeom prst="roundRect">
            <a:avLst>
              <a:gd name="adj" fmla="val 18668"/>
            </a:avLst>
          </a:prstGeom>
          <a:solidFill>
            <a:srgbClr val="F4D4F7"/>
          </a:solidFill>
          <a:ln w="7620">
            <a:solidFill>
              <a:srgbClr val="DABADD"/>
            </a:solidFill>
            <a:prstDash val="solid"/>
          </a:ln>
        </p:spPr>
      </p:sp>
      <p:sp>
        <p:nvSpPr>
          <p:cNvPr id="8" name="Text 6"/>
          <p:cNvSpPr/>
          <p:nvPr/>
        </p:nvSpPr>
        <p:spPr>
          <a:xfrm>
            <a:off x="5923955" y="3962281"/>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Hành Động Tích Cực</a:t>
            </a:r>
            <a:endParaRPr lang="en-US" sz="1900" dirty="0"/>
          </a:p>
        </p:txBody>
      </p:sp>
      <p:sp>
        <p:nvSpPr>
          <p:cNvPr id="9" name="Text 7"/>
          <p:cNvSpPr/>
          <p:nvPr/>
        </p:nvSpPr>
        <p:spPr>
          <a:xfrm>
            <a:off x="5923955" y="4395907"/>
            <a:ext cx="34630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Không thờ ơ trước các dấu hiệu xâm hại, sẵn sàng báo cáo và hỗ trợ khi cần thiết.</a:t>
            </a:r>
            <a:endParaRPr lang="en-US" sz="1600" dirty="0"/>
          </a:p>
        </p:txBody>
      </p:sp>
      <p:sp>
        <p:nvSpPr>
          <p:cNvPr id="10" name="Shape 8"/>
          <p:cNvSpPr/>
          <p:nvPr/>
        </p:nvSpPr>
        <p:spPr>
          <a:xfrm>
            <a:off x="9648825" y="3890367"/>
            <a:ext cx="471249" cy="471249"/>
          </a:xfrm>
          <a:prstGeom prst="roundRect">
            <a:avLst>
              <a:gd name="adj" fmla="val 18668"/>
            </a:avLst>
          </a:prstGeom>
          <a:solidFill>
            <a:srgbClr val="F4D4F7"/>
          </a:solidFill>
          <a:ln w="7620">
            <a:solidFill>
              <a:srgbClr val="DABADD"/>
            </a:solidFill>
            <a:prstDash val="solid"/>
          </a:ln>
        </p:spPr>
      </p:sp>
      <p:sp>
        <p:nvSpPr>
          <p:cNvPr id="11" name="Text 9"/>
          <p:cNvSpPr/>
          <p:nvPr/>
        </p:nvSpPr>
        <p:spPr>
          <a:xfrm>
            <a:off x="10329505" y="3962281"/>
            <a:ext cx="3463171" cy="616029"/>
          </a:xfrm>
          <a:prstGeom prst="rect">
            <a:avLst/>
          </a:prstGeom>
          <a:noFill/>
          <a:ln/>
        </p:spPr>
        <p:txBody>
          <a:bodyPr wrap="squar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Xây Dựng Cộng Đồng An Toàn</a:t>
            </a:r>
            <a:endParaRPr lang="en-US" sz="1900" dirty="0"/>
          </a:p>
        </p:txBody>
      </p:sp>
      <p:sp>
        <p:nvSpPr>
          <p:cNvPr id="12" name="Text 10"/>
          <p:cNvSpPr/>
          <p:nvPr/>
        </p:nvSpPr>
        <p:spPr>
          <a:xfrm>
            <a:off x="10329505" y="4703921"/>
            <a:ext cx="3463171"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Cùng nhau tạo ra môi trường sống lành mạnh, an toàn cho sự phát triển toàn diện của trẻ em.</a:t>
            </a:r>
            <a:endParaRPr lang="en-US" sz="1600" dirty="0"/>
          </a:p>
        </p:txBody>
      </p:sp>
      <p:sp>
        <p:nvSpPr>
          <p:cNvPr id="13" name="Text 11"/>
          <p:cNvSpPr/>
          <p:nvPr/>
        </p:nvSpPr>
        <p:spPr>
          <a:xfrm>
            <a:off x="837724" y="5944672"/>
            <a:ext cx="12954952" cy="335042"/>
          </a:xfrm>
          <a:prstGeom prst="rect">
            <a:avLst/>
          </a:prstGeom>
          <a:noFill/>
          <a:ln/>
        </p:spPr>
        <p:txBody>
          <a:bodyPr wrap="none" lIns="0" tIns="0" rIns="0" bIns="0" rtlCol="0" anchor="t"/>
          <a:lstStyle/>
          <a:p>
            <a:pPr algn="ctr"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Hãy cùng nhau bảo vệ tương lai của chúng ta!</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4022408"/>
            <a:ext cx="9604891"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Tầm Quan Trọng Của Việc Bảo Vệ Trẻ Em</a:t>
            </a:r>
            <a:endParaRPr lang="en-US" sz="3850" dirty="0"/>
          </a:p>
        </p:txBody>
      </p:sp>
      <p:sp>
        <p:nvSpPr>
          <p:cNvPr id="4" name="Shape 1"/>
          <p:cNvSpPr/>
          <p:nvPr/>
        </p:nvSpPr>
        <p:spPr>
          <a:xfrm>
            <a:off x="837724" y="4952405"/>
            <a:ext cx="4178618" cy="1872853"/>
          </a:xfrm>
          <a:prstGeom prst="roundRect">
            <a:avLst>
              <a:gd name="adj" fmla="val 4697"/>
            </a:avLst>
          </a:prstGeom>
          <a:solidFill>
            <a:srgbClr val="F4D4F7"/>
          </a:solidFill>
          <a:ln w="7620">
            <a:solidFill>
              <a:srgbClr val="DABADD"/>
            </a:solidFill>
            <a:prstDash val="solid"/>
          </a:ln>
        </p:spPr>
      </p:sp>
      <p:sp>
        <p:nvSpPr>
          <p:cNvPr id="5" name="Text 2"/>
          <p:cNvSpPr/>
          <p:nvPr/>
        </p:nvSpPr>
        <p:spPr>
          <a:xfrm>
            <a:off x="1054775" y="51694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Quyền Cơ Bản</a:t>
            </a:r>
            <a:endParaRPr lang="en-US" sz="1900" dirty="0"/>
          </a:p>
        </p:txBody>
      </p:sp>
      <p:sp>
        <p:nvSpPr>
          <p:cNvPr id="6" name="Text 3"/>
          <p:cNvSpPr/>
          <p:nvPr/>
        </p:nvSpPr>
        <p:spPr>
          <a:xfrm>
            <a:off x="1054775" y="5603081"/>
            <a:ext cx="374451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Mọi trẻ em đều có quyền được sống trong môi trường an toàn, không bị xâm hại về thể chất và tinh thần.</a:t>
            </a:r>
            <a:endParaRPr lang="en-US" sz="1600" dirty="0"/>
          </a:p>
        </p:txBody>
      </p:sp>
      <p:sp>
        <p:nvSpPr>
          <p:cNvPr id="7" name="Shape 4"/>
          <p:cNvSpPr/>
          <p:nvPr/>
        </p:nvSpPr>
        <p:spPr>
          <a:xfrm>
            <a:off x="5225772" y="4952405"/>
            <a:ext cx="4178737" cy="1872853"/>
          </a:xfrm>
          <a:prstGeom prst="roundRect">
            <a:avLst>
              <a:gd name="adj" fmla="val 4697"/>
            </a:avLst>
          </a:prstGeom>
          <a:solidFill>
            <a:srgbClr val="F4D4F7"/>
          </a:solidFill>
          <a:ln w="7620">
            <a:solidFill>
              <a:srgbClr val="DABADD"/>
            </a:solidFill>
            <a:prstDash val="solid"/>
          </a:ln>
        </p:spPr>
      </p:sp>
      <p:sp>
        <p:nvSpPr>
          <p:cNvPr id="8" name="Text 5"/>
          <p:cNvSpPr/>
          <p:nvPr/>
        </p:nvSpPr>
        <p:spPr>
          <a:xfrm>
            <a:off x="5442823" y="51694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Tác Động Lâu Dài</a:t>
            </a:r>
            <a:endParaRPr lang="en-US" sz="1900" dirty="0"/>
          </a:p>
        </p:txBody>
      </p:sp>
      <p:sp>
        <p:nvSpPr>
          <p:cNvPr id="9" name="Text 6"/>
          <p:cNvSpPr/>
          <p:nvPr/>
        </p:nvSpPr>
        <p:spPr>
          <a:xfrm>
            <a:off x="5442823" y="5603081"/>
            <a:ext cx="374463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Xâm hại trẻ em để lại hậu quả nghiêm trọng về tâm lý, ảnh hưởng đến sự phát triển và tương lai của trẻ.</a:t>
            </a:r>
            <a:endParaRPr lang="en-US" sz="1600" dirty="0"/>
          </a:p>
        </p:txBody>
      </p:sp>
      <p:sp>
        <p:nvSpPr>
          <p:cNvPr id="10" name="Shape 7"/>
          <p:cNvSpPr/>
          <p:nvPr/>
        </p:nvSpPr>
        <p:spPr>
          <a:xfrm>
            <a:off x="9613940" y="4952405"/>
            <a:ext cx="4178737" cy="1872853"/>
          </a:xfrm>
          <a:prstGeom prst="roundRect">
            <a:avLst>
              <a:gd name="adj" fmla="val 4697"/>
            </a:avLst>
          </a:prstGeom>
          <a:solidFill>
            <a:srgbClr val="F4D4F7"/>
          </a:solidFill>
          <a:ln w="7620">
            <a:solidFill>
              <a:srgbClr val="DABADD"/>
            </a:solidFill>
            <a:prstDash val="solid"/>
          </a:ln>
        </p:spPr>
      </p:sp>
      <p:sp>
        <p:nvSpPr>
          <p:cNvPr id="11" name="Text 8"/>
          <p:cNvSpPr/>
          <p:nvPr/>
        </p:nvSpPr>
        <p:spPr>
          <a:xfrm>
            <a:off x="9830991" y="516945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Trách Nhiệm Xã Hội</a:t>
            </a:r>
            <a:endParaRPr lang="en-US" sz="1900" dirty="0"/>
          </a:p>
        </p:txBody>
      </p:sp>
      <p:sp>
        <p:nvSpPr>
          <p:cNvPr id="12" name="Text 9"/>
          <p:cNvSpPr/>
          <p:nvPr/>
        </p:nvSpPr>
        <p:spPr>
          <a:xfrm>
            <a:off x="9830991" y="5603081"/>
            <a:ext cx="374463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Toàn xã hội cần chung tay bảo vệ trẻ em, tạo môi trường an toàn cho thế hệ tương lai.</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924407"/>
            <a:ext cx="7434620"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 Hình Thức Xâm Hại Trẻ Em</a:t>
            </a:r>
            <a:endParaRPr lang="en-US" sz="3850" dirty="0"/>
          </a:p>
        </p:txBody>
      </p:sp>
      <p:sp>
        <p:nvSpPr>
          <p:cNvPr id="3" name="Shape 1"/>
          <p:cNvSpPr/>
          <p:nvPr/>
        </p:nvSpPr>
        <p:spPr>
          <a:xfrm>
            <a:off x="837724" y="2959179"/>
            <a:ext cx="6372701" cy="1568291"/>
          </a:xfrm>
          <a:prstGeom prst="roundRect">
            <a:avLst>
              <a:gd name="adj" fmla="val 6997"/>
            </a:avLst>
          </a:prstGeom>
          <a:solidFill>
            <a:srgbClr val="FFFFFF">
              <a:alpha val="95000"/>
            </a:srgbClr>
          </a:solidFill>
          <a:ln w="22860">
            <a:solidFill>
              <a:srgbClr val="DABADD"/>
            </a:solidFill>
            <a:prstDash val="solid"/>
          </a:ln>
        </p:spPr>
      </p:sp>
      <p:pic>
        <p:nvPicPr>
          <p:cNvPr id="4" name="Image 0" descr="preencoded.png">    </p:cNvPr>
          <p:cNvPicPr>
            <a:picLocks noChangeAspect="1"/>
          </p:cNvPicPr>
          <p:nvPr/>
        </p:nvPicPr>
        <p:blipFill>
          <a:blip r:embed="rId1"/>
          <a:stretch>
            <a:fillRect/>
          </a:stretch>
        </p:blipFill>
        <p:spPr>
          <a:xfrm>
            <a:off x="814864" y="2959179"/>
            <a:ext cx="91440" cy="1568291"/>
          </a:xfrm>
          <a:prstGeom prst="rect">
            <a:avLst/>
          </a:prstGeom>
        </p:spPr>
      </p:pic>
      <p:sp>
        <p:nvSpPr>
          <p:cNvPr id="5" name="Text 2"/>
          <p:cNvSpPr/>
          <p:nvPr/>
        </p:nvSpPr>
        <p:spPr>
          <a:xfrm>
            <a:off x="1138595" y="319147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Xâm Hại Thể Chất</a:t>
            </a:r>
            <a:endParaRPr lang="en-US" sz="1900" dirty="0"/>
          </a:p>
        </p:txBody>
      </p:sp>
      <p:sp>
        <p:nvSpPr>
          <p:cNvPr id="6" name="Text 3"/>
          <p:cNvSpPr/>
          <p:nvPr/>
        </p:nvSpPr>
        <p:spPr>
          <a:xfrm>
            <a:off x="1138595" y="3625096"/>
            <a:ext cx="583953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Bạo lực, đánh đập, gây tổn thương cơ thể. Bao gồm cả việc bỏ mặc, không chăm sóc đầy đủ nhu cầu cơ bản của trẻ.</a:t>
            </a:r>
            <a:endParaRPr lang="en-US" sz="1600" dirty="0"/>
          </a:p>
        </p:txBody>
      </p:sp>
      <p:sp>
        <p:nvSpPr>
          <p:cNvPr id="7" name="Shape 4"/>
          <p:cNvSpPr/>
          <p:nvPr/>
        </p:nvSpPr>
        <p:spPr>
          <a:xfrm>
            <a:off x="7419856" y="2959179"/>
            <a:ext cx="6372820" cy="1568291"/>
          </a:xfrm>
          <a:prstGeom prst="roundRect">
            <a:avLst>
              <a:gd name="adj" fmla="val 6997"/>
            </a:avLst>
          </a:prstGeom>
          <a:solidFill>
            <a:srgbClr val="FFFFFF">
              <a:alpha val="95000"/>
            </a:srgbClr>
          </a:solidFill>
          <a:ln w="22860">
            <a:solidFill>
              <a:srgbClr val="DABADD"/>
            </a:solidFill>
            <a:prstDash val="solid"/>
          </a:ln>
        </p:spPr>
      </p:sp>
      <p:pic>
        <p:nvPicPr>
          <p:cNvPr id="8" name="Image 1" descr="preencoded.png">    </p:cNvPr>
          <p:cNvPicPr>
            <a:picLocks noChangeAspect="1"/>
          </p:cNvPicPr>
          <p:nvPr/>
        </p:nvPicPr>
        <p:blipFill>
          <a:blip r:embed="rId2"/>
          <a:stretch>
            <a:fillRect/>
          </a:stretch>
        </p:blipFill>
        <p:spPr>
          <a:xfrm>
            <a:off x="7396996" y="2959179"/>
            <a:ext cx="91440" cy="1568291"/>
          </a:xfrm>
          <a:prstGeom prst="rect">
            <a:avLst/>
          </a:prstGeom>
        </p:spPr>
      </p:pic>
      <p:sp>
        <p:nvSpPr>
          <p:cNvPr id="9" name="Text 5"/>
          <p:cNvSpPr/>
          <p:nvPr/>
        </p:nvSpPr>
        <p:spPr>
          <a:xfrm>
            <a:off x="7720727" y="3191470"/>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Xâm Hại Tình Dục</a:t>
            </a:r>
            <a:endParaRPr lang="en-US" sz="1900" dirty="0"/>
          </a:p>
        </p:txBody>
      </p:sp>
      <p:sp>
        <p:nvSpPr>
          <p:cNvPr id="10" name="Text 6"/>
          <p:cNvSpPr/>
          <p:nvPr/>
        </p:nvSpPr>
        <p:spPr>
          <a:xfrm>
            <a:off x="7720727" y="3625096"/>
            <a:ext cx="583965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Mọi hành vi tình dục với trẻ em dưới 16 tuổi. Bao gồm tiếp xúc không phù hợp, lạm dụng tình dục và khai thác tình dục.</a:t>
            </a:r>
            <a:endParaRPr lang="en-US" sz="1600" dirty="0"/>
          </a:p>
        </p:txBody>
      </p:sp>
      <p:sp>
        <p:nvSpPr>
          <p:cNvPr id="11" name="Shape 7"/>
          <p:cNvSpPr/>
          <p:nvPr/>
        </p:nvSpPr>
        <p:spPr>
          <a:xfrm>
            <a:off x="837724" y="4736902"/>
            <a:ext cx="6372701" cy="1568291"/>
          </a:xfrm>
          <a:prstGeom prst="roundRect">
            <a:avLst>
              <a:gd name="adj" fmla="val 6997"/>
            </a:avLst>
          </a:prstGeom>
          <a:solidFill>
            <a:srgbClr val="FFFFFF">
              <a:alpha val="95000"/>
            </a:srgbClr>
          </a:solidFill>
          <a:ln w="22860">
            <a:solidFill>
              <a:srgbClr val="DABADD"/>
            </a:solidFill>
            <a:prstDash val="solid"/>
          </a:ln>
        </p:spPr>
      </p:sp>
      <p:pic>
        <p:nvPicPr>
          <p:cNvPr id="12" name="Image 2" descr="preencoded.png">    </p:cNvPr>
          <p:cNvPicPr>
            <a:picLocks noChangeAspect="1"/>
          </p:cNvPicPr>
          <p:nvPr/>
        </p:nvPicPr>
        <p:blipFill>
          <a:blip r:embed="rId3"/>
          <a:stretch>
            <a:fillRect/>
          </a:stretch>
        </p:blipFill>
        <p:spPr>
          <a:xfrm>
            <a:off x="814864" y="4736902"/>
            <a:ext cx="91440" cy="1568291"/>
          </a:xfrm>
          <a:prstGeom prst="rect">
            <a:avLst/>
          </a:prstGeom>
        </p:spPr>
      </p:pic>
      <p:sp>
        <p:nvSpPr>
          <p:cNvPr id="13" name="Text 8"/>
          <p:cNvSpPr/>
          <p:nvPr/>
        </p:nvSpPr>
        <p:spPr>
          <a:xfrm>
            <a:off x="1138595" y="496919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Xâm Hại Tinh Thần</a:t>
            </a:r>
            <a:endParaRPr lang="en-US" sz="1900" dirty="0"/>
          </a:p>
        </p:txBody>
      </p:sp>
      <p:sp>
        <p:nvSpPr>
          <p:cNvPr id="14" name="Text 9"/>
          <p:cNvSpPr/>
          <p:nvPr/>
        </p:nvSpPr>
        <p:spPr>
          <a:xfrm>
            <a:off x="1138595" y="5402818"/>
            <a:ext cx="5839539"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Đe dọa, xúc phạm, làm tổn thương tâm lý trẻ. Gây ra căng thẳng, sợ hãi và ảnh hưởng đến sự phát triển tâm lý.</a:t>
            </a:r>
            <a:endParaRPr lang="en-US" sz="1600" dirty="0"/>
          </a:p>
        </p:txBody>
      </p:sp>
      <p:sp>
        <p:nvSpPr>
          <p:cNvPr id="15" name="Shape 10"/>
          <p:cNvSpPr/>
          <p:nvPr/>
        </p:nvSpPr>
        <p:spPr>
          <a:xfrm>
            <a:off x="7419856" y="4736902"/>
            <a:ext cx="6372820" cy="1568291"/>
          </a:xfrm>
          <a:prstGeom prst="roundRect">
            <a:avLst>
              <a:gd name="adj" fmla="val 6997"/>
            </a:avLst>
          </a:prstGeom>
          <a:solidFill>
            <a:srgbClr val="FFFFFF">
              <a:alpha val="95000"/>
            </a:srgbClr>
          </a:solidFill>
          <a:ln w="22860">
            <a:solidFill>
              <a:srgbClr val="DABADD"/>
            </a:solidFill>
            <a:prstDash val="solid"/>
          </a:ln>
        </p:spPr>
      </p:sp>
      <p:pic>
        <p:nvPicPr>
          <p:cNvPr id="16" name="Image 3" descr="preencoded.png">    </p:cNvPr>
          <p:cNvPicPr>
            <a:picLocks noChangeAspect="1"/>
          </p:cNvPicPr>
          <p:nvPr/>
        </p:nvPicPr>
        <p:blipFill>
          <a:blip r:embed="rId4"/>
          <a:stretch>
            <a:fillRect/>
          </a:stretch>
        </p:blipFill>
        <p:spPr>
          <a:xfrm>
            <a:off x="7396996" y="4736902"/>
            <a:ext cx="91440" cy="1568291"/>
          </a:xfrm>
          <a:prstGeom prst="rect">
            <a:avLst/>
          </a:prstGeom>
        </p:spPr>
      </p:pic>
      <p:sp>
        <p:nvSpPr>
          <p:cNvPr id="17" name="Text 11"/>
          <p:cNvSpPr/>
          <p:nvPr/>
        </p:nvSpPr>
        <p:spPr>
          <a:xfrm>
            <a:off x="7720727" y="496919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Bóc Lột Lao Động</a:t>
            </a:r>
            <a:endParaRPr lang="en-US" sz="1900" dirty="0"/>
          </a:p>
        </p:txBody>
      </p:sp>
      <p:sp>
        <p:nvSpPr>
          <p:cNvPr id="18" name="Text 12"/>
          <p:cNvSpPr/>
          <p:nvPr/>
        </p:nvSpPr>
        <p:spPr>
          <a:xfrm>
            <a:off x="7720727" y="5402818"/>
            <a:ext cx="5839658"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Buộc trẻ em làm việc quá sức, trong điều kiện nguy hiểm hoặc ảnh hưởng đến việc học tập và phát triển.</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3518" y="359807"/>
            <a:ext cx="5192435" cy="384929"/>
          </a:xfrm>
          <a:prstGeom prst="rect">
            <a:avLst/>
          </a:prstGeom>
          <a:noFill/>
          <a:ln/>
        </p:spPr>
        <p:txBody>
          <a:bodyPr wrap="none" lIns="0" tIns="0" rIns="0" bIns="0" rtlCol="0" anchor="t"/>
          <a:lstStyle/>
          <a:p>
            <a:pPr algn="l" indent="0" marL="0">
              <a:lnSpc>
                <a:spcPts val="3000"/>
              </a:lnSpc>
              <a:buNone/>
            </a:pPr>
            <a:r>
              <a:rPr lang="en-US" sz="2400" dirty="0">
                <a:solidFill>
                  <a:srgbClr val="D73AD7"/>
                </a:solidFill>
                <a:latin typeface="Source Serif 4 Semi Bold" pitchFamily="34" charset="0"/>
                <a:ea typeface="Source Serif 4 Semi Bold" pitchFamily="34" charset="-122"/>
                <a:cs typeface="Source Serif 4 Semi Bold" pitchFamily="34" charset="-120"/>
              </a:rPr>
              <a:t>Dấu Hiệu Nhận Biết Trẻ Bị Xâm Hại</a:t>
            </a:r>
            <a:endParaRPr lang="en-US" sz="2400" dirty="0"/>
          </a:p>
        </p:txBody>
      </p:sp>
      <p:sp>
        <p:nvSpPr>
          <p:cNvPr id="3" name="Text 1"/>
          <p:cNvSpPr/>
          <p:nvPr/>
        </p:nvSpPr>
        <p:spPr>
          <a:xfrm>
            <a:off x="523518" y="1071801"/>
            <a:ext cx="1539716" cy="192405"/>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Dấu Hiệu Thể Chất</a:t>
            </a:r>
            <a:endParaRPr lang="en-US" sz="1200" dirty="0"/>
          </a:p>
        </p:txBody>
      </p:sp>
      <p:sp>
        <p:nvSpPr>
          <p:cNvPr id="4" name="Text 2"/>
          <p:cNvSpPr/>
          <p:nvPr/>
        </p:nvSpPr>
        <p:spPr>
          <a:xfrm>
            <a:off x="523518" y="1395055"/>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Vết thương, bầm tím không rõ nguyên nhân</a:t>
            </a:r>
            <a:endParaRPr lang="en-US" sz="1000" dirty="0"/>
          </a:p>
        </p:txBody>
      </p:sp>
      <p:sp>
        <p:nvSpPr>
          <p:cNvPr id="5" name="Text 3"/>
          <p:cNvSpPr/>
          <p:nvPr/>
        </p:nvSpPr>
        <p:spPr>
          <a:xfrm>
            <a:off x="523518" y="1650087"/>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Thay đổi đột ngột về cân nặng</a:t>
            </a:r>
            <a:endParaRPr lang="en-US" sz="1000" dirty="0"/>
          </a:p>
        </p:txBody>
      </p:sp>
      <p:sp>
        <p:nvSpPr>
          <p:cNvPr id="6" name="Text 4"/>
          <p:cNvSpPr/>
          <p:nvPr/>
        </p:nvSpPr>
        <p:spPr>
          <a:xfrm>
            <a:off x="523518" y="1905119"/>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Khó khăn khi đi lại hoặc ngồi</a:t>
            </a:r>
            <a:endParaRPr lang="en-US" sz="1000" dirty="0"/>
          </a:p>
        </p:txBody>
      </p:sp>
      <p:sp>
        <p:nvSpPr>
          <p:cNvPr id="7" name="Text 5"/>
          <p:cNvSpPr/>
          <p:nvPr/>
        </p:nvSpPr>
        <p:spPr>
          <a:xfrm>
            <a:off x="523518" y="2160151"/>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Quần áo rách, bẩn thường xuyên</a:t>
            </a:r>
            <a:endParaRPr lang="en-US" sz="1000" dirty="0"/>
          </a:p>
        </p:txBody>
      </p:sp>
      <p:sp>
        <p:nvSpPr>
          <p:cNvPr id="8" name="Text 6"/>
          <p:cNvSpPr/>
          <p:nvPr/>
        </p:nvSpPr>
        <p:spPr>
          <a:xfrm>
            <a:off x="523518" y="2415183"/>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Thiếu vệ sinh cá nhân</a:t>
            </a:r>
            <a:endParaRPr lang="en-US" sz="1000" dirty="0"/>
          </a:p>
        </p:txBody>
      </p:sp>
      <p:pic>
        <p:nvPicPr>
          <p:cNvPr id="9" name="Image 0" descr="preencoded.png">    </p:cNvPr>
          <p:cNvPicPr>
            <a:picLocks noChangeAspect="1"/>
          </p:cNvPicPr>
          <p:nvPr/>
        </p:nvPicPr>
        <p:blipFill>
          <a:blip r:embed="rId1"/>
          <a:stretch>
            <a:fillRect/>
          </a:stretch>
        </p:blipFill>
        <p:spPr>
          <a:xfrm>
            <a:off x="523518" y="2771656"/>
            <a:ext cx="6632019" cy="6632019"/>
          </a:xfrm>
          <a:prstGeom prst="rect">
            <a:avLst/>
          </a:prstGeom>
        </p:spPr>
      </p:pic>
      <p:sp>
        <p:nvSpPr>
          <p:cNvPr id="10" name="Text 7"/>
          <p:cNvSpPr/>
          <p:nvPr/>
        </p:nvSpPr>
        <p:spPr>
          <a:xfrm>
            <a:off x="7482483" y="1071801"/>
            <a:ext cx="1539716" cy="192405"/>
          </a:xfrm>
          <a:prstGeom prst="rect">
            <a:avLst/>
          </a:prstGeom>
          <a:noFill/>
          <a:ln/>
        </p:spPr>
        <p:txBody>
          <a:bodyPr wrap="none" lIns="0" tIns="0" rIns="0" bIns="0" rtlCol="0" anchor="t"/>
          <a:lstStyle/>
          <a:p>
            <a:pPr algn="l" indent="0" marL="0">
              <a:lnSpc>
                <a:spcPts val="1500"/>
              </a:lnSpc>
              <a:buNone/>
            </a:pPr>
            <a:r>
              <a:rPr lang="en-US" sz="1200" dirty="0">
                <a:solidFill>
                  <a:srgbClr val="D73AD7"/>
                </a:solidFill>
                <a:latin typeface="Source Serif 4 Semi Bold" pitchFamily="34" charset="0"/>
                <a:ea typeface="Source Serif 4 Semi Bold" pitchFamily="34" charset="-122"/>
                <a:cs typeface="Source Serif 4 Semi Bold" pitchFamily="34" charset="-120"/>
              </a:rPr>
              <a:t>Dấu Hiệu Hành Vi</a:t>
            </a:r>
            <a:endParaRPr lang="en-US" sz="1200" dirty="0"/>
          </a:p>
        </p:txBody>
      </p:sp>
      <p:sp>
        <p:nvSpPr>
          <p:cNvPr id="11" name="Text 8"/>
          <p:cNvSpPr/>
          <p:nvPr/>
        </p:nvSpPr>
        <p:spPr>
          <a:xfrm>
            <a:off x="7482483" y="1395055"/>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Thay đổi tính cách đột ngột</a:t>
            </a:r>
            <a:endParaRPr lang="en-US" sz="1000" dirty="0"/>
          </a:p>
        </p:txBody>
      </p:sp>
      <p:sp>
        <p:nvSpPr>
          <p:cNvPr id="12" name="Text 9"/>
          <p:cNvSpPr/>
          <p:nvPr/>
        </p:nvSpPr>
        <p:spPr>
          <a:xfrm>
            <a:off x="7482483" y="1650087"/>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Sợ hãi, thu mình, tránh tiếp xúc</a:t>
            </a:r>
            <a:endParaRPr lang="en-US" sz="1000" dirty="0"/>
          </a:p>
        </p:txBody>
      </p:sp>
      <p:sp>
        <p:nvSpPr>
          <p:cNvPr id="13" name="Text 10"/>
          <p:cNvSpPr/>
          <p:nvPr/>
        </p:nvSpPr>
        <p:spPr>
          <a:xfrm>
            <a:off x="7482483" y="1905119"/>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Giảm kết quả học tập</a:t>
            </a:r>
            <a:endParaRPr lang="en-US" sz="1000" dirty="0"/>
          </a:p>
        </p:txBody>
      </p:sp>
      <p:sp>
        <p:nvSpPr>
          <p:cNvPr id="14" name="Text 11"/>
          <p:cNvSpPr/>
          <p:nvPr/>
        </p:nvSpPr>
        <p:spPr>
          <a:xfrm>
            <a:off x="7482483" y="2160151"/>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Có hành vi tình dục không phù hợp tuổi</a:t>
            </a:r>
            <a:endParaRPr lang="en-US" sz="1000" dirty="0"/>
          </a:p>
        </p:txBody>
      </p:sp>
      <p:sp>
        <p:nvSpPr>
          <p:cNvPr id="15" name="Text 12"/>
          <p:cNvSpPr/>
          <p:nvPr/>
        </p:nvSpPr>
        <p:spPr>
          <a:xfrm>
            <a:off x="7482483" y="2415183"/>
            <a:ext cx="6632019" cy="209312"/>
          </a:xfrm>
          <a:prstGeom prst="rect">
            <a:avLst/>
          </a:prstGeom>
          <a:noFill/>
          <a:ln/>
        </p:spPr>
        <p:txBody>
          <a:bodyPr wrap="none" lIns="0" tIns="0" rIns="0" bIns="0" rtlCol="0" anchor="t"/>
          <a:lstStyle/>
          <a:p>
            <a:pPr algn="l" marL="342900" indent="-342900">
              <a:lnSpc>
                <a:spcPts val="1600"/>
              </a:lnSpc>
              <a:buSzPct val="100000"/>
              <a:buChar char="•"/>
            </a:pPr>
            <a:r>
              <a:rPr lang="en-US" sz="1000" dirty="0">
                <a:solidFill>
                  <a:srgbClr val="272525"/>
                </a:solidFill>
                <a:latin typeface="Source Sans 3" pitchFamily="34" charset="0"/>
                <a:ea typeface="Source Sans 3" pitchFamily="34" charset="-122"/>
                <a:cs typeface="Source Sans 3" pitchFamily="34" charset="-120"/>
              </a:rPr>
              <a:t>Tự làm tổn thương bản thân</a:t>
            </a:r>
            <a:endParaRPr lang="en-US" sz="1000" dirty="0"/>
          </a:p>
        </p:txBody>
      </p:sp>
      <p:pic>
        <p:nvPicPr>
          <p:cNvPr id="16" name="Image 1" descr="preencoded.png">    </p:cNvPr>
          <p:cNvPicPr>
            <a:picLocks noChangeAspect="1"/>
          </p:cNvPicPr>
          <p:nvPr/>
        </p:nvPicPr>
        <p:blipFill>
          <a:blip r:embed="rId2"/>
          <a:stretch>
            <a:fillRect/>
          </a:stretch>
        </p:blipFill>
        <p:spPr>
          <a:xfrm>
            <a:off x="7482483" y="2771656"/>
            <a:ext cx="6632019" cy="663201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4177308"/>
            <a:ext cx="4928354"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Vai Trò Của Gia Đình</a:t>
            </a:r>
            <a:endParaRPr lang="en-US" sz="3850" dirty="0"/>
          </a:p>
        </p:txBody>
      </p:sp>
      <p:pic>
        <p:nvPicPr>
          <p:cNvPr id="4" name="Image 1" descr="preencoded.png">    </p:cNvPr>
          <p:cNvPicPr>
            <a:picLocks noChangeAspect="1"/>
          </p:cNvPicPr>
          <p:nvPr/>
        </p:nvPicPr>
        <p:blipFill>
          <a:blip r:embed="rId2"/>
          <a:stretch>
            <a:fillRect/>
          </a:stretch>
        </p:blipFill>
        <p:spPr>
          <a:xfrm>
            <a:off x="837724" y="5107305"/>
            <a:ext cx="523637" cy="523637"/>
          </a:xfrm>
          <a:prstGeom prst="rect">
            <a:avLst/>
          </a:prstGeom>
        </p:spPr>
      </p:pic>
      <p:sp>
        <p:nvSpPr>
          <p:cNvPr id="5" name="Text 1"/>
          <p:cNvSpPr/>
          <p:nvPr/>
        </p:nvSpPr>
        <p:spPr>
          <a:xfrm>
            <a:off x="1623179" y="523160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Giáo Dục An Toàn</a:t>
            </a:r>
            <a:endParaRPr lang="en-US" sz="1900" dirty="0"/>
          </a:p>
        </p:txBody>
      </p:sp>
      <p:sp>
        <p:nvSpPr>
          <p:cNvPr id="6" name="Text 2"/>
          <p:cNvSpPr/>
          <p:nvPr/>
        </p:nvSpPr>
        <p:spPr>
          <a:xfrm>
            <a:off x="1623179" y="5665232"/>
            <a:ext cx="335827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Dạy trẻ về các bộ phận riêng tư, quyền nói "không" và cách nhận biết hành vi không phù hợp từ người lớn.</a:t>
            </a:r>
            <a:endParaRPr lang="en-US" sz="1600" dirty="0"/>
          </a:p>
        </p:txBody>
      </p:sp>
      <p:pic>
        <p:nvPicPr>
          <p:cNvPr id="7" name="Image 2" descr="preencoded.png">    </p:cNvPr>
          <p:cNvPicPr>
            <a:picLocks noChangeAspect="1"/>
          </p:cNvPicPr>
          <p:nvPr/>
        </p:nvPicPr>
        <p:blipFill>
          <a:blip r:embed="rId3"/>
          <a:stretch>
            <a:fillRect/>
          </a:stretch>
        </p:blipFill>
        <p:spPr>
          <a:xfrm>
            <a:off x="5243274" y="5107305"/>
            <a:ext cx="523637" cy="523637"/>
          </a:xfrm>
          <a:prstGeom prst="rect">
            <a:avLst/>
          </a:prstGeom>
        </p:spPr>
      </p:pic>
      <p:sp>
        <p:nvSpPr>
          <p:cNvPr id="8" name="Text 3"/>
          <p:cNvSpPr/>
          <p:nvPr/>
        </p:nvSpPr>
        <p:spPr>
          <a:xfrm>
            <a:off x="6028730" y="523160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Giao Tiếp Cởi Mở</a:t>
            </a:r>
            <a:endParaRPr lang="en-US" sz="1900" dirty="0"/>
          </a:p>
        </p:txBody>
      </p:sp>
      <p:sp>
        <p:nvSpPr>
          <p:cNvPr id="9" name="Text 4"/>
          <p:cNvSpPr/>
          <p:nvPr/>
        </p:nvSpPr>
        <p:spPr>
          <a:xfrm>
            <a:off x="6028730" y="5665232"/>
            <a:ext cx="335827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Tạo môi trường để trẻ thoải mái chia sẻ, lắng nghe và tin tưởng khi trẻ có vấn đề hoặc lo lắng.</a:t>
            </a:r>
            <a:endParaRPr lang="en-US" sz="1600" dirty="0"/>
          </a:p>
        </p:txBody>
      </p:sp>
      <p:pic>
        <p:nvPicPr>
          <p:cNvPr id="10" name="Image 3" descr="preencoded.png">    </p:cNvPr>
          <p:cNvPicPr>
            <a:picLocks noChangeAspect="1"/>
          </p:cNvPicPr>
          <p:nvPr/>
        </p:nvPicPr>
        <p:blipFill>
          <a:blip r:embed="rId4"/>
          <a:stretch>
            <a:fillRect/>
          </a:stretch>
        </p:blipFill>
        <p:spPr>
          <a:xfrm>
            <a:off x="9648825" y="5107305"/>
            <a:ext cx="523637" cy="523637"/>
          </a:xfrm>
          <a:prstGeom prst="rect">
            <a:avLst/>
          </a:prstGeom>
        </p:spPr>
      </p:pic>
      <p:sp>
        <p:nvSpPr>
          <p:cNvPr id="11" name="Text 5"/>
          <p:cNvSpPr/>
          <p:nvPr/>
        </p:nvSpPr>
        <p:spPr>
          <a:xfrm>
            <a:off x="10434280" y="5231606"/>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Giám Sát Phù Hợp</a:t>
            </a:r>
            <a:endParaRPr lang="en-US" sz="1900" dirty="0"/>
          </a:p>
        </p:txBody>
      </p:sp>
      <p:sp>
        <p:nvSpPr>
          <p:cNvPr id="12" name="Text 6"/>
          <p:cNvSpPr/>
          <p:nvPr/>
        </p:nvSpPr>
        <p:spPr>
          <a:xfrm>
            <a:off x="10434280" y="5665232"/>
            <a:ext cx="3358396"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Theo dõi hoạt động của trẻ, biết trẻ ở đâu, với ai, làm gì mà không gây áp lực quá mức.</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748552"/>
            <a:ext cx="5648087"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Vai Trò Của Nhà Trường</a:t>
            </a:r>
            <a:endParaRPr lang="en-US" sz="3850" dirty="0"/>
          </a:p>
        </p:txBody>
      </p:sp>
      <p:sp>
        <p:nvSpPr>
          <p:cNvPr id="3" name="Text 1"/>
          <p:cNvSpPr/>
          <p:nvPr/>
        </p:nvSpPr>
        <p:spPr>
          <a:xfrm>
            <a:off x="837724" y="2783324"/>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01</a:t>
            </a:r>
            <a:endParaRPr lang="en-US" sz="1600" dirty="0"/>
          </a:p>
        </p:txBody>
      </p:sp>
      <p:pic>
        <p:nvPicPr>
          <p:cNvPr id="4" name="Image 0" descr="preencoded.png">    </p:cNvPr>
          <p:cNvPicPr>
            <a:picLocks noChangeAspect="1"/>
          </p:cNvPicPr>
          <p:nvPr/>
        </p:nvPicPr>
        <p:blipFill>
          <a:blip r:embed="rId1"/>
          <a:stretch>
            <a:fillRect/>
          </a:stretch>
        </p:blipFill>
        <p:spPr>
          <a:xfrm>
            <a:off x="837724" y="3116342"/>
            <a:ext cx="6372701" cy="22860"/>
          </a:xfrm>
          <a:prstGeom prst="rect">
            <a:avLst/>
          </a:prstGeom>
        </p:spPr>
      </p:pic>
      <p:sp>
        <p:nvSpPr>
          <p:cNvPr id="5" name="Text 2"/>
          <p:cNvSpPr/>
          <p:nvPr/>
        </p:nvSpPr>
        <p:spPr>
          <a:xfrm>
            <a:off x="837724" y="3266718"/>
            <a:ext cx="275189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Giáo Dục Kỹ Năng Sống</a:t>
            </a:r>
            <a:endParaRPr lang="en-US" sz="1900" dirty="0"/>
          </a:p>
        </p:txBody>
      </p:sp>
      <p:sp>
        <p:nvSpPr>
          <p:cNvPr id="6" name="Text 3"/>
          <p:cNvSpPr/>
          <p:nvPr/>
        </p:nvSpPr>
        <p:spPr>
          <a:xfrm>
            <a:off x="837724" y="3700343"/>
            <a:ext cx="637270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Tích hợp chương trình giáo dục về an toàn cá nhân, kỹ năng tự bảo vệ vào hoạt động giảng dạy.</a:t>
            </a:r>
            <a:endParaRPr lang="en-US" sz="1600" dirty="0"/>
          </a:p>
        </p:txBody>
      </p:sp>
      <p:sp>
        <p:nvSpPr>
          <p:cNvPr id="7" name="Text 4"/>
          <p:cNvSpPr/>
          <p:nvPr/>
        </p:nvSpPr>
        <p:spPr>
          <a:xfrm>
            <a:off x="7419856" y="2783324"/>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02</a:t>
            </a:r>
            <a:endParaRPr lang="en-US" sz="1600" dirty="0"/>
          </a:p>
        </p:txBody>
      </p:sp>
      <p:pic>
        <p:nvPicPr>
          <p:cNvPr id="8" name="Image 1" descr="preencoded.png">    </p:cNvPr>
          <p:cNvPicPr>
            <a:picLocks noChangeAspect="1"/>
          </p:cNvPicPr>
          <p:nvPr/>
        </p:nvPicPr>
        <p:blipFill>
          <a:blip r:embed="rId2"/>
          <a:stretch>
            <a:fillRect/>
          </a:stretch>
        </p:blipFill>
        <p:spPr>
          <a:xfrm>
            <a:off x="7419856" y="3116342"/>
            <a:ext cx="6372820" cy="22860"/>
          </a:xfrm>
          <a:prstGeom prst="rect">
            <a:avLst/>
          </a:prstGeom>
        </p:spPr>
      </p:pic>
      <p:sp>
        <p:nvSpPr>
          <p:cNvPr id="9" name="Text 5"/>
          <p:cNvSpPr/>
          <p:nvPr/>
        </p:nvSpPr>
        <p:spPr>
          <a:xfrm>
            <a:off x="7419856" y="3266718"/>
            <a:ext cx="2900005"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Tạo Môi Trường An Toàn</a:t>
            </a:r>
            <a:endParaRPr lang="en-US" sz="1900" dirty="0"/>
          </a:p>
        </p:txBody>
      </p:sp>
      <p:sp>
        <p:nvSpPr>
          <p:cNvPr id="10" name="Text 6"/>
          <p:cNvSpPr/>
          <p:nvPr/>
        </p:nvSpPr>
        <p:spPr>
          <a:xfrm>
            <a:off x="7419856" y="3700343"/>
            <a:ext cx="6372820"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Xây dựng quy định bảo vệ trẻ em, đào tạo giáo viên nhận biết dấu hiệu xâm hại và cách xử lý.</a:t>
            </a:r>
            <a:endParaRPr lang="en-US" sz="1600" dirty="0"/>
          </a:p>
        </p:txBody>
      </p:sp>
      <p:sp>
        <p:nvSpPr>
          <p:cNvPr id="11" name="Text 7"/>
          <p:cNvSpPr/>
          <p:nvPr/>
        </p:nvSpPr>
        <p:spPr>
          <a:xfrm>
            <a:off x="837724" y="4736902"/>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03</a:t>
            </a:r>
            <a:endParaRPr lang="en-US" sz="1600" dirty="0"/>
          </a:p>
        </p:txBody>
      </p:sp>
      <p:pic>
        <p:nvPicPr>
          <p:cNvPr id="12" name="Image 2" descr="preencoded.png">    </p:cNvPr>
          <p:cNvPicPr>
            <a:picLocks noChangeAspect="1"/>
          </p:cNvPicPr>
          <p:nvPr/>
        </p:nvPicPr>
        <p:blipFill>
          <a:blip r:embed="rId3"/>
          <a:stretch>
            <a:fillRect/>
          </a:stretch>
        </p:blipFill>
        <p:spPr>
          <a:xfrm>
            <a:off x="837724" y="5048964"/>
            <a:ext cx="6372701" cy="22860"/>
          </a:xfrm>
          <a:prstGeom prst="rect">
            <a:avLst/>
          </a:prstGeom>
        </p:spPr>
      </p:pic>
      <p:sp>
        <p:nvSpPr>
          <p:cNvPr id="13" name="Text 8"/>
          <p:cNvSpPr/>
          <p:nvPr/>
        </p:nvSpPr>
        <p:spPr>
          <a:xfrm>
            <a:off x="837724" y="5220295"/>
            <a:ext cx="2624852"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Phối Hợp Với Gia Đình</a:t>
            </a:r>
            <a:endParaRPr lang="en-US" sz="1900" dirty="0"/>
          </a:p>
        </p:txBody>
      </p:sp>
      <p:sp>
        <p:nvSpPr>
          <p:cNvPr id="14" name="Text 9"/>
          <p:cNvSpPr/>
          <p:nvPr/>
        </p:nvSpPr>
        <p:spPr>
          <a:xfrm>
            <a:off x="837724" y="5653921"/>
            <a:ext cx="6372701"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Thường xuyên trao đổi với phụ huynh về tình hình của trẻ, tổ chức các buổi tập huấn cho cha mẹ.</a:t>
            </a:r>
            <a:endParaRPr lang="en-US" sz="1600" dirty="0"/>
          </a:p>
        </p:txBody>
      </p:sp>
      <p:sp>
        <p:nvSpPr>
          <p:cNvPr id="15" name="Text 10"/>
          <p:cNvSpPr/>
          <p:nvPr/>
        </p:nvSpPr>
        <p:spPr>
          <a:xfrm>
            <a:off x="7419856" y="4736902"/>
            <a:ext cx="209431" cy="261818"/>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erif 4 Light" pitchFamily="34" charset="0"/>
                <a:ea typeface="Source Serif 4 Light" pitchFamily="34" charset="-122"/>
                <a:cs typeface="Source Serif 4 Light" pitchFamily="34" charset="-120"/>
              </a:rPr>
              <a:t>04</a:t>
            </a:r>
            <a:endParaRPr lang="en-US" sz="1600" dirty="0"/>
          </a:p>
        </p:txBody>
      </p:sp>
      <p:pic>
        <p:nvPicPr>
          <p:cNvPr id="16" name="Image 3" descr="preencoded.png">    </p:cNvPr>
          <p:cNvPicPr>
            <a:picLocks noChangeAspect="1"/>
          </p:cNvPicPr>
          <p:nvPr/>
        </p:nvPicPr>
        <p:blipFill>
          <a:blip r:embed="rId4"/>
          <a:stretch>
            <a:fillRect/>
          </a:stretch>
        </p:blipFill>
        <p:spPr>
          <a:xfrm>
            <a:off x="7419856" y="5048964"/>
            <a:ext cx="6372820" cy="22860"/>
          </a:xfrm>
          <a:prstGeom prst="rect">
            <a:avLst/>
          </a:prstGeom>
        </p:spPr>
      </p:pic>
      <p:sp>
        <p:nvSpPr>
          <p:cNvPr id="17" name="Text 11"/>
          <p:cNvSpPr/>
          <p:nvPr/>
        </p:nvSpPr>
        <p:spPr>
          <a:xfrm>
            <a:off x="7419856" y="522029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Báo Cáo Kịp Thời</a:t>
            </a:r>
            <a:endParaRPr lang="en-US" sz="1900" dirty="0"/>
          </a:p>
        </p:txBody>
      </p:sp>
      <p:sp>
        <p:nvSpPr>
          <p:cNvPr id="18" name="Text 12"/>
          <p:cNvSpPr/>
          <p:nvPr/>
        </p:nvSpPr>
        <p:spPr>
          <a:xfrm>
            <a:off x="7419856" y="5653921"/>
            <a:ext cx="6372820"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Có cơ chế báo cáo nhanh chóng khi phát hiện dấu hiệu xâm hại, phối hợp với cơ quan chức năng.</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618184"/>
          </a:xfrm>
          <a:prstGeom prst="rect">
            <a:avLst/>
          </a:prstGeom>
        </p:spPr>
      </p:pic>
      <p:sp>
        <p:nvSpPr>
          <p:cNvPr id="3" name="Text 0"/>
          <p:cNvSpPr/>
          <p:nvPr/>
        </p:nvSpPr>
        <p:spPr>
          <a:xfrm>
            <a:off x="837724" y="3603546"/>
            <a:ext cx="7248882"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Kỹ Năng Tự Bảo Vệ Cho Trẻ Em</a:t>
            </a:r>
            <a:endParaRPr lang="en-US" sz="3850" dirty="0"/>
          </a:p>
        </p:txBody>
      </p:sp>
      <p:sp>
        <p:nvSpPr>
          <p:cNvPr id="4" name="Shape 1"/>
          <p:cNvSpPr/>
          <p:nvPr/>
        </p:nvSpPr>
        <p:spPr>
          <a:xfrm>
            <a:off x="837724" y="4533543"/>
            <a:ext cx="4178618" cy="2710577"/>
          </a:xfrm>
          <a:prstGeom prst="roundRect">
            <a:avLst>
              <a:gd name="adj" fmla="val 3246"/>
            </a:avLst>
          </a:prstGeom>
          <a:solidFill>
            <a:srgbClr val="F4D4F7"/>
          </a:solidFill>
          <a:ln w="7620">
            <a:solidFill>
              <a:srgbClr val="DABADD"/>
            </a:solidFill>
            <a:prstDash val="solid"/>
          </a:ln>
        </p:spPr>
      </p:sp>
      <p:pic>
        <p:nvPicPr>
          <p:cNvPr id="5" name="Image 1" descr="preencoded.png">    </p:cNvPr>
          <p:cNvPicPr>
            <a:picLocks noChangeAspect="1"/>
          </p:cNvPicPr>
          <p:nvPr/>
        </p:nvPicPr>
        <p:blipFill>
          <a:blip r:embed="rId2"/>
          <a:stretch>
            <a:fillRect/>
          </a:stretch>
        </p:blipFill>
        <p:spPr>
          <a:xfrm>
            <a:off x="1054775" y="4750594"/>
            <a:ext cx="628293" cy="628293"/>
          </a:xfrm>
          <a:prstGeom prst="rect">
            <a:avLst/>
          </a:prstGeom>
        </p:spPr>
      </p:pic>
      <p:pic>
        <p:nvPicPr>
          <p:cNvPr id="6" name="Image 2" descr="preencoded.png">    </p:cNvPr>
          <p:cNvPicPr>
            <a:picLocks noChangeAspect="1"/>
          </p:cNvPicPr>
          <p:nvPr/>
        </p:nvPicPr>
        <p:blipFill>
          <a:blip r:embed="rId3"/>
          <a:stretch>
            <a:fillRect/>
          </a:stretch>
        </p:blipFill>
        <p:spPr>
          <a:xfrm>
            <a:off x="1227534" y="4887992"/>
            <a:ext cx="282654" cy="353378"/>
          </a:xfrm>
          <a:prstGeom prst="rect">
            <a:avLst/>
          </a:prstGeom>
        </p:spPr>
      </p:pic>
      <p:sp>
        <p:nvSpPr>
          <p:cNvPr id="7" name="Text 2"/>
          <p:cNvSpPr/>
          <p:nvPr/>
        </p:nvSpPr>
        <p:spPr>
          <a:xfrm>
            <a:off x="1054775" y="558831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Quyền Nói "Không"</a:t>
            </a:r>
            <a:endParaRPr lang="en-US" sz="1900" dirty="0"/>
          </a:p>
        </p:txBody>
      </p:sp>
      <p:sp>
        <p:nvSpPr>
          <p:cNvPr id="8" name="Text 3"/>
          <p:cNvSpPr/>
          <p:nvPr/>
        </p:nvSpPr>
        <p:spPr>
          <a:xfrm>
            <a:off x="1054775" y="6021943"/>
            <a:ext cx="3744516"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Dạy trẻ có quyền từ chối khi cảm thấy không thoải mái, kể cả với người quen.</a:t>
            </a:r>
            <a:endParaRPr lang="en-US" sz="1600" dirty="0"/>
          </a:p>
        </p:txBody>
      </p:sp>
      <p:sp>
        <p:nvSpPr>
          <p:cNvPr id="9" name="Shape 4"/>
          <p:cNvSpPr/>
          <p:nvPr/>
        </p:nvSpPr>
        <p:spPr>
          <a:xfrm>
            <a:off x="5225772" y="4533543"/>
            <a:ext cx="4178737" cy="2710577"/>
          </a:xfrm>
          <a:prstGeom prst="roundRect">
            <a:avLst>
              <a:gd name="adj" fmla="val 3246"/>
            </a:avLst>
          </a:prstGeom>
          <a:solidFill>
            <a:srgbClr val="F4D4F7"/>
          </a:solidFill>
          <a:ln w="7620">
            <a:solidFill>
              <a:srgbClr val="DABADD"/>
            </a:solidFill>
            <a:prstDash val="solid"/>
          </a:ln>
        </p:spPr>
      </p:sp>
      <p:pic>
        <p:nvPicPr>
          <p:cNvPr id="10" name="Image 3" descr="preencoded.png">    </p:cNvPr>
          <p:cNvPicPr>
            <a:picLocks noChangeAspect="1"/>
          </p:cNvPicPr>
          <p:nvPr/>
        </p:nvPicPr>
        <p:blipFill>
          <a:blip r:embed="rId4"/>
          <a:stretch>
            <a:fillRect/>
          </a:stretch>
        </p:blipFill>
        <p:spPr>
          <a:xfrm>
            <a:off x="5442823" y="4750594"/>
            <a:ext cx="628293" cy="628293"/>
          </a:xfrm>
          <a:prstGeom prst="rect">
            <a:avLst/>
          </a:prstGeom>
        </p:spPr>
      </p:pic>
      <p:pic>
        <p:nvPicPr>
          <p:cNvPr id="11" name="Image 4" descr="preencoded.png">    </p:cNvPr>
          <p:cNvPicPr>
            <a:picLocks noChangeAspect="1"/>
          </p:cNvPicPr>
          <p:nvPr/>
        </p:nvPicPr>
        <p:blipFill>
          <a:blip r:embed="rId5"/>
          <a:stretch>
            <a:fillRect/>
          </a:stretch>
        </p:blipFill>
        <p:spPr>
          <a:xfrm>
            <a:off x="5615583" y="4887992"/>
            <a:ext cx="282654" cy="353378"/>
          </a:xfrm>
          <a:prstGeom prst="rect">
            <a:avLst/>
          </a:prstGeom>
        </p:spPr>
      </p:pic>
      <p:sp>
        <p:nvSpPr>
          <p:cNvPr id="12" name="Text 5"/>
          <p:cNvSpPr/>
          <p:nvPr/>
        </p:nvSpPr>
        <p:spPr>
          <a:xfrm>
            <a:off x="5442823" y="5588318"/>
            <a:ext cx="3744635" cy="616029"/>
          </a:xfrm>
          <a:prstGeom prst="rect">
            <a:avLst/>
          </a:prstGeom>
          <a:noFill/>
          <a:ln/>
        </p:spPr>
        <p:txBody>
          <a:bodyPr wrap="squar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Thoát Khỏi Tình Huống Nguy Hiểm</a:t>
            </a:r>
            <a:endParaRPr lang="en-US" sz="1900" dirty="0"/>
          </a:p>
        </p:txBody>
      </p:sp>
      <p:sp>
        <p:nvSpPr>
          <p:cNvPr id="13" name="Text 6"/>
          <p:cNvSpPr/>
          <p:nvPr/>
        </p:nvSpPr>
        <p:spPr>
          <a:xfrm>
            <a:off x="5442823" y="6329958"/>
            <a:ext cx="3744635"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Hướng dẫn trẻ cách rời khỏi nơi không an toàn và tìm kiếm sự giúp đỡ.</a:t>
            </a:r>
            <a:endParaRPr lang="en-US" sz="1600" dirty="0"/>
          </a:p>
        </p:txBody>
      </p:sp>
      <p:sp>
        <p:nvSpPr>
          <p:cNvPr id="14" name="Shape 7"/>
          <p:cNvSpPr/>
          <p:nvPr/>
        </p:nvSpPr>
        <p:spPr>
          <a:xfrm>
            <a:off x="9613940" y="4533543"/>
            <a:ext cx="4178737" cy="2710577"/>
          </a:xfrm>
          <a:prstGeom prst="roundRect">
            <a:avLst>
              <a:gd name="adj" fmla="val 3246"/>
            </a:avLst>
          </a:prstGeom>
          <a:solidFill>
            <a:srgbClr val="F4D4F7"/>
          </a:solidFill>
          <a:ln w="7620">
            <a:solidFill>
              <a:srgbClr val="DABADD"/>
            </a:solidFill>
            <a:prstDash val="solid"/>
          </a:ln>
        </p:spPr>
      </p:sp>
      <p:pic>
        <p:nvPicPr>
          <p:cNvPr id="15" name="Image 5" descr="preencoded.png">    </p:cNvPr>
          <p:cNvPicPr>
            <a:picLocks noChangeAspect="1"/>
          </p:cNvPicPr>
          <p:nvPr/>
        </p:nvPicPr>
        <p:blipFill>
          <a:blip r:embed="rId6"/>
          <a:stretch>
            <a:fillRect/>
          </a:stretch>
        </p:blipFill>
        <p:spPr>
          <a:xfrm>
            <a:off x="9830991" y="4750594"/>
            <a:ext cx="628293" cy="628293"/>
          </a:xfrm>
          <a:prstGeom prst="rect">
            <a:avLst/>
          </a:prstGeom>
        </p:spPr>
      </p:pic>
      <p:pic>
        <p:nvPicPr>
          <p:cNvPr id="16" name="Image 6" descr="preencoded.png">    </p:cNvPr>
          <p:cNvPicPr>
            <a:picLocks noChangeAspect="1"/>
          </p:cNvPicPr>
          <p:nvPr/>
        </p:nvPicPr>
        <p:blipFill>
          <a:blip r:embed="rId7"/>
          <a:stretch>
            <a:fillRect/>
          </a:stretch>
        </p:blipFill>
        <p:spPr>
          <a:xfrm>
            <a:off x="10003750" y="4887992"/>
            <a:ext cx="282654" cy="353378"/>
          </a:xfrm>
          <a:prstGeom prst="rect">
            <a:avLst/>
          </a:prstGeom>
        </p:spPr>
      </p:pic>
      <p:sp>
        <p:nvSpPr>
          <p:cNvPr id="17" name="Text 8"/>
          <p:cNvSpPr/>
          <p:nvPr/>
        </p:nvSpPr>
        <p:spPr>
          <a:xfrm>
            <a:off x="9830991" y="5588318"/>
            <a:ext cx="3059073"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Kể Cho Người Lớn Tin Cậy</a:t>
            </a:r>
            <a:endParaRPr lang="en-US" sz="1900" dirty="0"/>
          </a:p>
        </p:txBody>
      </p:sp>
      <p:sp>
        <p:nvSpPr>
          <p:cNvPr id="18" name="Text 9"/>
          <p:cNvSpPr/>
          <p:nvPr/>
        </p:nvSpPr>
        <p:spPr>
          <a:xfrm>
            <a:off x="9830991" y="6021943"/>
            <a:ext cx="3744635"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Khuyến khích trẻ chia sẻ với cha mẹ, giáo viên hoặc người lớn đáng tin cậy khi gặp vấn đề.</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712357"/>
            <a:ext cx="8148995"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Cách Xử Lý Khi Phát Hiện Xâm Hại</a:t>
            </a:r>
            <a:endParaRPr lang="en-US" sz="3850" dirty="0"/>
          </a:p>
        </p:txBody>
      </p:sp>
      <p:pic>
        <p:nvPicPr>
          <p:cNvPr id="3" name="Image 0" descr="preencoded.png">    </p:cNvPr>
          <p:cNvPicPr>
            <a:picLocks noChangeAspect="1"/>
          </p:cNvPicPr>
          <p:nvPr/>
        </p:nvPicPr>
        <p:blipFill>
          <a:blip r:embed="rId1"/>
          <a:stretch>
            <a:fillRect/>
          </a:stretch>
        </p:blipFill>
        <p:spPr>
          <a:xfrm>
            <a:off x="837724" y="2747129"/>
            <a:ext cx="1047274" cy="1256705"/>
          </a:xfrm>
          <a:prstGeom prst="rect">
            <a:avLst/>
          </a:prstGeom>
        </p:spPr>
      </p:pic>
      <p:sp>
        <p:nvSpPr>
          <p:cNvPr id="4" name="Text 1"/>
          <p:cNvSpPr/>
          <p:nvPr/>
        </p:nvSpPr>
        <p:spPr>
          <a:xfrm>
            <a:off x="2094428" y="2956560"/>
            <a:ext cx="2589609"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Báo Cáo Ngay Lập Tức</a:t>
            </a:r>
            <a:endParaRPr lang="en-US" sz="1900" dirty="0"/>
          </a:p>
        </p:txBody>
      </p:sp>
      <p:sp>
        <p:nvSpPr>
          <p:cNvPr id="5" name="Text 2"/>
          <p:cNvSpPr/>
          <p:nvPr/>
        </p:nvSpPr>
        <p:spPr>
          <a:xfrm>
            <a:off x="2094428" y="3390186"/>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Liên hệ ngay với cơ quan công an, đường dây nóng bảo vệ trẻ em hoặc cơ quan chức năng địa phương.</a:t>
            </a:r>
            <a:endParaRPr lang="en-US" sz="1600" dirty="0"/>
          </a:p>
        </p:txBody>
      </p:sp>
      <p:pic>
        <p:nvPicPr>
          <p:cNvPr id="6" name="Image 1" descr="preencoded.png">    </p:cNvPr>
          <p:cNvPicPr>
            <a:picLocks noChangeAspect="1"/>
          </p:cNvPicPr>
          <p:nvPr/>
        </p:nvPicPr>
        <p:blipFill>
          <a:blip r:embed="rId2"/>
          <a:stretch>
            <a:fillRect/>
          </a:stretch>
        </p:blipFill>
        <p:spPr>
          <a:xfrm>
            <a:off x="837724" y="4003834"/>
            <a:ext cx="1047274" cy="1256705"/>
          </a:xfrm>
          <a:prstGeom prst="rect">
            <a:avLst/>
          </a:prstGeom>
        </p:spPr>
      </p:pic>
      <p:sp>
        <p:nvSpPr>
          <p:cNvPr id="7" name="Text 3"/>
          <p:cNvSpPr/>
          <p:nvPr/>
        </p:nvSpPr>
        <p:spPr>
          <a:xfrm>
            <a:off x="2094428" y="421326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Chăm Sóc Y Tế</a:t>
            </a:r>
            <a:endParaRPr lang="en-US" sz="1900" dirty="0"/>
          </a:p>
        </p:txBody>
      </p:sp>
      <p:sp>
        <p:nvSpPr>
          <p:cNvPr id="8" name="Text 4"/>
          <p:cNvSpPr/>
          <p:nvPr/>
        </p:nvSpPr>
        <p:spPr>
          <a:xfrm>
            <a:off x="2094428" y="4646890"/>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Đưa trẻ đến cơ sở y tế để kiểm tra sức khỏe và điều trị nếu cần thiết, bảo toàn bằng chứng.</a:t>
            </a:r>
            <a:endParaRPr lang="en-US" sz="1600" dirty="0"/>
          </a:p>
        </p:txBody>
      </p:sp>
      <p:pic>
        <p:nvPicPr>
          <p:cNvPr id="9" name="Image 2" descr="preencoded.png">    </p:cNvPr>
          <p:cNvPicPr>
            <a:picLocks noChangeAspect="1"/>
          </p:cNvPicPr>
          <p:nvPr/>
        </p:nvPicPr>
        <p:blipFill>
          <a:blip r:embed="rId3"/>
          <a:stretch>
            <a:fillRect/>
          </a:stretch>
        </p:blipFill>
        <p:spPr>
          <a:xfrm>
            <a:off x="837724" y="5260538"/>
            <a:ext cx="1047274" cy="1256705"/>
          </a:xfrm>
          <a:prstGeom prst="rect">
            <a:avLst/>
          </a:prstGeom>
        </p:spPr>
      </p:pic>
      <p:sp>
        <p:nvSpPr>
          <p:cNvPr id="10" name="Text 5"/>
          <p:cNvSpPr/>
          <p:nvPr/>
        </p:nvSpPr>
        <p:spPr>
          <a:xfrm>
            <a:off x="2094428" y="5469969"/>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Hỗ Trợ Tâm Lý</a:t>
            </a:r>
            <a:endParaRPr lang="en-US" sz="1900" dirty="0"/>
          </a:p>
        </p:txBody>
      </p:sp>
      <p:sp>
        <p:nvSpPr>
          <p:cNvPr id="11" name="Text 6"/>
          <p:cNvSpPr/>
          <p:nvPr/>
        </p:nvSpPr>
        <p:spPr>
          <a:xfrm>
            <a:off x="2094428" y="5903595"/>
            <a:ext cx="1169824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Tìm kiếm sự giúp đỡ từ chuyên gia tâm lý để hỗ trợ trẻ vượt qua chấn thương tinh thần.</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899517"/>
            <a:ext cx="6776918" cy="615910"/>
          </a:xfrm>
          <a:prstGeom prst="rect">
            <a:avLst/>
          </a:prstGeom>
          <a:noFill/>
          <a:ln/>
        </p:spPr>
        <p:txBody>
          <a:bodyPr wrap="none" lIns="0" tIns="0" rIns="0" bIns="0" rtlCol="0" anchor="t"/>
          <a:lstStyle/>
          <a:p>
            <a:pPr algn="l" indent="0" marL="0">
              <a:lnSpc>
                <a:spcPts val="4850"/>
              </a:lnSpc>
              <a:buNone/>
            </a:pPr>
            <a:r>
              <a:rPr lang="en-US" sz="3850" dirty="0">
                <a:solidFill>
                  <a:srgbClr val="D73AD7"/>
                </a:solidFill>
                <a:latin typeface="Source Serif 4 Semi Bold" pitchFamily="34" charset="0"/>
                <a:ea typeface="Source Serif 4 Semi Bold" pitchFamily="34" charset="-122"/>
                <a:cs typeface="Source Serif 4 Semi Bold" pitchFamily="34" charset="-120"/>
              </a:rPr>
              <a:t>Thông Tin Liên Hệ Khẩn Cấp</a:t>
            </a:r>
            <a:endParaRPr lang="en-US" sz="3850" dirty="0"/>
          </a:p>
        </p:txBody>
      </p:sp>
      <p:sp>
        <p:nvSpPr>
          <p:cNvPr id="4" name="Shape 1"/>
          <p:cNvSpPr/>
          <p:nvPr/>
        </p:nvSpPr>
        <p:spPr>
          <a:xfrm>
            <a:off x="6324124" y="1829514"/>
            <a:ext cx="7468553" cy="1693902"/>
          </a:xfrm>
          <a:prstGeom prst="roundRect">
            <a:avLst>
              <a:gd name="adj" fmla="val 5193"/>
            </a:avLst>
          </a:prstGeom>
          <a:solidFill>
            <a:srgbClr val="FFFFFF">
              <a:alpha val="95000"/>
            </a:srgbClr>
          </a:solidFill>
          <a:ln w="22860">
            <a:solidFill>
              <a:srgbClr val="DABADD"/>
            </a:solidFill>
            <a:prstDash val="solid"/>
          </a:ln>
        </p:spPr>
      </p:sp>
      <p:sp>
        <p:nvSpPr>
          <p:cNvPr id="5" name="Shape 2"/>
          <p:cNvSpPr/>
          <p:nvPr/>
        </p:nvSpPr>
        <p:spPr>
          <a:xfrm>
            <a:off x="6346984" y="1852374"/>
            <a:ext cx="837724" cy="1648182"/>
          </a:xfrm>
          <a:prstGeom prst="roundRect">
            <a:avLst>
              <a:gd name="adj" fmla="val 7227"/>
            </a:avLst>
          </a:prstGeom>
          <a:solidFill>
            <a:srgbClr val="F4D4F7"/>
          </a:solidFill>
          <a:ln/>
        </p:spPr>
      </p:sp>
      <p:pic>
        <p:nvPicPr>
          <p:cNvPr id="6" name="Image 1" descr="preencoded.png">    </p:cNvPr>
          <p:cNvPicPr>
            <a:picLocks noChangeAspect="1"/>
          </p:cNvPicPr>
          <p:nvPr/>
        </p:nvPicPr>
        <p:blipFill>
          <a:blip r:embed="rId2"/>
          <a:stretch>
            <a:fillRect/>
          </a:stretch>
        </p:blipFill>
        <p:spPr>
          <a:xfrm>
            <a:off x="6604992" y="2480072"/>
            <a:ext cx="314087" cy="392668"/>
          </a:xfrm>
          <a:prstGeom prst="rect">
            <a:avLst/>
          </a:prstGeom>
        </p:spPr>
      </p:pic>
      <p:sp>
        <p:nvSpPr>
          <p:cNvPr id="7" name="Text 3"/>
          <p:cNvSpPr/>
          <p:nvPr/>
        </p:nvSpPr>
        <p:spPr>
          <a:xfrm>
            <a:off x="7394138" y="2061805"/>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Công An</a:t>
            </a:r>
            <a:endParaRPr lang="en-US" sz="1900" dirty="0"/>
          </a:p>
        </p:txBody>
      </p:sp>
      <p:sp>
        <p:nvSpPr>
          <p:cNvPr id="8" name="Text 4"/>
          <p:cNvSpPr/>
          <p:nvPr/>
        </p:nvSpPr>
        <p:spPr>
          <a:xfrm>
            <a:off x="7394138" y="2495431"/>
            <a:ext cx="6375678" cy="335042"/>
          </a:xfrm>
          <a:prstGeom prst="rect">
            <a:avLst/>
          </a:prstGeom>
          <a:noFill/>
          <a:ln/>
        </p:spPr>
        <p:txBody>
          <a:bodyPr wrap="none" lIns="0" tIns="0" rIns="0" bIns="0" rtlCol="0" anchor="t"/>
          <a:lstStyle/>
          <a:p>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113</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 Đường dây nóng cảnh sát</a:t>
            </a:r>
            <a:endParaRPr lang="en-US" sz="1600" dirty="0"/>
          </a:p>
        </p:txBody>
      </p:sp>
      <p:sp>
        <p:nvSpPr>
          <p:cNvPr id="9" name="Text 5"/>
          <p:cNvSpPr/>
          <p:nvPr/>
        </p:nvSpPr>
        <p:spPr>
          <a:xfrm>
            <a:off x="7394138" y="2956084"/>
            <a:ext cx="637567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Báo cáo ngay khi phát hiện tội phạm xâm hại trẻ em</a:t>
            </a:r>
            <a:endParaRPr lang="en-US" sz="1600" dirty="0"/>
          </a:p>
        </p:txBody>
      </p:sp>
      <p:sp>
        <p:nvSpPr>
          <p:cNvPr id="10" name="Shape 6"/>
          <p:cNvSpPr/>
          <p:nvPr/>
        </p:nvSpPr>
        <p:spPr>
          <a:xfrm>
            <a:off x="6324124" y="3732848"/>
            <a:ext cx="7468553" cy="1693902"/>
          </a:xfrm>
          <a:prstGeom prst="roundRect">
            <a:avLst>
              <a:gd name="adj" fmla="val 5193"/>
            </a:avLst>
          </a:prstGeom>
          <a:solidFill>
            <a:srgbClr val="FFFFFF">
              <a:alpha val="95000"/>
            </a:srgbClr>
          </a:solidFill>
          <a:ln w="22860">
            <a:solidFill>
              <a:srgbClr val="DABADD"/>
            </a:solidFill>
            <a:prstDash val="solid"/>
          </a:ln>
        </p:spPr>
      </p:sp>
      <p:sp>
        <p:nvSpPr>
          <p:cNvPr id="11" name="Shape 7"/>
          <p:cNvSpPr/>
          <p:nvPr/>
        </p:nvSpPr>
        <p:spPr>
          <a:xfrm>
            <a:off x="6346984" y="3755708"/>
            <a:ext cx="837724" cy="1648182"/>
          </a:xfrm>
          <a:prstGeom prst="roundRect">
            <a:avLst>
              <a:gd name="adj" fmla="val 7227"/>
            </a:avLst>
          </a:prstGeom>
          <a:solidFill>
            <a:srgbClr val="F4D4F7"/>
          </a:solidFill>
          <a:ln/>
        </p:spPr>
      </p:sp>
      <p:pic>
        <p:nvPicPr>
          <p:cNvPr id="12" name="Image 2" descr="preencoded.png">    </p:cNvPr>
          <p:cNvPicPr>
            <a:picLocks noChangeAspect="1"/>
          </p:cNvPicPr>
          <p:nvPr/>
        </p:nvPicPr>
        <p:blipFill>
          <a:blip r:embed="rId3"/>
          <a:stretch>
            <a:fillRect/>
          </a:stretch>
        </p:blipFill>
        <p:spPr>
          <a:xfrm>
            <a:off x="6604992" y="4383405"/>
            <a:ext cx="314087" cy="392668"/>
          </a:xfrm>
          <a:prstGeom prst="rect">
            <a:avLst/>
          </a:prstGeom>
        </p:spPr>
      </p:pic>
      <p:sp>
        <p:nvSpPr>
          <p:cNvPr id="13" name="Text 8"/>
          <p:cNvSpPr/>
          <p:nvPr/>
        </p:nvSpPr>
        <p:spPr>
          <a:xfrm>
            <a:off x="7394138" y="396513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Bảo Vệ Trẻ Em</a:t>
            </a:r>
            <a:endParaRPr lang="en-US" sz="1900" dirty="0"/>
          </a:p>
        </p:txBody>
      </p:sp>
      <p:sp>
        <p:nvSpPr>
          <p:cNvPr id="14" name="Text 9"/>
          <p:cNvSpPr/>
          <p:nvPr/>
        </p:nvSpPr>
        <p:spPr>
          <a:xfrm>
            <a:off x="7394138" y="4398764"/>
            <a:ext cx="6375678" cy="335042"/>
          </a:xfrm>
          <a:prstGeom prst="rect">
            <a:avLst/>
          </a:prstGeom>
          <a:noFill/>
          <a:ln/>
        </p:spPr>
        <p:txBody>
          <a:bodyPr wrap="none" lIns="0" tIns="0" rIns="0" bIns="0" rtlCol="0" anchor="t"/>
          <a:lstStyle/>
          <a:p>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111</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 Đường dây nóng quốc gia bảo vệ trẻ em</a:t>
            </a:r>
            <a:endParaRPr lang="en-US" sz="1600" dirty="0"/>
          </a:p>
        </p:txBody>
      </p:sp>
      <p:sp>
        <p:nvSpPr>
          <p:cNvPr id="15" name="Text 10"/>
          <p:cNvSpPr/>
          <p:nvPr/>
        </p:nvSpPr>
        <p:spPr>
          <a:xfrm>
            <a:off x="7394138" y="4859417"/>
            <a:ext cx="637567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Tư vấn và hỗ trợ 24/7 cho các vấn đề liên quan đến trẻ em</a:t>
            </a:r>
            <a:endParaRPr lang="en-US" sz="1600" dirty="0"/>
          </a:p>
        </p:txBody>
      </p:sp>
      <p:sp>
        <p:nvSpPr>
          <p:cNvPr id="16" name="Shape 11"/>
          <p:cNvSpPr/>
          <p:nvPr/>
        </p:nvSpPr>
        <p:spPr>
          <a:xfrm>
            <a:off x="6324124" y="5636181"/>
            <a:ext cx="7468553" cy="1693902"/>
          </a:xfrm>
          <a:prstGeom prst="roundRect">
            <a:avLst>
              <a:gd name="adj" fmla="val 5193"/>
            </a:avLst>
          </a:prstGeom>
          <a:solidFill>
            <a:srgbClr val="FFFFFF">
              <a:alpha val="95000"/>
            </a:srgbClr>
          </a:solidFill>
          <a:ln w="22860">
            <a:solidFill>
              <a:srgbClr val="DABADD"/>
            </a:solidFill>
            <a:prstDash val="solid"/>
          </a:ln>
        </p:spPr>
      </p:sp>
      <p:sp>
        <p:nvSpPr>
          <p:cNvPr id="17" name="Shape 12"/>
          <p:cNvSpPr/>
          <p:nvPr/>
        </p:nvSpPr>
        <p:spPr>
          <a:xfrm>
            <a:off x="6346984" y="5659041"/>
            <a:ext cx="837724" cy="1648182"/>
          </a:xfrm>
          <a:prstGeom prst="roundRect">
            <a:avLst>
              <a:gd name="adj" fmla="val 7227"/>
            </a:avLst>
          </a:prstGeom>
          <a:solidFill>
            <a:srgbClr val="F4D4F7"/>
          </a:solidFill>
          <a:ln/>
        </p:spPr>
      </p:sp>
      <p:pic>
        <p:nvPicPr>
          <p:cNvPr id="18" name="Image 3" descr="preencoded.png">    </p:cNvPr>
          <p:cNvPicPr>
            <a:picLocks noChangeAspect="1"/>
          </p:cNvPicPr>
          <p:nvPr/>
        </p:nvPicPr>
        <p:blipFill>
          <a:blip r:embed="rId4"/>
          <a:stretch>
            <a:fillRect/>
          </a:stretch>
        </p:blipFill>
        <p:spPr>
          <a:xfrm>
            <a:off x="6604992" y="6286738"/>
            <a:ext cx="314087" cy="392668"/>
          </a:xfrm>
          <a:prstGeom prst="rect">
            <a:avLst/>
          </a:prstGeom>
        </p:spPr>
      </p:pic>
      <p:sp>
        <p:nvSpPr>
          <p:cNvPr id="19" name="Text 13"/>
          <p:cNvSpPr/>
          <p:nvPr/>
        </p:nvSpPr>
        <p:spPr>
          <a:xfrm>
            <a:off x="7394138" y="5868472"/>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Cấp Cứu Y Tế</a:t>
            </a:r>
            <a:endParaRPr lang="en-US" sz="1900" dirty="0"/>
          </a:p>
        </p:txBody>
      </p:sp>
      <p:sp>
        <p:nvSpPr>
          <p:cNvPr id="20" name="Text 14"/>
          <p:cNvSpPr/>
          <p:nvPr/>
        </p:nvSpPr>
        <p:spPr>
          <a:xfrm>
            <a:off x="7394138" y="6302097"/>
            <a:ext cx="6375678" cy="335042"/>
          </a:xfrm>
          <a:prstGeom prst="rect">
            <a:avLst/>
          </a:prstGeom>
          <a:noFill/>
          <a:ln/>
        </p:spPr>
        <p:txBody>
          <a:bodyPr wrap="none" lIns="0" tIns="0" rIns="0" bIns="0" rtlCol="0" anchor="t"/>
          <a:lstStyle/>
          <a:p>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115</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 Cấp cứu y tế</a:t>
            </a:r>
            <a:endParaRPr lang="en-US" sz="1600" dirty="0"/>
          </a:p>
        </p:txBody>
      </p:sp>
      <p:sp>
        <p:nvSpPr>
          <p:cNvPr id="21" name="Text 15"/>
          <p:cNvSpPr/>
          <p:nvPr/>
        </p:nvSpPr>
        <p:spPr>
          <a:xfrm>
            <a:off x="7394138" y="6762750"/>
            <a:ext cx="6375678"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Hỗ trợ y tế khẩn cấp khi trẻ bị tổn thương</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2025-09-16T15:34:54Z</dcterms:created>
  <dcterms:modified xsi:type="dcterms:W3CDTF">2025-09-16T15:34:54Z</dcterms:modified>
</cp:coreProperties>
</file>