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D75BE2">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D75BE2">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search?q=ch%C3%BA+chim+s%E1%BA%BB+v%C3%A0+hoa+b%E1%BA%B1ng+l%C4%83ng+book" TargetMode="External"/><Relationship Id="rId1" Type="http://schemas.openxmlformats.org/officeDocument/2006/relationships/image" Target="../media/image-10-1.png"/><Relationship Id="rId2"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slideLayout" Target="../slideLayouts/slideLayout11.xml"/><Relationship Id="rId6"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7242096" y="1100257"/>
            <a:ext cx="5632490" cy="704017"/>
          </a:xfrm>
          <a:prstGeom prst="rect">
            <a:avLst/>
          </a:prstGeom>
          <a:noFill/>
          <a:ln/>
        </p:spPr>
        <p:txBody>
          <a:bodyPr wrap="none" lIns="0" tIns="0" rIns="0" bIns="0" rtlCol="0" anchor="t"/>
          <a:lstStyle/>
          <a:p>
            <a:pPr algn="ctr" indent="0" marL="0">
              <a:lnSpc>
                <a:spcPts val="5500"/>
              </a:lnSpc>
              <a:buNone/>
            </a:pPr>
            <a:r>
              <a:rPr lang="en-US" sz="4400" dirty="0">
                <a:solidFill>
                  <a:srgbClr val="000000"/>
                </a:solidFill>
                <a:latin typeface="Source Serif 4 Semi Bold" pitchFamily="34" charset="0"/>
                <a:ea typeface="Source Serif 4 Semi Bold" pitchFamily="34" charset="-122"/>
                <a:cs typeface="Source Serif 4 Semi Bold" pitchFamily="34" charset="-120"/>
              </a:rPr>
              <a:t>Giới Thiệu Sách</a:t>
            </a:r>
            <a:endParaRPr lang="en-US" sz="4400" dirty="0"/>
          </a:p>
        </p:txBody>
      </p:sp>
      <p:sp>
        <p:nvSpPr>
          <p:cNvPr id="4" name="Text 1"/>
          <p:cNvSpPr/>
          <p:nvPr/>
        </p:nvSpPr>
        <p:spPr>
          <a:xfrm>
            <a:off x="6324124" y="2163247"/>
            <a:ext cx="7468553" cy="4224099"/>
          </a:xfrm>
          <a:prstGeom prst="rect">
            <a:avLst/>
          </a:prstGeom>
          <a:noFill/>
          <a:ln/>
        </p:spPr>
        <p:txBody>
          <a:bodyPr wrap="square" lIns="0" tIns="0" rIns="0" bIns="0" rtlCol="0" anchor="t"/>
          <a:lstStyle/>
          <a:p>
            <a:pPr algn="ctr" indent="0" marL="0">
              <a:lnSpc>
                <a:spcPts val="11050"/>
              </a:lnSpc>
              <a:buNone/>
            </a:pPr>
            <a:r>
              <a:rPr lang="en-US" sz="8850" dirty="0">
                <a:solidFill>
                  <a:srgbClr val="000000"/>
                </a:solidFill>
                <a:latin typeface="Source Serif 4 Semi Bold" pitchFamily="34" charset="0"/>
                <a:ea typeface="Source Serif 4 Semi Bold" pitchFamily="34" charset="-122"/>
                <a:cs typeface="Source Serif 4 Semi Bold" pitchFamily="34" charset="-120"/>
              </a:rPr>
              <a:t>Chú Chim Sẻ và Hoa Bằng Lăng</a:t>
            </a:r>
            <a:endParaRPr lang="en-US" sz="8850" dirty="0"/>
          </a:p>
        </p:txBody>
      </p:sp>
      <p:sp>
        <p:nvSpPr>
          <p:cNvPr id="5" name="Text 2"/>
          <p:cNvSpPr/>
          <p:nvPr/>
        </p:nvSpPr>
        <p:spPr>
          <a:xfrm>
            <a:off x="6324124" y="6746319"/>
            <a:ext cx="7468553" cy="383024"/>
          </a:xfrm>
          <a:prstGeom prst="rect">
            <a:avLst/>
          </a:prstGeom>
          <a:noFill/>
          <a:ln/>
        </p:spPr>
        <p:txBody>
          <a:bodyPr wrap="none" lIns="0" tIns="0" rIns="0" bIns="0" rtlCol="0" anchor="t"/>
          <a:lstStyle/>
          <a:p>
            <a:pPr algn="ctr" indent="0" marL="0">
              <a:lnSpc>
                <a:spcPts val="3000"/>
              </a:lnSpc>
              <a:buNone/>
            </a:pPr>
            <a:r>
              <a:rPr lang="en-US" sz="1850" dirty="0">
                <a:solidFill>
                  <a:srgbClr val="000000"/>
                </a:solidFill>
                <a:latin typeface="Source Sans 3" pitchFamily="34" charset="0"/>
                <a:ea typeface="Source Sans 3" pitchFamily="34" charset="-122"/>
                <a:cs typeface="Source Sans 3" pitchFamily="34" charset="-120"/>
              </a:rPr>
              <a:t>Tại Trường Tiểu Học Tân Thanh</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992160"/>
          </a:xfrm>
          <a:prstGeom prst="rect">
            <a:avLst/>
          </a:prstGeom>
        </p:spPr>
      </p:pic>
      <p:sp>
        <p:nvSpPr>
          <p:cNvPr id="3" name="Text 0"/>
          <p:cNvSpPr/>
          <p:nvPr/>
        </p:nvSpPr>
        <p:spPr>
          <a:xfrm>
            <a:off x="4468297" y="4232553"/>
            <a:ext cx="5693688" cy="704017"/>
          </a:xfrm>
          <a:prstGeom prst="rect">
            <a:avLst/>
          </a:prstGeom>
          <a:noFill/>
          <a:ln/>
        </p:spPr>
        <p:txBody>
          <a:bodyPr wrap="none" lIns="0" tIns="0" rIns="0" bIns="0" rtlCol="0" anchor="t"/>
          <a:lstStyle/>
          <a:p>
            <a:pPr algn="ctr" indent="0" marL="0">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Lời Kết &amp; Lời Kêu Gọi</a:t>
            </a:r>
            <a:endParaRPr lang="en-US" sz="4400" dirty="0"/>
          </a:p>
        </p:txBody>
      </p:sp>
      <p:sp>
        <p:nvSpPr>
          <p:cNvPr id="4" name="Text 1"/>
          <p:cNvSpPr/>
          <p:nvPr/>
        </p:nvSpPr>
        <p:spPr>
          <a:xfrm>
            <a:off x="837724" y="5295543"/>
            <a:ext cx="12954952" cy="766048"/>
          </a:xfrm>
          <a:prstGeom prst="rect">
            <a:avLst/>
          </a:prstGeom>
          <a:noFill/>
          <a:ln/>
        </p:spPr>
        <p:txBody>
          <a:bodyPr wrap="square" lIns="0" tIns="0" rIns="0" bIns="0" rtlCol="0" anchor="t"/>
          <a:lstStyle/>
          <a:p>
            <a:pPr algn="ctr"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Chúng ta hãy cùng nhau đọc, cảm nhận và chia sẻ câu chuyện về chú chim sẻ và hoa bằng lăng. Hãy tìm thấy "chú sẻ" và "hoa bằng lăng" của riêng mình trong cuộc sống, để mỗi ngày đều là một hành trình đầy ý nghĩa.</a:t>
            </a:r>
            <a:endParaRPr lang="en-US" sz="1850" dirty="0"/>
          </a:p>
        </p:txBody>
      </p:sp>
      <p:pic>
        <p:nvPicPr>
          <p:cNvPr id="5" name="Image 1" descr="preencoded.png">
            <a:hlinkClick r:id="rId3" tooltip=""/>
          </p:cNvPr>
          <p:cNvPicPr>
            <a:picLocks noChangeAspect="1"/>
          </p:cNvPicPr>
          <p:nvPr/>
        </p:nvPicPr>
        <p:blipFill>
          <a:blip r:embed="rId2"/>
          <a:stretch>
            <a:fillRect/>
          </a:stretch>
        </p:blipFill>
        <p:spPr>
          <a:xfrm>
            <a:off x="4775121" y="6330791"/>
            <a:ext cx="2767965" cy="658297"/>
          </a:xfrm>
          <a:prstGeom prst="rect">
            <a:avLst/>
          </a:prstGeom>
        </p:spPr>
      </p:pic>
      <p:pic>
        <p:nvPicPr>
          <p:cNvPr id="6" name="Image 2" descr="preencoded.png">    </p:cNvPr>
          <p:cNvPicPr>
            <a:picLocks noChangeAspect="1"/>
          </p:cNvPicPr>
          <p:nvPr/>
        </p:nvPicPr>
        <p:blipFill>
          <a:blip r:embed="rId4"/>
          <a:stretch>
            <a:fillRect/>
          </a:stretch>
        </p:blipFill>
        <p:spPr>
          <a:xfrm>
            <a:off x="7662743" y="6330791"/>
            <a:ext cx="2192417" cy="6582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2465189"/>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Khám Phá Thế Giới Của Tình Bạn</a:t>
            </a:r>
            <a:endParaRPr lang="en-US" sz="4400" dirty="0"/>
          </a:p>
        </p:txBody>
      </p:sp>
      <p:sp>
        <p:nvSpPr>
          <p:cNvPr id="4" name="Text 1"/>
          <p:cNvSpPr/>
          <p:nvPr/>
        </p:nvSpPr>
        <p:spPr>
          <a:xfrm>
            <a:off x="6324124" y="4232196"/>
            <a:ext cx="7468553" cy="1532096"/>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Cuốn sách "Chú Chim Sẻ và Hoa Bằng Lăng" là một câu chuyện cảm động về tình bạn, thiên nhiên và sự kiên cường. Tác phẩm đưa chúng ta vào một thế giới đầy màu sắc, nơi những điều nhỏ bé nhất cũng có thể tạo nên ý nghĩa lớn lao.</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2548057"/>
            <a:ext cx="6092904" cy="704017"/>
          </a:xfrm>
          <a:prstGeom prst="rect">
            <a:avLst/>
          </a:prstGeom>
          <a:noFill/>
          <a:ln/>
        </p:spPr>
        <p:txBody>
          <a:bodyPr wrap="none" lIns="0" tIns="0" rIns="0" bIns="0" rtlCol="0" anchor="t"/>
          <a:lstStyle/>
          <a:p>
            <a:pPr algn="l" indent="0" marL="0">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Thông Điệp Từ Tác Giả</a:t>
            </a:r>
            <a:endParaRPr lang="en-US" sz="4400" dirty="0"/>
          </a:p>
        </p:txBody>
      </p:sp>
      <p:sp>
        <p:nvSpPr>
          <p:cNvPr id="4" name="Text 1"/>
          <p:cNvSpPr/>
          <p:nvPr/>
        </p:nvSpPr>
        <p:spPr>
          <a:xfrm>
            <a:off x="6683097" y="3880247"/>
            <a:ext cx="7109579" cy="1532096"/>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Qua những trang sách, tác giả mong muốn gieo vào lòng các em học sinh những hạt mầm yêu thương, sự đồng cảm và lòng trân trọng vẻ đẹp xung quanh. Một câu chuyện đơn giản nhưng chứa đựng nhiều bài học quý giá.</a:t>
            </a:r>
            <a:endParaRPr lang="en-US" sz="1850" dirty="0"/>
          </a:p>
        </p:txBody>
      </p:sp>
      <p:sp>
        <p:nvSpPr>
          <p:cNvPr id="5" name="Shape 2"/>
          <p:cNvSpPr/>
          <p:nvPr/>
        </p:nvSpPr>
        <p:spPr>
          <a:xfrm>
            <a:off x="6324124" y="3611047"/>
            <a:ext cx="30480" cy="2070497"/>
          </a:xfrm>
          <a:prstGeom prst="rect">
            <a:avLst/>
          </a:prstGeom>
          <a:solidFill>
            <a:srgbClr val="D75BE2"/>
          </a:solid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19468" y="742712"/>
            <a:ext cx="4928473"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Gặp Gỡ Chú Chim Sẻ</a:t>
            </a:r>
            <a:endParaRPr lang="en-US" sz="3850" dirty="0"/>
          </a:p>
        </p:txBody>
      </p:sp>
      <p:pic>
        <p:nvPicPr>
          <p:cNvPr id="4" name="Image 1" descr="preencoded.png">    </p:cNvPr>
          <p:cNvPicPr>
            <a:picLocks noChangeAspect="1"/>
          </p:cNvPicPr>
          <p:nvPr/>
        </p:nvPicPr>
        <p:blipFill>
          <a:blip r:embed="rId2"/>
          <a:stretch>
            <a:fillRect/>
          </a:stretch>
        </p:blipFill>
        <p:spPr>
          <a:xfrm>
            <a:off x="6219468" y="1672709"/>
            <a:ext cx="628293" cy="628293"/>
          </a:xfrm>
          <a:prstGeom prst="rect">
            <a:avLst/>
          </a:prstGeom>
        </p:spPr>
      </p:pic>
      <p:sp>
        <p:nvSpPr>
          <p:cNvPr id="5" name="Text 1"/>
          <p:cNvSpPr/>
          <p:nvPr/>
        </p:nvSpPr>
        <p:spPr>
          <a:xfrm>
            <a:off x="6219468" y="2562820"/>
            <a:ext cx="2464237"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Nhỏ Bé &amp; Lanh Lợi</a:t>
            </a:r>
            <a:endParaRPr lang="en-US" sz="1900" dirty="0"/>
          </a:p>
        </p:txBody>
      </p:sp>
      <p:sp>
        <p:nvSpPr>
          <p:cNvPr id="6" name="Text 2"/>
          <p:cNvSpPr/>
          <p:nvPr/>
        </p:nvSpPr>
        <p:spPr>
          <a:xfrm>
            <a:off x="6219468" y="2996446"/>
            <a:ext cx="7677864"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Chú chim sẻ là một nhân vật nhỏ bé nhưng đầy sức sống, luôn tò mò khám phá thế giới.</a:t>
            </a:r>
            <a:endParaRPr lang="en-US" sz="1600" dirty="0"/>
          </a:p>
        </p:txBody>
      </p:sp>
      <p:pic>
        <p:nvPicPr>
          <p:cNvPr id="7" name="Image 2" descr="preencoded.png">    </p:cNvPr>
          <p:cNvPicPr>
            <a:picLocks noChangeAspect="1"/>
          </p:cNvPicPr>
          <p:nvPr/>
        </p:nvPicPr>
        <p:blipFill>
          <a:blip r:embed="rId3"/>
          <a:stretch>
            <a:fillRect/>
          </a:stretch>
        </p:blipFill>
        <p:spPr>
          <a:xfrm>
            <a:off x="6219468" y="3750350"/>
            <a:ext cx="628293" cy="628293"/>
          </a:xfrm>
          <a:prstGeom prst="rect">
            <a:avLst/>
          </a:prstGeom>
        </p:spPr>
      </p:pic>
      <p:sp>
        <p:nvSpPr>
          <p:cNvPr id="8" name="Text 3"/>
          <p:cNvSpPr/>
          <p:nvPr/>
        </p:nvSpPr>
        <p:spPr>
          <a:xfrm>
            <a:off x="6219468" y="4640461"/>
            <a:ext cx="2464237"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Tự Do &amp; Vô Tư</a:t>
            </a:r>
            <a:endParaRPr lang="en-US" sz="1900" dirty="0"/>
          </a:p>
        </p:txBody>
      </p:sp>
      <p:sp>
        <p:nvSpPr>
          <p:cNvPr id="9" name="Text 4"/>
          <p:cNvSpPr/>
          <p:nvPr/>
        </p:nvSpPr>
        <p:spPr>
          <a:xfrm>
            <a:off x="6219468" y="5074087"/>
            <a:ext cx="7677864"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Đại diện cho sự tự do bay lượn, mang đến niềm vui và sự hồn nhiên.</a:t>
            </a:r>
            <a:endParaRPr lang="en-US" sz="1600" dirty="0"/>
          </a:p>
        </p:txBody>
      </p:sp>
      <p:pic>
        <p:nvPicPr>
          <p:cNvPr id="10" name="Image 3" descr="preencoded.png">    </p:cNvPr>
          <p:cNvPicPr>
            <a:picLocks noChangeAspect="1"/>
          </p:cNvPicPr>
          <p:nvPr/>
        </p:nvPicPr>
        <p:blipFill>
          <a:blip r:embed="rId4"/>
          <a:stretch>
            <a:fillRect/>
          </a:stretch>
        </p:blipFill>
        <p:spPr>
          <a:xfrm>
            <a:off x="6219468" y="5827990"/>
            <a:ext cx="628293" cy="628293"/>
          </a:xfrm>
          <a:prstGeom prst="rect">
            <a:avLst/>
          </a:prstGeom>
        </p:spPr>
      </p:pic>
      <p:sp>
        <p:nvSpPr>
          <p:cNvPr id="11" name="Text 5"/>
          <p:cNvSpPr/>
          <p:nvPr/>
        </p:nvSpPr>
        <p:spPr>
          <a:xfrm>
            <a:off x="6219468" y="6718102"/>
            <a:ext cx="2464237"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Trái Tim Ấm Áp</a:t>
            </a:r>
            <a:endParaRPr lang="en-US" sz="1900" dirty="0"/>
          </a:p>
        </p:txBody>
      </p:sp>
      <p:sp>
        <p:nvSpPr>
          <p:cNvPr id="12" name="Text 6"/>
          <p:cNvSpPr/>
          <p:nvPr/>
        </p:nvSpPr>
        <p:spPr>
          <a:xfrm>
            <a:off x="6219468" y="7151727"/>
            <a:ext cx="7677864"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Với trái tim nhân hậu, chú sẻ luôn sẵn lòng kết nối và chia sẻ.</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470898"/>
            <a:ext cx="6130052" cy="704017"/>
          </a:xfrm>
          <a:prstGeom prst="rect">
            <a:avLst/>
          </a:prstGeom>
          <a:noFill/>
          <a:ln/>
        </p:spPr>
        <p:txBody>
          <a:bodyPr wrap="none" lIns="0" tIns="0" rIns="0" bIns="0" rtlCol="0" anchor="t"/>
          <a:lstStyle/>
          <a:p>
            <a:pPr algn="l" indent="0" marL="0">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Gặp Gỡ Hoa Bằng Lăng</a:t>
            </a:r>
            <a:endParaRPr lang="en-US" sz="4400" dirty="0"/>
          </a:p>
        </p:txBody>
      </p:sp>
      <p:sp>
        <p:nvSpPr>
          <p:cNvPr id="4" name="Shape 1"/>
          <p:cNvSpPr/>
          <p:nvPr/>
        </p:nvSpPr>
        <p:spPr>
          <a:xfrm>
            <a:off x="6324124" y="2533888"/>
            <a:ext cx="3614618" cy="2184202"/>
          </a:xfrm>
          <a:prstGeom prst="roundRect">
            <a:avLst>
              <a:gd name="adj" fmla="val 6698"/>
            </a:avLst>
          </a:prstGeom>
          <a:solidFill>
            <a:srgbClr val="FFFFFF">
              <a:alpha val="95000"/>
            </a:srgbClr>
          </a:solidFill>
          <a:ln w="30480">
            <a:solidFill>
              <a:srgbClr val="DABADD"/>
            </a:solidFill>
            <a:prstDash val="solid"/>
          </a:ln>
        </p:spPr>
      </p:sp>
      <p:pic>
        <p:nvPicPr>
          <p:cNvPr id="5" name="Image 1" descr="preencoded.png">    </p:cNvPr>
          <p:cNvPicPr>
            <a:picLocks noChangeAspect="1"/>
          </p:cNvPicPr>
          <p:nvPr/>
        </p:nvPicPr>
        <p:blipFill>
          <a:blip r:embed="rId2"/>
          <a:stretch>
            <a:fillRect/>
          </a:stretch>
        </p:blipFill>
        <p:spPr>
          <a:xfrm>
            <a:off x="6293644" y="2533888"/>
            <a:ext cx="121920" cy="2184202"/>
          </a:xfrm>
          <a:prstGeom prst="rect">
            <a:avLst/>
          </a:prstGeom>
        </p:spPr>
      </p:pic>
      <p:sp>
        <p:nvSpPr>
          <p:cNvPr id="6" name="Text 2"/>
          <p:cNvSpPr/>
          <p:nvPr/>
        </p:nvSpPr>
        <p:spPr>
          <a:xfrm>
            <a:off x="6685359" y="280368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Vẻ Đẹp Dịu Dàng</a:t>
            </a:r>
            <a:endParaRPr lang="en-US" sz="2200" dirty="0"/>
          </a:p>
        </p:txBody>
      </p:sp>
      <p:sp>
        <p:nvSpPr>
          <p:cNvPr id="7" name="Text 3"/>
          <p:cNvSpPr/>
          <p:nvPr/>
        </p:nvSpPr>
        <p:spPr>
          <a:xfrm>
            <a:off x="6685359" y="3299222"/>
            <a:ext cx="2983587" cy="1149072"/>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Hoa bằng lăng khoe sắc tím mộng mơ, mang đến vẻ đẹp thanh tao cho khu vườn.</a:t>
            </a:r>
            <a:endParaRPr lang="en-US" sz="1850" dirty="0"/>
          </a:p>
        </p:txBody>
      </p:sp>
      <p:sp>
        <p:nvSpPr>
          <p:cNvPr id="8" name="Shape 4"/>
          <p:cNvSpPr/>
          <p:nvPr/>
        </p:nvSpPr>
        <p:spPr>
          <a:xfrm>
            <a:off x="10178058" y="2533888"/>
            <a:ext cx="3614618" cy="2184202"/>
          </a:xfrm>
          <a:prstGeom prst="roundRect">
            <a:avLst>
              <a:gd name="adj" fmla="val 6698"/>
            </a:avLst>
          </a:prstGeom>
          <a:solidFill>
            <a:srgbClr val="FFFFFF">
              <a:alpha val="95000"/>
            </a:srgbClr>
          </a:solidFill>
          <a:ln w="30480">
            <a:solidFill>
              <a:srgbClr val="DABADD"/>
            </a:solidFill>
            <a:prstDash val="solid"/>
          </a:ln>
        </p:spPr>
      </p:sp>
      <p:pic>
        <p:nvPicPr>
          <p:cNvPr id="9" name="Image 2" descr="preencoded.png">    </p:cNvPr>
          <p:cNvPicPr>
            <a:picLocks noChangeAspect="1"/>
          </p:cNvPicPr>
          <p:nvPr/>
        </p:nvPicPr>
        <p:blipFill>
          <a:blip r:embed="rId3"/>
          <a:stretch>
            <a:fillRect/>
          </a:stretch>
        </p:blipFill>
        <p:spPr>
          <a:xfrm>
            <a:off x="10147578" y="2533888"/>
            <a:ext cx="121920" cy="2184202"/>
          </a:xfrm>
          <a:prstGeom prst="rect">
            <a:avLst/>
          </a:prstGeom>
        </p:spPr>
      </p:pic>
      <p:sp>
        <p:nvSpPr>
          <p:cNvPr id="10" name="Text 5"/>
          <p:cNvSpPr/>
          <p:nvPr/>
        </p:nvSpPr>
        <p:spPr>
          <a:xfrm>
            <a:off x="10539293" y="280368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Kiên Cường &amp; Bền Bỉ</a:t>
            </a:r>
            <a:endParaRPr lang="en-US" sz="2200" dirty="0"/>
          </a:p>
        </p:txBody>
      </p:sp>
      <p:sp>
        <p:nvSpPr>
          <p:cNvPr id="11" name="Text 6"/>
          <p:cNvSpPr/>
          <p:nvPr/>
        </p:nvSpPr>
        <p:spPr>
          <a:xfrm>
            <a:off x="10539293" y="3299222"/>
            <a:ext cx="2983587" cy="1149072"/>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Dù trải qua nắng mưa, hoa vẫn kiên cường nở rộ, tượng trưng cho sự bền bỉ.</a:t>
            </a:r>
            <a:endParaRPr lang="en-US" sz="1850" dirty="0"/>
          </a:p>
        </p:txBody>
      </p:sp>
      <p:sp>
        <p:nvSpPr>
          <p:cNvPr id="12" name="Shape 7"/>
          <p:cNvSpPr/>
          <p:nvPr/>
        </p:nvSpPr>
        <p:spPr>
          <a:xfrm>
            <a:off x="6324124" y="4957405"/>
            <a:ext cx="3614618" cy="1801177"/>
          </a:xfrm>
          <a:prstGeom prst="roundRect">
            <a:avLst>
              <a:gd name="adj" fmla="val 8123"/>
            </a:avLst>
          </a:prstGeom>
          <a:solidFill>
            <a:srgbClr val="FFFFFF">
              <a:alpha val="95000"/>
            </a:srgbClr>
          </a:solidFill>
          <a:ln w="30480">
            <a:solidFill>
              <a:srgbClr val="DABADD"/>
            </a:solidFill>
            <a:prstDash val="solid"/>
          </a:ln>
        </p:spPr>
      </p:sp>
      <p:pic>
        <p:nvPicPr>
          <p:cNvPr id="13" name="Image 3" descr="preencoded.png">    </p:cNvPr>
          <p:cNvPicPr>
            <a:picLocks noChangeAspect="1"/>
          </p:cNvPicPr>
          <p:nvPr/>
        </p:nvPicPr>
        <p:blipFill>
          <a:blip r:embed="rId4"/>
          <a:stretch>
            <a:fillRect/>
          </a:stretch>
        </p:blipFill>
        <p:spPr>
          <a:xfrm>
            <a:off x="6293644" y="4957405"/>
            <a:ext cx="121920" cy="1801177"/>
          </a:xfrm>
          <a:prstGeom prst="rect">
            <a:avLst/>
          </a:prstGeom>
        </p:spPr>
      </p:pic>
      <p:sp>
        <p:nvSpPr>
          <p:cNvPr id="14" name="Text 8"/>
          <p:cNvSpPr/>
          <p:nvPr/>
        </p:nvSpPr>
        <p:spPr>
          <a:xfrm>
            <a:off x="6685359" y="5227201"/>
            <a:ext cx="2939058"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Người Bạn Thân Thiết</a:t>
            </a:r>
            <a:endParaRPr lang="en-US" sz="2200" dirty="0"/>
          </a:p>
        </p:txBody>
      </p:sp>
      <p:sp>
        <p:nvSpPr>
          <p:cNvPr id="15" name="Text 9"/>
          <p:cNvSpPr/>
          <p:nvPr/>
        </p:nvSpPr>
        <p:spPr>
          <a:xfrm>
            <a:off x="6685359" y="5722739"/>
            <a:ext cx="2983587"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Là nơi chú sẻ tìm về, chia sẻ những câu chuyện và ước mơ.</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57118" y="594836"/>
            <a:ext cx="5090398" cy="636151"/>
          </a:xfrm>
          <a:prstGeom prst="rect">
            <a:avLst/>
          </a:prstGeom>
          <a:noFill/>
          <a:ln/>
        </p:spPr>
        <p:txBody>
          <a:bodyPr wrap="none" lIns="0" tIns="0" rIns="0" bIns="0" rtlCol="0" anchor="t"/>
          <a:lstStyle/>
          <a:p>
            <a:pPr algn="l" indent="0" marL="0">
              <a:lnSpc>
                <a:spcPts val="5000"/>
              </a:lnSpc>
              <a:buNone/>
            </a:pPr>
            <a:r>
              <a:rPr lang="en-US" sz="4000" dirty="0">
                <a:solidFill>
                  <a:srgbClr val="D73AD7"/>
                </a:solidFill>
                <a:latin typeface="Source Serif 4 Semi Bold" pitchFamily="34" charset="0"/>
                <a:ea typeface="Source Serif 4 Semi Bold" pitchFamily="34" charset="-122"/>
                <a:cs typeface="Source Serif 4 Semi Bold" pitchFamily="34" charset="-120"/>
              </a:rPr>
              <a:t>Tình Bạn Diệu Kỳ</a:t>
            </a:r>
            <a:endParaRPr lang="en-US" sz="4000" dirty="0"/>
          </a:p>
        </p:txBody>
      </p:sp>
      <p:sp>
        <p:nvSpPr>
          <p:cNvPr id="3" name="Text 1"/>
          <p:cNvSpPr/>
          <p:nvPr/>
        </p:nvSpPr>
        <p:spPr>
          <a:xfrm>
            <a:off x="757118" y="1750100"/>
            <a:ext cx="6294239" cy="1038344"/>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Source Sans 3" pitchFamily="34" charset="0"/>
                <a:ea typeface="Source Sans 3" pitchFamily="34" charset="-122"/>
                <a:cs typeface="Source Sans 3" pitchFamily="34" charset="-120"/>
              </a:rPr>
              <a:t>Mặc dù khác biệt về hình dáng và cuộc sống, chú chim sẻ và hoa bằng lăng đã xây dựng một tình bạn đẹp đẽ. Chú sẻ mang đến những câu chuyện từ thế giới bên ngoài, còn hoa bằng lăng lắng nghe và che chở.</a:t>
            </a:r>
            <a:endParaRPr lang="en-US" sz="1700" dirty="0"/>
          </a:p>
        </p:txBody>
      </p:sp>
      <p:sp>
        <p:nvSpPr>
          <p:cNvPr id="4" name="Text 2"/>
          <p:cNvSpPr/>
          <p:nvPr/>
        </p:nvSpPr>
        <p:spPr>
          <a:xfrm>
            <a:off x="757118" y="2983111"/>
            <a:ext cx="6294239" cy="692229"/>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Source Sans 3" pitchFamily="34" charset="0"/>
                <a:ea typeface="Source Sans 3" pitchFamily="34" charset="-122"/>
                <a:cs typeface="Source Sans 3" pitchFamily="34" charset="-120"/>
              </a:rPr>
              <a:t>Họ cùng nhau trải qua những mùa trong năm, từ những ngày nắng ấm đến những cơn mưa rào, chứng kiến sự thay đổi của thiên nhiên.</a:t>
            </a:r>
            <a:endParaRPr lang="en-US" sz="1700" dirty="0"/>
          </a:p>
        </p:txBody>
      </p:sp>
      <p:pic>
        <p:nvPicPr>
          <p:cNvPr id="5" name="Image 0" descr="preencoded.png">    </p:cNvPr>
          <p:cNvPicPr>
            <a:picLocks noChangeAspect="1"/>
          </p:cNvPicPr>
          <p:nvPr/>
        </p:nvPicPr>
        <p:blipFill>
          <a:blip r:embed="rId1"/>
          <a:stretch>
            <a:fillRect/>
          </a:stretch>
        </p:blipFill>
        <p:spPr>
          <a:xfrm>
            <a:off x="7586663" y="1798796"/>
            <a:ext cx="6294239" cy="62942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733663"/>
            <a:ext cx="5632490" cy="704017"/>
          </a:xfrm>
          <a:prstGeom prst="rect">
            <a:avLst/>
          </a:prstGeom>
          <a:noFill/>
          <a:ln/>
        </p:spPr>
        <p:txBody>
          <a:bodyPr wrap="none" lIns="0" tIns="0" rIns="0" bIns="0" rtlCol="0" anchor="t"/>
          <a:lstStyle/>
          <a:p>
            <a:pPr algn="l" indent="0" marL="0">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Vượt Qua Thử Thách</a:t>
            </a:r>
            <a:endParaRPr lang="en-US" sz="4400" dirty="0"/>
          </a:p>
        </p:txBody>
      </p:sp>
      <p:pic>
        <p:nvPicPr>
          <p:cNvPr id="4" name="Image 1" descr="preencoded.png">    </p:cNvPr>
          <p:cNvPicPr>
            <a:picLocks noChangeAspect="1"/>
          </p:cNvPicPr>
          <p:nvPr/>
        </p:nvPicPr>
        <p:blipFill>
          <a:blip r:embed="rId2"/>
          <a:stretch>
            <a:fillRect/>
          </a:stretch>
        </p:blipFill>
        <p:spPr>
          <a:xfrm>
            <a:off x="837724" y="1796653"/>
            <a:ext cx="718066" cy="1143000"/>
          </a:xfrm>
          <a:prstGeom prst="rect">
            <a:avLst/>
          </a:prstGeom>
        </p:spPr>
      </p:pic>
      <p:sp>
        <p:nvSpPr>
          <p:cNvPr id="5" name="Text 1"/>
          <p:cNvSpPr/>
          <p:nvPr/>
        </p:nvSpPr>
        <p:spPr>
          <a:xfrm>
            <a:off x="1795105" y="2035969"/>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Mùa Đông Lạnh Giá</a:t>
            </a:r>
            <a:endParaRPr lang="en-US" sz="2200" dirty="0"/>
          </a:p>
        </p:txBody>
      </p:sp>
      <p:sp>
        <p:nvSpPr>
          <p:cNvPr id="6" name="Text 2"/>
          <p:cNvSpPr/>
          <p:nvPr/>
        </p:nvSpPr>
        <p:spPr>
          <a:xfrm>
            <a:off x="1795105" y="2531507"/>
            <a:ext cx="6511171"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Khi mùa đông đến, hoa bằng lăng rụng lá, chú sẻ vẫn ở bên cạnh, sưởi ấm bằng tiếng hót.</a:t>
            </a:r>
            <a:endParaRPr lang="en-US" sz="1850" dirty="0"/>
          </a:p>
        </p:txBody>
      </p:sp>
      <p:pic>
        <p:nvPicPr>
          <p:cNvPr id="7" name="Image 2" descr="preencoded.png">    </p:cNvPr>
          <p:cNvPicPr>
            <a:picLocks noChangeAspect="1"/>
          </p:cNvPicPr>
          <p:nvPr/>
        </p:nvPicPr>
        <p:blipFill>
          <a:blip r:embed="rId3"/>
          <a:stretch>
            <a:fillRect/>
          </a:stretch>
        </p:blipFill>
        <p:spPr>
          <a:xfrm>
            <a:off x="1196697" y="3776186"/>
            <a:ext cx="718066" cy="1143000"/>
          </a:xfrm>
          <a:prstGeom prst="rect">
            <a:avLst/>
          </a:prstGeom>
        </p:spPr>
      </p:pic>
      <p:sp>
        <p:nvSpPr>
          <p:cNvPr id="8" name="Text 3"/>
          <p:cNvSpPr/>
          <p:nvPr/>
        </p:nvSpPr>
        <p:spPr>
          <a:xfrm>
            <a:off x="2154079" y="4015502"/>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Cơn Bão Bất Ngờ</a:t>
            </a:r>
            <a:endParaRPr lang="en-US" sz="2200" dirty="0"/>
          </a:p>
        </p:txBody>
      </p:sp>
      <p:sp>
        <p:nvSpPr>
          <p:cNvPr id="9" name="Text 4"/>
          <p:cNvSpPr/>
          <p:nvPr/>
        </p:nvSpPr>
        <p:spPr>
          <a:xfrm>
            <a:off x="2154079" y="4511040"/>
            <a:ext cx="6152198"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Họ cùng nhau đối mặt với những cơn bão, học cách nương tựa và bảo vệ lẫn nhau.</a:t>
            </a:r>
            <a:endParaRPr lang="en-US" sz="1850" dirty="0"/>
          </a:p>
        </p:txBody>
      </p:sp>
      <p:pic>
        <p:nvPicPr>
          <p:cNvPr id="10" name="Image 3" descr="preencoded.png">    </p:cNvPr>
          <p:cNvPicPr>
            <a:picLocks noChangeAspect="1"/>
          </p:cNvPicPr>
          <p:nvPr/>
        </p:nvPicPr>
        <p:blipFill>
          <a:blip r:embed="rId4"/>
          <a:stretch>
            <a:fillRect/>
          </a:stretch>
        </p:blipFill>
        <p:spPr>
          <a:xfrm>
            <a:off x="1555790" y="5755719"/>
            <a:ext cx="718066" cy="1143000"/>
          </a:xfrm>
          <a:prstGeom prst="rect">
            <a:avLst/>
          </a:prstGeom>
        </p:spPr>
      </p:pic>
      <p:sp>
        <p:nvSpPr>
          <p:cNvPr id="11" name="Text 5"/>
          <p:cNvSpPr/>
          <p:nvPr/>
        </p:nvSpPr>
        <p:spPr>
          <a:xfrm>
            <a:off x="2513171" y="5995035"/>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Niềm Hy Vọng Mới</a:t>
            </a:r>
            <a:endParaRPr lang="en-US" sz="2200" dirty="0"/>
          </a:p>
        </p:txBody>
      </p:sp>
      <p:sp>
        <p:nvSpPr>
          <p:cNvPr id="12" name="Text 6"/>
          <p:cNvSpPr/>
          <p:nvPr/>
        </p:nvSpPr>
        <p:spPr>
          <a:xfrm>
            <a:off x="2513171" y="6490573"/>
            <a:ext cx="5793105" cy="766048"/>
          </a:xfrm>
          <a:prstGeom prst="rect">
            <a:avLst/>
          </a:prstGeom>
          <a:noFill/>
          <a:ln/>
        </p:spPr>
        <p:txBody>
          <a:bodyPr wrap="squar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Sau mỗi khó khăn, tình bạn của họ lại càng thêm bền chặt, chờ đón mùa xuân trở lại.</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614011"/>
            <a:ext cx="6313646" cy="704017"/>
          </a:xfrm>
          <a:prstGeom prst="rect">
            <a:avLst/>
          </a:prstGeom>
          <a:noFill/>
          <a:ln/>
        </p:spPr>
        <p:txBody>
          <a:bodyPr wrap="none" lIns="0" tIns="0" rIns="0" bIns="0" rtlCol="0" anchor="t"/>
          <a:lstStyle/>
          <a:p>
            <a:pPr algn="l" indent="0" marL="0">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Những Bài Học Quý Giá</a:t>
            </a:r>
            <a:endParaRPr lang="en-US" sz="4400" dirty="0"/>
          </a:p>
        </p:txBody>
      </p:sp>
      <p:sp>
        <p:nvSpPr>
          <p:cNvPr id="4" name="Shape 1"/>
          <p:cNvSpPr/>
          <p:nvPr/>
        </p:nvSpPr>
        <p:spPr>
          <a:xfrm>
            <a:off x="837724" y="2677001"/>
            <a:ext cx="538520" cy="538520"/>
          </a:xfrm>
          <a:prstGeom prst="roundRect">
            <a:avLst>
              <a:gd name="adj" fmla="val 18670"/>
            </a:avLst>
          </a:prstGeom>
          <a:solidFill>
            <a:srgbClr val="F4D4F7"/>
          </a:solidFill>
          <a:ln w="7620">
            <a:solidFill>
              <a:srgbClr val="DABADD"/>
            </a:solidFill>
            <a:prstDash val="solid"/>
          </a:ln>
        </p:spPr>
      </p:sp>
      <p:sp>
        <p:nvSpPr>
          <p:cNvPr id="5" name="Text 2"/>
          <p:cNvSpPr/>
          <p:nvPr/>
        </p:nvSpPr>
        <p:spPr>
          <a:xfrm>
            <a:off x="1615559" y="2721769"/>
            <a:ext cx="3545681" cy="422315"/>
          </a:xfrm>
          <a:prstGeom prst="rect">
            <a:avLst/>
          </a:prstGeom>
          <a:noFill/>
          <a:ln/>
        </p:spPr>
        <p:txBody>
          <a:bodyPr wrap="none" lIns="0" tIns="0" rIns="0" bIns="0" rtlCol="0" anchor="t"/>
          <a:lstStyle/>
          <a:p>
            <a:pPr algn="l" indent="0" marL="0">
              <a:lnSpc>
                <a:spcPts val="3300"/>
              </a:lnSpc>
              <a:buNone/>
            </a:pPr>
            <a:r>
              <a:rPr lang="en-US" sz="2650" dirty="0">
                <a:solidFill>
                  <a:srgbClr val="272525"/>
                </a:solidFill>
                <a:latin typeface="Source Serif 4 Semi Bold" pitchFamily="34" charset="0"/>
                <a:ea typeface="Source Serif 4 Semi Bold" pitchFamily="34" charset="-122"/>
                <a:cs typeface="Source Serif 4 Semi Bold" pitchFamily="34" charset="-120"/>
              </a:rPr>
              <a:t>Tình Bạn Chân Thành</a:t>
            </a:r>
            <a:endParaRPr lang="en-US" sz="2650" dirty="0"/>
          </a:p>
        </p:txBody>
      </p:sp>
      <p:sp>
        <p:nvSpPr>
          <p:cNvPr id="6" name="Text 3"/>
          <p:cNvSpPr/>
          <p:nvPr/>
        </p:nvSpPr>
        <p:spPr>
          <a:xfrm>
            <a:off x="1615559" y="3287673"/>
            <a:ext cx="6690717" cy="38302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Giá trị của sự quan tâm, chia sẻ và luôn ở bên nhau.</a:t>
            </a:r>
            <a:endParaRPr lang="en-US" sz="1850" dirty="0"/>
          </a:p>
        </p:txBody>
      </p:sp>
      <p:sp>
        <p:nvSpPr>
          <p:cNvPr id="7" name="Shape 4"/>
          <p:cNvSpPr/>
          <p:nvPr/>
        </p:nvSpPr>
        <p:spPr>
          <a:xfrm>
            <a:off x="837724" y="4149447"/>
            <a:ext cx="538520" cy="538520"/>
          </a:xfrm>
          <a:prstGeom prst="roundRect">
            <a:avLst>
              <a:gd name="adj" fmla="val 18670"/>
            </a:avLst>
          </a:prstGeom>
          <a:solidFill>
            <a:srgbClr val="F4D4F7"/>
          </a:solidFill>
          <a:ln w="7620">
            <a:solidFill>
              <a:srgbClr val="DABADD"/>
            </a:solidFill>
            <a:prstDash val="solid"/>
          </a:ln>
        </p:spPr>
      </p:sp>
      <p:sp>
        <p:nvSpPr>
          <p:cNvPr id="8" name="Text 5"/>
          <p:cNvSpPr/>
          <p:nvPr/>
        </p:nvSpPr>
        <p:spPr>
          <a:xfrm>
            <a:off x="1615559" y="4194215"/>
            <a:ext cx="3379470" cy="422315"/>
          </a:xfrm>
          <a:prstGeom prst="rect">
            <a:avLst/>
          </a:prstGeom>
          <a:noFill/>
          <a:ln/>
        </p:spPr>
        <p:txBody>
          <a:bodyPr wrap="none" lIns="0" tIns="0" rIns="0" bIns="0" rtlCol="0" anchor="t"/>
          <a:lstStyle/>
          <a:p>
            <a:pPr algn="l" indent="0" marL="0">
              <a:lnSpc>
                <a:spcPts val="3300"/>
              </a:lnSpc>
              <a:buNone/>
            </a:pPr>
            <a:r>
              <a:rPr lang="en-US" sz="2650" dirty="0">
                <a:solidFill>
                  <a:srgbClr val="272525"/>
                </a:solidFill>
                <a:latin typeface="Source Serif 4 Semi Bold" pitchFamily="34" charset="0"/>
                <a:ea typeface="Source Serif 4 Semi Bold" pitchFamily="34" charset="-122"/>
                <a:cs typeface="Source Serif 4 Semi Bold" pitchFamily="34" charset="-120"/>
              </a:rPr>
              <a:t>Yêu Thiên Nhiên</a:t>
            </a:r>
            <a:endParaRPr lang="en-US" sz="2650" dirty="0"/>
          </a:p>
        </p:txBody>
      </p:sp>
      <p:sp>
        <p:nvSpPr>
          <p:cNvPr id="9" name="Text 6"/>
          <p:cNvSpPr/>
          <p:nvPr/>
        </p:nvSpPr>
        <p:spPr>
          <a:xfrm>
            <a:off x="1615559" y="4760119"/>
            <a:ext cx="6690717" cy="38302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Trân trọng vẻ đẹp và sự sống của cây cỏ, loài vật xung quanh.</a:t>
            </a:r>
            <a:endParaRPr lang="en-US" sz="1850" dirty="0"/>
          </a:p>
        </p:txBody>
      </p:sp>
      <p:sp>
        <p:nvSpPr>
          <p:cNvPr id="10" name="Shape 7"/>
          <p:cNvSpPr/>
          <p:nvPr/>
        </p:nvSpPr>
        <p:spPr>
          <a:xfrm>
            <a:off x="837724" y="5621893"/>
            <a:ext cx="538520" cy="538520"/>
          </a:xfrm>
          <a:prstGeom prst="roundRect">
            <a:avLst>
              <a:gd name="adj" fmla="val 18670"/>
            </a:avLst>
          </a:prstGeom>
          <a:solidFill>
            <a:srgbClr val="F4D4F7"/>
          </a:solidFill>
          <a:ln w="7620">
            <a:solidFill>
              <a:srgbClr val="DABADD"/>
            </a:solidFill>
            <a:prstDash val="solid"/>
          </a:ln>
        </p:spPr>
      </p:sp>
      <p:sp>
        <p:nvSpPr>
          <p:cNvPr id="11" name="Text 8"/>
          <p:cNvSpPr/>
          <p:nvPr/>
        </p:nvSpPr>
        <p:spPr>
          <a:xfrm>
            <a:off x="1615559" y="5666661"/>
            <a:ext cx="3379470" cy="422315"/>
          </a:xfrm>
          <a:prstGeom prst="rect">
            <a:avLst/>
          </a:prstGeom>
          <a:noFill/>
          <a:ln/>
        </p:spPr>
        <p:txBody>
          <a:bodyPr wrap="none" lIns="0" tIns="0" rIns="0" bIns="0" rtlCol="0" anchor="t"/>
          <a:lstStyle/>
          <a:p>
            <a:pPr algn="l" indent="0" marL="0">
              <a:lnSpc>
                <a:spcPts val="3300"/>
              </a:lnSpc>
              <a:buNone/>
            </a:pPr>
            <a:r>
              <a:rPr lang="en-US" sz="2650" dirty="0">
                <a:solidFill>
                  <a:srgbClr val="272525"/>
                </a:solidFill>
                <a:latin typeface="Source Serif 4 Semi Bold" pitchFamily="34" charset="0"/>
                <a:ea typeface="Source Serif 4 Semi Bold" pitchFamily="34" charset="-122"/>
                <a:cs typeface="Source Serif 4 Semi Bold" pitchFamily="34" charset="-120"/>
              </a:rPr>
              <a:t>Lòng Kiên Cường</a:t>
            </a:r>
            <a:endParaRPr lang="en-US" sz="2650" dirty="0"/>
          </a:p>
        </p:txBody>
      </p:sp>
      <p:sp>
        <p:nvSpPr>
          <p:cNvPr id="12" name="Text 9"/>
          <p:cNvSpPr/>
          <p:nvPr/>
        </p:nvSpPr>
        <p:spPr>
          <a:xfrm>
            <a:off x="1615559" y="6232565"/>
            <a:ext cx="6690717" cy="383024"/>
          </a:xfrm>
          <a:prstGeom prst="rect">
            <a:avLst/>
          </a:prstGeom>
          <a:noFill/>
          <a:ln/>
        </p:spPr>
        <p:txBody>
          <a:bodyPr wrap="none" lIns="0" tIns="0" rIns="0" bIns="0" rtlCol="0" anchor="t"/>
          <a:lstStyle/>
          <a:p>
            <a:pPr algn="l" indent="0" marL="0">
              <a:lnSpc>
                <a:spcPts val="3000"/>
              </a:lnSpc>
              <a:buNone/>
            </a:pPr>
            <a:r>
              <a:rPr lang="en-US" sz="1850" dirty="0">
                <a:solidFill>
                  <a:srgbClr val="272525"/>
                </a:solidFill>
                <a:latin typeface="Source Sans 3" pitchFamily="34" charset="0"/>
                <a:ea typeface="Source Sans 3" pitchFamily="34" charset="-122"/>
                <a:cs typeface="Source Sans 3" pitchFamily="34" charset="-120"/>
              </a:rPr>
              <a:t>Không ngại khó khăn, luôn giữ vững niềm tin và hy vọng.</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2161103" y="898327"/>
            <a:ext cx="10308193" cy="704017"/>
          </a:xfrm>
          <a:prstGeom prst="rect">
            <a:avLst/>
          </a:prstGeom>
          <a:noFill/>
          <a:ln/>
        </p:spPr>
        <p:txBody>
          <a:bodyPr wrap="none" lIns="0" tIns="0" rIns="0" bIns="0" rtlCol="0" anchor="t"/>
          <a:lstStyle/>
          <a:p>
            <a:pPr algn="ctr" indent="0" marL="0">
              <a:lnSpc>
                <a:spcPts val="5500"/>
              </a:lnSpc>
              <a:buNone/>
            </a:pPr>
            <a:r>
              <a:rPr lang="en-US" sz="4400" dirty="0">
                <a:solidFill>
                  <a:srgbClr val="000000"/>
                </a:solidFill>
                <a:latin typeface="Source Serif 4 Semi Bold" pitchFamily="34" charset="0"/>
                <a:ea typeface="Source Serif 4 Semi Bold" pitchFamily="34" charset="-122"/>
                <a:cs typeface="Source Serif 4 Semi Bold" pitchFamily="34" charset="-120"/>
              </a:rPr>
              <a:t>Vì Sao Sách Này Dành Cho Tân Thanh?</a:t>
            </a:r>
            <a:endParaRPr lang="en-US" sz="4400" dirty="0"/>
          </a:p>
        </p:txBody>
      </p:sp>
      <p:sp>
        <p:nvSpPr>
          <p:cNvPr id="3" name="Text 1"/>
          <p:cNvSpPr/>
          <p:nvPr/>
        </p:nvSpPr>
        <p:spPr>
          <a:xfrm>
            <a:off x="837724" y="2176701"/>
            <a:ext cx="7539395" cy="1149072"/>
          </a:xfrm>
          <a:prstGeom prst="rect">
            <a:avLst/>
          </a:prstGeom>
          <a:noFill/>
          <a:ln/>
        </p:spPr>
        <p:txBody>
          <a:bodyPr wrap="square" lIns="0" tIns="0" rIns="0" bIns="0" rtlCol="0" anchor="t"/>
          <a:lstStyle/>
          <a:p>
            <a:pPr algn="l" indent="0" marL="0">
              <a:lnSpc>
                <a:spcPts val="3000"/>
              </a:lnSpc>
              <a:buNone/>
            </a:pPr>
            <a:r>
              <a:rPr lang="en-US" sz="1850" dirty="0">
                <a:solidFill>
                  <a:srgbClr val="000000"/>
                </a:solidFill>
                <a:latin typeface="Source Sans 3" pitchFamily="34" charset="0"/>
                <a:ea typeface="Source Sans 3" pitchFamily="34" charset="-122"/>
                <a:cs typeface="Source Sans 3" pitchFamily="34" charset="-120"/>
              </a:rPr>
              <a:t>Cuốn sách khuyến khích các em học sinh Tiểu học Tân Thanh phát triển trí tưởng tượng, nuôi dưỡng lòng nhân ái và tình yêu thiên nhiên. Đây là một câu chuyện tuyệt vời để cùng nhau đọc và suy ngẫm.</a:t>
            </a:r>
            <a:endParaRPr lang="en-US" sz="1850" dirty="0"/>
          </a:p>
        </p:txBody>
      </p:sp>
      <p:sp>
        <p:nvSpPr>
          <p:cNvPr id="4" name="Shape 2"/>
          <p:cNvSpPr/>
          <p:nvPr/>
        </p:nvSpPr>
        <p:spPr>
          <a:xfrm>
            <a:off x="837724" y="3594973"/>
            <a:ext cx="7539395" cy="1017151"/>
          </a:xfrm>
          <a:prstGeom prst="roundRect">
            <a:avLst>
              <a:gd name="adj" fmla="val 9884"/>
            </a:avLst>
          </a:prstGeom>
          <a:solidFill>
            <a:srgbClr val="FFFFFF"/>
          </a:solidFill>
          <a:ln/>
        </p:spPr>
      </p:sp>
      <p:pic>
        <p:nvPicPr>
          <p:cNvPr id="5" name="Image 0" descr="preencoded.png">    </p:cNvPr>
          <p:cNvPicPr>
            <a:picLocks noChangeAspect="1"/>
          </p:cNvPicPr>
          <p:nvPr/>
        </p:nvPicPr>
        <p:blipFill>
          <a:blip r:embed="rId1"/>
          <a:stretch>
            <a:fillRect/>
          </a:stretch>
        </p:blipFill>
        <p:spPr>
          <a:xfrm>
            <a:off x="1077039" y="3943707"/>
            <a:ext cx="299204" cy="239316"/>
          </a:xfrm>
          <a:prstGeom prst="rect">
            <a:avLst/>
          </a:prstGeom>
        </p:spPr>
      </p:pic>
      <p:sp>
        <p:nvSpPr>
          <p:cNvPr id="6" name="Text 3"/>
          <p:cNvSpPr/>
          <p:nvPr/>
        </p:nvSpPr>
        <p:spPr>
          <a:xfrm>
            <a:off x="1615559" y="3894058"/>
            <a:ext cx="6522244" cy="383024"/>
          </a:xfrm>
          <a:prstGeom prst="rect">
            <a:avLst/>
          </a:prstGeom>
          <a:noFill/>
          <a:ln/>
        </p:spPr>
        <p:txBody>
          <a:bodyPr wrap="none" lIns="0" tIns="0" rIns="0" bIns="0" rtlCol="0" anchor="t"/>
          <a:lstStyle/>
          <a:p>
            <a:pPr algn="l" indent="0" marL="0">
              <a:lnSpc>
                <a:spcPts val="3000"/>
              </a:lnSpc>
              <a:buNone/>
            </a:pPr>
            <a:r>
              <a:rPr lang="en-US" sz="1850" dirty="0">
                <a:solidFill>
                  <a:srgbClr val="000000"/>
                </a:solidFill>
                <a:latin typeface="Source Sans 3" pitchFamily="34" charset="0"/>
                <a:ea typeface="Source Sans 3" pitchFamily="34" charset="-122"/>
                <a:cs typeface="Source Sans 3" pitchFamily="34" charset="-120"/>
              </a:rPr>
              <a:t>Hãy cùng nhau khám phá những điều kỳ diệu trong cuộc sống!</a:t>
            </a:r>
            <a:endParaRPr lang="en-US" sz="1850" dirty="0"/>
          </a:p>
        </p:txBody>
      </p:sp>
      <p:pic>
        <p:nvPicPr>
          <p:cNvPr id="7" name="Image 1" descr="preencoded.png">    </p:cNvPr>
          <p:cNvPicPr>
            <a:picLocks noChangeAspect="1"/>
          </p:cNvPicPr>
          <p:nvPr/>
        </p:nvPicPr>
        <p:blipFill>
          <a:blip r:embed="rId2"/>
          <a:stretch>
            <a:fillRect/>
          </a:stretch>
        </p:blipFill>
        <p:spPr>
          <a:xfrm>
            <a:off x="8968621" y="2230517"/>
            <a:ext cx="4831556" cy="483155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2025-09-09T08:30:36Z</dcterms:created>
  <dcterms:modified xsi:type="dcterms:W3CDTF">2025-09-09T08:30:36Z</dcterms:modified>
</cp:coreProperties>
</file>