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3.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4.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465189"/>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Tuyên truyền Luật An toàn Thực phẩm</a:t>
            </a:r>
            <a:endParaRPr lang="en-US" sz="4400" dirty="0"/>
          </a:p>
        </p:txBody>
      </p:sp>
      <p:sp>
        <p:nvSpPr>
          <p:cNvPr id="4" name="Text 1"/>
          <p:cNvSpPr/>
          <p:nvPr/>
        </p:nvSpPr>
        <p:spPr>
          <a:xfrm>
            <a:off x="6324124" y="4232196"/>
            <a:ext cx="7468553" cy="1532096"/>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An toàn thực phẩm là một vấn đề quan trọng, ảnh hưởng trực tiếp đến sức khỏe và đời sống của mỗi người dân. Việc tuyên truyền và nâng cao nhận thức về Luật An toàn thực phẩm là vô cùng cần thiết để bảo vệ cộng đồng khỏi những nguy cơ từ thực phẩm không an toàn.</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522220"/>
            <a:ext cx="7074813" cy="563285"/>
          </a:xfrm>
          <a:prstGeom prst="rect">
            <a:avLst/>
          </a:prstGeom>
          <a:noFill/>
          <a:ln/>
        </p:spPr>
        <p:txBody>
          <a:bodyPr wrap="none" lIns="0" tIns="0" rIns="0" bIns="0" rtlCol="0" anchor="t"/>
          <a:lstStyle/>
          <a:p>
            <a:pPr algn="l" indent="0" marL="0">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Chung tay vì An toàn Thực phẩm</a:t>
            </a:r>
            <a:endParaRPr lang="en-US" sz="3500" dirty="0"/>
          </a:p>
        </p:txBody>
      </p:sp>
      <p:sp>
        <p:nvSpPr>
          <p:cNvPr id="4" name="Text 1"/>
          <p:cNvSpPr/>
          <p:nvPr/>
        </p:nvSpPr>
        <p:spPr>
          <a:xfrm>
            <a:off x="6324124" y="3354705"/>
            <a:ext cx="7468553" cy="1149072"/>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An toàn thực phẩm là trách nhiệm của toàn xã hội. Mỗi cá nhân, tổ chức hãy cùng chung tay hành động để bảo vệ sức khỏe cộng đồng và xây dựng một nền nông nghiệp, thực phẩm sạch, an toàn.</a:t>
            </a:r>
            <a:endParaRPr lang="en-US" sz="1850" dirty="0"/>
          </a:p>
        </p:txBody>
      </p:sp>
      <p:sp>
        <p:nvSpPr>
          <p:cNvPr id="5" name="Text 2"/>
          <p:cNvSpPr/>
          <p:nvPr/>
        </p:nvSpPr>
        <p:spPr>
          <a:xfrm>
            <a:off x="6324124" y="4862751"/>
            <a:ext cx="7468553" cy="844629"/>
          </a:xfrm>
          <a:prstGeom prst="rect">
            <a:avLst/>
          </a:prstGeom>
          <a:noFill/>
          <a:ln/>
        </p:spPr>
        <p:txBody>
          <a:bodyPr wrap="square" lIns="0" tIns="0" rIns="0" bIns="0" rtlCol="0" anchor="t"/>
          <a:lstStyle/>
          <a:p>
            <a:pPr algn="ctr" indent="0" marL="0">
              <a:lnSpc>
                <a:spcPts val="3300"/>
              </a:lnSpc>
              <a:buNone/>
            </a:pPr>
            <a:r>
              <a:rPr lang="en-US" sz="2650" dirty="0">
                <a:solidFill>
                  <a:srgbClr val="D73AD7"/>
                </a:solidFill>
                <a:latin typeface="Source Serif 4 Semi Bold" pitchFamily="34" charset="0"/>
                <a:ea typeface="Source Serif 4 Semi Bold" pitchFamily="34" charset="-122"/>
                <a:cs typeface="Source Serif 4 Semi Bold" pitchFamily="34" charset="-120"/>
              </a:rPr>
              <a:t>Hãy là người tiêu dùng thông thái và có trách nhiệm!</a:t>
            </a:r>
            <a:endParaRPr lang="en-US" sz="2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538770"/>
            <a:ext cx="8688586" cy="563285"/>
          </a:xfrm>
          <a:prstGeom prst="rect">
            <a:avLst/>
          </a:prstGeom>
          <a:noFill/>
          <a:ln/>
        </p:spPr>
        <p:txBody>
          <a:bodyPr wrap="none" lIns="0" tIns="0" rIns="0" bIns="0" rtlCol="0" anchor="t"/>
          <a:lstStyle/>
          <a:p>
            <a:pPr algn="l" indent="0" marL="0">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Tầm quan trọng của An toàn Thực phẩm</a:t>
            </a:r>
            <a:endParaRPr lang="en-US" sz="3500" dirty="0"/>
          </a:p>
        </p:txBody>
      </p:sp>
      <p:sp>
        <p:nvSpPr>
          <p:cNvPr id="3" name="Shape 1"/>
          <p:cNvSpPr/>
          <p:nvPr/>
        </p:nvSpPr>
        <p:spPr>
          <a:xfrm>
            <a:off x="837724" y="3580805"/>
            <a:ext cx="538520" cy="538520"/>
          </a:xfrm>
          <a:prstGeom prst="roundRect">
            <a:avLst>
              <a:gd name="adj" fmla="val 18670"/>
            </a:avLst>
          </a:prstGeom>
          <a:solidFill>
            <a:srgbClr val="F4D4F7"/>
          </a:solidFill>
          <a:ln w="762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937974" y="3638788"/>
            <a:ext cx="337899" cy="422434"/>
          </a:xfrm>
          <a:prstGeom prst="rect">
            <a:avLst/>
          </a:prstGeom>
        </p:spPr>
      </p:pic>
      <p:sp>
        <p:nvSpPr>
          <p:cNvPr id="5" name="Text 2"/>
          <p:cNvSpPr/>
          <p:nvPr/>
        </p:nvSpPr>
        <p:spPr>
          <a:xfrm>
            <a:off x="1615559" y="366307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Bảo vệ sức khỏe</a:t>
            </a:r>
            <a:endParaRPr lang="en-US" sz="2200" dirty="0"/>
          </a:p>
        </p:txBody>
      </p:sp>
      <p:sp>
        <p:nvSpPr>
          <p:cNvPr id="6" name="Text 3"/>
          <p:cNvSpPr/>
          <p:nvPr/>
        </p:nvSpPr>
        <p:spPr>
          <a:xfrm>
            <a:off x="1615559" y="4158615"/>
            <a:ext cx="3341013" cy="1532096"/>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Thực phẩm an toàn giúp duy trì sức khỏe, phòng tránh các bệnh lây truyền qua thực phẩm và ngộ độc.</a:t>
            </a:r>
            <a:endParaRPr lang="en-US" sz="1850" dirty="0"/>
          </a:p>
        </p:txBody>
      </p:sp>
      <p:sp>
        <p:nvSpPr>
          <p:cNvPr id="7" name="Shape 4"/>
          <p:cNvSpPr/>
          <p:nvPr/>
        </p:nvSpPr>
        <p:spPr>
          <a:xfrm>
            <a:off x="5255776" y="3580805"/>
            <a:ext cx="538520" cy="538520"/>
          </a:xfrm>
          <a:prstGeom prst="roundRect">
            <a:avLst>
              <a:gd name="adj" fmla="val 18670"/>
            </a:avLst>
          </a:prstGeom>
          <a:solidFill>
            <a:srgbClr val="F4D4F7"/>
          </a:solidFill>
          <a:ln w="7620">
            <a:solidFill>
              <a:srgbClr val="DABADD"/>
            </a:solidFill>
            <a:prstDash val="solid"/>
          </a:ln>
        </p:spPr>
      </p:sp>
      <p:pic>
        <p:nvPicPr>
          <p:cNvPr id="8" name="Image 1" descr="preencoded.png">    </p:cNvPr>
          <p:cNvPicPr>
            <a:picLocks noChangeAspect="1"/>
          </p:cNvPicPr>
          <p:nvPr/>
        </p:nvPicPr>
        <p:blipFill>
          <a:blip r:embed="rId2"/>
          <a:stretch>
            <a:fillRect/>
          </a:stretch>
        </p:blipFill>
        <p:spPr>
          <a:xfrm>
            <a:off x="5356027" y="3638788"/>
            <a:ext cx="337899" cy="422434"/>
          </a:xfrm>
          <a:prstGeom prst="rect">
            <a:avLst/>
          </a:prstGeom>
        </p:spPr>
      </p:pic>
      <p:sp>
        <p:nvSpPr>
          <p:cNvPr id="9" name="Text 5"/>
          <p:cNvSpPr/>
          <p:nvPr/>
        </p:nvSpPr>
        <p:spPr>
          <a:xfrm>
            <a:off x="6033611" y="366307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Phát triển kinh tế</a:t>
            </a:r>
            <a:endParaRPr lang="en-US" sz="2200" dirty="0"/>
          </a:p>
        </p:txBody>
      </p:sp>
      <p:sp>
        <p:nvSpPr>
          <p:cNvPr id="10" name="Text 6"/>
          <p:cNvSpPr/>
          <p:nvPr/>
        </p:nvSpPr>
        <p:spPr>
          <a:xfrm>
            <a:off x="6033611" y="4158615"/>
            <a:ext cx="3341013" cy="1532096"/>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Đảm bảo an toàn thực phẩm góp phần nâng cao uy tín sản phẩm, thúc đẩy xuất khẩu và phát triển kinh tế bền vững.</a:t>
            </a:r>
            <a:endParaRPr lang="en-US" sz="1850" dirty="0"/>
          </a:p>
        </p:txBody>
      </p:sp>
      <p:sp>
        <p:nvSpPr>
          <p:cNvPr id="11" name="Shape 7"/>
          <p:cNvSpPr/>
          <p:nvPr/>
        </p:nvSpPr>
        <p:spPr>
          <a:xfrm>
            <a:off x="9673828" y="3580805"/>
            <a:ext cx="538520" cy="538520"/>
          </a:xfrm>
          <a:prstGeom prst="roundRect">
            <a:avLst>
              <a:gd name="adj" fmla="val 18670"/>
            </a:avLst>
          </a:prstGeom>
          <a:solidFill>
            <a:srgbClr val="F4D4F7"/>
          </a:solidFill>
          <a:ln w="7620">
            <a:solidFill>
              <a:srgbClr val="DABADD"/>
            </a:solidFill>
            <a:prstDash val="solid"/>
          </a:ln>
        </p:spPr>
      </p:sp>
      <p:pic>
        <p:nvPicPr>
          <p:cNvPr id="12" name="Image 2" descr="preencoded.png">    </p:cNvPr>
          <p:cNvPicPr>
            <a:picLocks noChangeAspect="1"/>
          </p:cNvPicPr>
          <p:nvPr/>
        </p:nvPicPr>
        <p:blipFill>
          <a:blip r:embed="rId3"/>
          <a:stretch>
            <a:fillRect/>
          </a:stretch>
        </p:blipFill>
        <p:spPr>
          <a:xfrm>
            <a:off x="9774079" y="3638788"/>
            <a:ext cx="337899" cy="422434"/>
          </a:xfrm>
          <a:prstGeom prst="rect">
            <a:avLst/>
          </a:prstGeom>
        </p:spPr>
      </p:pic>
      <p:sp>
        <p:nvSpPr>
          <p:cNvPr id="13" name="Text 8"/>
          <p:cNvSpPr/>
          <p:nvPr/>
        </p:nvSpPr>
        <p:spPr>
          <a:xfrm>
            <a:off x="10451663" y="366307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Ổn định xã hội</a:t>
            </a:r>
            <a:endParaRPr lang="en-US" sz="2200" dirty="0"/>
          </a:p>
        </p:txBody>
      </p:sp>
      <p:sp>
        <p:nvSpPr>
          <p:cNvPr id="14" name="Text 9"/>
          <p:cNvSpPr/>
          <p:nvPr/>
        </p:nvSpPr>
        <p:spPr>
          <a:xfrm>
            <a:off x="10451663" y="4158615"/>
            <a:ext cx="3341013" cy="1149072"/>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Khi người dân yên tâm về thực phẩm, xã hội sẽ ổn định và phát triển hài hòa hơn.</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149787"/>
            <a:ext cx="10921008" cy="563285"/>
          </a:xfrm>
          <a:prstGeom prst="rect">
            <a:avLst/>
          </a:prstGeom>
          <a:noFill/>
          <a:ln/>
        </p:spPr>
        <p:txBody>
          <a:bodyPr wrap="none" lIns="0" tIns="0" rIns="0" bIns="0" rtlCol="0" anchor="t"/>
          <a:lstStyle/>
          <a:p>
            <a:pPr algn="l" indent="0" marL="0">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Các quy định chính trong Luật An toàn Thực phẩm</a:t>
            </a:r>
            <a:endParaRPr lang="en-US" sz="3500" dirty="0"/>
          </a:p>
        </p:txBody>
      </p:sp>
      <p:sp>
        <p:nvSpPr>
          <p:cNvPr id="3" name="Text 1"/>
          <p:cNvSpPr/>
          <p:nvPr/>
        </p:nvSpPr>
        <p:spPr>
          <a:xfrm>
            <a:off x="837724" y="2191822"/>
            <a:ext cx="12954952"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Luật An toàn thực phẩm quy định rõ ràng về các hành vi bị cấm, điều kiện sản xuất, kinh doanh thực phẩm, và trách nhiệm của các tổ chức, cá nhân.</a:t>
            </a:r>
            <a:endParaRPr lang="en-US" sz="1850" dirty="0"/>
          </a:p>
        </p:txBody>
      </p:sp>
      <p:sp>
        <p:nvSpPr>
          <p:cNvPr id="4" name="Shape 2"/>
          <p:cNvSpPr/>
          <p:nvPr/>
        </p:nvSpPr>
        <p:spPr>
          <a:xfrm>
            <a:off x="837724" y="3227070"/>
            <a:ext cx="4158734" cy="3852624"/>
          </a:xfrm>
          <a:prstGeom prst="roundRect">
            <a:avLst>
              <a:gd name="adj" fmla="val 2610"/>
            </a:avLst>
          </a:prstGeom>
          <a:solidFill>
            <a:srgbClr val="FFFFFF">
              <a:alpha val="95000"/>
            </a:srgbClr>
          </a:solidFill>
          <a:ln w="30480">
            <a:solidFill>
              <a:srgbClr val="DABADD"/>
            </a:solidFill>
            <a:prstDash val="solid"/>
          </a:ln>
        </p:spPr>
      </p:sp>
      <p:pic>
        <p:nvPicPr>
          <p:cNvPr id="5" name="Image 0" descr="preencoded.png">    </p:cNvPr>
          <p:cNvPicPr>
            <a:picLocks noChangeAspect="1"/>
          </p:cNvPicPr>
          <p:nvPr/>
        </p:nvPicPr>
        <p:blipFill>
          <a:blip r:embed="rId1"/>
          <a:stretch>
            <a:fillRect/>
          </a:stretch>
        </p:blipFill>
        <p:spPr>
          <a:xfrm>
            <a:off x="837724" y="3227070"/>
            <a:ext cx="121920" cy="3852624"/>
          </a:xfrm>
          <a:prstGeom prst="rect">
            <a:avLst/>
          </a:prstGeom>
        </p:spPr>
      </p:pic>
      <p:sp>
        <p:nvSpPr>
          <p:cNvPr id="6" name="Text 3"/>
          <p:cNvSpPr/>
          <p:nvPr/>
        </p:nvSpPr>
        <p:spPr>
          <a:xfrm>
            <a:off x="1229439" y="3496866"/>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Hành vi bị cấm</a:t>
            </a:r>
            <a:endParaRPr lang="en-US" sz="2200" dirty="0"/>
          </a:p>
        </p:txBody>
      </p:sp>
      <p:sp>
        <p:nvSpPr>
          <p:cNvPr id="7" name="Text 4"/>
          <p:cNvSpPr/>
          <p:nvPr/>
        </p:nvSpPr>
        <p:spPr>
          <a:xfrm>
            <a:off x="1229439" y="3992404"/>
            <a:ext cx="3497223"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Sử dụng nguyên liệu cấm, hóa chất độc hại.</a:t>
            </a:r>
            <a:endParaRPr lang="en-US" sz="1850" dirty="0"/>
          </a:p>
        </p:txBody>
      </p:sp>
      <p:sp>
        <p:nvSpPr>
          <p:cNvPr id="8" name="Text 5"/>
          <p:cNvSpPr/>
          <p:nvPr/>
        </p:nvSpPr>
        <p:spPr>
          <a:xfrm>
            <a:off x="1229439" y="4842153"/>
            <a:ext cx="3497223"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Sản xuất, kinh doanh thực phẩm giả, kém chất lượng.</a:t>
            </a:r>
            <a:endParaRPr lang="en-US" sz="1850" dirty="0"/>
          </a:p>
        </p:txBody>
      </p:sp>
      <p:sp>
        <p:nvSpPr>
          <p:cNvPr id="9" name="Text 6"/>
          <p:cNvSpPr/>
          <p:nvPr/>
        </p:nvSpPr>
        <p:spPr>
          <a:xfrm>
            <a:off x="1229439" y="5691902"/>
            <a:ext cx="3497223"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Quảng cáo sai sự thật về thực phẩm.</a:t>
            </a:r>
            <a:endParaRPr lang="en-US" sz="1850" dirty="0"/>
          </a:p>
        </p:txBody>
      </p:sp>
      <p:sp>
        <p:nvSpPr>
          <p:cNvPr id="10" name="Shape 7"/>
          <p:cNvSpPr/>
          <p:nvPr/>
        </p:nvSpPr>
        <p:spPr>
          <a:xfrm>
            <a:off x="5235773" y="3227070"/>
            <a:ext cx="4158734" cy="3852624"/>
          </a:xfrm>
          <a:prstGeom prst="roundRect">
            <a:avLst>
              <a:gd name="adj" fmla="val 2610"/>
            </a:avLst>
          </a:prstGeom>
          <a:solidFill>
            <a:srgbClr val="FFFFFF">
              <a:alpha val="95000"/>
            </a:srgbClr>
          </a:solidFill>
          <a:ln w="30480">
            <a:solidFill>
              <a:srgbClr val="DABADD"/>
            </a:solidFill>
            <a:prstDash val="solid"/>
          </a:ln>
        </p:spPr>
      </p:sp>
      <p:pic>
        <p:nvPicPr>
          <p:cNvPr id="11" name="Image 1" descr="preencoded.png">    </p:cNvPr>
          <p:cNvPicPr>
            <a:picLocks noChangeAspect="1"/>
          </p:cNvPicPr>
          <p:nvPr/>
        </p:nvPicPr>
        <p:blipFill>
          <a:blip r:embed="rId2"/>
          <a:stretch>
            <a:fillRect/>
          </a:stretch>
        </p:blipFill>
        <p:spPr>
          <a:xfrm>
            <a:off x="5235773" y="3227070"/>
            <a:ext cx="121920" cy="3852624"/>
          </a:xfrm>
          <a:prstGeom prst="rect">
            <a:avLst/>
          </a:prstGeom>
        </p:spPr>
      </p:pic>
      <p:sp>
        <p:nvSpPr>
          <p:cNvPr id="12" name="Text 8"/>
          <p:cNvSpPr/>
          <p:nvPr/>
        </p:nvSpPr>
        <p:spPr>
          <a:xfrm>
            <a:off x="5627489" y="3496866"/>
            <a:ext cx="3497223" cy="703898"/>
          </a:xfrm>
          <a:prstGeom prst="rect">
            <a:avLst/>
          </a:prstGeom>
          <a:noFill/>
          <a:ln/>
        </p:spPr>
        <p:txBody>
          <a:bodyPr wrap="squar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Điều kiện sản xuất, kinh doanh</a:t>
            </a:r>
            <a:endParaRPr lang="en-US" sz="2200" dirty="0"/>
          </a:p>
        </p:txBody>
      </p:sp>
      <p:sp>
        <p:nvSpPr>
          <p:cNvPr id="13" name="Text 9"/>
          <p:cNvSpPr/>
          <p:nvPr/>
        </p:nvSpPr>
        <p:spPr>
          <a:xfrm>
            <a:off x="5627489" y="4344353"/>
            <a:ext cx="3497223"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Đảm bảo vệ sinh cơ sở, trang thiết bị.</a:t>
            </a:r>
            <a:endParaRPr lang="en-US" sz="1850" dirty="0"/>
          </a:p>
        </p:txBody>
      </p:sp>
      <p:sp>
        <p:nvSpPr>
          <p:cNvPr id="14" name="Text 10"/>
          <p:cNvSpPr/>
          <p:nvPr/>
        </p:nvSpPr>
        <p:spPr>
          <a:xfrm>
            <a:off x="5627489" y="5194102"/>
            <a:ext cx="3497223"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Kiểm soát chất lượng nguyên liệu đầu vào.</a:t>
            </a:r>
            <a:endParaRPr lang="en-US" sz="1850" dirty="0"/>
          </a:p>
        </p:txBody>
      </p:sp>
      <p:sp>
        <p:nvSpPr>
          <p:cNvPr id="15" name="Text 11"/>
          <p:cNvSpPr/>
          <p:nvPr/>
        </p:nvSpPr>
        <p:spPr>
          <a:xfrm>
            <a:off x="5627489" y="6043851"/>
            <a:ext cx="3497223"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Tuân thủ quy trình sản xuất an toàn.</a:t>
            </a:r>
            <a:endParaRPr lang="en-US" sz="1850" dirty="0"/>
          </a:p>
        </p:txBody>
      </p:sp>
      <p:sp>
        <p:nvSpPr>
          <p:cNvPr id="16" name="Shape 12"/>
          <p:cNvSpPr/>
          <p:nvPr/>
        </p:nvSpPr>
        <p:spPr>
          <a:xfrm>
            <a:off x="9633823" y="3227070"/>
            <a:ext cx="4158853" cy="3852624"/>
          </a:xfrm>
          <a:prstGeom prst="roundRect">
            <a:avLst>
              <a:gd name="adj" fmla="val 2610"/>
            </a:avLst>
          </a:prstGeom>
          <a:solidFill>
            <a:srgbClr val="FFFFFF">
              <a:alpha val="95000"/>
            </a:srgbClr>
          </a:solidFill>
          <a:ln w="30480">
            <a:solidFill>
              <a:srgbClr val="DABADD"/>
            </a:solidFill>
            <a:prstDash val="solid"/>
          </a:ln>
        </p:spPr>
      </p:sp>
      <p:pic>
        <p:nvPicPr>
          <p:cNvPr id="17" name="Image 2" descr="preencoded.png">    </p:cNvPr>
          <p:cNvPicPr>
            <a:picLocks noChangeAspect="1"/>
          </p:cNvPicPr>
          <p:nvPr/>
        </p:nvPicPr>
        <p:blipFill>
          <a:blip r:embed="rId3"/>
          <a:stretch>
            <a:fillRect/>
          </a:stretch>
        </p:blipFill>
        <p:spPr>
          <a:xfrm>
            <a:off x="9633823" y="3227070"/>
            <a:ext cx="121920" cy="3852624"/>
          </a:xfrm>
          <a:prstGeom prst="rect">
            <a:avLst/>
          </a:prstGeom>
        </p:spPr>
      </p:pic>
      <p:sp>
        <p:nvSpPr>
          <p:cNvPr id="18" name="Text 13"/>
          <p:cNvSpPr/>
          <p:nvPr/>
        </p:nvSpPr>
        <p:spPr>
          <a:xfrm>
            <a:off x="10025539" y="3496866"/>
            <a:ext cx="3497342" cy="703898"/>
          </a:xfrm>
          <a:prstGeom prst="rect">
            <a:avLst/>
          </a:prstGeom>
          <a:noFill/>
          <a:ln/>
        </p:spPr>
        <p:txBody>
          <a:bodyPr wrap="squar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Trách nhiệm của tổ chức, cá nhân</a:t>
            </a:r>
            <a:endParaRPr lang="en-US" sz="2200" dirty="0"/>
          </a:p>
        </p:txBody>
      </p:sp>
      <p:sp>
        <p:nvSpPr>
          <p:cNvPr id="19" name="Text 14"/>
          <p:cNvSpPr/>
          <p:nvPr/>
        </p:nvSpPr>
        <p:spPr>
          <a:xfrm>
            <a:off x="10025539" y="4344353"/>
            <a:ext cx="3497342"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Chủ động kiểm tra, giám sát an toàn thực phẩm.</a:t>
            </a:r>
            <a:endParaRPr lang="en-US" sz="1850" dirty="0"/>
          </a:p>
        </p:txBody>
      </p:sp>
      <p:sp>
        <p:nvSpPr>
          <p:cNvPr id="20" name="Text 15"/>
          <p:cNvSpPr/>
          <p:nvPr/>
        </p:nvSpPr>
        <p:spPr>
          <a:xfrm>
            <a:off x="10025539" y="5194102"/>
            <a:ext cx="3497342"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Cung cấp thông tin minh bạch về sản phẩm.</a:t>
            </a:r>
            <a:endParaRPr lang="en-US" sz="1850" dirty="0"/>
          </a:p>
        </p:txBody>
      </p:sp>
      <p:sp>
        <p:nvSpPr>
          <p:cNvPr id="21" name="Text 16"/>
          <p:cNvSpPr/>
          <p:nvPr/>
        </p:nvSpPr>
        <p:spPr>
          <a:xfrm>
            <a:off x="10025539" y="6043851"/>
            <a:ext cx="3497342" cy="766048"/>
          </a:xfrm>
          <a:prstGeom prst="rect">
            <a:avLst/>
          </a:prstGeom>
          <a:noFill/>
          <a:ln/>
        </p:spPr>
        <p:txBody>
          <a:bodyPr wrap="square" lIns="0" tIns="0" rIns="0" bIns="0" rtlCol="0" anchor="t"/>
          <a:lstStyle/>
          <a:p>
            <a:pPr algn="l" marL="342900" indent="-342900">
              <a:lnSpc>
                <a:spcPts val="3000"/>
              </a:lnSpc>
              <a:buSzPct val="100000"/>
              <a:buChar char="•"/>
            </a:pPr>
            <a:r>
              <a:rPr lang="en-US" sz="1850" dirty="0">
                <a:solidFill>
                  <a:srgbClr val="272525"/>
                </a:solidFill>
                <a:latin typeface="Source Sans 3" pitchFamily="34" charset="0"/>
                <a:ea typeface="Source Sans 3" pitchFamily="34" charset="-122"/>
                <a:cs typeface="Source Sans 3" pitchFamily="34" charset="-120"/>
              </a:rPr>
              <a:t>Chịu trách nhiệm khi xảy ra sự cố an toàn thực phẩm.</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51629" y="511969"/>
            <a:ext cx="5595223" cy="438150"/>
          </a:xfrm>
          <a:prstGeom prst="rect">
            <a:avLst/>
          </a:prstGeom>
          <a:noFill/>
          <a:ln/>
        </p:spPr>
        <p:txBody>
          <a:bodyPr wrap="none" lIns="0" tIns="0" rIns="0" bIns="0" rtlCol="0" anchor="t"/>
          <a:lstStyle/>
          <a:p>
            <a:pPr algn="l" indent="0" marL="0">
              <a:lnSpc>
                <a:spcPts val="3400"/>
              </a:lnSpc>
              <a:buNone/>
            </a:pPr>
            <a:r>
              <a:rPr lang="en-US" sz="2750" dirty="0">
                <a:solidFill>
                  <a:srgbClr val="D73AD7"/>
                </a:solidFill>
                <a:latin typeface="Source Serif 4 Semi Bold" pitchFamily="34" charset="0"/>
                <a:ea typeface="Source Serif 4 Semi Bold" pitchFamily="34" charset="-122"/>
                <a:cs typeface="Source Serif 4 Semi Bold" pitchFamily="34" charset="-120"/>
              </a:rPr>
              <a:t>Trách nhiệm của người tiêu dùng</a:t>
            </a:r>
            <a:endParaRPr lang="en-US" sz="2750" dirty="0"/>
          </a:p>
        </p:txBody>
      </p:sp>
      <p:sp>
        <p:nvSpPr>
          <p:cNvPr id="3" name="Text 1"/>
          <p:cNvSpPr/>
          <p:nvPr/>
        </p:nvSpPr>
        <p:spPr>
          <a:xfrm>
            <a:off x="651629" y="1322427"/>
            <a:ext cx="13327142" cy="297894"/>
          </a:xfrm>
          <a:prstGeom prst="rect">
            <a:avLst/>
          </a:prstGeom>
          <a:noFill/>
          <a:ln/>
        </p:spPr>
        <p:txBody>
          <a:bodyPr wrap="none" lIns="0" tIns="0" rIns="0" bIns="0" rtlCol="0" anchor="t"/>
          <a:lstStyle/>
          <a:p>
            <a:pPr algn="l"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Người tiêu dùng đóng vai trò quan trọng trong việc đảm bảo an toàn thực phẩm bằng cách lựa chọn thông minh và tố giác vi phạm.</a:t>
            </a:r>
            <a:endParaRPr lang="en-US" sz="1450" dirty="0"/>
          </a:p>
        </p:txBody>
      </p:sp>
      <p:sp>
        <p:nvSpPr>
          <p:cNvPr id="4" name="Text 2"/>
          <p:cNvSpPr/>
          <p:nvPr/>
        </p:nvSpPr>
        <p:spPr>
          <a:xfrm>
            <a:off x="651629" y="2015847"/>
            <a:ext cx="2992517" cy="273844"/>
          </a:xfrm>
          <a:prstGeom prst="rect">
            <a:avLst/>
          </a:prstGeom>
          <a:noFill/>
          <a:ln/>
        </p:spPr>
        <p:txBody>
          <a:bodyPr wrap="none" lIns="0" tIns="0" rIns="0" bIns="0" rtlCol="0" anchor="t"/>
          <a:lstStyle/>
          <a:p>
            <a:pPr algn="l" indent="0" marL="0">
              <a:lnSpc>
                <a:spcPts val="2150"/>
              </a:lnSpc>
              <a:buNone/>
            </a:pPr>
            <a:r>
              <a:rPr lang="en-US" sz="1700" dirty="0">
                <a:solidFill>
                  <a:srgbClr val="D73AD7"/>
                </a:solidFill>
                <a:latin typeface="Source Serif 4 Semi Bold" pitchFamily="34" charset="0"/>
                <a:ea typeface="Source Serif 4 Semi Bold" pitchFamily="34" charset="-122"/>
                <a:cs typeface="Source Serif 4 Semi Bold" pitchFamily="34" charset="-120"/>
              </a:rPr>
              <a:t>Lựa chọn thực phẩm an toàn</a:t>
            </a:r>
            <a:endParaRPr lang="en-US" sz="1700" dirty="0"/>
          </a:p>
        </p:txBody>
      </p:sp>
      <p:sp>
        <p:nvSpPr>
          <p:cNvPr id="5" name="Text 3"/>
          <p:cNvSpPr/>
          <p:nvPr/>
        </p:nvSpPr>
        <p:spPr>
          <a:xfrm>
            <a:off x="651629" y="2475786"/>
            <a:ext cx="6436400" cy="297894"/>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272525"/>
                </a:solidFill>
                <a:latin typeface="Source Sans 3" pitchFamily="34" charset="0"/>
                <a:ea typeface="Source Sans 3" pitchFamily="34" charset="-122"/>
                <a:cs typeface="Source Sans 3" pitchFamily="34" charset="-120"/>
              </a:rPr>
              <a:t>Mua thực phẩm có nguồn gốc rõ ràng, tem nhãn đầy đủ.</a:t>
            </a:r>
            <a:endParaRPr lang="en-US" sz="1450" dirty="0"/>
          </a:p>
        </p:txBody>
      </p:sp>
      <p:sp>
        <p:nvSpPr>
          <p:cNvPr id="6" name="Text 4"/>
          <p:cNvSpPr/>
          <p:nvPr/>
        </p:nvSpPr>
        <p:spPr>
          <a:xfrm>
            <a:off x="651629" y="2838807"/>
            <a:ext cx="6436400" cy="297894"/>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272525"/>
                </a:solidFill>
                <a:latin typeface="Source Sans 3" pitchFamily="34" charset="0"/>
                <a:ea typeface="Source Sans 3" pitchFamily="34" charset="-122"/>
                <a:cs typeface="Source Sans 3" pitchFamily="34" charset="-120"/>
              </a:rPr>
              <a:t>Kiểm tra hạn sử dụng, tình trạng bao bì sản phẩm.</a:t>
            </a:r>
            <a:endParaRPr lang="en-US" sz="1450" dirty="0"/>
          </a:p>
        </p:txBody>
      </p:sp>
      <p:sp>
        <p:nvSpPr>
          <p:cNvPr id="7" name="Text 5"/>
          <p:cNvSpPr/>
          <p:nvPr/>
        </p:nvSpPr>
        <p:spPr>
          <a:xfrm>
            <a:off x="651629" y="3201829"/>
            <a:ext cx="6436400" cy="297894"/>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272525"/>
                </a:solidFill>
                <a:latin typeface="Source Sans 3" pitchFamily="34" charset="0"/>
                <a:ea typeface="Source Sans 3" pitchFamily="34" charset="-122"/>
                <a:cs typeface="Source Sans 3" pitchFamily="34" charset="-120"/>
              </a:rPr>
              <a:t>Ưu tiên sản phẩm từ các cơ sở uy tín, có chứng nhận an toàn.</a:t>
            </a:r>
            <a:endParaRPr lang="en-US" sz="1450" dirty="0"/>
          </a:p>
        </p:txBody>
      </p:sp>
      <p:pic>
        <p:nvPicPr>
          <p:cNvPr id="8" name="Image 0" descr="preencoded.png">    </p:cNvPr>
          <p:cNvPicPr>
            <a:picLocks noChangeAspect="1"/>
          </p:cNvPicPr>
          <p:nvPr/>
        </p:nvPicPr>
        <p:blipFill>
          <a:blip r:embed="rId1"/>
          <a:stretch>
            <a:fillRect/>
          </a:stretch>
        </p:blipFill>
        <p:spPr>
          <a:xfrm>
            <a:off x="7549991" y="2039183"/>
            <a:ext cx="6436400" cy="6436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2538770"/>
            <a:ext cx="8417362" cy="563285"/>
          </a:xfrm>
          <a:prstGeom prst="rect">
            <a:avLst/>
          </a:prstGeom>
          <a:noFill/>
          <a:ln/>
        </p:spPr>
        <p:txBody>
          <a:bodyPr wrap="none" lIns="0" tIns="0" rIns="0" bIns="0" rtlCol="0" anchor="t"/>
          <a:lstStyle/>
          <a:p>
            <a:pPr algn="l" indent="0" marL="0">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Quyền và nghĩa vụ của người tiêu dùng</a:t>
            </a:r>
            <a:endParaRPr lang="en-US" sz="3500" dirty="0"/>
          </a:p>
        </p:txBody>
      </p:sp>
      <p:sp>
        <p:nvSpPr>
          <p:cNvPr id="3" name="Shape 1"/>
          <p:cNvSpPr/>
          <p:nvPr/>
        </p:nvSpPr>
        <p:spPr>
          <a:xfrm>
            <a:off x="837724" y="3580805"/>
            <a:ext cx="538520" cy="538520"/>
          </a:xfrm>
          <a:prstGeom prst="roundRect">
            <a:avLst>
              <a:gd name="adj" fmla="val 18670"/>
            </a:avLst>
          </a:prstGeom>
          <a:solidFill>
            <a:srgbClr val="F4D4F7"/>
          </a:solidFill>
          <a:ln w="7620">
            <a:solidFill>
              <a:srgbClr val="DABADD"/>
            </a:solidFill>
            <a:prstDash val="solid"/>
          </a:ln>
        </p:spPr>
      </p:sp>
      <p:sp>
        <p:nvSpPr>
          <p:cNvPr id="4" name="Text 2"/>
          <p:cNvSpPr/>
          <p:nvPr/>
        </p:nvSpPr>
        <p:spPr>
          <a:xfrm>
            <a:off x="937974" y="3638788"/>
            <a:ext cx="337899" cy="422434"/>
          </a:xfrm>
          <a:prstGeom prst="rect">
            <a:avLst/>
          </a:prstGeom>
          <a:noFill/>
          <a:ln/>
        </p:spPr>
        <p:txBody>
          <a:bodyPr wrap="none" lIns="0" tIns="0" rIns="0" bIns="0" rtlCol="0" anchor="t"/>
          <a:lstStyle/>
          <a:p>
            <a:pPr algn="ctr" indent="0" marL="0">
              <a:lnSpc>
                <a:spcPts val="265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1</a:t>
            </a:r>
            <a:endParaRPr lang="en-US" sz="2650" dirty="0"/>
          </a:p>
        </p:txBody>
      </p:sp>
      <p:sp>
        <p:nvSpPr>
          <p:cNvPr id="5" name="Text 3"/>
          <p:cNvSpPr/>
          <p:nvPr/>
        </p:nvSpPr>
        <p:spPr>
          <a:xfrm>
            <a:off x="1615559" y="3663077"/>
            <a:ext cx="2918579"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Quyền được thông tin</a:t>
            </a:r>
            <a:endParaRPr lang="en-US" sz="2200" dirty="0"/>
          </a:p>
        </p:txBody>
      </p:sp>
      <p:sp>
        <p:nvSpPr>
          <p:cNvPr id="6" name="Text 4"/>
          <p:cNvSpPr/>
          <p:nvPr/>
        </p:nvSpPr>
        <p:spPr>
          <a:xfrm>
            <a:off x="1615559" y="4158615"/>
            <a:ext cx="3341013" cy="1532096"/>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Người tiêu dùng có quyền được cung cấp đầy đủ, chính xác thông tin về sản phẩm, bao gồm nguồn gốc, thành phần, hạn sử dụng.</a:t>
            </a:r>
            <a:endParaRPr lang="en-US" sz="1850" dirty="0"/>
          </a:p>
        </p:txBody>
      </p:sp>
      <p:sp>
        <p:nvSpPr>
          <p:cNvPr id="7" name="Shape 5"/>
          <p:cNvSpPr/>
          <p:nvPr/>
        </p:nvSpPr>
        <p:spPr>
          <a:xfrm>
            <a:off x="5255776" y="3580805"/>
            <a:ext cx="538520" cy="538520"/>
          </a:xfrm>
          <a:prstGeom prst="roundRect">
            <a:avLst>
              <a:gd name="adj" fmla="val 18670"/>
            </a:avLst>
          </a:prstGeom>
          <a:solidFill>
            <a:srgbClr val="F4D4F7"/>
          </a:solidFill>
          <a:ln w="7620">
            <a:solidFill>
              <a:srgbClr val="DABADD"/>
            </a:solidFill>
            <a:prstDash val="solid"/>
          </a:ln>
        </p:spPr>
      </p:sp>
      <p:sp>
        <p:nvSpPr>
          <p:cNvPr id="8" name="Text 6"/>
          <p:cNvSpPr/>
          <p:nvPr/>
        </p:nvSpPr>
        <p:spPr>
          <a:xfrm>
            <a:off x="5356027" y="3638788"/>
            <a:ext cx="337899" cy="422434"/>
          </a:xfrm>
          <a:prstGeom prst="rect">
            <a:avLst/>
          </a:prstGeom>
          <a:noFill/>
          <a:ln/>
        </p:spPr>
        <p:txBody>
          <a:bodyPr wrap="none" lIns="0" tIns="0" rIns="0" bIns="0" rtlCol="0" anchor="t"/>
          <a:lstStyle/>
          <a:p>
            <a:pPr algn="ctr" indent="0" marL="0">
              <a:lnSpc>
                <a:spcPts val="265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2</a:t>
            </a:r>
            <a:endParaRPr lang="en-US" sz="2650" dirty="0"/>
          </a:p>
        </p:txBody>
      </p:sp>
      <p:sp>
        <p:nvSpPr>
          <p:cNvPr id="9" name="Text 7"/>
          <p:cNvSpPr/>
          <p:nvPr/>
        </p:nvSpPr>
        <p:spPr>
          <a:xfrm>
            <a:off x="6033611" y="366307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Quyền được an toàn</a:t>
            </a:r>
            <a:endParaRPr lang="en-US" sz="2200" dirty="0"/>
          </a:p>
        </p:txBody>
      </p:sp>
      <p:sp>
        <p:nvSpPr>
          <p:cNvPr id="10" name="Text 8"/>
          <p:cNvSpPr/>
          <p:nvPr/>
        </p:nvSpPr>
        <p:spPr>
          <a:xfrm>
            <a:off x="6033611" y="4158615"/>
            <a:ext cx="3341013" cy="1149072"/>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Người tiêu dùng có quyền được sử dụng thực phẩm an toàn, không gây hại cho sức khỏe.</a:t>
            </a:r>
            <a:endParaRPr lang="en-US" sz="1850" dirty="0"/>
          </a:p>
        </p:txBody>
      </p:sp>
      <p:sp>
        <p:nvSpPr>
          <p:cNvPr id="11" name="Shape 9"/>
          <p:cNvSpPr/>
          <p:nvPr/>
        </p:nvSpPr>
        <p:spPr>
          <a:xfrm>
            <a:off x="9673828" y="3580805"/>
            <a:ext cx="538520" cy="538520"/>
          </a:xfrm>
          <a:prstGeom prst="roundRect">
            <a:avLst>
              <a:gd name="adj" fmla="val 18670"/>
            </a:avLst>
          </a:prstGeom>
          <a:solidFill>
            <a:srgbClr val="F4D4F7"/>
          </a:solidFill>
          <a:ln w="7620">
            <a:solidFill>
              <a:srgbClr val="DABADD"/>
            </a:solidFill>
            <a:prstDash val="solid"/>
          </a:ln>
        </p:spPr>
      </p:sp>
      <p:sp>
        <p:nvSpPr>
          <p:cNvPr id="12" name="Text 10"/>
          <p:cNvSpPr/>
          <p:nvPr/>
        </p:nvSpPr>
        <p:spPr>
          <a:xfrm>
            <a:off x="9774079" y="3638788"/>
            <a:ext cx="337899" cy="422434"/>
          </a:xfrm>
          <a:prstGeom prst="rect">
            <a:avLst/>
          </a:prstGeom>
          <a:noFill/>
          <a:ln/>
        </p:spPr>
        <p:txBody>
          <a:bodyPr wrap="none" lIns="0" tIns="0" rIns="0" bIns="0" rtlCol="0" anchor="t"/>
          <a:lstStyle/>
          <a:p>
            <a:pPr algn="ctr" indent="0" marL="0">
              <a:lnSpc>
                <a:spcPts val="265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3</a:t>
            </a:r>
            <a:endParaRPr lang="en-US" sz="2650" dirty="0"/>
          </a:p>
        </p:txBody>
      </p:sp>
      <p:sp>
        <p:nvSpPr>
          <p:cNvPr id="13" name="Text 11"/>
          <p:cNvSpPr/>
          <p:nvPr/>
        </p:nvSpPr>
        <p:spPr>
          <a:xfrm>
            <a:off x="10451663" y="366307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Nghĩa vụ tố giác</a:t>
            </a:r>
            <a:endParaRPr lang="en-US" sz="2200" dirty="0"/>
          </a:p>
        </p:txBody>
      </p:sp>
      <p:sp>
        <p:nvSpPr>
          <p:cNvPr id="14" name="Text 12"/>
          <p:cNvSpPr/>
          <p:nvPr/>
        </p:nvSpPr>
        <p:spPr>
          <a:xfrm>
            <a:off x="10451663" y="4158615"/>
            <a:ext cx="3341013" cy="1532096"/>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Khi phát hiện hành vi vi phạm an toàn thực phẩm, người tiêu dùng có nghĩa vụ tố giác với cơ quan chức năng.</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657350"/>
            <a:ext cx="6100286" cy="563285"/>
          </a:xfrm>
          <a:prstGeom prst="rect">
            <a:avLst/>
          </a:prstGeom>
          <a:noFill/>
          <a:ln/>
        </p:spPr>
        <p:txBody>
          <a:bodyPr wrap="none" lIns="0" tIns="0" rIns="0" bIns="0" rtlCol="0" anchor="t"/>
          <a:lstStyle/>
          <a:p>
            <a:pPr algn="l" indent="0" marL="0">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Các biện pháp xử lý vi phạm</a:t>
            </a:r>
            <a:endParaRPr lang="en-US" sz="3500" dirty="0"/>
          </a:p>
        </p:txBody>
      </p:sp>
      <p:sp>
        <p:nvSpPr>
          <p:cNvPr id="3" name="Text 1"/>
          <p:cNvSpPr/>
          <p:nvPr/>
        </p:nvSpPr>
        <p:spPr>
          <a:xfrm>
            <a:off x="837724" y="2699385"/>
            <a:ext cx="12954952"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Luật An toàn thực phẩm quy định các hình thức xử phạt nghiêm khắc đối với hành vi vi phạm, nhằm răn đe và đảm bảo tính răn đe.</a:t>
            </a:r>
            <a:endParaRPr lang="en-US" sz="1850" dirty="0"/>
          </a:p>
        </p:txBody>
      </p:sp>
      <p:sp>
        <p:nvSpPr>
          <p:cNvPr id="4" name="Shape 2"/>
          <p:cNvSpPr/>
          <p:nvPr/>
        </p:nvSpPr>
        <p:spPr>
          <a:xfrm>
            <a:off x="837724" y="3351609"/>
            <a:ext cx="12954952" cy="3220641"/>
          </a:xfrm>
          <a:prstGeom prst="roundRect">
            <a:avLst>
              <a:gd name="adj" fmla="val 3122"/>
            </a:avLst>
          </a:prstGeom>
          <a:noFill/>
          <a:ln w="7620">
            <a:solidFill>
              <a:srgbClr val="000000">
                <a:alpha val="8000"/>
              </a:srgbClr>
            </a:solidFill>
            <a:prstDash val="solid"/>
          </a:ln>
        </p:spPr>
      </p:sp>
      <p:sp>
        <p:nvSpPr>
          <p:cNvPr id="5" name="Shape 3"/>
          <p:cNvSpPr/>
          <p:nvPr/>
        </p:nvSpPr>
        <p:spPr>
          <a:xfrm>
            <a:off x="845344" y="3359229"/>
            <a:ext cx="12939713" cy="1068467"/>
          </a:xfrm>
          <a:prstGeom prst="rect">
            <a:avLst/>
          </a:prstGeom>
          <a:solidFill>
            <a:srgbClr val="FFFFFF">
              <a:alpha val="4000"/>
            </a:srgbClr>
          </a:solidFill>
          <a:ln/>
        </p:spPr>
      </p:sp>
      <p:sp>
        <p:nvSpPr>
          <p:cNvPr id="6" name="Text 4"/>
          <p:cNvSpPr/>
          <p:nvPr/>
        </p:nvSpPr>
        <p:spPr>
          <a:xfrm>
            <a:off x="1084659" y="3510439"/>
            <a:ext cx="3399472"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Phạt hành chính</a:t>
            </a:r>
            <a:endParaRPr lang="en-US" sz="1850" dirty="0"/>
          </a:p>
        </p:txBody>
      </p:sp>
      <p:sp>
        <p:nvSpPr>
          <p:cNvPr id="7" name="Text 5"/>
          <p:cNvSpPr/>
          <p:nvPr/>
        </p:nvSpPr>
        <p:spPr>
          <a:xfrm>
            <a:off x="4970383" y="3510439"/>
            <a:ext cx="8575358"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Áp dụng đối với các vi phạm hành chính trong lĩnh vực an toàn thực phẩm, mức phạt tùy thuộc vào mức độ nghiêm trọng.</a:t>
            </a:r>
            <a:endParaRPr lang="en-US" sz="1850" dirty="0"/>
          </a:p>
        </p:txBody>
      </p:sp>
      <p:sp>
        <p:nvSpPr>
          <p:cNvPr id="8" name="Shape 6"/>
          <p:cNvSpPr/>
          <p:nvPr/>
        </p:nvSpPr>
        <p:spPr>
          <a:xfrm>
            <a:off x="845344" y="4427696"/>
            <a:ext cx="12939713" cy="1068467"/>
          </a:xfrm>
          <a:prstGeom prst="rect">
            <a:avLst/>
          </a:prstGeom>
          <a:solidFill>
            <a:srgbClr val="000000">
              <a:alpha val="4000"/>
            </a:srgbClr>
          </a:solidFill>
          <a:ln/>
        </p:spPr>
      </p:sp>
      <p:sp>
        <p:nvSpPr>
          <p:cNvPr id="9" name="Text 7"/>
          <p:cNvSpPr/>
          <p:nvPr/>
        </p:nvSpPr>
        <p:spPr>
          <a:xfrm>
            <a:off x="1084659" y="4578906"/>
            <a:ext cx="3399472"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Đình chỉ hoạt động</a:t>
            </a:r>
            <a:endParaRPr lang="en-US" sz="1850" dirty="0"/>
          </a:p>
        </p:txBody>
      </p:sp>
      <p:sp>
        <p:nvSpPr>
          <p:cNvPr id="10" name="Text 8"/>
          <p:cNvSpPr/>
          <p:nvPr/>
        </p:nvSpPr>
        <p:spPr>
          <a:xfrm>
            <a:off x="4970383" y="4578906"/>
            <a:ext cx="8575358"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Đối với các cơ sở sản xuất, kinh doanh thực phẩm không đảm bảo điều kiện an toàn, có thể bị đình chỉ hoạt động tạm thời hoặc vĩnh viễn.</a:t>
            </a:r>
            <a:endParaRPr lang="en-US" sz="1850" dirty="0"/>
          </a:p>
        </p:txBody>
      </p:sp>
      <p:sp>
        <p:nvSpPr>
          <p:cNvPr id="11" name="Shape 9"/>
          <p:cNvSpPr/>
          <p:nvPr/>
        </p:nvSpPr>
        <p:spPr>
          <a:xfrm>
            <a:off x="845344" y="5496163"/>
            <a:ext cx="12939713" cy="1068467"/>
          </a:xfrm>
          <a:prstGeom prst="rect">
            <a:avLst/>
          </a:prstGeom>
          <a:solidFill>
            <a:srgbClr val="FFFFFF">
              <a:alpha val="4000"/>
            </a:srgbClr>
          </a:solidFill>
          <a:ln/>
        </p:spPr>
      </p:sp>
      <p:sp>
        <p:nvSpPr>
          <p:cNvPr id="12" name="Text 10"/>
          <p:cNvSpPr/>
          <p:nvPr/>
        </p:nvSpPr>
        <p:spPr>
          <a:xfrm>
            <a:off x="1084659" y="5647373"/>
            <a:ext cx="3399472"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Truy cứu trách nhiệm hình sự</a:t>
            </a:r>
            <a:endParaRPr lang="en-US" sz="1850" dirty="0"/>
          </a:p>
        </p:txBody>
      </p:sp>
      <p:sp>
        <p:nvSpPr>
          <p:cNvPr id="13" name="Text 11"/>
          <p:cNvSpPr/>
          <p:nvPr/>
        </p:nvSpPr>
        <p:spPr>
          <a:xfrm>
            <a:off x="4970383" y="5647373"/>
            <a:ext cx="8575358"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Trong trường hợp gây hậu quả nghiêm trọng về sức khỏe, tính mạng con người, người vi phạm có thể bị truy cứu trách nhiệm hình sự.</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150025"/>
            <a:ext cx="7965043" cy="563285"/>
          </a:xfrm>
          <a:prstGeom prst="rect">
            <a:avLst/>
          </a:prstGeom>
          <a:noFill/>
          <a:ln/>
        </p:spPr>
        <p:txBody>
          <a:bodyPr wrap="none" lIns="0" tIns="0" rIns="0" bIns="0" rtlCol="0" anchor="t"/>
          <a:lstStyle/>
          <a:p>
            <a:pPr algn="l" indent="0" marL="0">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Vai trò của cơ quan quản lý nhà nước</a:t>
            </a:r>
            <a:endParaRPr lang="en-US" sz="3500" dirty="0"/>
          </a:p>
        </p:txBody>
      </p:sp>
      <p:sp>
        <p:nvSpPr>
          <p:cNvPr id="3" name="Text 1"/>
          <p:cNvSpPr/>
          <p:nvPr/>
        </p:nvSpPr>
        <p:spPr>
          <a:xfrm>
            <a:off x="837724" y="2192060"/>
            <a:ext cx="12954952"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Các cơ quan quản lý nhà nước có trách nhiệm kiểm tra, giám sát, xử lý vi phạm và ban hành các quy định về an toàn thực phẩm.</a:t>
            </a:r>
            <a:endParaRPr lang="en-US" sz="1850" dirty="0"/>
          </a:p>
        </p:txBody>
      </p:sp>
      <p:sp>
        <p:nvSpPr>
          <p:cNvPr id="4" name="Text 2"/>
          <p:cNvSpPr/>
          <p:nvPr/>
        </p:nvSpPr>
        <p:spPr>
          <a:xfrm>
            <a:off x="837724" y="2844284"/>
            <a:ext cx="239316" cy="29920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erif 4 Light" pitchFamily="34" charset="0"/>
                <a:ea typeface="Source Serif 4 Light" pitchFamily="34" charset="-122"/>
                <a:cs typeface="Source Serif 4 Light" pitchFamily="34" charset="-120"/>
              </a:rPr>
              <a:t>01</a:t>
            </a:r>
            <a:endParaRPr lang="en-US" sz="1850" dirty="0"/>
          </a:p>
        </p:txBody>
      </p:sp>
      <p:pic>
        <p:nvPicPr>
          <p:cNvPr id="5" name="Image 0" descr="preencoded.png">    </p:cNvPr>
          <p:cNvPicPr>
            <a:picLocks noChangeAspect="1"/>
          </p:cNvPicPr>
          <p:nvPr/>
        </p:nvPicPr>
        <p:blipFill>
          <a:blip r:embed="rId1"/>
          <a:stretch>
            <a:fillRect/>
          </a:stretch>
        </p:blipFill>
        <p:spPr>
          <a:xfrm>
            <a:off x="837724" y="3220641"/>
            <a:ext cx="6357818" cy="30480"/>
          </a:xfrm>
          <a:prstGeom prst="rect">
            <a:avLst/>
          </a:prstGeom>
        </p:spPr>
      </p:pic>
      <p:sp>
        <p:nvSpPr>
          <p:cNvPr id="6" name="Text 3"/>
          <p:cNvSpPr/>
          <p:nvPr/>
        </p:nvSpPr>
        <p:spPr>
          <a:xfrm>
            <a:off x="837724" y="340125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Xây dựng chính sách</a:t>
            </a:r>
            <a:endParaRPr lang="en-US" sz="2200" dirty="0"/>
          </a:p>
        </p:txBody>
      </p:sp>
      <p:sp>
        <p:nvSpPr>
          <p:cNvPr id="7" name="Text 4"/>
          <p:cNvSpPr/>
          <p:nvPr/>
        </p:nvSpPr>
        <p:spPr>
          <a:xfrm>
            <a:off x="837724" y="3896797"/>
            <a:ext cx="6357818"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Ban hành các văn bản pháp luật, quy chuẩn kỹ thuật về an toàn thực phẩm.</a:t>
            </a:r>
            <a:endParaRPr lang="en-US" sz="1850" dirty="0"/>
          </a:p>
        </p:txBody>
      </p:sp>
      <p:sp>
        <p:nvSpPr>
          <p:cNvPr id="8" name="Text 5"/>
          <p:cNvSpPr/>
          <p:nvPr/>
        </p:nvSpPr>
        <p:spPr>
          <a:xfrm>
            <a:off x="7434858" y="2844284"/>
            <a:ext cx="239316" cy="29920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erif 4 Light" pitchFamily="34" charset="0"/>
                <a:ea typeface="Source Serif 4 Light" pitchFamily="34" charset="-122"/>
                <a:cs typeface="Source Serif 4 Light" pitchFamily="34" charset="-120"/>
              </a:rPr>
              <a:t>02</a:t>
            </a:r>
            <a:endParaRPr lang="en-US" sz="1850" dirty="0"/>
          </a:p>
        </p:txBody>
      </p:sp>
      <p:pic>
        <p:nvPicPr>
          <p:cNvPr id="9" name="Image 1" descr="preencoded.png">    </p:cNvPr>
          <p:cNvPicPr>
            <a:picLocks noChangeAspect="1"/>
          </p:cNvPicPr>
          <p:nvPr/>
        </p:nvPicPr>
        <p:blipFill>
          <a:blip r:embed="rId2"/>
          <a:stretch>
            <a:fillRect/>
          </a:stretch>
        </p:blipFill>
        <p:spPr>
          <a:xfrm>
            <a:off x="7434858" y="3220641"/>
            <a:ext cx="6357818" cy="30480"/>
          </a:xfrm>
          <a:prstGeom prst="rect">
            <a:avLst/>
          </a:prstGeom>
        </p:spPr>
      </p:pic>
      <p:sp>
        <p:nvSpPr>
          <p:cNvPr id="10" name="Text 6"/>
          <p:cNvSpPr/>
          <p:nvPr/>
        </p:nvSpPr>
        <p:spPr>
          <a:xfrm>
            <a:off x="7434858" y="340125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Thanh tra, kiểm tra</a:t>
            </a:r>
            <a:endParaRPr lang="en-US" sz="2200" dirty="0"/>
          </a:p>
        </p:txBody>
      </p:sp>
      <p:sp>
        <p:nvSpPr>
          <p:cNvPr id="11" name="Text 7"/>
          <p:cNvSpPr/>
          <p:nvPr/>
        </p:nvSpPr>
        <p:spPr>
          <a:xfrm>
            <a:off x="7434858" y="3896797"/>
            <a:ext cx="6357818"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Thường xuyên thanh tra, kiểm tra các cơ sở sản xuất, kinh doanh thực phẩm.</a:t>
            </a:r>
            <a:endParaRPr lang="en-US" sz="1850" dirty="0"/>
          </a:p>
        </p:txBody>
      </p:sp>
      <p:sp>
        <p:nvSpPr>
          <p:cNvPr id="12" name="Text 8"/>
          <p:cNvSpPr/>
          <p:nvPr/>
        </p:nvSpPr>
        <p:spPr>
          <a:xfrm>
            <a:off x="837724" y="5081588"/>
            <a:ext cx="239316" cy="29920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erif 4 Light" pitchFamily="34" charset="0"/>
                <a:ea typeface="Source Serif 4 Light" pitchFamily="34" charset="-122"/>
                <a:cs typeface="Source Serif 4 Light" pitchFamily="34" charset="-120"/>
              </a:rPr>
              <a:t>03</a:t>
            </a:r>
            <a:endParaRPr lang="en-US" sz="1850" dirty="0"/>
          </a:p>
        </p:txBody>
      </p:sp>
      <p:pic>
        <p:nvPicPr>
          <p:cNvPr id="13" name="Image 2" descr="preencoded.png">    </p:cNvPr>
          <p:cNvPicPr>
            <a:picLocks noChangeAspect="1"/>
          </p:cNvPicPr>
          <p:nvPr/>
        </p:nvPicPr>
        <p:blipFill>
          <a:blip r:embed="rId3"/>
          <a:stretch>
            <a:fillRect/>
          </a:stretch>
        </p:blipFill>
        <p:spPr>
          <a:xfrm>
            <a:off x="837724" y="5434013"/>
            <a:ext cx="6357818" cy="30480"/>
          </a:xfrm>
          <a:prstGeom prst="rect">
            <a:avLst/>
          </a:prstGeom>
        </p:spPr>
      </p:pic>
      <p:sp>
        <p:nvSpPr>
          <p:cNvPr id="14" name="Text 9"/>
          <p:cNvSpPr/>
          <p:nvPr/>
        </p:nvSpPr>
        <p:spPr>
          <a:xfrm>
            <a:off x="837724" y="5638562"/>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Xử lý vi phạm</a:t>
            </a:r>
            <a:endParaRPr lang="en-US" sz="2200" dirty="0"/>
          </a:p>
        </p:txBody>
      </p:sp>
      <p:sp>
        <p:nvSpPr>
          <p:cNvPr id="15" name="Text 10"/>
          <p:cNvSpPr/>
          <p:nvPr/>
        </p:nvSpPr>
        <p:spPr>
          <a:xfrm>
            <a:off x="837724" y="6134100"/>
            <a:ext cx="6357818"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Áp dụng các biện pháp xử lý nghiêm minh đối với các hành vi vi phạm.</a:t>
            </a:r>
            <a:endParaRPr lang="en-US" sz="1850" dirty="0"/>
          </a:p>
        </p:txBody>
      </p:sp>
      <p:sp>
        <p:nvSpPr>
          <p:cNvPr id="16" name="Text 11"/>
          <p:cNvSpPr/>
          <p:nvPr/>
        </p:nvSpPr>
        <p:spPr>
          <a:xfrm>
            <a:off x="7434858" y="5081588"/>
            <a:ext cx="239316" cy="29920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erif 4 Light" pitchFamily="34" charset="0"/>
                <a:ea typeface="Source Serif 4 Light" pitchFamily="34" charset="-122"/>
                <a:cs typeface="Source Serif 4 Light" pitchFamily="34" charset="-120"/>
              </a:rPr>
              <a:t>04</a:t>
            </a:r>
            <a:endParaRPr lang="en-US" sz="1850" dirty="0"/>
          </a:p>
        </p:txBody>
      </p:sp>
      <p:pic>
        <p:nvPicPr>
          <p:cNvPr id="17" name="Image 3" descr="preencoded.png">    </p:cNvPr>
          <p:cNvPicPr>
            <a:picLocks noChangeAspect="1"/>
          </p:cNvPicPr>
          <p:nvPr/>
        </p:nvPicPr>
        <p:blipFill>
          <a:blip r:embed="rId4"/>
          <a:stretch>
            <a:fillRect/>
          </a:stretch>
        </p:blipFill>
        <p:spPr>
          <a:xfrm>
            <a:off x="7434858" y="5457944"/>
            <a:ext cx="6357818" cy="30480"/>
          </a:xfrm>
          <a:prstGeom prst="rect">
            <a:avLst/>
          </a:prstGeom>
        </p:spPr>
      </p:pic>
      <p:sp>
        <p:nvSpPr>
          <p:cNvPr id="18" name="Text 12"/>
          <p:cNvSpPr/>
          <p:nvPr/>
        </p:nvSpPr>
        <p:spPr>
          <a:xfrm>
            <a:off x="7434858" y="5638562"/>
            <a:ext cx="311467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Tuyên truyền, giáo dục</a:t>
            </a:r>
            <a:endParaRPr lang="en-US" sz="2200" dirty="0"/>
          </a:p>
        </p:txBody>
      </p:sp>
      <p:sp>
        <p:nvSpPr>
          <p:cNvPr id="19" name="Text 13"/>
          <p:cNvSpPr/>
          <p:nvPr/>
        </p:nvSpPr>
        <p:spPr>
          <a:xfrm>
            <a:off x="7434858" y="6134100"/>
            <a:ext cx="6357818"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Nâng cao nhận thức cộng đồng về an toàn thực phẩm.</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51629" y="511969"/>
            <a:ext cx="4206597" cy="438150"/>
          </a:xfrm>
          <a:prstGeom prst="rect">
            <a:avLst/>
          </a:prstGeom>
          <a:noFill/>
          <a:ln/>
        </p:spPr>
        <p:txBody>
          <a:bodyPr wrap="none" lIns="0" tIns="0" rIns="0" bIns="0" rtlCol="0" anchor="t"/>
          <a:lstStyle/>
          <a:p>
            <a:pPr algn="l" indent="0" marL="0">
              <a:lnSpc>
                <a:spcPts val="3400"/>
              </a:lnSpc>
              <a:buNone/>
            </a:pPr>
            <a:r>
              <a:rPr lang="en-US" sz="2750" dirty="0">
                <a:solidFill>
                  <a:srgbClr val="D73AD7"/>
                </a:solidFill>
                <a:latin typeface="Source Serif 4 Semi Bold" pitchFamily="34" charset="0"/>
                <a:ea typeface="Source Serif 4 Semi Bold" pitchFamily="34" charset="-122"/>
                <a:cs typeface="Source Serif 4 Semi Bold" pitchFamily="34" charset="-120"/>
              </a:rPr>
              <a:t>Thực trạng và thách thức</a:t>
            </a:r>
            <a:endParaRPr lang="en-US" sz="2750" dirty="0"/>
          </a:p>
        </p:txBody>
      </p:sp>
      <p:sp>
        <p:nvSpPr>
          <p:cNvPr id="3" name="Text 1"/>
          <p:cNvSpPr/>
          <p:nvPr/>
        </p:nvSpPr>
        <p:spPr>
          <a:xfrm>
            <a:off x="651629" y="1322427"/>
            <a:ext cx="13327142" cy="297894"/>
          </a:xfrm>
          <a:prstGeom prst="rect">
            <a:avLst/>
          </a:prstGeom>
          <a:noFill/>
          <a:ln/>
        </p:spPr>
        <p:txBody>
          <a:bodyPr wrap="none" lIns="0" tIns="0" rIns="0" bIns="0" rtlCol="0" anchor="t"/>
          <a:lstStyle/>
          <a:p>
            <a:pPr algn="l" indent="0" marL="0">
              <a:lnSpc>
                <a:spcPts val="2300"/>
              </a:lnSpc>
              <a:buNone/>
            </a:pPr>
            <a:r>
              <a:rPr lang="en-US" sz="1450" dirty="0">
                <a:solidFill>
                  <a:srgbClr val="272525"/>
                </a:solidFill>
                <a:latin typeface="Source Sans 3" pitchFamily="34" charset="0"/>
                <a:ea typeface="Source Sans 3" pitchFamily="34" charset="-122"/>
                <a:cs typeface="Source Sans 3" pitchFamily="34" charset="-120"/>
              </a:rPr>
              <a:t>Mặc dù đã có nhiều nỗ lực, tình hình an toàn thực phẩm vẫn còn đối mặt với nhiều thách thức.</a:t>
            </a:r>
            <a:endParaRPr lang="en-US" sz="1450" dirty="0"/>
          </a:p>
        </p:txBody>
      </p:sp>
      <p:pic>
        <p:nvPicPr>
          <p:cNvPr id="4" name="Image 0" descr="preencoded.png">    </p:cNvPr>
          <p:cNvPicPr>
            <a:picLocks noChangeAspect="1"/>
          </p:cNvPicPr>
          <p:nvPr/>
        </p:nvPicPr>
        <p:blipFill>
          <a:blip r:embed="rId1"/>
          <a:stretch>
            <a:fillRect/>
          </a:stretch>
        </p:blipFill>
        <p:spPr>
          <a:xfrm>
            <a:off x="651629" y="2039183"/>
            <a:ext cx="6436400" cy="6436400"/>
          </a:xfrm>
          <a:prstGeom prst="rect">
            <a:avLst/>
          </a:prstGeom>
        </p:spPr>
      </p:pic>
      <p:sp>
        <p:nvSpPr>
          <p:cNvPr id="5" name="Text 2"/>
          <p:cNvSpPr/>
          <p:nvPr/>
        </p:nvSpPr>
        <p:spPr>
          <a:xfrm>
            <a:off x="7549991" y="2015847"/>
            <a:ext cx="2190631" cy="273844"/>
          </a:xfrm>
          <a:prstGeom prst="rect">
            <a:avLst/>
          </a:prstGeom>
          <a:noFill/>
          <a:ln/>
        </p:spPr>
        <p:txBody>
          <a:bodyPr wrap="none" lIns="0" tIns="0" rIns="0" bIns="0" rtlCol="0" anchor="t"/>
          <a:lstStyle/>
          <a:p>
            <a:pPr algn="l" indent="0" marL="0">
              <a:lnSpc>
                <a:spcPts val="2150"/>
              </a:lnSpc>
              <a:buNone/>
            </a:pPr>
            <a:r>
              <a:rPr lang="en-US" sz="1700" dirty="0">
                <a:solidFill>
                  <a:srgbClr val="D73AD7"/>
                </a:solidFill>
                <a:latin typeface="Source Serif 4 Semi Bold" pitchFamily="34" charset="0"/>
                <a:ea typeface="Source Serif 4 Semi Bold" pitchFamily="34" charset="-122"/>
                <a:cs typeface="Source Serif 4 Semi Bold" pitchFamily="34" charset="-120"/>
              </a:rPr>
              <a:t>Thách thức</a:t>
            </a:r>
            <a:endParaRPr lang="en-US" sz="1700" dirty="0"/>
          </a:p>
        </p:txBody>
      </p:sp>
      <p:sp>
        <p:nvSpPr>
          <p:cNvPr id="6" name="Text 3"/>
          <p:cNvSpPr/>
          <p:nvPr/>
        </p:nvSpPr>
        <p:spPr>
          <a:xfrm>
            <a:off x="7549991" y="2475786"/>
            <a:ext cx="6436400" cy="297894"/>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272525"/>
                </a:solidFill>
                <a:latin typeface="Source Sans 3" pitchFamily="34" charset="0"/>
                <a:ea typeface="Source Sans 3" pitchFamily="34" charset="-122"/>
                <a:cs typeface="Source Sans 3" pitchFamily="34" charset="-120"/>
              </a:rPr>
              <a:t>Sản xuất nhỏ lẻ, khó kiểm soát.</a:t>
            </a:r>
            <a:endParaRPr lang="en-US" sz="1450" dirty="0"/>
          </a:p>
        </p:txBody>
      </p:sp>
      <p:sp>
        <p:nvSpPr>
          <p:cNvPr id="7" name="Text 4"/>
          <p:cNvSpPr/>
          <p:nvPr/>
        </p:nvSpPr>
        <p:spPr>
          <a:xfrm>
            <a:off x="7549991" y="2838807"/>
            <a:ext cx="6436400" cy="297894"/>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272525"/>
                </a:solidFill>
                <a:latin typeface="Source Sans 3" pitchFamily="34" charset="0"/>
                <a:ea typeface="Source Sans 3" pitchFamily="34" charset="-122"/>
                <a:cs typeface="Source Sans 3" pitchFamily="34" charset="-120"/>
              </a:rPr>
              <a:t>Sử dụng hóa chất, phụ gia không rõ nguồn gốc.</a:t>
            </a:r>
            <a:endParaRPr lang="en-US" sz="1450" dirty="0"/>
          </a:p>
        </p:txBody>
      </p:sp>
      <p:sp>
        <p:nvSpPr>
          <p:cNvPr id="8" name="Text 5"/>
          <p:cNvSpPr/>
          <p:nvPr/>
        </p:nvSpPr>
        <p:spPr>
          <a:xfrm>
            <a:off x="7549991" y="3201829"/>
            <a:ext cx="6436400" cy="297894"/>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272525"/>
                </a:solidFill>
                <a:latin typeface="Source Sans 3" pitchFamily="34" charset="0"/>
                <a:ea typeface="Source Sans 3" pitchFamily="34" charset="-122"/>
                <a:cs typeface="Source Sans 3" pitchFamily="34" charset="-120"/>
              </a:rPr>
              <a:t>Thực phẩm nhập lậu, không qua kiểm dịch.</a:t>
            </a:r>
            <a:endParaRPr lang="en-US" sz="1450" dirty="0"/>
          </a:p>
        </p:txBody>
      </p:sp>
      <p:sp>
        <p:nvSpPr>
          <p:cNvPr id="9" name="Text 6"/>
          <p:cNvSpPr/>
          <p:nvPr/>
        </p:nvSpPr>
        <p:spPr>
          <a:xfrm>
            <a:off x="7549991" y="3564850"/>
            <a:ext cx="6436400" cy="297894"/>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272525"/>
                </a:solidFill>
                <a:latin typeface="Source Sans 3" pitchFamily="34" charset="0"/>
                <a:ea typeface="Source Sans 3" pitchFamily="34" charset="-122"/>
                <a:cs typeface="Source Sans 3" pitchFamily="34" charset="-120"/>
              </a:rPr>
              <a:t>Nhận thức của một bộ phận người dân còn hạn chế.</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1727240"/>
            <a:ext cx="9023271" cy="563285"/>
          </a:xfrm>
          <a:prstGeom prst="rect">
            <a:avLst/>
          </a:prstGeom>
          <a:noFill/>
          <a:ln/>
        </p:spPr>
        <p:txBody>
          <a:bodyPr wrap="none" lIns="0" tIns="0" rIns="0" bIns="0" rtlCol="0" anchor="t"/>
          <a:lstStyle/>
          <a:p>
            <a:pPr algn="l" indent="0" marL="0">
              <a:lnSpc>
                <a:spcPts val="440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Giải pháp nâng cao hiệu quả tuyên truyền</a:t>
            </a:r>
            <a:endParaRPr lang="en-US" sz="3500" dirty="0"/>
          </a:p>
        </p:txBody>
      </p:sp>
      <p:sp>
        <p:nvSpPr>
          <p:cNvPr id="3" name="Text 1"/>
          <p:cNvSpPr/>
          <p:nvPr/>
        </p:nvSpPr>
        <p:spPr>
          <a:xfrm>
            <a:off x="837724" y="2769275"/>
            <a:ext cx="12954952"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Để công tác tuyên truyền đạt hiệu quả cao, cần có sự phối hợp đồng bộ từ nhiều phía.</a:t>
            </a:r>
            <a:endParaRPr lang="en-US" sz="1850" dirty="0"/>
          </a:p>
        </p:txBody>
      </p:sp>
      <p:pic>
        <p:nvPicPr>
          <p:cNvPr id="4" name="Image 0" descr="preencoded.png">    </p:cNvPr>
          <p:cNvPicPr>
            <a:picLocks noChangeAspect="1"/>
          </p:cNvPicPr>
          <p:nvPr/>
        </p:nvPicPr>
        <p:blipFill>
          <a:blip r:embed="rId1"/>
          <a:stretch>
            <a:fillRect/>
          </a:stretch>
        </p:blipFill>
        <p:spPr>
          <a:xfrm>
            <a:off x="837724" y="3421499"/>
            <a:ext cx="4318278" cy="957501"/>
          </a:xfrm>
          <a:prstGeom prst="rect">
            <a:avLst/>
          </a:prstGeom>
        </p:spPr>
      </p:pic>
      <p:sp>
        <p:nvSpPr>
          <p:cNvPr id="5" name="Text 2"/>
          <p:cNvSpPr/>
          <p:nvPr/>
        </p:nvSpPr>
        <p:spPr>
          <a:xfrm>
            <a:off x="1077039" y="4618315"/>
            <a:ext cx="305502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Đa dạng hóa hình thức</a:t>
            </a:r>
            <a:endParaRPr lang="en-US" sz="2200" dirty="0"/>
          </a:p>
        </p:txBody>
      </p:sp>
      <p:sp>
        <p:nvSpPr>
          <p:cNvPr id="6" name="Text 3"/>
          <p:cNvSpPr/>
          <p:nvPr/>
        </p:nvSpPr>
        <p:spPr>
          <a:xfrm>
            <a:off x="1077039" y="5113853"/>
            <a:ext cx="3839647" cy="1149072"/>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Sử dụng nhiều kênh truyền thông: báo chí, truyền hình, mạng xã hội, hội thảo, tờ rơi.</a:t>
            </a:r>
            <a:endParaRPr lang="en-US" sz="1850" dirty="0"/>
          </a:p>
        </p:txBody>
      </p:sp>
      <p:pic>
        <p:nvPicPr>
          <p:cNvPr id="7" name="Image 1" descr="preencoded.png">    </p:cNvPr>
          <p:cNvPicPr>
            <a:picLocks noChangeAspect="1"/>
          </p:cNvPicPr>
          <p:nvPr/>
        </p:nvPicPr>
        <p:blipFill>
          <a:blip r:embed="rId2"/>
          <a:stretch>
            <a:fillRect/>
          </a:stretch>
        </p:blipFill>
        <p:spPr>
          <a:xfrm>
            <a:off x="5156002" y="3421499"/>
            <a:ext cx="4318278" cy="957501"/>
          </a:xfrm>
          <a:prstGeom prst="rect">
            <a:avLst/>
          </a:prstGeom>
        </p:spPr>
      </p:pic>
      <p:sp>
        <p:nvSpPr>
          <p:cNvPr id="8" name="Text 4"/>
          <p:cNvSpPr/>
          <p:nvPr/>
        </p:nvSpPr>
        <p:spPr>
          <a:xfrm>
            <a:off x="5395317" y="4618315"/>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Phối hợp liên ngành</a:t>
            </a:r>
            <a:endParaRPr lang="en-US" sz="2200" dirty="0"/>
          </a:p>
        </p:txBody>
      </p:sp>
      <p:sp>
        <p:nvSpPr>
          <p:cNvPr id="9" name="Text 5"/>
          <p:cNvSpPr/>
          <p:nvPr/>
        </p:nvSpPr>
        <p:spPr>
          <a:xfrm>
            <a:off x="5395317" y="5113853"/>
            <a:ext cx="3839647"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Sự tham gia của các bộ, ngành, địa phương, doanh nghiệp và cộng đồng.</a:t>
            </a:r>
            <a:endParaRPr lang="en-US" sz="1850" dirty="0"/>
          </a:p>
        </p:txBody>
      </p:sp>
      <p:pic>
        <p:nvPicPr>
          <p:cNvPr id="10" name="Image 2" descr="preencoded.png">    </p:cNvPr>
          <p:cNvPicPr>
            <a:picLocks noChangeAspect="1"/>
          </p:cNvPicPr>
          <p:nvPr/>
        </p:nvPicPr>
        <p:blipFill>
          <a:blip r:embed="rId3"/>
          <a:stretch>
            <a:fillRect/>
          </a:stretch>
        </p:blipFill>
        <p:spPr>
          <a:xfrm>
            <a:off x="9474279" y="3421499"/>
            <a:ext cx="4318278" cy="957501"/>
          </a:xfrm>
          <a:prstGeom prst="rect">
            <a:avLst/>
          </a:prstGeom>
        </p:spPr>
      </p:pic>
      <p:sp>
        <p:nvSpPr>
          <p:cNvPr id="11" name="Text 6"/>
          <p:cNvSpPr/>
          <p:nvPr/>
        </p:nvSpPr>
        <p:spPr>
          <a:xfrm>
            <a:off x="9713595" y="4618315"/>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Nâng cao năng lực</a:t>
            </a:r>
            <a:endParaRPr lang="en-US" sz="2200" dirty="0"/>
          </a:p>
        </p:txBody>
      </p:sp>
      <p:sp>
        <p:nvSpPr>
          <p:cNvPr id="12" name="Text 7"/>
          <p:cNvSpPr/>
          <p:nvPr/>
        </p:nvSpPr>
        <p:spPr>
          <a:xfrm>
            <a:off x="9713595" y="5113853"/>
            <a:ext cx="3839647"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Đào tạo, bồi dưỡng kiến thức cho cán bộ làm công tác an toàn thực phẩm.</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2025-08-30T02:55:34Z</dcterms:created>
  <dcterms:modified xsi:type="dcterms:W3CDTF">2025-08-30T02:55:34Z</dcterms:modified>
</cp:coreProperties>
</file>