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Source Sans 3" panose="020B0604020202020204" charset="0"/>
      <p:regular r:id="rId13"/>
    </p:embeddedFont>
    <p:embeddedFont>
      <p:font typeface="Source Serif 4 Semi Bold"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8" d="100"/>
          <a:sy n="58" d="100"/>
        </p:scale>
        <p:origin x="7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13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2656761"/>
            <a:ext cx="7468553" cy="1408033"/>
          </a:xfrm>
          <a:prstGeom prst="rect">
            <a:avLst/>
          </a:prstGeom>
          <a:noFill/>
          <a:ln/>
        </p:spPr>
        <p:txBody>
          <a:bodyPr wrap="square" lIns="0" tIns="0" rIns="0" bIns="0" rtlCol="0" anchor="t"/>
          <a:lstStyle/>
          <a:p>
            <a:pPr marL="0" indent="0" algn="l">
              <a:lnSpc>
                <a:spcPts val="5500"/>
              </a:lnSpc>
              <a:buNone/>
            </a:pPr>
            <a:r>
              <a:rPr lang="en-US" sz="4400" dirty="0">
                <a:solidFill>
                  <a:srgbClr val="D73AD7"/>
                </a:solidFill>
                <a:latin typeface="Source Serif 4 Semi Bold" pitchFamily="34" charset="0"/>
                <a:ea typeface="Source Serif 4 Semi Bold" pitchFamily="34" charset="-122"/>
                <a:cs typeface="Source Serif 4 Semi Bold" pitchFamily="34" charset="-120"/>
              </a:rPr>
              <a:t>Tuyên truyền Luật Trẻ em 2025 trong trường tiểu học</a:t>
            </a:r>
            <a:endParaRPr lang="en-US" sz="4400" dirty="0"/>
          </a:p>
        </p:txBody>
      </p:sp>
      <p:sp>
        <p:nvSpPr>
          <p:cNvPr id="4" name="Text 1"/>
          <p:cNvSpPr/>
          <p:nvPr/>
        </p:nvSpPr>
        <p:spPr>
          <a:xfrm>
            <a:off x="837724" y="4423767"/>
            <a:ext cx="7468553" cy="1149072"/>
          </a:xfrm>
          <a:prstGeom prst="rect">
            <a:avLst/>
          </a:prstGeom>
          <a:noFill/>
          <a:ln/>
        </p:spPr>
        <p:txBody>
          <a:bodyPr wrap="square" lIns="0" tIns="0" rIns="0" bIns="0" rtlCol="0" anchor="t"/>
          <a:lstStyle/>
          <a:p>
            <a:pPr marL="0" indent="0" algn="l">
              <a:lnSpc>
                <a:spcPts val="3000"/>
              </a:lnSpc>
              <a:buNone/>
            </a:pPr>
            <a:r>
              <a:rPr lang="en-US" sz="3200" dirty="0">
                <a:solidFill>
                  <a:srgbClr val="272525"/>
                </a:solidFill>
                <a:latin typeface="Source Sans 3" pitchFamily="34" charset="0"/>
                <a:ea typeface="Source Sans 3" pitchFamily="34" charset="-122"/>
                <a:cs typeface="Source Sans 3" pitchFamily="34" charset="-120"/>
              </a:rPr>
              <a:t>Chào mừng quý vị đại biểu, thầy cô giáo và các em học sinh! Hôm nay, chúng ta cùng tìm hiểu về Luật Trẻ em 2025, một văn bản pháp luật quan trọng bảo vệ quyền lợi và sự phát triển của trẻ em.</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92160"/>
          </a:xfrm>
          <a:prstGeom prst="rect">
            <a:avLst/>
          </a:prstGeom>
        </p:spPr>
      </p:pic>
      <p:sp>
        <p:nvSpPr>
          <p:cNvPr id="3" name="Text 0"/>
          <p:cNvSpPr/>
          <p:nvPr/>
        </p:nvSpPr>
        <p:spPr>
          <a:xfrm>
            <a:off x="837724" y="4370189"/>
            <a:ext cx="5632490" cy="704017"/>
          </a:xfrm>
          <a:prstGeom prst="rect">
            <a:avLst/>
          </a:prstGeom>
          <a:noFill/>
          <a:ln/>
        </p:spPr>
        <p:txBody>
          <a:bodyPr wrap="none" lIns="0" tIns="0" rIns="0" bIns="0" rtlCol="0" anchor="t"/>
          <a:lstStyle/>
          <a:p>
            <a:pPr marL="0" indent="0" algn="l">
              <a:lnSpc>
                <a:spcPts val="5500"/>
              </a:lnSpc>
              <a:buNone/>
            </a:pPr>
            <a:r>
              <a:rPr lang="en-US" sz="4400" dirty="0">
                <a:solidFill>
                  <a:srgbClr val="D73AD7"/>
                </a:solidFill>
                <a:latin typeface="Source Serif 4 Semi Bold" pitchFamily="34" charset="0"/>
                <a:ea typeface="Source Serif 4 Semi Bold" pitchFamily="34" charset="-122"/>
                <a:cs typeface="Source Serif 4 Semi Bold" pitchFamily="34" charset="-120"/>
              </a:rPr>
              <a:t>Lời kết</a:t>
            </a:r>
            <a:endParaRPr lang="en-US" sz="4400" dirty="0"/>
          </a:p>
        </p:txBody>
      </p:sp>
      <p:sp>
        <p:nvSpPr>
          <p:cNvPr id="4" name="Text 1"/>
          <p:cNvSpPr/>
          <p:nvPr/>
        </p:nvSpPr>
        <p:spPr>
          <a:xfrm>
            <a:off x="837724" y="5433179"/>
            <a:ext cx="12954952" cy="766048"/>
          </a:xfrm>
          <a:prstGeom prst="rect">
            <a:avLst/>
          </a:prstGeom>
          <a:noFill/>
          <a:ln/>
        </p:spPr>
        <p:txBody>
          <a:bodyPr wrap="square" lIns="0" tIns="0" rIns="0" bIns="0" rtlCol="0" anchor="t"/>
          <a:lstStyle/>
          <a:p>
            <a:pPr marL="0" indent="0" algn="l">
              <a:lnSpc>
                <a:spcPts val="3000"/>
              </a:lnSpc>
              <a:buNone/>
            </a:pPr>
            <a:r>
              <a:rPr lang="en-US" sz="2400" dirty="0">
                <a:solidFill>
                  <a:srgbClr val="272525"/>
                </a:solidFill>
                <a:latin typeface="Source Sans 3" pitchFamily="34" charset="0"/>
                <a:ea typeface="Source Sans 3" pitchFamily="34" charset="-122"/>
                <a:cs typeface="Source Sans 3" pitchFamily="34" charset="-120"/>
              </a:rPr>
              <a:t>Luật Trẻ em 2025 là kim chỉ nam để chúng ta cùng nhau xây dựng một tương lai tốt đẹp hơn cho thế hệ mai sau. Hãy cùng nhau hành động để mọi trẻ em đều được sống trong môi trường an toàn, hạnh phúc và phát triển toàn diện.</a:t>
            </a:r>
            <a:endParaRPr lang="en-US" sz="2400" dirty="0"/>
          </a:p>
        </p:txBody>
      </p:sp>
      <p:sp>
        <p:nvSpPr>
          <p:cNvPr id="5" name="Text 2"/>
          <p:cNvSpPr/>
          <p:nvPr/>
        </p:nvSpPr>
        <p:spPr>
          <a:xfrm>
            <a:off x="139454" y="6558200"/>
            <a:ext cx="12954952" cy="383024"/>
          </a:xfrm>
          <a:prstGeom prst="rect">
            <a:avLst/>
          </a:prstGeom>
          <a:noFill/>
          <a:ln/>
        </p:spPr>
        <p:txBody>
          <a:bodyPr wrap="none" lIns="0" tIns="0" rIns="0" bIns="0" rtlCol="0" anchor="t"/>
          <a:lstStyle/>
          <a:p>
            <a:pPr marL="0" indent="0" algn="ctr">
              <a:lnSpc>
                <a:spcPts val="3000"/>
              </a:lnSpc>
              <a:buNone/>
            </a:pPr>
            <a:r>
              <a:rPr lang="en-US" sz="2400" dirty="0">
                <a:solidFill>
                  <a:srgbClr val="272525"/>
                </a:solidFill>
                <a:latin typeface="Source Sans 3" pitchFamily="34" charset="0"/>
                <a:ea typeface="Source Sans 3" pitchFamily="34" charset="-122"/>
                <a:cs typeface="Source Sans 3" pitchFamily="34" charset="-120"/>
              </a:rPr>
              <a:t>Cảm ơn quý vị đã lắng nghe!</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2103001"/>
            <a:ext cx="8430697" cy="704017"/>
          </a:xfrm>
          <a:prstGeom prst="rect">
            <a:avLst/>
          </a:prstGeom>
          <a:noFill/>
          <a:ln/>
        </p:spPr>
        <p:txBody>
          <a:bodyPr wrap="none" lIns="0" tIns="0" rIns="0" bIns="0" rtlCol="0" anchor="t"/>
          <a:lstStyle/>
          <a:p>
            <a:pPr marL="0" indent="0" algn="l">
              <a:lnSpc>
                <a:spcPts val="5500"/>
              </a:lnSpc>
              <a:buNone/>
            </a:pPr>
            <a:r>
              <a:rPr lang="en-US" sz="4400" dirty="0">
                <a:solidFill>
                  <a:srgbClr val="D73AD7"/>
                </a:solidFill>
                <a:latin typeface="Source Serif 4 Semi Bold" pitchFamily="34" charset="0"/>
                <a:ea typeface="Source Serif 4 Semi Bold" pitchFamily="34" charset="-122"/>
                <a:cs typeface="Source Serif 4 Semi Bold" pitchFamily="34" charset="-120"/>
              </a:rPr>
              <a:t>Mục tiêu của buổi tuyên truyền</a:t>
            </a:r>
            <a:endParaRPr lang="en-US" sz="4400" dirty="0"/>
          </a:p>
        </p:txBody>
      </p:sp>
      <p:sp>
        <p:nvSpPr>
          <p:cNvPr id="3" name="Shape 1"/>
          <p:cNvSpPr/>
          <p:nvPr/>
        </p:nvSpPr>
        <p:spPr>
          <a:xfrm>
            <a:off x="837724" y="3644741"/>
            <a:ext cx="4158734" cy="2481739"/>
          </a:xfrm>
          <a:prstGeom prst="roundRect">
            <a:avLst>
              <a:gd name="adj" fmla="val 5895"/>
            </a:avLst>
          </a:prstGeom>
          <a:solidFill>
            <a:srgbClr val="FFFFFF">
              <a:alpha val="95000"/>
            </a:srgbClr>
          </a:solidFill>
          <a:ln/>
        </p:spPr>
      </p:sp>
      <p:pic>
        <p:nvPicPr>
          <p:cNvPr id="4" name="Image 0" descr="preencoded.png"/>
          <p:cNvPicPr>
            <a:picLocks noChangeAspect="1"/>
          </p:cNvPicPr>
          <p:nvPr/>
        </p:nvPicPr>
        <p:blipFill>
          <a:blip r:embed="rId3"/>
          <a:stretch>
            <a:fillRect/>
          </a:stretch>
        </p:blipFill>
        <p:spPr>
          <a:xfrm>
            <a:off x="837724" y="3614261"/>
            <a:ext cx="4158734" cy="121920"/>
          </a:xfrm>
          <a:prstGeom prst="rect">
            <a:avLst/>
          </a:prstGeom>
        </p:spPr>
      </p:pic>
      <p:pic>
        <p:nvPicPr>
          <p:cNvPr id="5" name="Image 1" descr="preencoded.png"/>
          <p:cNvPicPr>
            <a:picLocks noChangeAspect="1"/>
          </p:cNvPicPr>
          <p:nvPr/>
        </p:nvPicPr>
        <p:blipFill>
          <a:blip r:embed="rId4"/>
          <a:stretch>
            <a:fillRect/>
          </a:stretch>
        </p:blipFill>
        <p:spPr>
          <a:xfrm>
            <a:off x="2557998" y="3285768"/>
            <a:ext cx="718066" cy="718066"/>
          </a:xfrm>
          <a:prstGeom prst="rect">
            <a:avLst/>
          </a:prstGeom>
        </p:spPr>
      </p:pic>
      <p:sp>
        <p:nvSpPr>
          <p:cNvPr id="6" name="Text 2"/>
          <p:cNvSpPr/>
          <p:nvPr/>
        </p:nvSpPr>
        <p:spPr>
          <a:xfrm>
            <a:off x="2773382" y="3465314"/>
            <a:ext cx="287179" cy="358973"/>
          </a:xfrm>
          <a:prstGeom prst="rect">
            <a:avLst/>
          </a:prstGeom>
          <a:noFill/>
          <a:ln/>
        </p:spPr>
        <p:txBody>
          <a:bodyPr wrap="none" lIns="0" tIns="0" rIns="0" bIns="0" rtlCol="0" anchor="t"/>
          <a:lstStyle/>
          <a:p>
            <a:pPr marL="0" indent="0" algn="l">
              <a:lnSpc>
                <a:spcPts val="3600"/>
              </a:lnSpc>
              <a:buNone/>
            </a:pPr>
            <a:r>
              <a:rPr lang="en-US" sz="2250" dirty="0">
                <a:solidFill>
                  <a:srgbClr val="000000"/>
                </a:solidFill>
                <a:latin typeface="Source Serif 4 Semi Bold" pitchFamily="34" charset="0"/>
                <a:ea typeface="Source Serif 4 Semi Bold" pitchFamily="34" charset="-122"/>
                <a:cs typeface="Source Serif 4 Semi Bold" pitchFamily="34" charset="-120"/>
              </a:rPr>
              <a:t>1</a:t>
            </a:r>
            <a:endParaRPr lang="en-US" sz="2250" dirty="0"/>
          </a:p>
        </p:txBody>
      </p:sp>
      <p:sp>
        <p:nvSpPr>
          <p:cNvPr id="7" name="Text 3"/>
          <p:cNvSpPr/>
          <p:nvPr/>
        </p:nvSpPr>
        <p:spPr>
          <a:xfrm>
            <a:off x="1107519" y="4243149"/>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Nâng cao nhận thức</a:t>
            </a:r>
            <a:endParaRPr lang="en-US" sz="2200" dirty="0"/>
          </a:p>
        </p:txBody>
      </p:sp>
      <p:sp>
        <p:nvSpPr>
          <p:cNvPr id="8" name="Text 4"/>
          <p:cNvSpPr/>
          <p:nvPr/>
        </p:nvSpPr>
        <p:spPr>
          <a:xfrm>
            <a:off x="1107519" y="4738688"/>
            <a:ext cx="3619143" cy="766048"/>
          </a:xfrm>
          <a:prstGeom prst="rect">
            <a:avLst/>
          </a:prstGeom>
          <a:noFill/>
          <a:ln/>
        </p:spPr>
        <p:txBody>
          <a:bodyPr wrap="square" lIns="0" tIns="0" rIns="0" bIns="0" rtlCol="0" anchor="t"/>
          <a:lstStyle/>
          <a:p>
            <a:pPr marL="0" indent="0" algn="l">
              <a:lnSpc>
                <a:spcPts val="3000"/>
              </a:lnSpc>
              <a:buNone/>
            </a:pPr>
            <a:r>
              <a:rPr lang="en-US" sz="2800" dirty="0">
                <a:solidFill>
                  <a:srgbClr val="272525"/>
                </a:solidFill>
                <a:latin typeface="Source Sans 3" pitchFamily="34" charset="0"/>
                <a:ea typeface="Source Sans 3" pitchFamily="34" charset="-122"/>
                <a:cs typeface="Source Sans 3" pitchFamily="34" charset="-120"/>
              </a:rPr>
              <a:t>Giúp học sinh hiểu rõ quyền và bổn phận của mình.</a:t>
            </a:r>
            <a:endParaRPr lang="en-US" sz="2800" dirty="0"/>
          </a:p>
        </p:txBody>
      </p:sp>
      <p:sp>
        <p:nvSpPr>
          <p:cNvPr id="9" name="Shape 5"/>
          <p:cNvSpPr/>
          <p:nvPr/>
        </p:nvSpPr>
        <p:spPr>
          <a:xfrm>
            <a:off x="5235773" y="3644741"/>
            <a:ext cx="4158734" cy="2481739"/>
          </a:xfrm>
          <a:prstGeom prst="roundRect">
            <a:avLst>
              <a:gd name="adj" fmla="val 5895"/>
            </a:avLst>
          </a:prstGeom>
          <a:solidFill>
            <a:srgbClr val="FFFFFF">
              <a:alpha val="95000"/>
            </a:srgbClr>
          </a:solidFill>
          <a:ln/>
        </p:spPr>
      </p:sp>
      <p:pic>
        <p:nvPicPr>
          <p:cNvPr id="10" name="Image 2" descr="preencoded.png"/>
          <p:cNvPicPr>
            <a:picLocks noChangeAspect="1"/>
          </p:cNvPicPr>
          <p:nvPr/>
        </p:nvPicPr>
        <p:blipFill>
          <a:blip r:embed="rId3"/>
          <a:stretch>
            <a:fillRect/>
          </a:stretch>
        </p:blipFill>
        <p:spPr>
          <a:xfrm>
            <a:off x="5235773" y="3614261"/>
            <a:ext cx="4158734" cy="121920"/>
          </a:xfrm>
          <a:prstGeom prst="rect">
            <a:avLst/>
          </a:prstGeom>
        </p:spPr>
      </p:pic>
      <p:pic>
        <p:nvPicPr>
          <p:cNvPr id="11" name="Image 3" descr="preencoded.png"/>
          <p:cNvPicPr>
            <a:picLocks noChangeAspect="1"/>
          </p:cNvPicPr>
          <p:nvPr/>
        </p:nvPicPr>
        <p:blipFill>
          <a:blip r:embed="rId4"/>
          <a:stretch>
            <a:fillRect/>
          </a:stretch>
        </p:blipFill>
        <p:spPr>
          <a:xfrm>
            <a:off x="6956048" y="3285768"/>
            <a:ext cx="718066" cy="718066"/>
          </a:xfrm>
          <a:prstGeom prst="rect">
            <a:avLst/>
          </a:prstGeom>
        </p:spPr>
      </p:pic>
      <p:sp>
        <p:nvSpPr>
          <p:cNvPr id="12" name="Text 6"/>
          <p:cNvSpPr/>
          <p:nvPr/>
        </p:nvSpPr>
        <p:spPr>
          <a:xfrm>
            <a:off x="7171432" y="3465314"/>
            <a:ext cx="287179" cy="358973"/>
          </a:xfrm>
          <a:prstGeom prst="rect">
            <a:avLst/>
          </a:prstGeom>
          <a:noFill/>
          <a:ln/>
        </p:spPr>
        <p:txBody>
          <a:bodyPr wrap="none" lIns="0" tIns="0" rIns="0" bIns="0" rtlCol="0" anchor="t"/>
          <a:lstStyle/>
          <a:p>
            <a:pPr marL="0" indent="0" algn="l">
              <a:lnSpc>
                <a:spcPts val="3600"/>
              </a:lnSpc>
              <a:buNone/>
            </a:pPr>
            <a:r>
              <a:rPr lang="en-US" sz="2250" dirty="0">
                <a:solidFill>
                  <a:srgbClr val="000000"/>
                </a:solidFill>
                <a:latin typeface="Source Serif 4 Semi Bold" pitchFamily="34" charset="0"/>
                <a:ea typeface="Source Serif 4 Semi Bold" pitchFamily="34" charset="-122"/>
                <a:cs typeface="Source Serif 4 Semi Bold" pitchFamily="34" charset="-120"/>
              </a:rPr>
              <a:t>2</a:t>
            </a:r>
            <a:endParaRPr lang="en-US" sz="2250" dirty="0"/>
          </a:p>
        </p:txBody>
      </p:sp>
      <p:sp>
        <p:nvSpPr>
          <p:cNvPr id="13" name="Text 7"/>
          <p:cNvSpPr/>
          <p:nvPr/>
        </p:nvSpPr>
        <p:spPr>
          <a:xfrm>
            <a:off x="5505569" y="4243149"/>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Phòng ngừa vi phạm</a:t>
            </a:r>
            <a:endParaRPr lang="en-US" sz="2200" dirty="0"/>
          </a:p>
        </p:txBody>
      </p:sp>
      <p:sp>
        <p:nvSpPr>
          <p:cNvPr id="14" name="Text 8"/>
          <p:cNvSpPr/>
          <p:nvPr/>
        </p:nvSpPr>
        <p:spPr>
          <a:xfrm>
            <a:off x="5505569" y="4738688"/>
            <a:ext cx="3619143" cy="766048"/>
          </a:xfrm>
          <a:prstGeom prst="rect">
            <a:avLst/>
          </a:prstGeom>
          <a:noFill/>
          <a:ln/>
        </p:spPr>
        <p:txBody>
          <a:bodyPr wrap="square" lIns="0" tIns="0" rIns="0" bIns="0" rtlCol="0" anchor="t"/>
          <a:lstStyle/>
          <a:p>
            <a:pPr marL="0" indent="0" algn="l">
              <a:lnSpc>
                <a:spcPts val="3000"/>
              </a:lnSpc>
              <a:buNone/>
            </a:pPr>
            <a:r>
              <a:rPr lang="en-US" sz="2800" dirty="0">
                <a:solidFill>
                  <a:srgbClr val="272525"/>
                </a:solidFill>
                <a:latin typeface="Source Sans 3" pitchFamily="34" charset="0"/>
                <a:ea typeface="Source Sans 3" pitchFamily="34" charset="-122"/>
                <a:cs typeface="Source Sans 3" pitchFamily="34" charset="-120"/>
              </a:rPr>
              <a:t>Trang bị kiến thức để tự bảo vệ và tố giác hành vi xâm hại.</a:t>
            </a:r>
            <a:endParaRPr lang="en-US" sz="2800" dirty="0"/>
          </a:p>
        </p:txBody>
      </p:sp>
      <p:sp>
        <p:nvSpPr>
          <p:cNvPr id="15" name="Shape 9"/>
          <p:cNvSpPr/>
          <p:nvPr/>
        </p:nvSpPr>
        <p:spPr>
          <a:xfrm>
            <a:off x="9633823" y="3644741"/>
            <a:ext cx="4158853" cy="2481739"/>
          </a:xfrm>
          <a:prstGeom prst="roundRect">
            <a:avLst>
              <a:gd name="adj" fmla="val 5895"/>
            </a:avLst>
          </a:prstGeom>
          <a:solidFill>
            <a:srgbClr val="FFFFFF">
              <a:alpha val="95000"/>
            </a:srgbClr>
          </a:solidFill>
          <a:ln/>
        </p:spPr>
      </p:sp>
      <p:pic>
        <p:nvPicPr>
          <p:cNvPr id="16" name="Image 4" descr="preencoded.png"/>
          <p:cNvPicPr>
            <a:picLocks noChangeAspect="1"/>
          </p:cNvPicPr>
          <p:nvPr/>
        </p:nvPicPr>
        <p:blipFill>
          <a:blip r:embed="rId3"/>
          <a:stretch>
            <a:fillRect/>
          </a:stretch>
        </p:blipFill>
        <p:spPr>
          <a:xfrm>
            <a:off x="9633823" y="3614261"/>
            <a:ext cx="4158853" cy="121920"/>
          </a:xfrm>
          <a:prstGeom prst="rect">
            <a:avLst/>
          </a:prstGeom>
        </p:spPr>
      </p:pic>
      <p:pic>
        <p:nvPicPr>
          <p:cNvPr id="17" name="Image 5" descr="preencoded.png"/>
          <p:cNvPicPr>
            <a:picLocks noChangeAspect="1"/>
          </p:cNvPicPr>
          <p:nvPr/>
        </p:nvPicPr>
        <p:blipFill>
          <a:blip r:embed="rId4"/>
          <a:stretch>
            <a:fillRect/>
          </a:stretch>
        </p:blipFill>
        <p:spPr>
          <a:xfrm>
            <a:off x="11354217" y="3285768"/>
            <a:ext cx="718066" cy="718066"/>
          </a:xfrm>
          <a:prstGeom prst="rect">
            <a:avLst/>
          </a:prstGeom>
        </p:spPr>
      </p:pic>
      <p:sp>
        <p:nvSpPr>
          <p:cNvPr id="18" name="Text 10"/>
          <p:cNvSpPr/>
          <p:nvPr/>
        </p:nvSpPr>
        <p:spPr>
          <a:xfrm>
            <a:off x="11569601" y="3465314"/>
            <a:ext cx="287179" cy="358973"/>
          </a:xfrm>
          <a:prstGeom prst="rect">
            <a:avLst/>
          </a:prstGeom>
          <a:noFill/>
          <a:ln/>
        </p:spPr>
        <p:txBody>
          <a:bodyPr wrap="none" lIns="0" tIns="0" rIns="0" bIns="0" rtlCol="0" anchor="t"/>
          <a:lstStyle/>
          <a:p>
            <a:pPr marL="0" indent="0" algn="l">
              <a:lnSpc>
                <a:spcPts val="3600"/>
              </a:lnSpc>
              <a:buNone/>
            </a:pPr>
            <a:r>
              <a:rPr lang="en-US" sz="2250" dirty="0">
                <a:solidFill>
                  <a:srgbClr val="000000"/>
                </a:solidFill>
                <a:latin typeface="Source Serif 4 Semi Bold" pitchFamily="34" charset="0"/>
                <a:ea typeface="Source Serif 4 Semi Bold" pitchFamily="34" charset="-122"/>
                <a:cs typeface="Source Serif 4 Semi Bold" pitchFamily="34" charset="-120"/>
              </a:rPr>
              <a:t>3</a:t>
            </a:r>
            <a:endParaRPr lang="en-US" sz="2250" dirty="0"/>
          </a:p>
        </p:txBody>
      </p:sp>
      <p:sp>
        <p:nvSpPr>
          <p:cNvPr id="19" name="Text 11"/>
          <p:cNvSpPr/>
          <p:nvPr/>
        </p:nvSpPr>
        <p:spPr>
          <a:xfrm>
            <a:off x="9903619" y="4243149"/>
            <a:ext cx="3619262" cy="703898"/>
          </a:xfrm>
          <a:prstGeom prst="rect">
            <a:avLst/>
          </a:prstGeom>
          <a:noFill/>
          <a:ln/>
        </p:spPr>
        <p:txBody>
          <a:bodyPr wrap="squar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Xây dựng môi trường an toàn</a:t>
            </a:r>
            <a:endParaRPr lang="en-US" sz="2200" dirty="0"/>
          </a:p>
        </p:txBody>
      </p:sp>
      <p:sp>
        <p:nvSpPr>
          <p:cNvPr id="20" name="Text 12"/>
          <p:cNvSpPr/>
          <p:nvPr/>
        </p:nvSpPr>
        <p:spPr>
          <a:xfrm>
            <a:off x="9903619" y="5090636"/>
            <a:ext cx="3619262" cy="766048"/>
          </a:xfrm>
          <a:prstGeom prst="rect">
            <a:avLst/>
          </a:prstGeom>
          <a:noFill/>
          <a:ln/>
        </p:spPr>
        <p:txBody>
          <a:bodyPr wrap="square" lIns="0" tIns="0" rIns="0" bIns="0" rtlCol="0" anchor="t"/>
          <a:lstStyle/>
          <a:p>
            <a:pPr marL="0" indent="0" algn="l">
              <a:lnSpc>
                <a:spcPts val="3000"/>
              </a:lnSpc>
              <a:buNone/>
            </a:pPr>
            <a:r>
              <a:rPr lang="en-US" sz="2800" dirty="0">
                <a:solidFill>
                  <a:srgbClr val="272525"/>
                </a:solidFill>
                <a:latin typeface="Source Sans 3" pitchFamily="34" charset="0"/>
                <a:ea typeface="Source Sans 3" pitchFamily="34" charset="-122"/>
                <a:cs typeface="Source Sans 3" pitchFamily="34" charset="-120"/>
              </a:rPr>
              <a:t>Thúc đẩy trách nhiệm của nhà trường, gia đình và xã hội.</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57118" y="594836"/>
            <a:ext cx="8530233" cy="636151"/>
          </a:xfrm>
          <a:prstGeom prst="rect">
            <a:avLst/>
          </a:prstGeom>
          <a:noFill/>
          <a:ln/>
        </p:spPr>
        <p:txBody>
          <a:bodyPr wrap="none" lIns="0" tIns="0" rIns="0" bIns="0" rtlCol="0" anchor="t"/>
          <a:lstStyle/>
          <a:p>
            <a:pPr marL="0" indent="0" algn="l">
              <a:lnSpc>
                <a:spcPts val="5000"/>
              </a:lnSpc>
              <a:buNone/>
            </a:pPr>
            <a:r>
              <a:rPr lang="en-US" sz="4000" dirty="0">
                <a:solidFill>
                  <a:srgbClr val="D73AD7"/>
                </a:solidFill>
                <a:latin typeface="Source Serif 4 Semi Bold" pitchFamily="34" charset="0"/>
                <a:ea typeface="Source Serif 4 Semi Bold" pitchFamily="34" charset="-122"/>
                <a:cs typeface="Source Serif 4 Semi Bold" pitchFamily="34" charset="-120"/>
              </a:rPr>
              <a:t>Luật Trẻ em 2025: Những điểm mới</a:t>
            </a:r>
            <a:endParaRPr lang="en-US" sz="4000" dirty="0"/>
          </a:p>
        </p:txBody>
      </p:sp>
      <p:sp>
        <p:nvSpPr>
          <p:cNvPr id="3" name="Text 1"/>
          <p:cNvSpPr/>
          <p:nvPr/>
        </p:nvSpPr>
        <p:spPr>
          <a:xfrm>
            <a:off x="757119" y="1529543"/>
            <a:ext cx="5959565" cy="1453568"/>
          </a:xfrm>
          <a:prstGeom prst="rect">
            <a:avLst/>
          </a:prstGeom>
          <a:noFill/>
          <a:ln/>
        </p:spPr>
        <p:txBody>
          <a:bodyPr wrap="square" lIns="0" tIns="0" rIns="0" bIns="0" rtlCol="0" anchor="t"/>
          <a:lstStyle/>
          <a:p>
            <a:pPr marL="0" indent="0" algn="l">
              <a:lnSpc>
                <a:spcPts val="2700"/>
              </a:lnSpc>
              <a:buNone/>
            </a:pPr>
            <a:r>
              <a:rPr lang="en-US" sz="2400" dirty="0">
                <a:solidFill>
                  <a:srgbClr val="272525"/>
                </a:solidFill>
                <a:latin typeface="Source Sans 3" pitchFamily="34" charset="0"/>
                <a:ea typeface="Source Sans 3" pitchFamily="34" charset="-122"/>
                <a:cs typeface="Source Sans 3" pitchFamily="34" charset="-120"/>
              </a:rPr>
              <a:t>Luật Trẻ em 2025 được xây dựng dựa trên Công ước Liên Hợp Quốc về Quyền trẻ em, với nhiều điểm mới nhằm bảo vệ toàn diện hơn quyền lợi của trẻ em trong bối cảnh xã hội hiện đại.</a:t>
            </a:r>
            <a:endParaRPr lang="en-US" sz="2400" dirty="0"/>
          </a:p>
        </p:txBody>
      </p:sp>
      <p:sp>
        <p:nvSpPr>
          <p:cNvPr id="4" name="Text 2"/>
          <p:cNvSpPr/>
          <p:nvPr/>
        </p:nvSpPr>
        <p:spPr>
          <a:xfrm>
            <a:off x="757118" y="2983111"/>
            <a:ext cx="6294239" cy="346115"/>
          </a:xfrm>
          <a:prstGeom prst="rect">
            <a:avLst/>
          </a:prstGeom>
          <a:noFill/>
          <a:ln/>
        </p:spPr>
        <p:txBody>
          <a:bodyPr wrap="none" lIns="0" tIns="0" rIns="0" bIns="0" rtlCol="0" anchor="t"/>
          <a:lstStyle/>
          <a:p>
            <a:pPr marL="342900" indent="-342900" algn="l">
              <a:lnSpc>
                <a:spcPts val="2700"/>
              </a:lnSpc>
              <a:buSzPct val="100000"/>
              <a:buChar char="•"/>
            </a:pPr>
            <a:r>
              <a:rPr lang="en-US" sz="2400" dirty="0">
                <a:solidFill>
                  <a:srgbClr val="272525"/>
                </a:solidFill>
                <a:latin typeface="Source Sans 3" pitchFamily="34" charset="0"/>
                <a:ea typeface="Source Sans 3" pitchFamily="34" charset="-122"/>
                <a:cs typeface="Source Sans 3" pitchFamily="34" charset="-120"/>
              </a:rPr>
              <a:t>Mở rộng đối tượng bảo vệ.</a:t>
            </a:r>
            <a:endParaRPr lang="en-US" sz="2400" dirty="0"/>
          </a:p>
        </p:txBody>
      </p:sp>
      <p:sp>
        <p:nvSpPr>
          <p:cNvPr id="5" name="Text 3"/>
          <p:cNvSpPr/>
          <p:nvPr/>
        </p:nvSpPr>
        <p:spPr>
          <a:xfrm>
            <a:off x="757118" y="3404830"/>
            <a:ext cx="6294239" cy="346115"/>
          </a:xfrm>
          <a:prstGeom prst="rect">
            <a:avLst/>
          </a:prstGeom>
          <a:noFill/>
          <a:ln/>
        </p:spPr>
        <p:txBody>
          <a:bodyPr wrap="none" lIns="0" tIns="0" rIns="0" bIns="0" rtlCol="0" anchor="t"/>
          <a:lstStyle/>
          <a:p>
            <a:pPr marL="342900" indent="-342900" algn="l">
              <a:lnSpc>
                <a:spcPts val="2700"/>
              </a:lnSpc>
              <a:buSzPct val="100000"/>
              <a:buChar char="•"/>
            </a:pPr>
            <a:r>
              <a:rPr lang="en-US" sz="2400" dirty="0">
                <a:solidFill>
                  <a:srgbClr val="272525"/>
                </a:solidFill>
                <a:latin typeface="Source Sans 3" pitchFamily="34" charset="0"/>
                <a:ea typeface="Source Sans 3" pitchFamily="34" charset="-122"/>
                <a:cs typeface="Source Sans 3" pitchFamily="34" charset="-120"/>
              </a:rPr>
              <a:t>Tăng cường trách nhiệm của các bên liên quan</a:t>
            </a:r>
            <a:r>
              <a:rPr lang="en-US" sz="1700" dirty="0">
                <a:solidFill>
                  <a:srgbClr val="272525"/>
                </a:solidFill>
                <a:latin typeface="Source Sans 3" pitchFamily="34" charset="0"/>
                <a:ea typeface="Source Sans 3" pitchFamily="34" charset="-122"/>
                <a:cs typeface="Source Sans 3" pitchFamily="34" charset="-120"/>
              </a:rPr>
              <a:t>.</a:t>
            </a:r>
            <a:endParaRPr lang="en-US" sz="1700" dirty="0"/>
          </a:p>
        </p:txBody>
      </p:sp>
      <p:sp>
        <p:nvSpPr>
          <p:cNvPr id="6" name="Text 4"/>
          <p:cNvSpPr/>
          <p:nvPr/>
        </p:nvSpPr>
        <p:spPr>
          <a:xfrm>
            <a:off x="757119" y="3826550"/>
            <a:ext cx="6286620" cy="652106"/>
          </a:xfrm>
          <a:prstGeom prst="rect">
            <a:avLst/>
          </a:prstGeom>
          <a:noFill/>
          <a:ln/>
        </p:spPr>
        <p:txBody>
          <a:bodyPr wrap="none" lIns="0" tIns="0" rIns="0" bIns="0" rtlCol="0" anchor="t"/>
          <a:lstStyle/>
          <a:p>
            <a:pPr marL="342900" indent="-342900" algn="l">
              <a:lnSpc>
                <a:spcPts val="2700"/>
              </a:lnSpc>
              <a:buSzPct val="100000"/>
              <a:buChar char="•"/>
            </a:pPr>
            <a:r>
              <a:rPr lang="en-US" sz="2400" dirty="0">
                <a:solidFill>
                  <a:srgbClr val="272525"/>
                </a:solidFill>
                <a:latin typeface="Source Sans 3" pitchFamily="34" charset="0"/>
                <a:ea typeface="Source Sans 3" pitchFamily="34" charset="-122"/>
                <a:cs typeface="Source Sans 3" pitchFamily="34" charset="-120"/>
              </a:rPr>
              <a:t>Quy định rõ ràng về phòng, chống bạo lực, </a:t>
            </a:r>
          </a:p>
          <a:p>
            <a:pPr marL="342900" indent="-342900" algn="l">
              <a:lnSpc>
                <a:spcPts val="2700"/>
              </a:lnSpc>
              <a:buSzPct val="100000"/>
              <a:buChar char="•"/>
            </a:pPr>
            <a:r>
              <a:rPr lang="en-US" sz="2400" dirty="0" err="1">
                <a:solidFill>
                  <a:srgbClr val="272525"/>
                </a:solidFill>
                <a:latin typeface="Source Sans 3" pitchFamily="34" charset="0"/>
                <a:ea typeface="Source Sans 3" pitchFamily="34" charset="-122"/>
                <a:cs typeface="Source Sans 3" pitchFamily="34" charset="-120"/>
              </a:rPr>
              <a:t>xâm</a:t>
            </a:r>
            <a:r>
              <a:rPr lang="en-US" sz="2400" dirty="0">
                <a:solidFill>
                  <a:srgbClr val="272525"/>
                </a:solidFill>
                <a:latin typeface="Source Sans 3" pitchFamily="34" charset="0"/>
                <a:ea typeface="Source Sans 3" pitchFamily="34" charset="-122"/>
                <a:cs typeface="Source Sans 3" pitchFamily="34" charset="-120"/>
              </a:rPr>
              <a:t> hại trẻ em</a:t>
            </a:r>
            <a:r>
              <a:rPr lang="en-US" sz="1700" dirty="0">
                <a:solidFill>
                  <a:srgbClr val="272525"/>
                </a:solidFill>
                <a:latin typeface="Source Sans 3" pitchFamily="34" charset="0"/>
                <a:ea typeface="Source Sans 3" pitchFamily="34" charset="-122"/>
                <a:cs typeface="Source Sans 3" pitchFamily="34" charset="-120"/>
              </a:rPr>
              <a:t>.</a:t>
            </a:r>
            <a:endParaRPr lang="en-US" sz="1700" dirty="0"/>
          </a:p>
        </p:txBody>
      </p:sp>
      <p:pic>
        <p:nvPicPr>
          <p:cNvPr id="7" name="Image 0" descr="preencoded.png"/>
          <p:cNvPicPr>
            <a:picLocks noChangeAspect="1"/>
          </p:cNvPicPr>
          <p:nvPr/>
        </p:nvPicPr>
        <p:blipFill>
          <a:blip r:embed="rId3"/>
          <a:stretch>
            <a:fillRect/>
          </a:stretch>
        </p:blipFill>
        <p:spPr>
          <a:xfrm>
            <a:off x="7586663" y="1798796"/>
            <a:ext cx="6294239" cy="629423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2263378"/>
            <a:ext cx="5632490" cy="704017"/>
          </a:xfrm>
          <a:prstGeom prst="rect">
            <a:avLst/>
          </a:prstGeom>
          <a:noFill/>
          <a:ln/>
        </p:spPr>
        <p:txBody>
          <a:bodyPr wrap="none" lIns="0" tIns="0" rIns="0" bIns="0" rtlCol="0" anchor="t"/>
          <a:lstStyle/>
          <a:p>
            <a:pPr marL="0" indent="0" algn="l">
              <a:lnSpc>
                <a:spcPts val="5500"/>
              </a:lnSpc>
              <a:buNone/>
            </a:pPr>
            <a:r>
              <a:rPr lang="en-US" sz="4400" dirty="0">
                <a:solidFill>
                  <a:srgbClr val="D73AD7"/>
                </a:solidFill>
                <a:latin typeface="Source Serif 4 Semi Bold" pitchFamily="34" charset="0"/>
                <a:ea typeface="Source Serif 4 Semi Bold" pitchFamily="34" charset="-122"/>
                <a:cs typeface="Source Serif 4 Semi Bold" pitchFamily="34" charset="-120"/>
              </a:rPr>
              <a:t>Quyền của trẻ em</a:t>
            </a:r>
            <a:endParaRPr lang="en-US" sz="4400" dirty="0"/>
          </a:p>
        </p:txBody>
      </p:sp>
      <p:pic>
        <p:nvPicPr>
          <p:cNvPr id="3" name="Image 0" descr="preencoded.png"/>
          <p:cNvPicPr>
            <a:picLocks noChangeAspect="1"/>
          </p:cNvPicPr>
          <p:nvPr/>
        </p:nvPicPr>
        <p:blipFill>
          <a:blip r:embed="rId3"/>
          <a:stretch>
            <a:fillRect/>
          </a:stretch>
        </p:blipFill>
        <p:spPr>
          <a:xfrm>
            <a:off x="837724" y="3446145"/>
            <a:ext cx="598408" cy="598408"/>
          </a:xfrm>
          <a:prstGeom prst="rect">
            <a:avLst/>
          </a:prstGeom>
        </p:spPr>
      </p:pic>
      <p:sp>
        <p:nvSpPr>
          <p:cNvPr id="4" name="Text 1"/>
          <p:cNvSpPr/>
          <p:nvPr/>
        </p:nvSpPr>
        <p:spPr>
          <a:xfrm>
            <a:off x="1735336" y="3588187"/>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Quyền được sống</a:t>
            </a:r>
            <a:endParaRPr lang="en-US" sz="2200" dirty="0"/>
          </a:p>
        </p:txBody>
      </p:sp>
      <p:sp>
        <p:nvSpPr>
          <p:cNvPr id="5" name="Text 2"/>
          <p:cNvSpPr/>
          <p:nvPr/>
        </p:nvSpPr>
        <p:spPr>
          <a:xfrm>
            <a:off x="1136928" y="4130814"/>
            <a:ext cx="5430203" cy="383024"/>
          </a:xfrm>
          <a:prstGeom prst="rect">
            <a:avLst/>
          </a:prstGeom>
          <a:noFill/>
          <a:ln/>
        </p:spPr>
        <p:txBody>
          <a:bodyPr wrap="none" lIns="0" tIns="0" rIns="0" bIns="0" rtlCol="0" anchor="t"/>
          <a:lstStyle/>
          <a:p>
            <a:pPr marL="0" indent="0" algn="l">
              <a:lnSpc>
                <a:spcPts val="3000"/>
              </a:lnSpc>
              <a:buNone/>
            </a:pPr>
            <a:r>
              <a:rPr lang="en-US" sz="2400" dirty="0">
                <a:solidFill>
                  <a:srgbClr val="272525"/>
                </a:solidFill>
                <a:latin typeface="Source Sans 3" pitchFamily="34" charset="0"/>
                <a:ea typeface="Source Sans 3" pitchFamily="34" charset="-122"/>
                <a:cs typeface="Source Sans 3" pitchFamily="34" charset="-120"/>
              </a:rPr>
              <a:t>Được chăm sóc, nuôi dưỡng để phát triển toàn diện</a:t>
            </a:r>
            <a:r>
              <a:rPr lang="en-US" sz="1850" dirty="0">
                <a:solidFill>
                  <a:srgbClr val="272525"/>
                </a:solidFill>
                <a:latin typeface="Source Sans 3" pitchFamily="34" charset="0"/>
                <a:ea typeface="Source Sans 3" pitchFamily="34" charset="-122"/>
                <a:cs typeface="Source Sans 3" pitchFamily="34" charset="-120"/>
              </a:rPr>
              <a:t>.</a:t>
            </a:r>
            <a:endParaRPr lang="en-US" sz="1850" dirty="0"/>
          </a:p>
        </p:txBody>
      </p:sp>
      <p:pic>
        <p:nvPicPr>
          <p:cNvPr id="6" name="Image 1" descr="preencoded.png"/>
          <p:cNvPicPr>
            <a:picLocks noChangeAspect="1"/>
          </p:cNvPicPr>
          <p:nvPr/>
        </p:nvPicPr>
        <p:blipFill>
          <a:blip r:embed="rId4"/>
          <a:stretch>
            <a:fillRect/>
          </a:stretch>
        </p:blipFill>
        <p:spPr>
          <a:xfrm>
            <a:off x="7464743" y="3446145"/>
            <a:ext cx="598408" cy="598408"/>
          </a:xfrm>
          <a:prstGeom prst="rect">
            <a:avLst/>
          </a:prstGeom>
        </p:spPr>
      </p:pic>
      <p:sp>
        <p:nvSpPr>
          <p:cNvPr id="7" name="Text 3"/>
          <p:cNvSpPr/>
          <p:nvPr/>
        </p:nvSpPr>
        <p:spPr>
          <a:xfrm>
            <a:off x="8362355" y="3588187"/>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Quyền được học tập</a:t>
            </a:r>
            <a:endParaRPr lang="en-US" sz="2200" dirty="0"/>
          </a:p>
        </p:txBody>
      </p:sp>
      <p:sp>
        <p:nvSpPr>
          <p:cNvPr id="8" name="Text 4"/>
          <p:cNvSpPr/>
          <p:nvPr/>
        </p:nvSpPr>
        <p:spPr>
          <a:xfrm>
            <a:off x="8362355" y="4083725"/>
            <a:ext cx="5430322" cy="383024"/>
          </a:xfrm>
          <a:prstGeom prst="rect">
            <a:avLst/>
          </a:prstGeom>
          <a:noFill/>
          <a:ln/>
        </p:spPr>
        <p:txBody>
          <a:bodyPr wrap="none" lIns="0" tIns="0" rIns="0" bIns="0" rtlCol="0" anchor="t"/>
          <a:lstStyle/>
          <a:p>
            <a:pPr marL="0" indent="0" algn="l">
              <a:lnSpc>
                <a:spcPts val="3000"/>
              </a:lnSpc>
              <a:buNone/>
            </a:pPr>
            <a:r>
              <a:rPr lang="en-US" sz="2400" dirty="0">
                <a:solidFill>
                  <a:srgbClr val="272525"/>
                </a:solidFill>
                <a:latin typeface="Source Sans 3" pitchFamily="34" charset="0"/>
                <a:ea typeface="Source Sans 3" pitchFamily="34" charset="-122"/>
                <a:cs typeface="Source Sans 3" pitchFamily="34" charset="-120"/>
              </a:rPr>
              <a:t>Được đến trường, tiếp cận giáo dục chất lượng</a:t>
            </a:r>
            <a:r>
              <a:rPr lang="en-US" sz="1850" dirty="0">
                <a:solidFill>
                  <a:srgbClr val="272525"/>
                </a:solidFill>
                <a:latin typeface="Source Sans 3" pitchFamily="34" charset="0"/>
                <a:ea typeface="Source Sans 3" pitchFamily="34" charset="-122"/>
                <a:cs typeface="Source Sans 3" pitchFamily="34" charset="-120"/>
              </a:rPr>
              <a:t>.</a:t>
            </a:r>
            <a:endParaRPr lang="en-US" sz="1850" dirty="0"/>
          </a:p>
        </p:txBody>
      </p:sp>
      <p:pic>
        <p:nvPicPr>
          <p:cNvPr id="9" name="Image 2" descr="preencoded.png"/>
          <p:cNvPicPr>
            <a:picLocks noChangeAspect="1"/>
          </p:cNvPicPr>
          <p:nvPr/>
        </p:nvPicPr>
        <p:blipFill>
          <a:blip r:embed="rId5"/>
          <a:stretch>
            <a:fillRect/>
          </a:stretch>
        </p:blipFill>
        <p:spPr>
          <a:xfrm>
            <a:off x="837724" y="4945499"/>
            <a:ext cx="598408" cy="598408"/>
          </a:xfrm>
          <a:prstGeom prst="rect">
            <a:avLst/>
          </a:prstGeom>
        </p:spPr>
      </p:pic>
      <p:sp>
        <p:nvSpPr>
          <p:cNvPr id="10" name="Text 5"/>
          <p:cNvSpPr/>
          <p:nvPr/>
        </p:nvSpPr>
        <p:spPr>
          <a:xfrm>
            <a:off x="1735336" y="5087541"/>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Quyền được bảo vệ</a:t>
            </a:r>
            <a:endParaRPr lang="en-US" sz="2200" dirty="0"/>
          </a:p>
        </p:txBody>
      </p:sp>
      <p:sp>
        <p:nvSpPr>
          <p:cNvPr id="11" name="Text 6"/>
          <p:cNvSpPr/>
          <p:nvPr/>
        </p:nvSpPr>
        <p:spPr>
          <a:xfrm>
            <a:off x="1735336" y="5583079"/>
            <a:ext cx="5430203" cy="383024"/>
          </a:xfrm>
          <a:prstGeom prst="rect">
            <a:avLst/>
          </a:prstGeom>
          <a:noFill/>
          <a:ln/>
        </p:spPr>
        <p:txBody>
          <a:bodyPr wrap="none" lIns="0" tIns="0" rIns="0" bIns="0" rtlCol="0" anchor="t"/>
          <a:lstStyle/>
          <a:p>
            <a:pPr marL="0" indent="0" algn="l">
              <a:lnSpc>
                <a:spcPts val="3000"/>
              </a:lnSpc>
              <a:buNone/>
            </a:pPr>
            <a:r>
              <a:rPr lang="en-US" sz="2800" dirty="0">
                <a:solidFill>
                  <a:srgbClr val="272525"/>
                </a:solidFill>
                <a:latin typeface="Source Sans 3" pitchFamily="34" charset="0"/>
                <a:ea typeface="Source Sans 3" pitchFamily="34" charset="-122"/>
                <a:cs typeface="Source Sans 3" pitchFamily="34" charset="-120"/>
              </a:rPr>
              <a:t>Không bị bạo lực, xâm hại, bóc lột.</a:t>
            </a:r>
            <a:endParaRPr lang="en-US" sz="2800" dirty="0"/>
          </a:p>
        </p:txBody>
      </p:sp>
      <p:pic>
        <p:nvPicPr>
          <p:cNvPr id="12" name="Image 3" descr="preencoded.png"/>
          <p:cNvPicPr>
            <a:picLocks noChangeAspect="1"/>
          </p:cNvPicPr>
          <p:nvPr/>
        </p:nvPicPr>
        <p:blipFill>
          <a:blip r:embed="rId6"/>
          <a:stretch>
            <a:fillRect/>
          </a:stretch>
        </p:blipFill>
        <p:spPr>
          <a:xfrm>
            <a:off x="7464743" y="4945499"/>
            <a:ext cx="598408" cy="598408"/>
          </a:xfrm>
          <a:prstGeom prst="rect">
            <a:avLst/>
          </a:prstGeom>
        </p:spPr>
      </p:pic>
      <p:sp>
        <p:nvSpPr>
          <p:cNvPr id="13" name="Text 7"/>
          <p:cNvSpPr/>
          <p:nvPr/>
        </p:nvSpPr>
        <p:spPr>
          <a:xfrm>
            <a:off x="8362355" y="5087541"/>
            <a:ext cx="2863096" cy="351949"/>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Quyền được tham gia</a:t>
            </a:r>
            <a:endParaRPr lang="en-US" sz="2200" dirty="0"/>
          </a:p>
        </p:txBody>
      </p:sp>
      <p:sp>
        <p:nvSpPr>
          <p:cNvPr id="14" name="Text 8"/>
          <p:cNvSpPr/>
          <p:nvPr/>
        </p:nvSpPr>
        <p:spPr>
          <a:xfrm>
            <a:off x="7913716" y="5614153"/>
            <a:ext cx="5878961" cy="351949"/>
          </a:xfrm>
          <a:prstGeom prst="rect">
            <a:avLst/>
          </a:prstGeom>
          <a:noFill/>
          <a:ln/>
        </p:spPr>
        <p:txBody>
          <a:bodyPr wrap="none" lIns="0" tIns="0" rIns="0" bIns="0" rtlCol="0" anchor="t"/>
          <a:lstStyle/>
          <a:p>
            <a:pPr marL="0" indent="0" algn="l">
              <a:lnSpc>
                <a:spcPts val="3000"/>
              </a:lnSpc>
              <a:buNone/>
            </a:pPr>
            <a:r>
              <a:rPr lang="en-US" sz="2400" dirty="0">
                <a:solidFill>
                  <a:srgbClr val="272525"/>
                </a:solidFill>
                <a:latin typeface="Source Sans 3" pitchFamily="34" charset="0"/>
                <a:ea typeface="Source Sans 3" pitchFamily="34" charset="-122"/>
                <a:cs typeface="Source Sans 3" pitchFamily="34" charset="-120"/>
              </a:rPr>
              <a:t>Được bày tỏ ý kiến về các vấn đề liên quan đến mình.</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57118" y="594836"/>
            <a:ext cx="5090398" cy="636151"/>
          </a:xfrm>
          <a:prstGeom prst="rect">
            <a:avLst/>
          </a:prstGeom>
          <a:noFill/>
          <a:ln/>
        </p:spPr>
        <p:txBody>
          <a:bodyPr wrap="none" lIns="0" tIns="0" rIns="0" bIns="0" rtlCol="0" anchor="t"/>
          <a:lstStyle/>
          <a:p>
            <a:pPr marL="0" indent="0" algn="l">
              <a:lnSpc>
                <a:spcPts val="5000"/>
              </a:lnSpc>
              <a:buNone/>
            </a:pPr>
            <a:r>
              <a:rPr lang="en-US" sz="4000" dirty="0">
                <a:solidFill>
                  <a:srgbClr val="D73AD7"/>
                </a:solidFill>
                <a:latin typeface="Source Serif 4 Semi Bold" pitchFamily="34" charset="0"/>
                <a:ea typeface="Source Serif 4 Semi Bold" pitchFamily="34" charset="-122"/>
                <a:cs typeface="Source Serif 4 Semi Bold" pitchFamily="34" charset="-120"/>
              </a:rPr>
              <a:t>Bổn phận của trẻ em</a:t>
            </a:r>
            <a:endParaRPr lang="en-US" sz="4000" dirty="0"/>
          </a:p>
        </p:txBody>
      </p:sp>
      <p:pic>
        <p:nvPicPr>
          <p:cNvPr id="3" name="Image 0" descr="preencoded.png"/>
          <p:cNvPicPr>
            <a:picLocks noChangeAspect="1"/>
          </p:cNvPicPr>
          <p:nvPr/>
        </p:nvPicPr>
        <p:blipFill>
          <a:blip r:embed="rId3"/>
          <a:stretch>
            <a:fillRect/>
          </a:stretch>
        </p:blipFill>
        <p:spPr>
          <a:xfrm>
            <a:off x="757118" y="1798796"/>
            <a:ext cx="6294239" cy="6294239"/>
          </a:xfrm>
          <a:prstGeom prst="rect">
            <a:avLst/>
          </a:prstGeom>
        </p:spPr>
      </p:pic>
      <p:sp>
        <p:nvSpPr>
          <p:cNvPr id="4" name="Text 1"/>
          <p:cNvSpPr/>
          <p:nvPr/>
        </p:nvSpPr>
        <p:spPr>
          <a:xfrm>
            <a:off x="7586663" y="1750100"/>
            <a:ext cx="6294239" cy="692229"/>
          </a:xfrm>
          <a:prstGeom prst="rect">
            <a:avLst/>
          </a:prstGeom>
          <a:noFill/>
          <a:ln/>
        </p:spPr>
        <p:txBody>
          <a:bodyPr wrap="square" lIns="0" tIns="0" rIns="0" bIns="0" rtlCol="0" anchor="t"/>
          <a:lstStyle/>
          <a:p>
            <a:pPr marL="0" indent="0" algn="l">
              <a:lnSpc>
                <a:spcPts val="2700"/>
              </a:lnSpc>
              <a:buNone/>
            </a:pPr>
            <a:r>
              <a:rPr lang="en-US" sz="2400" dirty="0">
                <a:solidFill>
                  <a:srgbClr val="272525"/>
                </a:solidFill>
                <a:latin typeface="Source Sans 3" pitchFamily="34" charset="0"/>
                <a:ea typeface="Source Sans 3" pitchFamily="34" charset="-122"/>
                <a:cs typeface="Source Sans 3" pitchFamily="34" charset="-120"/>
              </a:rPr>
              <a:t>Bên cạnh các quyền lợi, trẻ em cũng có những bổn phận quan trọng để trở thành công dân tốt:</a:t>
            </a:r>
            <a:endParaRPr lang="en-US" sz="2400" dirty="0"/>
          </a:p>
        </p:txBody>
      </p:sp>
      <p:sp>
        <p:nvSpPr>
          <p:cNvPr id="5" name="Text 2"/>
          <p:cNvSpPr/>
          <p:nvPr/>
        </p:nvSpPr>
        <p:spPr>
          <a:xfrm>
            <a:off x="7586663" y="2636996"/>
            <a:ext cx="6294239" cy="346115"/>
          </a:xfrm>
          <a:prstGeom prst="rect">
            <a:avLst/>
          </a:prstGeom>
          <a:noFill/>
          <a:ln/>
        </p:spPr>
        <p:txBody>
          <a:bodyPr wrap="none" lIns="0" tIns="0" rIns="0" bIns="0" rtlCol="0" anchor="t"/>
          <a:lstStyle/>
          <a:p>
            <a:pPr marL="342900" indent="-342900" algn="l">
              <a:lnSpc>
                <a:spcPts val="2700"/>
              </a:lnSpc>
              <a:buSzPct val="100000"/>
              <a:buChar char="•"/>
            </a:pPr>
            <a:r>
              <a:rPr lang="en-US" sz="2400" dirty="0">
                <a:solidFill>
                  <a:srgbClr val="272525"/>
                </a:solidFill>
                <a:latin typeface="Source Sans 3" pitchFamily="34" charset="0"/>
                <a:ea typeface="Source Sans 3" pitchFamily="34" charset="-122"/>
                <a:cs typeface="Source Sans 3" pitchFamily="34" charset="-120"/>
              </a:rPr>
              <a:t>Kính trọng, lễ phép với ông bà, cha mẹ, thầy cô</a:t>
            </a:r>
            <a:r>
              <a:rPr lang="en-US" sz="1700" dirty="0">
                <a:solidFill>
                  <a:srgbClr val="272525"/>
                </a:solidFill>
                <a:latin typeface="Source Sans 3" pitchFamily="34" charset="0"/>
                <a:ea typeface="Source Sans 3" pitchFamily="34" charset="-122"/>
                <a:cs typeface="Source Sans 3" pitchFamily="34" charset="-120"/>
              </a:rPr>
              <a:t>.</a:t>
            </a:r>
            <a:endParaRPr lang="en-US" sz="1700" dirty="0"/>
          </a:p>
        </p:txBody>
      </p:sp>
      <p:sp>
        <p:nvSpPr>
          <p:cNvPr id="6" name="Text 3"/>
          <p:cNvSpPr/>
          <p:nvPr/>
        </p:nvSpPr>
        <p:spPr>
          <a:xfrm>
            <a:off x="7586663" y="3058716"/>
            <a:ext cx="6294239" cy="346115"/>
          </a:xfrm>
          <a:prstGeom prst="rect">
            <a:avLst/>
          </a:prstGeom>
          <a:noFill/>
          <a:ln/>
        </p:spPr>
        <p:txBody>
          <a:bodyPr wrap="none" lIns="0" tIns="0" rIns="0" bIns="0" rtlCol="0" anchor="t"/>
          <a:lstStyle/>
          <a:p>
            <a:pPr marL="342900" indent="-342900" algn="l">
              <a:lnSpc>
                <a:spcPts val="2700"/>
              </a:lnSpc>
              <a:buSzPct val="100000"/>
              <a:buChar char="•"/>
            </a:pPr>
            <a:r>
              <a:rPr lang="en-US" sz="2400" dirty="0">
                <a:solidFill>
                  <a:srgbClr val="272525"/>
                </a:solidFill>
                <a:latin typeface="Source Sans 3" pitchFamily="34" charset="0"/>
                <a:ea typeface="Source Sans 3" pitchFamily="34" charset="-122"/>
                <a:cs typeface="Source Sans 3" pitchFamily="34" charset="-120"/>
              </a:rPr>
              <a:t>Chăm chỉ học tập, rèn luyện đạo đức</a:t>
            </a:r>
            <a:r>
              <a:rPr lang="en-US" sz="1700" dirty="0">
                <a:solidFill>
                  <a:srgbClr val="272525"/>
                </a:solidFill>
                <a:latin typeface="Source Sans 3" pitchFamily="34" charset="0"/>
                <a:ea typeface="Source Sans 3" pitchFamily="34" charset="-122"/>
                <a:cs typeface="Source Sans 3" pitchFamily="34" charset="-120"/>
              </a:rPr>
              <a:t>.</a:t>
            </a:r>
            <a:endParaRPr lang="en-US" sz="1700" dirty="0"/>
          </a:p>
        </p:txBody>
      </p:sp>
      <p:sp>
        <p:nvSpPr>
          <p:cNvPr id="7" name="Text 4"/>
          <p:cNvSpPr/>
          <p:nvPr/>
        </p:nvSpPr>
        <p:spPr>
          <a:xfrm>
            <a:off x="7586663" y="3480435"/>
            <a:ext cx="6294239" cy="346115"/>
          </a:xfrm>
          <a:prstGeom prst="rect">
            <a:avLst/>
          </a:prstGeom>
          <a:noFill/>
          <a:ln/>
        </p:spPr>
        <p:txBody>
          <a:bodyPr wrap="none" lIns="0" tIns="0" rIns="0" bIns="0" rtlCol="0" anchor="t"/>
          <a:lstStyle/>
          <a:p>
            <a:pPr marL="342900" indent="-342900" algn="l">
              <a:lnSpc>
                <a:spcPts val="2700"/>
              </a:lnSpc>
              <a:buSzPct val="100000"/>
              <a:buChar char="•"/>
            </a:pPr>
            <a:r>
              <a:rPr lang="en-US" sz="2400" dirty="0">
                <a:solidFill>
                  <a:srgbClr val="272525"/>
                </a:solidFill>
                <a:latin typeface="Source Sans 3" pitchFamily="34" charset="0"/>
                <a:ea typeface="Source Sans 3" pitchFamily="34" charset="-122"/>
                <a:cs typeface="Source Sans 3" pitchFamily="34" charset="-120"/>
              </a:rPr>
              <a:t>Yêu nước, tôn trọng pháp luật.</a:t>
            </a:r>
            <a:endParaRPr lang="en-US" sz="2400" dirty="0"/>
          </a:p>
        </p:txBody>
      </p:sp>
      <p:sp>
        <p:nvSpPr>
          <p:cNvPr id="8" name="Text 5"/>
          <p:cNvSpPr/>
          <p:nvPr/>
        </p:nvSpPr>
        <p:spPr>
          <a:xfrm>
            <a:off x="7586663" y="3902154"/>
            <a:ext cx="6294239" cy="346115"/>
          </a:xfrm>
          <a:prstGeom prst="rect">
            <a:avLst/>
          </a:prstGeom>
          <a:noFill/>
          <a:ln/>
        </p:spPr>
        <p:txBody>
          <a:bodyPr wrap="none" lIns="0" tIns="0" rIns="0" bIns="0" rtlCol="0" anchor="t"/>
          <a:lstStyle/>
          <a:p>
            <a:pPr marL="342900" indent="-342900" algn="l">
              <a:lnSpc>
                <a:spcPts val="2700"/>
              </a:lnSpc>
              <a:buSzPct val="100000"/>
              <a:buChar char="•"/>
            </a:pPr>
            <a:r>
              <a:rPr lang="en-US" sz="2400" dirty="0">
                <a:solidFill>
                  <a:srgbClr val="272525"/>
                </a:solidFill>
                <a:latin typeface="Source Sans 3" pitchFamily="34" charset="0"/>
                <a:ea typeface="Source Sans 3" pitchFamily="34" charset="-122"/>
                <a:cs typeface="Source Sans 3" pitchFamily="34" charset="-120"/>
              </a:rPr>
              <a:t>Bảo vệ môi trường, giữ gìn vệ sinh chung</a:t>
            </a:r>
            <a:r>
              <a:rPr lang="en-US" sz="1700" dirty="0">
                <a:solidFill>
                  <a:srgbClr val="272525"/>
                </a:solidFill>
                <a:latin typeface="Source Sans 3" pitchFamily="34" charset="0"/>
                <a:ea typeface="Source Sans 3" pitchFamily="34" charset="-122"/>
                <a:cs typeface="Source Sans 3" pitchFamily="34" charset="-120"/>
              </a:rPr>
              <a:t>.</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37724" y="2525316"/>
            <a:ext cx="10747534" cy="704017"/>
          </a:xfrm>
          <a:prstGeom prst="rect">
            <a:avLst/>
          </a:prstGeom>
          <a:noFill/>
          <a:ln/>
        </p:spPr>
        <p:txBody>
          <a:bodyPr wrap="none" lIns="0" tIns="0" rIns="0" bIns="0" rtlCol="0" anchor="t"/>
          <a:lstStyle/>
          <a:p>
            <a:pPr marL="0" indent="0" algn="l">
              <a:lnSpc>
                <a:spcPts val="5500"/>
              </a:lnSpc>
              <a:buNone/>
            </a:pPr>
            <a:r>
              <a:rPr lang="en-US" sz="4400" dirty="0">
                <a:solidFill>
                  <a:srgbClr val="D73AD7"/>
                </a:solidFill>
                <a:latin typeface="Source Serif 4 Semi Bold" pitchFamily="34" charset="0"/>
                <a:ea typeface="Source Serif 4 Semi Bold" pitchFamily="34" charset="-122"/>
                <a:cs typeface="Source Serif 4 Semi Bold" pitchFamily="34" charset="-120"/>
              </a:rPr>
              <a:t>Phòng, chống bạo lực và xâm hại trẻ em</a:t>
            </a:r>
            <a:endParaRPr lang="en-US" sz="4400" dirty="0"/>
          </a:p>
        </p:txBody>
      </p:sp>
      <p:sp>
        <p:nvSpPr>
          <p:cNvPr id="3" name="Text 1"/>
          <p:cNvSpPr/>
          <p:nvPr/>
        </p:nvSpPr>
        <p:spPr>
          <a:xfrm>
            <a:off x="837724" y="3708083"/>
            <a:ext cx="12954952" cy="383024"/>
          </a:xfrm>
          <a:prstGeom prst="rect">
            <a:avLst/>
          </a:prstGeom>
          <a:noFill/>
          <a:ln/>
        </p:spPr>
        <p:txBody>
          <a:bodyPr wrap="none" lIns="0" tIns="0" rIns="0" bIns="0" rtlCol="0" anchor="t"/>
          <a:lstStyle/>
          <a:p>
            <a:pPr marL="0" indent="0" algn="l">
              <a:lnSpc>
                <a:spcPts val="3000"/>
              </a:lnSpc>
              <a:buNone/>
            </a:pPr>
            <a:r>
              <a:rPr lang="en-US" sz="2400" dirty="0">
                <a:solidFill>
                  <a:srgbClr val="272525"/>
                </a:solidFill>
                <a:latin typeface="Source Sans 3" pitchFamily="34" charset="0"/>
                <a:ea typeface="Source Sans 3" pitchFamily="34" charset="-122"/>
                <a:cs typeface="Source Sans 3" pitchFamily="34" charset="-120"/>
              </a:rPr>
              <a:t>Luật Trẻ em 2025 đặc biệt chú trọng đến việc phòng ngừa và xử lý các hành vi bạo lực, xâm hại trẻ em.</a:t>
            </a:r>
            <a:endParaRPr lang="en-US" sz="2400" dirty="0"/>
          </a:p>
        </p:txBody>
      </p:sp>
      <p:sp>
        <p:nvSpPr>
          <p:cNvPr id="4" name="Shape 2"/>
          <p:cNvSpPr/>
          <p:nvPr/>
        </p:nvSpPr>
        <p:spPr>
          <a:xfrm>
            <a:off x="837724" y="4360307"/>
            <a:ext cx="538520" cy="538520"/>
          </a:xfrm>
          <a:prstGeom prst="roundRect">
            <a:avLst>
              <a:gd name="adj" fmla="val 18670"/>
            </a:avLst>
          </a:prstGeom>
          <a:solidFill>
            <a:srgbClr val="F4D4F7"/>
          </a:solidFill>
          <a:ln w="7620">
            <a:solidFill>
              <a:srgbClr val="DABADD"/>
            </a:solidFill>
            <a:prstDash val="solid"/>
          </a:ln>
        </p:spPr>
      </p:sp>
      <p:pic>
        <p:nvPicPr>
          <p:cNvPr id="5" name="Image 0" descr="preencoded.png"/>
          <p:cNvPicPr>
            <a:picLocks noChangeAspect="1"/>
          </p:cNvPicPr>
          <p:nvPr/>
        </p:nvPicPr>
        <p:blipFill>
          <a:blip r:embed="rId3"/>
          <a:stretch>
            <a:fillRect/>
          </a:stretch>
        </p:blipFill>
        <p:spPr>
          <a:xfrm>
            <a:off x="937974" y="4418290"/>
            <a:ext cx="337899" cy="422434"/>
          </a:xfrm>
          <a:prstGeom prst="rect">
            <a:avLst/>
          </a:prstGeom>
        </p:spPr>
      </p:pic>
      <p:sp>
        <p:nvSpPr>
          <p:cNvPr id="6" name="Text 3"/>
          <p:cNvSpPr/>
          <p:nvPr/>
        </p:nvSpPr>
        <p:spPr>
          <a:xfrm>
            <a:off x="1615559" y="4442579"/>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Nhận diện nguy cơ</a:t>
            </a:r>
            <a:endParaRPr lang="en-US" sz="2200" dirty="0"/>
          </a:p>
        </p:txBody>
      </p:sp>
      <p:sp>
        <p:nvSpPr>
          <p:cNvPr id="7" name="Text 4"/>
          <p:cNvSpPr/>
          <p:nvPr/>
        </p:nvSpPr>
        <p:spPr>
          <a:xfrm>
            <a:off x="1615559" y="4938117"/>
            <a:ext cx="3341013" cy="766048"/>
          </a:xfrm>
          <a:prstGeom prst="rect">
            <a:avLst/>
          </a:prstGeom>
          <a:noFill/>
          <a:ln/>
        </p:spPr>
        <p:txBody>
          <a:bodyPr wrap="square" lIns="0" tIns="0" rIns="0" bIns="0" rtlCol="0" anchor="t"/>
          <a:lstStyle/>
          <a:p>
            <a:pPr marL="0" indent="0" algn="l">
              <a:lnSpc>
                <a:spcPts val="3000"/>
              </a:lnSpc>
              <a:buNone/>
            </a:pPr>
            <a:r>
              <a:rPr lang="en-US" sz="2800" dirty="0">
                <a:solidFill>
                  <a:srgbClr val="272525"/>
                </a:solidFill>
                <a:latin typeface="Source Sans 3" pitchFamily="34" charset="0"/>
                <a:ea typeface="Source Sans 3" pitchFamily="34" charset="-122"/>
                <a:cs typeface="Source Sans 3" pitchFamily="34" charset="-120"/>
              </a:rPr>
              <a:t>Học sinh cần biết các dấu hiệu của bạo lực, xâm hại.</a:t>
            </a:r>
            <a:endParaRPr lang="en-US" sz="2800" dirty="0"/>
          </a:p>
        </p:txBody>
      </p:sp>
      <p:sp>
        <p:nvSpPr>
          <p:cNvPr id="8" name="Shape 5"/>
          <p:cNvSpPr/>
          <p:nvPr/>
        </p:nvSpPr>
        <p:spPr>
          <a:xfrm>
            <a:off x="5255776" y="4360307"/>
            <a:ext cx="538520" cy="538520"/>
          </a:xfrm>
          <a:prstGeom prst="roundRect">
            <a:avLst>
              <a:gd name="adj" fmla="val 18670"/>
            </a:avLst>
          </a:prstGeom>
          <a:solidFill>
            <a:srgbClr val="F4D4F7"/>
          </a:solidFill>
          <a:ln w="7620">
            <a:solidFill>
              <a:srgbClr val="DABADD"/>
            </a:solidFill>
            <a:prstDash val="solid"/>
          </a:ln>
        </p:spPr>
      </p:sp>
      <p:pic>
        <p:nvPicPr>
          <p:cNvPr id="9" name="Image 1" descr="preencoded.png"/>
          <p:cNvPicPr>
            <a:picLocks noChangeAspect="1"/>
          </p:cNvPicPr>
          <p:nvPr/>
        </p:nvPicPr>
        <p:blipFill>
          <a:blip r:embed="rId4"/>
          <a:stretch>
            <a:fillRect/>
          </a:stretch>
        </p:blipFill>
        <p:spPr>
          <a:xfrm>
            <a:off x="5356027" y="4418290"/>
            <a:ext cx="337899" cy="422434"/>
          </a:xfrm>
          <a:prstGeom prst="rect">
            <a:avLst/>
          </a:prstGeom>
        </p:spPr>
      </p:pic>
      <p:sp>
        <p:nvSpPr>
          <p:cNvPr id="10" name="Text 6"/>
          <p:cNvSpPr/>
          <p:nvPr/>
        </p:nvSpPr>
        <p:spPr>
          <a:xfrm>
            <a:off x="6033611" y="4442579"/>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Kỹ năng tự bảo vệ</a:t>
            </a:r>
            <a:endParaRPr lang="en-US" sz="2200" dirty="0"/>
          </a:p>
        </p:txBody>
      </p:sp>
      <p:sp>
        <p:nvSpPr>
          <p:cNvPr id="11" name="Text 7"/>
          <p:cNvSpPr/>
          <p:nvPr/>
        </p:nvSpPr>
        <p:spPr>
          <a:xfrm>
            <a:off x="6033611" y="4938117"/>
            <a:ext cx="3341013" cy="766048"/>
          </a:xfrm>
          <a:prstGeom prst="rect">
            <a:avLst/>
          </a:prstGeom>
          <a:noFill/>
          <a:ln/>
        </p:spPr>
        <p:txBody>
          <a:bodyPr wrap="square" lIns="0" tIns="0" rIns="0" bIns="0" rtlCol="0" anchor="t"/>
          <a:lstStyle/>
          <a:p>
            <a:pPr marL="0" indent="0" algn="l">
              <a:lnSpc>
                <a:spcPts val="3000"/>
              </a:lnSpc>
              <a:buNone/>
            </a:pPr>
            <a:r>
              <a:rPr lang="en-US" sz="2800" dirty="0">
                <a:solidFill>
                  <a:srgbClr val="272525"/>
                </a:solidFill>
                <a:latin typeface="Source Sans 3" pitchFamily="34" charset="0"/>
                <a:ea typeface="Source Sans 3" pitchFamily="34" charset="-122"/>
                <a:cs typeface="Source Sans 3" pitchFamily="34" charset="-120"/>
              </a:rPr>
              <a:t>Dạy trẻ cách từ chối, bỏ chạy và tìm kiếm sự giúp đỡ.</a:t>
            </a:r>
            <a:endParaRPr lang="en-US" sz="2800" dirty="0"/>
          </a:p>
        </p:txBody>
      </p:sp>
      <p:sp>
        <p:nvSpPr>
          <p:cNvPr id="12" name="Shape 8"/>
          <p:cNvSpPr/>
          <p:nvPr/>
        </p:nvSpPr>
        <p:spPr>
          <a:xfrm>
            <a:off x="9673828" y="4360307"/>
            <a:ext cx="538520" cy="538520"/>
          </a:xfrm>
          <a:prstGeom prst="roundRect">
            <a:avLst>
              <a:gd name="adj" fmla="val 18670"/>
            </a:avLst>
          </a:prstGeom>
          <a:solidFill>
            <a:srgbClr val="F4D4F7"/>
          </a:solidFill>
          <a:ln w="7620">
            <a:solidFill>
              <a:srgbClr val="DABADD"/>
            </a:solidFill>
            <a:prstDash val="solid"/>
          </a:ln>
        </p:spPr>
      </p:sp>
      <p:pic>
        <p:nvPicPr>
          <p:cNvPr id="13" name="Image 2" descr="preencoded.png"/>
          <p:cNvPicPr>
            <a:picLocks noChangeAspect="1"/>
          </p:cNvPicPr>
          <p:nvPr/>
        </p:nvPicPr>
        <p:blipFill>
          <a:blip r:embed="rId5"/>
          <a:stretch>
            <a:fillRect/>
          </a:stretch>
        </p:blipFill>
        <p:spPr>
          <a:xfrm>
            <a:off x="9774079" y="4418290"/>
            <a:ext cx="337899" cy="422434"/>
          </a:xfrm>
          <a:prstGeom prst="rect">
            <a:avLst/>
          </a:prstGeom>
        </p:spPr>
      </p:pic>
      <p:sp>
        <p:nvSpPr>
          <p:cNvPr id="14" name="Text 9"/>
          <p:cNvSpPr/>
          <p:nvPr/>
        </p:nvSpPr>
        <p:spPr>
          <a:xfrm>
            <a:off x="10451663" y="4442579"/>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Tố giác và hỗ trợ</a:t>
            </a:r>
            <a:endParaRPr lang="en-US" sz="2200" dirty="0"/>
          </a:p>
        </p:txBody>
      </p:sp>
      <p:sp>
        <p:nvSpPr>
          <p:cNvPr id="15" name="Text 10"/>
          <p:cNvSpPr/>
          <p:nvPr/>
        </p:nvSpPr>
        <p:spPr>
          <a:xfrm>
            <a:off x="10451663" y="4938117"/>
            <a:ext cx="3341013" cy="766048"/>
          </a:xfrm>
          <a:prstGeom prst="rect">
            <a:avLst/>
          </a:prstGeom>
          <a:noFill/>
          <a:ln/>
        </p:spPr>
        <p:txBody>
          <a:bodyPr wrap="square" lIns="0" tIns="0" rIns="0" bIns="0" rtlCol="0" anchor="t"/>
          <a:lstStyle/>
          <a:p>
            <a:pPr marL="0" indent="0" algn="l">
              <a:lnSpc>
                <a:spcPts val="3000"/>
              </a:lnSpc>
              <a:buNone/>
            </a:pPr>
            <a:r>
              <a:rPr lang="en-US" sz="2800" dirty="0">
                <a:solidFill>
                  <a:srgbClr val="272525"/>
                </a:solidFill>
                <a:latin typeface="Source Sans 3" pitchFamily="34" charset="0"/>
                <a:ea typeface="Source Sans 3" pitchFamily="34" charset="-122"/>
                <a:cs typeface="Source Sans 3" pitchFamily="34" charset="-120"/>
              </a:rPr>
              <a:t>Khuyến khích trẻ em và người lớn tố giác hành vi vi phạm.</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37724" y="2161461"/>
            <a:ext cx="7735729" cy="704017"/>
          </a:xfrm>
          <a:prstGeom prst="rect">
            <a:avLst/>
          </a:prstGeom>
          <a:noFill/>
          <a:ln/>
        </p:spPr>
        <p:txBody>
          <a:bodyPr wrap="none" lIns="0" tIns="0" rIns="0" bIns="0" rtlCol="0" anchor="t"/>
          <a:lstStyle/>
          <a:p>
            <a:pPr marL="0" indent="0" algn="l">
              <a:lnSpc>
                <a:spcPts val="5500"/>
              </a:lnSpc>
              <a:buNone/>
            </a:pPr>
            <a:r>
              <a:rPr lang="en-US" sz="4400" dirty="0">
                <a:solidFill>
                  <a:srgbClr val="D73AD7"/>
                </a:solidFill>
                <a:latin typeface="Source Serif 4 Semi Bold" pitchFamily="34" charset="0"/>
                <a:ea typeface="Source Serif 4 Semi Bold" pitchFamily="34" charset="-122"/>
                <a:cs typeface="Source Serif 4 Semi Bold" pitchFamily="34" charset="-120"/>
              </a:rPr>
              <a:t>Trách nhiệm của nhà trường</a:t>
            </a:r>
            <a:endParaRPr lang="en-US" sz="4400" dirty="0"/>
          </a:p>
        </p:txBody>
      </p:sp>
      <p:sp>
        <p:nvSpPr>
          <p:cNvPr id="3" name="Text 1"/>
          <p:cNvSpPr/>
          <p:nvPr/>
        </p:nvSpPr>
        <p:spPr>
          <a:xfrm>
            <a:off x="837724" y="3344228"/>
            <a:ext cx="12954952" cy="383024"/>
          </a:xfrm>
          <a:prstGeom prst="rect">
            <a:avLst/>
          </a:prstGeom>
          <a:noFill/>
          <a:ln/>
        </p:spPr>
        <p:txBody>
          <a:bodyPr wrap="none" lIns="0" tIns="0" rIns="0" bIns="0" rtlCol="0" anchor="t"/>
          <a:lstStyle/>
          <a:p>
            <a:pPr marL="0" indent="0" algn="l">
              <a:lnSpc>
                <a:spcPts val="3000"/>
              </a:lnSpc>
              <a:buNone/>
            </a:pPr>
            <a:r>
              <a:rPr lang="en-US" sz="1850" dirty="0">
                <a:solidFill>
                  <a:srgbClr val="272525"/>
                </a:solidFill>
                <a:latin typeface="Source Sans 3" pitchFamily="34" charset="0"/>
                <a:ea typeface="Source Sans 3" pitchFamily="34" charset="-122"/>
                <a:cs typeface="Source Sans 3" pitchFamily="34" charset="-120"/>
              </a:rPr>
              <a:t>Nhà trường đóng vai trò then chốt trong việc thực thi Luật Trẻ em 2025.</a:t>
            </a:r>
            <a:endParaRPr lang="en-US" sz="1850" dirty="0"/>
          </a:p>
        </p:txBody>
      </p:sp>
      <p:sp>
        <p:nvSpPr>
          <p:cNvPr id="4" name="Shape 2"/>
          <p:cNvSpPr/>
          <p:nvPr/>
        </p:nvSpPr>
        <p:spPr>
          <a:xfrm>
            <a:off x="837724" y="3996452"/>
            <a:ext cx="12954952" cy="2071568"/>
          </a:xfrm>
          <a:prstGeom prst="roundRect">
            <a:avLst>
              <a:gd name="adj" fmla="val 4853"/>
            </a:avLst>
          </a:prstGeom>
          <a:noFill/>
          <a:ln w="7620">
            <a:solidFill>
              <a:srgbClr val="000000">
                <a:alpha val="8000"/>
              </a:srgbClr>
            </a:solidFill>
            <a:prstDash val="solid"/>
          </a:ln>
        </p:spPr>
      </p:sp>
      <p:sp>
        <p:nvSpPr>
          <p:cNvPr id="5" name="Shape 3"/>
          <p:cNvSpPr/>
          <p:nvPr/>
        </p:nvSpPr>
        <p:spPr>
          <a:xfrm>
            <a:off x="845344" y="4004072"/>
            <a:ext cx="12939713" cy="685443"/>
          </a:xfrm>
          <a:prstGeom prst="rect">
            <a:avLst/>
          </a:prstGeom>
          <a:solidFill>
            <a:srgbClr val="FFFFFF">
              <a:alpha val="4000"/>
            </a:srgbClr>
          </a:solidFill>
          <a:ln/>
        </p:spPr>
      </p:sp>
      <p:sp>
        <p:nvSpPr>
          <p:cNvPr id="6" name="Text 4"/>
          <p:cNvSpPr/>
          <p:nvPr/>
        </p:nvSpPr>
        <p:spPr>
          <a:xfrm>
            <a:off x="1084659" y="4155281"/>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D73AD7"/>
                </a:solidFill>
                <a:latin typeface="Source Serif 4 Semi Bold" pitchFamily="34" charset="0"/>
                <a:ea typeface="Source Serif 4 Semi Bold" pitchFamily="34" charset="-122"/>
                <a:cs typeface="Source Serif 4 Semi Bold" pitchFamily="34" charset="-120"/>
              </a:rPr>
              <a:t>Môi trường an toàn</a:t>
            </a:r>
            <a:endParaRPr lang="en-US" sz="2200" dirty="0"/>
          </a:p>
        </p:txBody>
      </p:sp>
      <p:sp>
        <p:nvSpPr>
          <p:cNvPr id="7" name="Text 5"/>
          <p:cNvSpPr/>
          <p:nvPr/>
        </p:nvSpPr>
        <p:spPr>
          <a:xfrm>
            <a:off x="4970383" y="4155281"/>
            <a:ext cx="8575358" cy="383024"/>
          </a:xfrm>
          <a:prstGeom prst="rect">
            <a:avLst/>
          </a:prstGeom>
          <a:noFill/>
          <a:ln/>
        </p:spPr>
        <p:txBody>
          <a:bodyPr wrap="none" lIns="0" tIns="0" rIns="0" bIns="0" rtlCol="0" anchor="t"/>
          <a:lstStyle/>
          <a:p>
            <a:pPr marL="0" indent="0" algn="l">
              <a:lnSpc>
                <a:spcPts val="3000"/>
              </a:lnSpc>
              <a:buNone/>
            </a:pPr>
            <a:r>
              <a:rPr lang="en-US" sz="1850" dirty="0">
                <a:solidFill>
                  <a:srgbClr val="272525"/>
                </a:solidFill>
                <a:latin typeface="Source Sans 3" pitchFamily="34" charset="0"/>
                <a:ea typeface="Source Sans 3" pitchFamily="34" charset="-122"/>
                <a:cs typeface="Source Sans 3" pitchFamily="34" charset="-120"/>
              </a:rPr>
              <a:t>Đảm bảo không gian học tập và vui chơi an toàn, thân thiện.</a:t>
            </a:r>
            <a:endParaRPr lang="en-US" sz="1850" dirty="0"/>
          </a:p>
        </p:txBody>
      </p:sp>
      <p:sp>
        <p:nvSpPr>
          <p:cNvPr id="8" name="Shape 6"/>
          <p:cNvSpPr/>
          <p:nvPr/>
        </p:nvSpPr>
        <p:spPr>
          <a:xfrm>
            <a:off x="845344" y="4689515"/>
            <a:ext cx="12939713" cy="685443"/>
          </a:xfrm>
          <a:prstGeom prst="rect">
            <a:avLst/>
          </a:prstGeom>
          <a:solidFill>
            <a:srgbClr val="000000">
              <a:alpha val="4000"/>
            </a:srgbClr>
          </a:solidFill>
          <a:ln/>
        </p:spPr>
      </p:sp>
      <p:sp>
        <p:nvSpPr>
          <p:cNvPr id="9" name="Text 7"/>
          <p:cNvSpPr/>
          <p:nvPr/>
        </p:nvSpPr>
        <p:spPr>
          <a:xfrm>
            <a:off x="1084659" y="4840724"/>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D73AD7"/>
                </a:solidFill>
                <a:latin typeface="Source Serif 4 Semi Bold" pitchFamily="34" charset="0"/>
                <a:ea typeface="Source Serif 4 Semi Bold" pitchFamily="34" charset="-122"/>
                <a:cs typeface="Source Serif 4 Semi Bold" pitchFamily="34" charset="-120"/>
              </a:rPr>
              <a:t>Giáo dục pháp luật</a:t>
            </a:r>
            <a:endParaRPr lang="en-US" sz="2200" dirty="0"/>
          </a:p>
        </p:txBody>
      </p:sp>
      <p:sp>
        <p:nvSpPr>
          <p:cNvPr id="10" name="Text 8"/>
          <p:cNvSpPr/>
          <p:nvPr/>
        </p:nvSpPr>
        <p:spPr>
          <a:xfrm>
            <a:off x="4970383" y="4840724"/>
            <a:ext cx="8575358" cy="383024"/>
          </a:xfrm>
          <a:prstGeom prst="rect">
            <a:avLst/>
          </a:prstGeom>
          <a:noFill/>
          <a:ln/>
        </p:spPr>
        <p:txBody>
          <a:bodyPr wrap="none" lIns="0" tIns="0" rIns="0" bIns="0" rtlCol="0" anchor="t"/>
          <a:lstStyle/>
          <a:p>
            <a:pPr marL="0" indent="0" algn="l">
              <a:lnSpc>
                <a:spcPts val="3000"/>
              </a:lnSpc>
              <a:buNone/>
            </a:pPr>
            <a:r>
              <a:rPr lang="en-US" sz="1850" dirty="0">
                <a:solidFill>
                  <a:srgbClr val="272525"/>
                </a:solidFill>
                <a:latin typeface="Source Sans 3" pitchFamily="34" charset="0"/>
                <a:ea typeface="Source Sans 3" pitchFamily="34" charset="-122"/>
                <a:cs typeface="Source Sans 3" pitchFamily="34" charset="-120"/>
              </a:rPr>
              <a:t>Lồng ghép nội dung Luật Trẻ em vào chương trình giảng dạy.</a:t>
            </a:r>
            <a:endParaRPr lang="en-US" sz="1850" dirty="0"/>
          </a:p>
        </p:txBody>
      </p:sp>
      <p:sp>
        <p:nvSpPr>
          <p:cNvPr id="11" name="Shape 9"/>
          <p:cNvSpPr/>
          <p:nvPr/>
        </p:nvSpPr>
        <p:spPr>
          <a:xfrm>
            <a:off x="845344" y="5374958"/>
            <a:ext cx="12939713" cy="685443"/>
          </a:xfrm>
          <a:prstGeom prst="rect">
            <a:avLst/>
          </a:prstGeom>
          <a:solidFill>
            <a:srgbClr val="FFFFFF">
              <a:alpha val="4000"/>
            </a:srgbClr>
          </a:solidFill>
          <a:ln/>
        </p:spPr>
      </p:sp>
      <p:sp>
        <p:nvSpPr>
          <p:cNvPr id="12" name="Text 10"/>
          <p:cNvSpPr/>
          <p:nvPr/>
        </p:nvSpPr>
        <p:spPr>
          <a:xfrm>
            <a:off x="1084659" y="5526167"/>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D73AD7"/>
                </a:solidFill>
                <a:latin typeface="Source Serif 4 Semi Bold" pitchFamily="34" charset="0"/>
                <a:ea typeface="Source Serif 4 Semi Bold" pitchFamily="34" charset="-122"/>
                <a:cs typeface="Source Serif 4 Semi Bold" pitchFamily="34" charset="-120"/>
              </a:rPr>
              <a:t>Phối hợp</a:t>
            </a:r>
            <a:endParaRPr lang="en-US" sz="2200" dirty="0"/>
          </a:p>
        </p:txBody>
      </p:sp>
      <p:sp>
        <p:nvSpPr>
          <p:cNvPr id="13" name="Text 11"/>
          <p:cNvSpPr/>
          <p:nvPr/>
        </p:nvSpPr>
        <p:spPr>
          <a:xfrm>
            <a:off x="4970383" y="5526167"/>
            <a:ext cx="8575358" cy="383024"/>
          </a:xfrm>
          <a:prstGeom prst="rect">
            <a:avLst/>
          </a:prstGeom>
          <a:noFill/>
          <a:ln/>
        </p:spPr>
        <p:txBody>
          <a:bodyPr wrap="none" lIns="0" tIns="0" rIns="0" bIns="0" rtlCol="0" anchor="t"/>
          <a:lstStyle/>
          <a:p>
            <a:pPr marL="0" indent="0" algn="l">
              <a:lnSpc>
                <a:spcPts val="3000"/>
              </a:lnSpc>
              <a:buNone/>
            </a:pPr>
            <a:r>
              <a:rPr lang="en-US" sz="1850" dirty="0">
                <a:solidFill>
                  <a:srgbClr val="272525"/>
                </a:solidFill>
                <a:latin typeface="Source Sans 3" pitchFamily="34" charset="0"/>
                <a:ea typeface="Source Sans 3" pitchFamily="34" charset="-122"/>
                <a:cs typeface="Source Sans 3" pitchFamily="34" charset="-120"/>
              </a:rPr>
              <a:t>Hợp tác chặt chẽ với gia đình và cộng đồng.</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349812"/>
            <a:ext cx="7468553" cy="1408033"/>
          </a:xfrm>
          <a:prstGeom prst="rect">
            <a:avLst/>
          </a:prstGeom>
          <a:noFill/>
          <a:ln/>
        </p:spPr>
        <p:txBody>
          <a:bodyPr wrap="square" lIns="0" tIns="0" rIns="0" bIns="0" rtlCol="0" anchor="t"/>
          <a:lstStyle/>
          <a:p>
            <a:pPr marL="0" indent="0" algn="l">
              <a:lnSpc>
                <a:spcPts val="5500"/>
              </a:lnSpc>
              <a:buNone/>
            </a:pPr>
            <a:r>
              <a:rPr lang="en-US" sz="4400" dirty="0">
                <a:solidFill>
                  <a:srgbClr val="D73AD7"/>
                </a:solidFill>
                <a:latin typeface="Source Serif 4 Semi Bold" pitchFamily="34" charset="0"/>
                <a:ea typeface="Source Serif 4 Semi Bold" pitchFamily="34" charset="-122"/>
                <a:cs typeface="Source Serif 4 Semi Bold" pitchFamily="34" charset="-120"/>
              </a:rPr>
              <a:t>Trách nhiệm của gia đình và xã hội</a:t>
            </a:r>
            <a:endParaRPr lang="en-US" sz="4400" dirty="0"/>
          </a:p>
        </p:txBody>
      </p:sp>
      <p:sp>
        <p:nvSpPr>
          <p:cNvPr id="4" name="Text 1"/>
          <p:cNvSpPr/>
          <p:nvPr/>
        </p:nvSpPr>
        <p:spPr>
          <a:xfrm>
            <a:off x="837724" y="3356134"/>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D73AD7"/>
                </a:solidFill>
                <a:latin typeface="Source Serif 4 Semi Bold" pitchFamily="34" charset="0"/>
                <a:ea typeface="Source Serif 4 Semi Bold" pitchFamily="34" charset="-122"/>
                <a:cs typeface="Source Serif 4 Semi Bold" pitchFamily="34" charset="-120"/>
              </a:rPr>
              <a:t>Gia đình</a:t>
            </a:r>
            <a:endParaRPr lang="en-US" sz="2200" dirty="0"/>
          </a:p>
        </p:txBody>
      </p:sp>
      <p:sp>
        <p:nvSpPr>
          <p:cNvPr id="5" name="Text 2"/>
          <p:cNvSpPr/>
          <p:nvPr/>
        </p:nvSpPr>
        <p:spPr>
          <a:xfrm>
            <a:off x="837724" y="3947398"/>
            <a:ext cx="3442335" cy="766048"/>
          </a:xfrm>
          <a:prstGeom prst="rect">
            <a:avLst/>
          </a:prstGeom>
          <a:noFill/>
          <a:ln/>
        </p:spPr>
        <p:txBody>
          <a:bodyPr wrap="square" lIns="0" tIns="0" rIns="0" bIns="0" rtlCol="0" anchor="t"/>
          <a:lstStyle/>
          <a:p>
            <a:pPr marL="342900" indent="-342900" algn="l">
              <a:lnSpc>
                <a:spcPts val="3000"/>
              </a:lnSpc>
              <a:buSzPct val="100000"/>
              <a:buChar char="•"/>
            </a:pPr>
            <a:r>
              <a:rPr lang="en-US" sz="2400" dirty="0">
                <a:solidFill>
                  <a:srgbClr val="272525"/>
                </a:solidFill>
                <a:latin typeface="Source Sans 3" pitchFamily="34" charset="0"/>
                <a:ea typeface="Source Sans 3" pitchFamily="34" charset="-122"/>
                <a:cs typeface="Source Sans 3" pitchFamily="34" charset="-120"/>
              </a:rPr>
              <a:t>Chăm sóc, giáo dục, bảo vệ con cái.</a:t>
            </a:r>
            <a:endParaRPr lang="en-US" sz="2400" dirty="0"/>
          </a:p>
        </p:txBody>
      </p:sp>
      <p:sp>
        <p:nvSpPr>
          <p:cNvPr id="6" name="Text 3"/>
          <p:cNvSpPr/>
          <p:nvPr/>
        </p:nvSpPr>
        <p:spPr>
          <a:xfrm>
            <a:off x="837724" y="4797147"/>
            <a:ext cx="3442335" cy="766048"/>
          </a:xfrm>
          <a:prstGeom prst="rect">
            <a:avLst/>
          </a:prstGeom>
          <a:noFill/>
          <a:ln/>
        </p:spPr>
        <p:txBody>
          <a:bodyPr wrap="square" lIns="0" tIns="0" rIns="0" bIns="0" rtlCol="0" anchor="t"/>
          <a:lstStyle/>
          <a:p>
            <a:pPr marL="342900" indent="-342900" algn="l">
              <a:lnSpc>
                <a:spcPts val="3000"/>
              </a:lnSpc>
              <a:buSzPct val="100000"/>
              <a:buChar char="•"/>
            </a:pPr>
            <a:r>
              <a:rPr lang="en-US" sz="2400" dirty="0">
                <a:solidFill>
                  <a:srgbClr val="272525"/>
                </a:solidFill>
                <a:latin typeface="Source Sans 3" pitchFamily="34" charset="0"/>
                <a:ea typeface="Source Sans 3" pitchFamily="34" charset="-122"/>
                <a:cs typeface="Source Sans 3" pitchFamily="34" charset="-120"/>
              </a:rPr>
              <a:t>Làm gương và tạo môi trường lành mạnh.</a:t>
            </a:r>
            <a:endParaRPr lang="en-US" sz="2400" dirty="0"/>
          </a:p>
        </p:txBody>
      </p:sp>
      <p:sp>
        <p:nvSpPr>
          <p:cNvPr id="7" name="Text 4"/>
          <p:cNvSpPr/>
          <p:nvPr/>
        </p:nvSpPr>
        <p:spPr>
          <a:xfrm>
            <a:off x="837724" y="5646896"/>
            <a:ext cx="3442335" cy="766048"/>
          </a:xfrm>
          <a:prstGeom prst="rect">
            <a:avLst/>
          </a:prstGeom>
          <a:noFill/>
          <a:ln/>
        </p:spPr>
        <p:txBody>
          <a:bodyPr wrap="square" lIns="0" tIns="0" rIns="0" bIns="0" rtlCol="0" anchor="t"/>
          <a:lstStyle/>
          <a:p>
            <a:pPr marL="342900" indent="-342900" algn="l">
              <a:lnSpc>
                <a:spcPts val="3000"/>
              </a:lnSpc>
              <a:buSzPct val="100000"/>
              <a:buChar char="•"/>
            </a:pPr>
            <a:r>
              <a:rPr lang="en-US" sz="2400" dirty="0">
                <a:solidFill>
                  <a:srgbClr val="272525"/>
                </a:solidFill>
                <a:latin typeface="Source Sans 3" pitchFamily="34" charset="0"/>
                <a:ea typeface="Source Sans 3" pitchFamily="34" charset="-122"/>
                <a:cs typeface="Source Sans 3" pitchFamily="34" charset="-120"/>
              </a:rPr>
              <a:t>Lắng nghe và tôn trọng ý kiến của trẻ.</a:t>
            </a:r>
            <a:endParaRPr lang="en-US" sz="2400" dirty="0"/>
          </a:p>
        </p:txBody>
      </p:sp>
      <p:sp>
        <p:nvSpPr>
          <p:cNvPr id="8" name="Text 5"/>
          <p:cNvSpPr/>
          <p:nvPr/>
        </p:nvSpPr>
        <p:spPr>
          <a:xfrm>
            <a:off x="4871561" y="3356134"/>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D73AD7"/>
                </a:solidFill>
                <a:latin typeface="Source Serif 4 Semi Bold" pitchFamily="34" charset="0"/>
                <a:ea typeface="Source Serif 4 Semi Bold" pitchFamily="34" charset="-122"/>
                <a:cs typeface="Source Serif 4 Semi Bold" pitchFamily="34" charset="-120"/>
              </a:rPr>
              <a:t>Xã hội</a:t>
            </a:r>
            <a:endParaRPr lang="en-US" sz="2200" dirty="0"/>
          </a:p>
        </p:txBody>
      </p:sp>
      <p:sp>
        <p:nvSpPr>
          <p:cNvPr id="9" name="Text 6"/>
          <p:cNvSpPr/>
          <p:nvPr/>
        </p:nvSpPr>
        <p:spPr>
          <a:xfrm>
            <a:off x="4871561" y="3947398"/>
            <a:ext cx="3442335" cy="766048"/>
          </a:xfrm>
          <a:prstGeom prst="rect">
            <a:avLst/>
          </a:prstGeom>
          <a:noFill/>
          <a:ln/>
        </p:spPr>
        <p:txBody>
          <a:bodyPr wrap="square" lIns="0" tIns="0" rIns="0" bIns="0" rtlCol="0" anchor="t"/>
          <a:lstStyle/>
          <a:p>
            <a:pPr marL="342900" indent="-342900" algn="l">
              <a:lnSpc>
                <a:spcPts val="3000"/>
              </a:lnSpc>
              <a:buSzPct val="100000"/>
              <a:buChar char="•"/>
            </a:pPr>
            <a:r>
              <a:rPr lang="en-US" sz="2400" dirty="0">
                <a:solidFill>
                  <a:srgbClr val="272525"/>
                </a:solidFill>
                <a:latin typeface="Source Sans 3" pitchFamily="34" charset="0"/>
                <a:ea typeface="Source Sans 3" pitchFamily="34" charset="-122"/>
                <a:cs typeface="Source Sans 3" pitchFamily="34" charset="-120"/>
              </a:rPr>
              <a:t>Tạo điều kiện cho trẻ em phát triển toàn diện.</a:t>
            </a:r>
            <a:endParaRPr lang="en-US" sz="2400" dirty="0"/>
          </a:p>
        </p:txBody>
      </p:sp>
      <p:sp>
        <p:nvSpPr>
          <p:cNvPr id="10" name="Text 7"/>
          <p:cNvSpPr/>
          <p:nvPr/>
        </p:nvSpPr>
        <p:spPr>
          <a:xfrm>
            <a:off x="4871561" y="4797147"/>
            <a:ext cx="3442335" cy="766048"/>
          </a:xfrm>
          <a:prstGeom prst="rect">
            <a:avLst/>
          </a:prstGeom>
          <a:noFill/>
          <a:ln/>
        </p:spPr>
        <p:txBody>
          <a:bodyPr wrap="square" lIns="0" tIns="0" rIns="0" bIns="0" rtlCol="0" anchor="t"/>
          <a:lstStyle/>
          <a:p>
            <a:pPr marL="342900" indent="-342900" algn="l">
              <a:lnSpc>
                <a:spcPts val="3000"/>
              </a:lnSpc>
              <a:buSzPct val="100000"/>
              <a:buChar char="•"/>
            </a:pPr>
            <a:r>
              <a:rPr lang="en-US" sz="2400" dirty="0">
                <a:solidFill>
                  <a:srgbClr val="272525"/>
                </a:solidFill>
                <a:latin typeface="Source Sans 3" pitchFamily="34" charset="0"/>
                <a:ea typeface="Source Sans 3" pitchFamily="34" charset="-122"/>
                <a:cs typeface="Source Sans 3" pitchFamily="34" charset="-120"/>
              </a:rPr>
              <a:t>Phát hiện và xử lý kịp thời các hành vi vi phạm</a:t>
            </a:r>
            <a:r>
              <a:rPr lang="en-US" sz="1850" dirty="0">
                <a:solidFill>
                  <a:srgbClr val="272525"/>
                </a:solidFill>
                <a:latin typeface="Source Sans 3" pitchFamily="34" charset="0"/>
                <a:ea typeface="Source Sans 3" pitchFamily="34" charset="-122"/>
                <a:cs typeface="Source Sans 3" pitchFamily="34" charset="-120"/>
              </a:rPr>
              <a:t>.</a:t>
            </a:r>
            <a:endParaRPr lang="en-US" sz="1850" dirty="0"/>
          </a:p>
        </p:txBody>
      </p:sp>
      <p:sp>
        <p:nvSpPr>
          <p:cNvPr id="11" name="Text 8"/>
          <p:cNvSpPr/>
          <p:nvPr/>
        </p:nvSpPr>
        <p:spPr>
          <a:xfrm>
            <a:off x="4871561" y="5646896"/>
            <a:ext cx="3442335" cy="1149072"/>
          </a:xfrm>
          <a:prstGeom prst="rect">
            <a:avLst/>
          </a:prstGeom>
          <a:noFill/>
          <a:ln/>
        </p:spPr>
        <p:txBody>
          <a:bodyPr wrap="square" lIns="0" tIns="0" rIns="0" bIns="0" rtlCol="0" anchor="t"/>
          <a:lstStyle/>
          <a:p>
            <a:pPr marL="342900" indent="-342900" algn="l">
              <a:lnSpc>
                <a:spcPts val="3000"/>
              </a:lnSpc>
              <a:buSzPct val="100000"/>
              <a:buChar char="•"/>
            </a:pPr>
            <a:r>
              <a:rPr lang="en-US" sz="2400" dirty="0">
                <a:solidFill>
                  <a:srgbClr val="272525"/>
                </a:solidFill>
                <a:latin typeface="Source Sans 3" pitchFamily="34" charset="0"/>
                <a:ea typeface="Source Sans 3" pitchFamily="34" charset="-122"/>
                <a:cs typeface="Source Sans 3" pitchFamily="34" charset="-120"/>
              </a:rPr>
              <a:t>Xây dựng các chính sách hỗ trợ trẻ em có hoàn cảnh đặc biệt.</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37724" y="1848445"/>
            <a:ext cx="6977063" cy="704017"/>
          </a:xfrm>
          <a:prstGeom prst="rect">
            <a:avLst/>
          </a:prstGeom>
          <a:noFill/>
          <a:ln/>
        </p:spPr>
        <p:txBody>
          <a:bodyPr wrap="none" lIns="0" tIns="0" rIns="0" bIns="0" rtlCol="0" anchor="t"/>
          <a:lstStyle/>
          <a:p>
            <a:pPr marL="0" indent="0" algn="l">
              <a:lnSpc>
                <a:spcPts val="5500"/>
              </a:lnSpc>
              <a:buNone/>
            </a:pPr>
            <a:r>
              <a:rPr lang="en-US" sz="4400" dirty="0">
                <a:solidFill>
                  <a:srgbClr val="D73AD7"/>
                </a:solidFill>
                <a:latin typeface="Source Serif 4 Semi Bold" pitchFamily="34" charset="0"/>
                <a:ea typeface="Source Serif 4 Semi Bold" pitchFamily="34" charset="-122"/>
                <a:cs typeface="Source Serif 4 Semi Bold" pitchFamily="34" charset="-120"/>
              </a:rPr>
              <a:t>Cùng hành động vì trẻ em</a:t>
            </a:r>
            <a:endParaRPr lang="en-US" sz="4400" dirty="0"/>
          </a:p>
        </p:txBody>
      </p:sp>
      <p:sp>
        <p:nvSpPr>
          <p:cNvPr id="3" name="Text 1"/>
          <p:cNvSpPr/>
          <p:nvPr/>
        </p:nvSpPr>
        <p:spPr>
          <a:xfrm>
            <a:off x="837724" y="3031212"/>
            <a:ext cx="12954952" cy="383024"/>
          </a:xfrm>
          <a:prstGeom prst="rect">
            <a:avLst/>
          </a:prstGeom>
          <a:noFill/>
          <a:ln/>
        </p:spPr>
        <p:txBody>
          <a:bodyPr wrap="none" lIns="0" tIns="0" rIns="0" bIns="0" rtlCol="0" anchor="t"/>
          <a:lstStyle/>
          <a:p>
            <a:pPr marL="0" indent="0" algn="l">
              <a:lnSpc>
                <a:spcPts val="3000"/>
              </a:lnSpc>
              <a:buNone/>
            </a:pPr>
            <a:r>
              <a:rPr lang="en-US" sz="2400" dirty="0">
                <a:solidFill>
                  <a:srgbClr val="272525"/>
                </a:solidFill>
                <a:latin typeface="Source Sans 3" pitchFamily="34" charset="0"/>
                <a:ea typeface="Source Sans 3" pitchFamily="34" charset="-122"/>
                <a:cs typeface="Source Sans 3" pitchFamily="34" charset="-120"/>
              </a:rPr>
              <a:t>Việc thực hiện Luật Trẻ em 2025 đòi hỏi sự chung tay của tất cả mọi người</a:t>
            </a:r>
            <a:r>
              <a:rPr lang="en-US" sz="1850" dirty="0">
                <a:solidFill>
                  <a:srgbClr val="272525"/>
                </a:solidFill>
                <a:latin typeface="Source Sans 3" pitchFamily="34" charset="0"/>
                <a:ea typeface="Source Sans 3" pitchFamily="34" charset="-122"/>
                <a:cs typeface="Source Sans 3" pitchFamily="34" charset="-120"/>
              </a:rPr>
              <a:t>.</a:t>
            </a:r>
            <a:endParaRPr lang="en-US" sz="1850" dirty="0"/>
          </a:p>
        </p:txBody>
      </p:sp>
      <p:pic>
        <p:nvPicPr>
          <p:cNvPr id="4" name="Image 0" descr="preencoded.png"/>
          <p:cNvPicPr>
            <a:picLocks noChangeAspect="1"/>
          </p:cNvPicPr>
          <p:nvPr/>
        </p:nvPicPr>
        <p:blipFill>
          <a:blip r:embed="rId3"/>
          <a:stretch>
            <a:fillRect/>
          </a:stretch>
        </p:blipFill>
        <p:spPr>
          <a:xfrm>
            <a:off x="837724" y="3683437"/>
            <a:ext cx="4318278" cy="957501"/>
          </a:xfrm>
          <a:prstGeom prst="rect">
            <a:avLst/>
          </a:prstGeom>
        </p:spPr>
      </p:pic>
      <p:sp>
        <p:nvSpPr>
          <p:cNvPr id="5" name="Text 2"/>
          <p:cNvSpPr/>
          <p:nvPr/>
        </p:nvSpPr>
        <p:spPr>
          <a:xfrm>
            <a:off x="1077039" y="4880253"/>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Hợp tác</a:t>
            </a:r>
            <a:endParaRPr lang="en-US" sz="2200" dirty="0"/>
          </a:p>
        </p:txBody>
      </p:sp>
      <p:sp>
        <p:nvSpPr>
          <p:cNvPr id="6" name="Text 3"/>
          <p:cNvSpPr/>
          <p:nvPr/>
        </p:nvSpPr>
        <p:spPr>
          <a:xfrm>
            <a:off x="1077039" y="5375791"/>
            <a:ext cx="3839647" cy="766048"/>
          </a:xfrm>
          <a:prstGeom prst="rect">
            <a:avLst/>
          </a:prstGeom>
          <a:noFill/>
          <a:ln/>
        </p:spPr>
        <p:txBody>
          <a:bodyPr wrap="square" lIns="0" tIns="0" rIns="0" bIns="0" rtlCol="0" anchor="t"/>
          <a:lstStyle/>
          <a:p>
            <a:pPr marL="0" indent="0" algn="l">
              <a:lnSpc>
                <a:spcPts val="3000"/>
              </a:lnSpc>
              <a:buNone/>
            </a:pPr>
            <a:r>
              <a:rPr lang="en-US" sz="2400" dirty="0">
                <a:solidFill>
                  <a:srgbClr val="272525"/>
                </a:solidFill>
                <a:latin typeface="Source Sans 3" pitchFamily="34" charset="0"/>
                <a:ea typeface="Source Sans 3" pitchFamily="34" charset="-122"/>
                <a:cs typeface="Source Sans 3" pitchFamily="34" charset="-120"/>
              </a:rPr>
              <a:t>Gia đình, nhà trường, xã hội cùng phối hợp.</a:t>
            </a:r>
            <a:endParaRPr lang="en-US" sz="2400" dirty="0"/>
          </a:p>
        </p:txBody>
      </p:sp>
      <p:pic>
        <p:nvPicPr>
          <p:cNvPr id="7" name="Image 1" descr="preencoded.png"/>
          <p:cNvPicPr>
            <a:picLocks noChangeAspect="1"/>
          </p:cNvPicPr>
          <p:nvPr/>
        </p:nvPicPr>
        <p:blipFill>
          <a:blip r:embed="rId4"/>
          <a:stretch>
            <a:fillRect/>
          </a:stretch>
        </p:blipFill>
        <p:spPr>
          <a:xfrm>
            <a:off x="5156002" y="3683437"/>
            <a:ext cx="4318278" cy="957501"/>
          </a:xfrm>
          <a:prstGeom prst="rect">
            <a:avLst/>
          </a:prstGeom>
        </p:spPr>
      </p:pic>
      <p:sp>
        <p:nvSpPr>
          <p:cNvPr id="8" name="Text 4"/>
          <p:cNvSpPr/>
          <p:nvPr/>
        </p:nvSpPr>
        <p:spPr>
          <a:xfrm>
            <a:off x="5395317" y="4880253"/>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Yêu thương</a:t>
            </a:r>
            <a:endParaRPr lang="en-US" sz="2200" dirty="0"/>
          </a:p>
        </p:txBody>
      </p:sp>
      <p:sp>
        <p:nvSpPr>
          <p:cNvPr id="9" name="Text 5"/>
          <p:cNvSpPr/>
          <p:nvPr/>
        </p:nvSpPr>
        <p:spPr>
          <a:xfrm>
            <a:off x="5395317" y="5375791"/>
            <a:ext cx="3839647" cy="766048"/>
          </a:xfrm>
          <a:prstGeom prst="rect">
            <a:avLst/>
          </a:prstGeom>
          <a:noFill/>
          <a:ln/>
        </p:spPr>
        <p:txBody>
          <a:bodyPr wrap="square" lIns="0" tIns="0" rIns="0" bIns="0" rtlCol="0" anchor="t"/>
          <a:lstStyle/>
          <a:p>
            <a:pPr marL="0" indent="0" algn="l">
              <a:lnSpc>
                <a:spcPts val="3000"/>
              </a:lnSpc>
              <a:buNone/>
            </a:pPr>
            <a:r>
              <a:rPr lang="en-US" sz="2400" dirty="0">
                <a:solidFill>
                  <a:srgbClr val="272525"/>
                </a:solidFill>
                <a:latin typeface="Source Sans 3" pitchFamily="34" charset="0"/>
                <a:ea typeface="Source Sans 3" pitchFamily="34" charset="-122"/>
                <a:cs typeface="Source Sans 3" pitchFamily="34" charset="-120"/>
              </a:rPr>
              <a:t>Tạo môi trường tràn đầy tình yêu thương và sự quan tâm.</a:t>
            </a:r>
            <a:endParaRPr lang="en-US" sz="2400" dirty="0"/>
          </a:p>
        </p:txBody>
      </p:sp>
      <p:pic>
        <p:nvPicPr>
          <p:cNvPr id="10" name="Image 2" descr="preencoded.png"/>
          <p:cNvPicPr>
            <a:picLocks noChangeAspect="1"/>
          </p:cNvPicPr>
          <p:nvPr/>
        </p:nvPicPr>
        <p:blipFill>
          <a:blip r:embed="rId5"/>
          <a:stretch>
            <a:fillRect/>
          </a:stretch>
        </p:blipFill>
        <p:spPr>
          <a:xfrm>
            <a:off x="9474279" y="3683437"/>
            <a:ext cx="4318278" cy="957501"/>
          </a:xfrm>
          <a:prstGeom prst="rect">
            <a:avLst/>
          </a:prstGeom>
        </p:spPr>
      </p:pic>
      <p:sp>
        <p:nvSpPr>
          <p:cNvPr id="11" name="Text 6"/>
          <p:cNvSpPr/>
          <p:nvPr/>
        </p:nvSpPr>
        <p:spPr>
          <a:xfrm>
            <a:off x="9713595" y="4880253"/>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Phát triển</a:t>
            </a:r>
            <a:endParaRPr lang="en-US" sz="2200" dirty="0"/>
          </a:p>
        </p:txBody>
      </p:sp>
      <p:sp>
        <p:nvSpPr>
          <p:cNvPr id="12" name="Text 7"/>
          <p:cNvSpPr/>
          <p:nvPr/>
        </p:nvSpPr>
        <p:spPr>
          <a:xfrm>
            <a:off x="9713595" y="5375791"/>
            <a:ext cx="3839647" cy="766048"/>
          </a:xfrm>
          <a:prstGeom prst="rect">
            <a:avLst/>
          </a:prstGeom>
          <a:noFill/>
          <a:ln/>
        </p:spPr>
        <p:txBody>
          <a:bodyPr wrap="square" lIns="0" tIns="0" rIns="0" bIns="0" rtlCol="0" anchor="t"/>
          <a:lstStyle/>
          <a:p>
            <a:pPr marL="0" indent="0" algn="l">
              <a:lnSpc>
                <a:spcPts val="3000"/>
              </a:lnSpc>
              <a:buNone/>
            </a:pPr>
            <a:r>
              <a:rPr lang="en-US" sz="2400" dirty="0">
                <a:solidFill>
                  <a:srgbClr val="272525"/>
                </a:solidFill>
                <a:latin typeface="Source Sans 3" pitchFamily="34" charset="0"/>
                <a:ea typeface="Source Sans 3" pitchFamily="34" charset="-122"/>
                <a:cs typeface="Source Sans 3" pitchFamily="34" charset="-120"/>
              </a:rPr>
              <a:t>Đảm bảo mọi trẻ em đều có cơ hội phát triển tối đa tiềm năng.</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733</Words>
  <Application>Microsoft Office PowerPoint</Application>
  <PresentationFormat>Custom</PresentationFormat>
  <Paragraphs>79</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Source Serif 4 Semi Bold</vt:lpstr>
      <vt:lpstr>Source Sans 3</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Administrator</cp:lastModifiedBy>
  <cp:revision>2</cp:revision>
  <dcterms:created xsi:type="dcterms:W3CDTF">2025-08-21T05:49:48Z</dcterms:created>
  <dcterms:modified xsi:type="dcterms:W3CDTF">2025-09-11T03:18:43Z</dcterms:modified>
</cp:coreProperties>
</file>