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Source Sans 3" panose="020B0604020202020204" charset="0"/>
      <p:regular r:id="rId13"/>
    </p:embeddedFont>
    <p:embeddedFont>
      <p:font typeface="Source Serif 4 Semi Bold"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8" d="100"/>
          <a:sy n="58"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537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3006804"/>
            <a:ext cx="7468553" cy="1231821"/>
          </a:xfrm>
          <a:prstGeom prst="rect">
            <a:avLst/>
          </a:prstGeom>
          <a:noFill/>
          <a:ln/>
        </p:spPr>
        <p:txBody>
          <a:bodyPr wrap="square" lIns="0" tIns="0" rIns="0" bIns="0" rtlCol="0" anchor="t"/>
          <a:lstStyle/>
          <a:p>
            <a:pPr marL="0" indent="0" algn="l">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`Phòng Chống Tệ Nạn Xã Hội và Ma Túy Trong Học Đường</a:t>
            </a:r>
            <a:endParaRPr lang="en-US" sz="3850" dirty="0"/>
          </a:p>
        </p:txBody>
      </p:sp>
      <p:sp>
        <p:nvSpPr>
          <p:cNvPr id="4" name="Text 1"/>
          <p:cNvSpPr/>
          <p:nvPr/>
        </p:nvSpPr>
        <p:spPr>
          <a:xfrm>
            <a:off x="837724" y="4552712"/>
            <a:ext cx="7468553" cy="670084"/>
          </a:xfrm>
          <a:prstGeom prst="rect">
            <a:avLst/>
          </a:prstGeom>
          <a:noFill/>
          <a:ln/>
        </p:spPr>
        <p:txBody>
          <a:bodyPr wrap="square" lIns="0" tIns="0" rIns="0" bIns="0" rtlCol="0" anchor="t"/>
          <a:lstStyle/>
          <a:p>
            <a:pPr marL="0" indent="0" algn="l">
              <a:lnSpc>
                <a:spcPts val="2600"/>
              </a:lnSpc>
              <a:buNone/>
            </a:pPr>
            <a:r>
              <a:rPr lang="en-US" sz="2000" dirty="0">
                <a:solidFill>
                  <a:srgbClr val="272525"/>
                </a:solidFill>
                <a:latin typeface="Source Sans 3" pitchFamily="34" charset="0"/>
                <a:ea typeface="Source Sans 3" pitchFamily="34" charset="-122"/>
                <a:cs typeface="Source Sans 3" pitchFamily="34" charset="-120"/>
              </a:rPr>
              <a:t>Chương trình tuyên truyền dành cho học sinh, giáo viên và phụ huynh tại trường Tiểu học</a:t>
            </a:r>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386840"/>
            <a:ext cx="5965865" cy="615910"/>
          </a:xfrm>
          <a:prstGeom prst="rect">
            <a:avLst/>
          </a:prstGeom>
          <a:noFill/>
          <a:ln/>
        </p:spPr>
        <p:txBody>
          <a:bodyPr wrap="none" lIns="0" tIns="0" rIns="0" bIns="0" rtlCol="0" anchor="t"/>
          <a:lstStyle/>
          <a:p>
            <a:pPr marL="0" indent="0" algn="l">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Kết Luận và Khuyến Nghị</a:t>
            </a:r>
            <a:endParaRPr lang="en-US" sz="3850" dirty="0"/>
          </a:p>
        </p:txBody>
      </p:sp>
      <p:sp>
        <p:nvSpPr>
          <p:cNvPr id="4" name="Shape 1"/>
          <p:cNvSpPr/>
          <p:nvPr/>
        </p:nvSpPr>
        <p:spPr>
          <a:xfrm>
            <a:off x="837724" y="2316837"/>
            <a:ext cx="3629501" cy="1872853"/>
          </a:xfrm>
          <a:prstGeom prst="roundRect">
            <a:avLst>
              <a:gd name="adj" fmla="val 4697"/>
            </a:avLst>
          </a:prstGeom>
          <a:solidFill>
            <a:srgbClr val="D75BE2"/>
          </a:solidFill>
          <a:ln w="7620">
            <a:solidFill>
              <a:srgbClr val="BD41C8"/>
            </a:solidFill>
            <a:prstDash val="solid"/>
          </a:ln>
        </p:spPr>
      </p:sp>
      <p:sp>
        <p:nvSpPr>
          <p:cNvPr id="5" name="Text 2"/>
          <p:cNvSpPr/>
          <p:nvPr/>
        </p:nvSpPr>
        <p:spPr>
          <a:xfrm>
            <a:off x="1054775" y="2533888"/>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Phòng ngừa sớm</a:t>
            </a:r>
            <a:endParaRPr lang="en-US" sz="1900" dirty="0"/>
          </a:p>
        </p:txBody>
      </p:sp>
      <p:sp>
        <p:nvSpPr>
          <p:cNvPr id="6" name="Text 3"/>
          <p:cNvSpPr/>
          <p:nvPr/>
        </p:nvSpPr>
        <p:spPr>
          <a:xfrm>
            <a:off x="1054775" y="2967514"/>
            <a:ext cx="3195399" cy="1005126"/>
          </a:xfrm>
          <a:prstGeom prst="rect">
            <a:avLst/>
          </a:prstGeom>
          <a:noFill/>
          <a:ln/>
        </p:spPr>
        <p:txBody>
          <a:bodyPr wrap="square" lIns="0" tIns="0" rIns="0" bIns="0" rtlCol="0" anchor="t"/>
          <a:lstStyle/>
          <a:p>
            <a:pPr marL="0" indent="0" algn="l">
              <a:lnSpc>
                <a:spcPts val="2600"/>
              </a:lnSpc>
              <a:buNone/>
            </a:pPr>
            <a:r>
              <a:rPr lang="en-US" sz="1600" dirty="0">
                <a:solidFill>
                  <a:srgbClr val="000000"/>
                </a:solidFill>
                <a:latin typeface="Source Sans 3" pitchFamily="34" charset="0"/>
                <a:ea typeface="Source Sans 3" pitchFamily="34" charset="-122"/>
                <a:cs typeface="Source Sans 3" pitchFamily="34" charset="-120"/>
              </a:rPr>
              <a:t>Giáo dục phòng chống tệ nạn xã hội cần được bắt đầu từ sớm, ngay từ bậc tiểu học</a:t>
            </a:r>
            <a:endParaRPr lang="en-US" sz="1600" dirty="0"/>
          </a:p>
        </p:txBody>
      </p:sp>
      <p:sp>
        <p:nvSpPr>
          <p:cNvPr id="7" name="Shape 4"/>
          <p:cNvSpPr/>
          <p:nvPr/>
        </p:nvSpPr>
        <p:spPr>
          <a:xfrm>
            <a:off x="4676656" y="2316837"/>
            <a:ext cx="3629620" cy="1872853"/>
          </a:xfrm>
          <a:prstGeom prst="roundRect">
            <a:avLst>
              <a:gd name="adj" fmla="val 4697"/>
            </a:avLst>
          </a:prstGeom>
          <a:solidFill>
            <a:srgbClr val="D75BE2"/>
          </a:solidFill>
          <a:ln w="7620">
            <a:solidFill>
              <a:srgbClr val="BD41C8"/>
            </a:solidFill>
            <a:prstDash val="solid"/>
          </a:ln>
        </p:spPr>
      </p:sp>
      <p:sp>
        <p:nvSpPr>
          <p:cNvPr id="8" name="Text 5"/>
          <p:cNvSpPr/>
          <p:nvPr/>
        </p:nvSpPr>
        <p:spPr>
          <a:xfrm>
            <a:off x="4893707" y="2533888"/>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Phối hợp đồng bộ</a:t>
            </a:r>
            <a:endParaRPr lang="en-US" sz="1900" dirty="0"/>
          </a:p>
        </p:txBody>
      </p:sp>
      <p:sp>
        <p:nvSpPr>
          <p:cNvPr id="9" name="Text 6"/>
          <p:cNvSpPr/>
          <p:nvPr/>
        </p:nvSpPr>
        <p:spPr>
          <a:xfrm>
            <a:off x="4893707" y="2967514"/>
            <a:ext cx="3195518" cy="670084"/>
          </a:xfrm>
          <a:prstGeom prst="rect">
            <a:avLst/>
          </a:prstGeom>
          <a:noFill/>
          <a:ln/>
        </p:spPr>
        <p:txBody>
          <a:bodyPr wrap="square" lIns="0" tIns="0" rIns="0" bIns="0" rtlCol="0" anchor="t"/>
          <a:lstStyle/>
          <a:p>
            <a:pPr marL="0" indent="0" algn="l">
              <a:lnSpc>
                <a:spcPts val="2600"/>
              </a:lnSpc>
              <a:buNone/>
            </a:pPr>
            <a:r>
              <a:rPr lang="en-US" sz="1600" dirty="0">
                <a:solidFill>
                  <a:srgbClr val="000000"/>
                </a:solidFill>
                <a:latin typeface="Source Sans 3" pitchFamily="34" charset="0"/>
                <a:ea typeface="Source Sans 3" pitchFamily="34" charset="-122"/>
                <a:cs typeface="Source Sans 3" pitchFamily="34" charset="-120"/>
              </a:rPr>
              <a:t>Cần có sự phối hợp chặt chẽ giữa nhà trường, gia đình và xã hội</a:t>
            </a:r>
            <a:endParaRPr lang="en-US" sz="1600" dirty="0"/>
          </a:p>
        </p:txBody>
      </p:sp>
      <p:sp>
        <p:nvSpPr>
          <p:cNvPr id="10" name="Shape 7"/>
          <p:cNvSpPr/>
          <p:nvPr/>
        </p:nvSpPr>
        <p:spPr>
          <a:xfrm>
            <a:off x="837724" y="4399121"/>
            <a:ext cx="7468553" cy="1202769"/>
          </a:xfrm>
          <a:prstGeom prst="roundRect">
            <a:avLst>
              <a:gd name="adj" fmla="val 7314"/>
            </a:avLst>
          </a:prstGeom>
          <a:solidFill>
            <a:srgbClr val="D75BE2"/>
          </a:solidFill>
          <a:ln w="7620">
            <a:solidFill>
              <a:srgbClr val="BD41C8"/>
            </a:solidFill>
            <a:prstDash val="solid"/>
          </a:ln>
        </p:spPr>
      </p:sp>
      <p:sp>
        <p:nvSpPr>
          <p:cNvPr id="11" name="Text 8"/>
          <p:cNvSpPr/>
          <p:nvPr/>
        </p:nvSpPr>
        <p:spPr>
          <a:xfrm>
            <a:off x="1054775" y="4616172"/>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Liên tục và bền bỉ</a:t>
            </a:r>
            <a:endParaRPr lang="en-US" sz="1900" dirty="0"/>
          </a:p>
        </p:txBody>
      </p:sp>
      <p:sp>
        <p:nvSpPr>
          <p:cNvPr id="12" name="Text 9"/>
          <p:cNvSpPr/>
          <p:nvPr/>
        </p:nvSpPr>
        <p:spPr>
          <a:xfrm>
            <a:off x="1054775" y="5049798"/>
            <a:ext cx="7034451" cy="335042"/>
          </a:xfrm>
          <a:prstGeom prst="rect">
            <a:avLst/>
          </a:prstGeom>
          <a:noFill/>
          <a:ln/>
        </p:spPr>
        <p:txBody>
          <a:bodyPr wrap="none" lIns="0" tIns="0" rIns="0" bIns="0" rtlCol="0" anchor="t"/>
          <a:lstStyle/>
          <a:p>
            <a:pPr marL="0" indent="0" algn="l">
              <a:lnSpc>
                <a:spcPts val="2600"/>
              </a:lnSpc>
              <a:buNone/>
            </a:pPr>
            <a:r>
              <a:rPr lang="en-US" sz="1600" dirty="0">
                <a:solidFill>
                  <a:srgbClr val="000000"/>
                </a:solidFill>
                <a:latin typeface="Source Sans 3" pitchFamily="34" charset="0"/>
                <a:ea typeface="Source Sans 3" pitchFamily="34" charset="-122"/>
                <a:cs typeface="Source Sans 3" pitchFamily="34" charset="-120"/>
              </a:rPr>
              <a:t>Công tác tuyên truyền cần được thực hiện thường xuyên, liên tục và kiên trì</a:t>
            </a:r>
            <a:endParaRPr lang="en-US" sz="1600" dirty="0"/>
          </a:p>
        </p:txBody>
      </p:sp>
      <p:sp>
        <p:nvSpPr>
          <p:cNvPr id="13" name="Text 10"/>
          <p:cNvSpPr/>
          <p:nvPr/>
        </p:nvSpPr>
        <p:spPr>
          <a:xfrm>
            <a:off x="837724" y="5837515"/>
            <a:ext cx="7468553" cy="1005126"/>
          </a:xfrm>
          <a:prstGeom prst="rect">
            <a:avLst/>
          </a:prstGeom>
          <a:noFill/>
          <a:ln/>
        </p:spPr>
        <p:txBody>
          <a:bodyPr wrap="square" lIns="0" tIns="0" rIns="0" bIns="0" rtlCol="0" anchor="t"/>
          <a:lstStyle/>
          <a:p>
            <a:pPr marL="0" indent="0" algn="l">
              <a:lnSpc>
                <a:spcPts val="2600"/>
              </a:lnSpc>
              <a:buNone/>
            </a:pPr>
            <a:r>
              <a:rPr lang="en-US" sz="1600" dirty="0">
                <a:solidFill>
                  <a:srgbClr val="272525"/>
                </a:solidFill>
                <a:latin typeface="Source Sans 3" pitchFamily="34" charset="0"/>
                <a:ea typeface="Source Sans 3" pitchFamily="34" charset="-122"/>
                <a:cs typeface="Source Sans 3" pitchFamily="34" charset="-120"/>
              </a:rPr>
              <a:t>Bảo vệ học sinh tiểu học khỏi tệ nạn xã hội và ma túy là trách nhiệm chung của toàn xã hội. Hãy cùng nhau xây dựng một môi trường học đường an toàn, lành mạnh cho thế hệ tương lai của đất nước.</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2660928"/>
            <a:ext cx="5611178" cy="615910"/>
          </a:xfrm>
          <a:prstGeom prst="rect">
            <a:avLst/>
          </a:prstGeom>
          <a:noFill/>
          <a:ln/>
        </p:spPr>
        <p:txBody>
          <a:bodyPr wrap="none" lIns="0" tIns="0" rIns="0" bIns="0" rtlCol="0" anchor="t"/>
          <a:lstStyle/>
          <a:p>
            <a:pPr marL="0" indent="0" algn="l">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Mục Tiêu Chương Trình</a:t>
            </a:r>
            <a:endParaRPr lang="en-US" sz="3850" dirty="0"/>
          </a:p>
        </p:txBody>
      </p:sp>
      <p:sp>
        <p:nvSpPr>
          <p:cNvPr id="3" name="Shape 1"/>
          <p:cNvSpPr/>
          <p:nvPr/>
        </p:nvSpPr>
        <p:spPr>
          <a:xfrm>
            <a:off x="837724" y="3695700"/>
            <a:ext cx="4178618" cy="1872853"/>
          </a:xfrm>
          <a:prstGeom prst="roundRect">
            <a:avLst>
              <a:gd name="adj" fmla="val 4697"/>
            </a:avLst>
          </a:prstGeom>
          <a:solidFill>
            <a:srgbClr val="F4D4F7"/>
          </a:solidFill>
          <a:ln w="7620">
            <a:solidFill>
              <a:srgbClr val="DABADD"/>
            </a:solidFill>
            <a:prstDash val="solid"/>
          </a:ln>
        </p:spPr>
      </p:sp>
      <p:sp>
        <p:nvSpPr>
          <p:cNvPr id="4" name="Text 2"/>
          <p:cNvSpPr/>
          <p:nvPr/>
        </p:nvSpPr>
        <p:spPr>
          <a:xfrm>
            <a:off x="1054775" y="3912751"/>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Nâng cao nhận thức</a:t>
            </a:r>
            <a:endParaRPr lang="en-US" sz="1900" dirty="0"/>
          </a:p>
        </p:txBody>
      </p:sp>
      <p:sp>
        <p:nvSpPr>
          <p:cNvPr id="5" name="Text 3"/>
          <p:cNvSpPr/>
          <p:nvPr/>
        </p:nvSpPr>
        <p:spPr>
          <a:xfrm>
            <a:off x="1054775" y="4346377"/>
            <a:ext cx="3744516" cy="1005126"/>
          </a:xfrm>
          <a:prstGeom prst="rect">
            <a:avLst/>
          </a:prstGeom>
          <a:noFill/>
          <a:ln/>
        </p:spPr>
        <p:txBody>
          <a:bodyPr wrap="square" lIns="0" tIns="0" rIns="0" bIns="0" rtlCol="0" anchor="t"/>
          <a:lstStyle/>
          <a:p>
            <a:pPr marL="0" indent="0" algn="l">
              <a:lnSpc>
                <a:spcPts val="2600"/>
              </a:lnSpc>
              <a:buNone/>
            </a:pPr>
            <a:r>
              <a:rPr lang="en-US" dirty="0">
                <a:solidFill>
                  <a:srgbClr val="272525"/>
                </a:solidFill>
                <a:latin typeface="Source Sans 3" pitchFamily="34" charset="0"/>
                <a:ea typeface="Source Sans 3" pitchFamily="34" charset="-122"/>
                <a:cs typeface="Source Sans 3" pitchFamily="34" charset="-120"/>
              </a:rPr>
              <a:t>Giúp học sinh tiểu học hiểu biết cơ bản về các tệ nạn xã hội và tác hại của ma túy phù hợp với lứa tuổi</a:t>
            </a:r>
            <a:endParaRPr lang="en-US" dirty="0"/>
          </a:p>
        </p:txBody>
      </p:sp>
      <p:sp>
        <p:nvSpPr>
          <p:cNvPr id="6" name="Shape 4"/>
          <p:cNvSpPr/>
          <p:nvPr/>
        </p:nvSpPr>
        <p:spPr>
          <a:xfrm>
            <a:off x="5225772" y="3695700"/>
            <a:ext cx="4178737" cy="1872853"/>
          </a:xfrm>
          <a:prstGeom prst="roundRect">
            <a:avLst>
              <a:gd name="adj" fmla="val 4697"/>
            </a:avLst>
          </a:prstGeom>
          <a:solidFill>
            <a:srgbClr val="F4D4F7"/>
          </a:solidFill>
          <a:ln w="7620">
            <a:solidFill>
              <a:srgbClr val="DABADD"/>
            </a:solidFill>
            <a:prstDash val="solid"/>
          </a:ln>
        </p:spPr>
      </p:sp>
      <p:sp>
        <p:nvSpPr>
          <p:cNvPr id="7" name="Text 5"/>
          <p:cNvSpPr/>
          <p:nvPr/>
        </p:nvSpPr>
        <p:spPr>
          <a:xfrm>
            <a:off x="5442823" y="3912751"/>
            <a:ext cx="2499479" cy="308015"/>
          </a:xfrm>
          <a:prstGeom prst="rect">
            <a:avLst/>
          </a:prstGeom>
          <a:noFill/>
          <a:ln/>
        </p:spPr>
        <p:txBody>
          <a:bodyPr wrap="none" lIns="0" tIns="0" rIns="0" bIns="0" rtlCol="0" anchor="t"/>
          <a:lstStyle/>
          <a:p>
            <a:pPr marL="0" indent="0" algn="l">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Kỹ năng phòng tránh</a:t>
            </a:r>
            <a:endParaRPr lang="en-US" sz="1900" dirty="0"/>
          </a:p>
        </p:txBody>
      </p:sp>
      <p:sp>
        <p:nvSpPr>
          <p:cNvPr id="8" name="Text 6"/>
          <p:cNvSpPr/>
          <p:nvPr/>
        </p:nvSpPr>
        <p:spPr>
          <a:xfrm>
            <a:off x="5442823" y="4346377"/>
            <a:ext cx="3744635" cy="670084"/>
          </a:xfrm>
          <a:prstGeom prst="rect">
            <a:avLst/>
          </a:prstGeom>
          <a:noFill/>
          <a:ln/>
        </p:spPr>
        <p:txBody>
          <a:bodyPr wrap="square" lIns="0" tIns="0" rIns="0" bIns="0" rtlCol="0" anchor="t"/>
          <a:lstStyle/>
          <a:p>
            <a:pPr marL="0" indent="0" algn="l">
              <a:lnSpc>
                <a:spcPts val="2600"/>
              </a:lnSpc>
              <a:buNone/>
            </a:pPr>
            <a:r>
              <a:rPr lang="en-US" sz="2000" dirty="0">
                <a:solidFill>
                  <a:srgbClr val="272525"/>
                </a:solidFill>
                <a:latin typeface="Source Sans 3" pitchFamily="34" charset="0"/>
                <a:ea typeface="Source Sans 3" pitchFamily="34" charset="-122"/>
                <a:cs typeface="Source Sans 3" pitchFamily="34" charset="-120"/>
              </a:rPr>
              <a:t>Trang bị cho các em kỹ năng nhận biết và từ chối các tình huống nguy hiểm</a:t>
            </a:r>
            <a:endParaRPr lang="en-US" sz="2000" dirty="0"/>
          </a:p>
        </p:txBody>
      </p:sp>
      <p:sp>
        <p:nvSpPr>
          <p:cNvPr id="9" name="Shape 7"/>
          <p:cNvSpPr/>
          <p:nvPr/>
        </p:nvSpPr>
        <p:spPr>
          <a:xfrm>
            <a:off x="9613940" y="3695700"/>
            <a:ext cx="4178737" cy="1872853"/>
          </a:xfrm>
          <a:prstGeom prst="roundRect">
            <a:avLst>
              <a:gd name="adj" fmla="val 4697"/>
            </a:avLst>
          </a:prstGeom>
          <a:solidFill>
            <a:srgbClr val="F4D4F7"/>
          </a:solidFill>
          <a:ln w="7620">
            <a:solidFill>
              <a:srgbClr val="DABADD"/>
            </a:solidFill>
            <a:prstDash val="solid"/>
          </a:ln>
        </p:spPr>
      </p:sp>
      <p:sp>
        <p:nvSpPr>
          <p:cNvPr id="10" name="Text 8"/>
          <p:cNvSpPr/>
          <p:nvPr/>
        </p:nvSpPr>
        <p:spPr>
          <a:xfrm>
            <a:off x="9830991" y="3912751"/>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Môi trường an toàn</a:t>
            </a:r>
            <a:endParaRPr lang="en-US" sz="1900" dirty="0"/>
          </a:p>
        </p:txBody>
      </p:sp>
      <p:sp>
        <p:nvSpPr>
          <p:cNvPr id="11" name="Text 9"/>
          <p:cNvSpPr/>
          <p:nvPr/>
        </p:nvSpPr>
        <p:spPr>
          <a:xfrm>
            <a:off x="9830991" y="4346377"/>
            <a:ext cx="3744635" cy="670084"/>
          </a:xfrm>
          <a:prstGeom prst="rect">
            <a:avLst/>
          </a:prstGeom>
          <a:noFill/>
          <a:ln/>
        </p:spPr>
        <p:txBody>
          <a:bodyPr wrap="square" lIns="0" tIns="0" rIns="0" bIns="0" rtlCol="0" anchor="t"/>
          <a:lstStyle/>
          <a:p>
            <a:pPr marL="0" indent="0" algn="l">
              <a:lnSpc>
                <a:spcPts val="2600"/>
              </a:lnSpc>
              <a:buNone/>
            </a:pPr>
            <a:r>
              <a:rPr lang="en-US" sz="2000" dirty="0">
                <a:solidFill>
                  <a:srgbClr val="272525"/>
                </a:solidFill>
                <a:latin typeface="Source Sans 3" pitchFamily="34" charset="0"/>
                <a:ea typeface="Source Sans 3" pitchFamily="34" charset="-122"/>
                <a:cs typeface="Source Sans 3" pitchFamily="34" charset="-120"/>
              </a:rPr>
              <a:t>Xây dựng môi trường học đường lành mạnh, không có tệ nạn xã hội và ma túy</a:t>
            </a: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85455" y="539948"/>
            <a:ext cx="9926717" cy="577572"/>
          </a:xfrm>
          <a:prstGeom prst="rect">
            <a:avLst/>
          </a:prstGeom>
          <a:noFill/>
          <a:ln/>
        </p:spPr>
        <p:txBody>
          <a:bodyPr wrap="none" lIns="0" tIns="0" rIns="0" bIns="0" rtlCol="0" anchor="t"/>
          <a:lstStyle/>
          <a:p>
            <a:pPr marL="0" indent="0" algn="l">
              <a:lnSpc>
                <a:spcPts val="4500"/>
              </a:lnSpc>
              <a:buNone/>
            </a:pPr>
            <a:r>
              <a:rPr lang="en-US" sz="3600" dirty="0">
                <a:solidFill>
                  <a:srgbClr val="D73AD7"/>
                </a:solidFill>
                <a:latin typeface="Source Serif 4 Semi Bold" pitchFamily="34" charset="0"/>
                <a:ea typeface="Source Serif 4 Semi Bold" pitchFamily="34" charset="-122"/>
                <a:cs typeface="Source Serif 4 Semi Bold" pitchFamily="34" charset="-120"/>
              </a:rPr>
              <a:t>Thực Trạng Tệ Nạn Xã Hội Trong Trường Học</a:t>
            </a:r>
            <a:endParaRPr lang="en-US" sz="3600" dirty="0"/>
          </a:p>
        </p:txBody>
      </p:sp>
      <p:sp>
        <p:nvSpPr>
          <p:cNvPr id="3" name="Text 1"/>
          <p:cNvSpPr/>
          <p:nvPr/>
        </p:nvSpPr>
        <p:spPr>
          <a:xfrm>
            <a:off x="785455" y="1313411"/>
            <a:ext cx="6290191" cy="903414"/>
          </a:xfrm>
          <a:prstGeom prst="rect">
            <a:avLst/>
          </a:prstGeom>
          <a:noFill/>
          <a:ln/>
        </p:spPr>
        <p:txBody>
          <a:bodyPr wrap="square" lIns="0" tIns="0" rIns="0" bIns="0" rtlCol="0" anchor="t"/>
          <a:lstStyle/>
          <a:p>
            <a:pPr marL="0" indent="0" algn="l">
              <a:lnSpc>
                <a:spcPts val="2450"/>
              </a:lnSpc>
              <a:buNone/>
            </a:pPr>
            <a:r>
              <a:rPr lang="en-US" sz="2000" dirty="0">
                <a:solidFill>
                  <a:srgbClr val="272525"/>
                </a:solidFill>
                <a:latin typeface="Source Sans 3" pitchFamily="34" charset="0"/>
                <a:ea typeface="Source Sans 3" pitchFamily="34" charset="-122"/>
                <a:cs typeface="Source Sans 3" pitchFamily="34" charset="-120"/>
              </a:rPr>
              <a:t>Mặc dù trường tiểu học thường được coi là môi trường an toàn, nhưng các em vẫn có thể tiếp xúc với những yếu tố nguy cơ từ môi trường xung quanh:</a:t>
            </a:r>
            <a:endParaRPr lang="en-US" sz="2000" dirty="0"/>
          </a:p>
        </p:txBody>
      </p:sp>
      <p:sp>
        <p:nvSpPr>
          <p:cNvPr id="4" name="Text 2"/>
          <p:cNvSpPr/>
          <p:nvPr/>
        </p:nvSpPr>
        <p:spPr>
          <a:xfrm>
            <a:off x="785455" y="2393513"/>
            <a:ext cx="6290191" cy="314087"/>
          </a:xfrm>
          <a:prstGeom prst="rect">
            <a:avLst/>
          </a:prstGeom>
          <a:noFill/>
          <a:ln/>
        </p:spPr>
        <p:txBody>
          <a:bodyPr wrap="none" lIns="0" tIns="0" rIns="0" bIns="0" rtlCol="0" anchor="t"/>
          <a:lstStyle/>
          <a:p>
            <a:pPr marL="342900" indent="-342900" algn="l">
              <a:lnSpc>
                <a:spcPts val="2450"/>
              </a:lnSpc>
              <a:buSzPct val="100000"/>
              <a:buChar char="•"/>
            </a:pPr>
            <a:r>
              <a:rPr lang="en-US" sz="2000" dirty="0" err="1">
                <a:solidFill>
                  <a:srgbClr val="272525"/>
                </a:solidFill>
                <a:latin typeface="Source Sans 3" pitchFamily="34" charset="0"/>
                <a:ea typeface="Source Sans 3" pitchFamily="34" charset="-122"/>
                <a:cs typeface="Source Sans 3" pitchFamily="34" charset="-120"/>
              </a:rPr>
              <a:t>Bạo</a:t>
            </a:r>
            <a:r>
              <a:rPr lang="en-US" sz="2000" dirty="0">
                <a:solidFill>
                  <a:srgbClr val="272525"/>
                </a:solidFill>
                <a:latin typeface="Source Sans 3" pitchFamily="34" charset="0"/>
                <a:ea typeface="Source Sans 3" pitchFamily="34" charset="-122"/>
                <a:cs typeface="Source Sans 3" pitchFamily="34" charset="-120"/>
              </a:rPr>
              <a:t> lực học đường và bắt nạt</a:t>
            </a:r>
            <a:endParaRPr lang="en-US" sz="2000" dirty="0"/>
          </a:p>
        </p:txBody>
      </p:sp>
      <p:sp>
        <p:nvSpPr>
          <p:cNvPr id="5" name="Text 3"/>
          <p:cNvSpPr/>
          <p:nvPr/>
        </p:nvSpPr>
        <p:spPr>
          <a:xfrm>
            <a:off x="785455" y="2776299"/>
            <a:ext cx="6290191" cy="314087"/>
          </a:xfrm>
          <a:prstGeom prst="rect">
            <a:avLst/>
          </a:prstGeom>
          <a:noFill/>
          <a:ln/>
        </p:spPr>
        <p:txBody>
          <a:bodyPr wrap="none" lIns="0" tIns="0" rIns="0" bIns="0" rtlCol="0" anchor="t"/>
          <a:lstStyle/>
          <a:p>
            <a:pPr marL="342900" indent="-342900" algn="l">
              <a:lnSpc>
                <a:spcPts val="2450"/>
              </a:lnSpc>
              <a:buSzPct val="100000"/>
              <a:buChar char="•"/>
            </a:pPr>
            <a:r>
              <a:rPr lang="en-US" sz="2400" dirty="0">
                <a:solidFill>
                  <a:srgbClr val="272525"/>
                </a:solidFill>
                <a:latin typeface="Source Sans 3" pitchFamily="34" charset="0"/>
                <a:ea typeface="Source Sans 3" pitchFamily="34" charset="-122"/>
                <a:cs typeface="Source Sans 3" pitchFamily="34" charset="-120"/>
              </a:rPr>
              <a:t>Tiếp xúc với người lạ có ý đồ xấu</a:t>
            </a:r>
            <a:endParaRPr lang="en-US" sz="2400" dirty="0"/>
          </a:p>
        </p:txBody>
      </p:sp>
      <p:sp>
        <p:nvSpPr>
          <p:cNvPr id="6" name="Text 4"/>
          <p:cNvSpPr/>
          <p:nvPr/>
        </p:nvSpPr>
        <p:spPr>
          <a:xfrm>
            <a:off x="785455" y="3159085"/>
            <a:ext cx="6290191" cy="314087"/>
          </a:xfrm>
          <a:prstGeom prst="rect">
            <a:avLst/>
          </a:prstGeom>
          <a:noFill/>
          <a:ln/>
        </p:spPr>
        <p:txBody>
          <a:bodyPr wrap="none" lIns="0" tIns="0" rIns="0" bIns="0" rtlCol="0" anchor="t"/>
          <a:lstStyle/>
          <a:p>
            <a:pPr marL="342900" indent="-342900" algn="l">
              <a:lnSpc>
                <a:spcPts val="2450"/>
              </a:lnSpc>
              <a:buSzPct val="100000"/>
              <a:buChar char="•"/>
            </a:pPr>
            <a:r>
              <a:rPr lang="en-US" sz="2000" dirty="0">
                <a:solidFill>
                  <a:srgbClr val="272525"/>
                </a:solidFill>
                <a:latin typeface="Source Sans 3" pitchFamily="34" charset="0"/>
                <a:ea typeface="Source Sans 3" pitchFamily="34" charset="-122"/>
                <a:cs typeface="Source Sans 3" pitchFamily="34" charset="-120"/>
              </a:rPr>
              <a:t>Tiếp cận nội dung không lành mạnh trên internet</a:t>
            </a:r>
            <a:endParaRPr lang="en-US" sz="2000" dirty="0"/>
          </a:p>
        </p:txBody>
      </p:sp>
      <p:sp>
        <p:nvSpPr>
          <p:cNvPr id="7" name="Text 5"/>
          <p:cNvSpPr/>
          <p:nvPr/>
        </p:nvSpPr>
        <p:spPr>
          <a:xfrm>
            <a:off x="785455" y="3541871"/>
            <a:ext cx="6290191" cy="314087"/>
          </a:xfrm>
          <a:prstGeom prst="rect">
            <a:avLst/>
          </a:prstGeom>
          <a:noFill/>
          <a:ln/>
        </p:spPr>
        <p:txBody>
          <a:bodyPr wrap="none" lIns="0" tIns="0" rIns="0" bIns="0" rtlCol="0" anchor="t"/>
          <a:lstStyle/>
          <a:p>
            <a:pPr marL="342900" indent="-342900" algn="l">
              <a:lnSpc>
                <a:spcPts val="2450"/>
              </a:lnSpc>
              <a:buSzPct val="100000"/>
              <a:buChar char="•"/>
            </a:pPr>
            <a:r>
              <a:rPr lang="en-US" sz="2000" dirty="0">
                <a:solidFill>
                  <a:srgbClr val="272525"/>
                </a:solidFill>
                <a:latin typeface="Source Sans 3" pitchFamily="34" charset="0"/>
                <a:ea typeface="Source Sans 3" pitchFamily="34" charset="-122"/>
                <a:cs typeface="Source Sans 3" pitchFamily="34" charset="-120"/>
              </a:rPr>
              <a:t>Nguy cơ bị dụ dỗ, lôi kéo vào các hoạt động phi pháp</a:t>
            </a:r>
            <a:endParaRPr lang="en-US" sz="2000" dirty="0"/>
          </a:p>
        </p:txBody>
      </p:sp>
      <p:pic>
        <p:nvPicPr>
          <p:cNvPr id="8" name="Image 0" descr="preencoded.png"/>
          <p:cNvPicPr>
            <a:picLocks noChangeAspect="1"/>
          </p:cNvPicPr>
          <p:nvPr/>
        </p:nvPicPr>
        <p:blipFill>
          <a:blip r:embed="rId3"/>
          <a:stretch>
            <a:fillRect/>
          </a:stretch>
        </p:blipFill>
        <p:spPr>
          <a:xfrm>
            <a:off x="7562374" y="1632823"/>
            <a:ext cx="6290191" cy="629019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1639014"/>
            <a:ext cx="7988856" cy="615910"/>
          </a:xfrm>
          <a:prstGeom prst="rect">
            <a:avLst/>
          </a:prstGeom>
          <a:noFill/>
          <a:ln/>
        </p:spPr>
        <p:txBody>
          <a:bodyPr wrap="none" lIns="0" tIns="0" rIns="0" bIns="0" rtlCol="0" anchor="t"/>
          <a:lstStyle/>
          <a:p>
            <a:pPr marL="0" indent="0" algn="l">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Nhận Biết Các Dấu Hiệu Cảnh Báo</a:t>
            </a:r>
            <a:endParaRPr lang="en-US" sz="3850" dirty="0"/>
          </a:p>
        </p:txBody>
      </p:sp>
      <p:sp>
        <p:nvSpPr>
          <p:cNvPr id="3" name="Shape 1"/>
          <p:cNvSpPr/>
          <p:nvPr/>
        </p:nvSpPr>
        <p:spPr>
          <a:xfrm>
            <a:off x="837724" y="2673787"/>
            <a:ext cx="6372701" cy="1568291"/>
          </a:xfrm>
          <a:prstGeom prst="roundRect">
            <a:avLst>
              <a:gd name="adj" fmla="val 5609"/>
            </a:avLst>
          </a:prstGeom>
          <a:solidFill>
            <a:srgbClr val="FFFFFF">
              <a:alpha val="95000"/>
            </a:srgbClr>
          </a:solidFill>
          <a:ln w="22860">
            <a:solidFill>
              <a:srgbClr val="DABADD"/>
            </a:solidFill>
            <a:prstDash val="solid"/>
          </a:ln>
        </p:spPr>
      </p:sp>
      <p:pic>
        <p:nvPicPr>
          <p:cNvPr id="4" name="Image 0" descr="preencoded.png"/>
          <p:cNvPicPr>
            <a:picLocks noChangeAspect="1"/>
          </p:cNvPicPr>
          <p:nvPr/>
        </p:nvPicPr>
        <p:blipFill>
          <a:blip r:embed="rId3"/>
          <a:stretch>
            <a:fillRect/>
          </a:stretch>
        </p:blipFill>
        <p:spPr>
          <a:xfrm>
            <a:off x="837724" y="2673787"/>
            <a:ext cx="45720" cy="1568291"/>
          </a:xfrm>
          <a:prstGeom prst="rect">
            <a:avLst/>
          </a:prstGeom>
        </p:spPr>
      </p:pic>
      <p:sp>
        <p:nvSpPr>
          <p:cNvPr id="5" name="Text 2"/>
          <p:cNvSpPr/>
          <p:nvPr/>
        </p:nvSpPr>
        <p:spPr>
          <a:xfrm>
            <a:off x="1115735" y="2906078"/>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Thay đổi hành vi</a:t>
            </a:r>
            <a:endParaRPr lang="en-US" sz="1900" dirty="0"/>
          </a:p>
        </p:txBody>
      </p:sp>
      <p:sp>
        <p:nvSpPr>
          <p:cNvPr id="6" name="Text 3"/>
          <p:cNvSpPr/>
          <p:nvPr/>
        </p:nvSpPr>
        <p:spPr>
          <a:xfrm>
            <a:off x="1115735" y="3339703"/>
            <a:ext cx="5862399" cy="670084"/>
          </a:xfrm>
          <a:prstGeom prst="rect">
            <a:avLst/>
          </a:prstGeom>
          <a:noFill/>
          <a:ln/>
        </p:spPr>
        <p:txBody>
          <a:bodyPr wrap="square" lIns="0" tIns="0" rIns="0" bIns="0" rtlCol="0" anchor="t"/>
          <a:lstStyle/>
          <a:p>
            <a:pPr marL="0" indent="0" algn="l">
              <a:lnSpc>
                <a:spcPts val="2600"/>
              </a:lnSpc>
              <a:buNone/>
            </a:pPr>
            <a:r>
              <a:rPr lang="en-US" sz="2400" dirty="0">
                <a:solidFill>
                  <a:srgbClr val="272525"/>
                </a:solidFill>
                <a:latin typeface="Source Sans 3" pitchFamily="34" charset="0"/>
                <a:ea typeface="Source Sans 3" pitchFamily="34" charset="-122"/>
                <a:cs typeface="Source Sans 3" pitchFamily="34" charset="-120"/>
              </a:rPr>
              <a:t>Học sinh trở nên thu mình, cáu gắt, hoặc thay đổi tính cách đột ngột</a:t>
            </a:r>
            <a:endParaRPr lang="en-US" sz="2400" dirty="0"/>
          </a:p>
        </p:txBody>
      </p:sp>
      <p:sp>
        <p:nvSpPr>
          <p:cNvPr id="7" name="Shape 4"/>
          <p:cNvSpPr/>
          <p:nvPr/>
        </p:nvSpPr>
        <p:spPr>
          <a:xfrm>
            <a:off x="7419856" y="2673787"/>
            <a:ext cx="6372820" cy="1568291"/>
          </a:xfrm>
          <a:prstGeom prst="roundRect">
            <a:avLst>
              <a:gd name="adj" fmla="val 5609"/>
            </a:avLst>
          </a:prstGeom>
          <a:solidFill>
            <a:srgbClr val="FFFFFF">
              <a:alpha val="95000"/>
            </a:srgbClr>
          </a:solidFill>
          <a:ln w="22860">
            <a:solidFill>
              <a:srgbClr val="DABADD"/>
            </a:solidFill>
            <a:prstDash val="solid"/>
          </a:ln>
        </p:spPr>
      </p:sp>
      <p:pic>
        <p:nvPicPr>
          <p:cNvPr id="8" name="Image 1" descr="preencoded.png"/>
          <p:cNvPicPr>
            <a:picLocks noChangeAspect="1"/>
          </p:cNvPicPr>
          <p:nvPr/>
        </p:nvPicPr>
        <p:blipFill>
          <a:blip r:embed="rId3"/>
          <a:stretch>
            <a:fillRect/>
          </a:stretch>
        </p:blipFill>
        <p:spPr>
          <a:xfrm>
            <a:off x="7419856" y="2673787"/>
            <a:ext cx="45720" cy="1568291"/>
          </a:xfrm>
          <a:prstGeom prst="rect">
            <a:avLst/>
          </a:prstGeom>
        </p:spPr>
      </p:pic>
      <p:sp>
        <p:nvSpPr>
          <p:cNvPr id="9" name="Text 5"/>
          <p:cNvSpPr/>
          <p:nvPr/>
        </p:nvSpPr>
        <p:spPr>
          <a:xfrm>
            <a:off x="7697867" y="2906078"/>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Biểu hiện thể chất</a:t>
            </a:r>
            <a:endParaRPr lang="en-US" sz="1900" dirty="0"/>
          </a:p>
        </p:txBody>
      </p:sp>
      <p:sp>
        <p:nvSpPr>
          <p:cNvPr id="10" name="Text 6"/>
          <p:cNvSpPr/>
          <p:nvPr/>
        </p:nvSpPr>
        <p:spPr>
          <a:xfrm>
            <a:off x="7697867" y="3339703"/>
            <a:ext cx="5862518" cy="670084"/>
          </a:xfrm>
          <a:prstGeom prst="rect">
            <a:avLst/>
          </a:prstGeom>
          <a:noFill/>
          <a:ln/>
        </p:spPr>
        <p:txBody>
          <a:bodyPr wrap="square" lIns="0" tIns="0" rIns="0" bIns="0" rtlCol="0" anchor="t"/>
          <a:lstStyle/>
          <a:p>
            <a:pPr marL="0" indent="0" algn="l">
              <a:lnSpc>
                <a:spcPts val="2600"/>
              </a:lnSpc>
              <a:buNone/>
            </a:pPr>
            <a:r>
              <a:rPr lang="en-US" sz="2800" dirty="0">
                <a:solidFill>
                  <a:srgbClr val="272525"/>
                </a:solidFill>
                <a:latin typeface="Source Sans 3" pitchFamily="34" charset="0"/>
                <a:ea typeface="Source Sans 3" pitchFamily="34" charset="-122"/>
                <a:cs typeface="Source Sans 3" pitchFamily="34" charset="-120"/>
              </a:rPr>
              <a:t>Mệt mỏi bất thường, mất tập trung, thay đổi trong ăn uống hoặc ngủ nghỉ</a:t>
            </a:r>
            <a:endParaRPr lang="en-US" sz="2800" dirty="0"/>
          </a:p>
        </p:txBody>
      </p:sp>
      <p:sp>
        <p:nvSpPr>
          <p:cNvPr id="11" name="Shape 7"/>
          <p:cNvSpPr/>
          <p:nvPr/>
        </p:nvSpPr>
        <p:spPr>
          <a:xfrm>
            <a:off x="837724" y="4451509"/>
            <a:ext cx="6372701" cy="1568291"/>
          </a:xfrm>
          <a:prstGeom prst="roundRect">
            <a:avLst>
              <a:gd name="adj" fmla="val 5609"/>
            </a:avLst>
          </a:prstGeom>
          <a:solidFill>
            <a:srgbClr val="FFFFFF">
              <a:alpha val="95000"/>
            </a:srgbClr>
          </a:solidFill>
          <a:ln w="22860">
            <a:solidFill>
              <a:srgbClr val="DABADD"/>
            </a:solidFill>
            <a:prstDash val="solid"/>
          </a:ln>
        </p:spPr>
      </p:sp>
      <p:pic>
        <p:nvPicPr>
          <p:cNvPr id="12" name="Image 2" descr="preencoded.png"/>
          <p:cNvPicPr>
            <a:picLocks noChangeAspect="1"/>
          </p:cNvPicPr>
          <p:nvPr/>
        </p:nvPicPr>
        <p:blipFill>
          <a:blip r:embed="rId3"/>
          <a:stretch>
            <a:fillRect/>
          </a:stretch>
        </p:blipFill>
        <p:spPr>
          <a:xfrm>
            <a:off x="837724" y="4451509"/>
            <a:ext cx="45720" cy="1568291"/>
          </a:xfrm>
          <a:prstGeom prst="rect">
            <a:avLst/>
          </a:prstGeom>
        </p:spPr>
      </p:pic>
      <p:sp>
        <p:nvSpPr>
          <p:cNvPr id="13" name="Text 8"/>
          <p:cNvSpPr/>
          <p:nvPr/>
        </p:nvSpPr>
        <p:spPr>
          <a:xfrm>
            <a:off x="1115735" y="4683800"/>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Kết quả học tập</a:t>
            </a:r>
            <a:endParaRPr lang="en-US" sz="1900" dirty="0"/>
          </a:p>
        </p:txBody>
      </p:sp>
      <p:sp>
        <p:nvSpPr>
          <p:cNvPr id="14" name="Text 9"/>
          <p:cNvSpPr/>
          <p:nvPr/>
        </p:nvSpPr>
        <p:spPr>
          <a:xfrm>
            <a:off x="1115735" y="5117425"/>
            <a:ext cx="5862399" cy="670084"/>
          </a:xfrm>
          <a:prstGeom prst="rect">
            <a:avLst/>
          </a:prstGeom>
          <a:noFill/>
          <a:ln/>
        </p:spPr>
        <p:txBody>
          <a:bodyPr wrap="square" lIns="0" tIns="0" rIns="0" bIns="0" rtlCol="0" anchor="t"/>
          <a:lstStyle/>
          <a:p>
            <a:pPr marL="0" indent="0" algn="l">
              <a:lnSpc>
                <a:spcPts val="2600"/>
              </a:lnSpc>
              <a:buNone/>
            </a:pPr>
            <a:r>
              <a:rPr lang="en-US" sz="2400" dirty="0">
                <a:solidFill>
                  <a:srgbClr val="272525"/>
                </a:solidFill>
                <a:latin typeface="Source Sans 3" pitchFamily="34" charset="0"/>
                <a:ea typeface="Source Sans 3" pitchFamily="34" charset="-122"/>
                <a:cs typeface="Source Sans 3" pitchFamily="34" charset="-120"/>
              </a:rPr>
              <a:t>Suy giảm đáng kể về thành tích học tập, không quan tâm đến các hoạt động yêu thích trước đây</a:t>
            </a:r>
            <a:endParaRPr lang="en-US" sz="2400" dirty="0"/>
          </a:p>
        </p:txBody>
      </p:sp>
      <p:sp>
        <p:nvSpPr>
          <p:cNvPr id="15" name="Shape 10"/>
          <p:cNvSpPr/>
          <p:nvPr/>
        </p:nvSpPr>
        <p:spPr>
          <a:xfrm>
            <a:off x="7419856" y="4451509"/>
            <a:ext cx="6372820" cy="1568291"/>
          </a:xfrm>
          <a:prstGeom prst="roundRect">
            <a:avLst>
              <a:gd name="adj" fmla="val 5609"/>
            </a:avLst>
          </a:prstGeom>
          <a:solidFill>
            <a:srgbClr val="FFFFFF">
              <a:alpha val="95000"/>
            </a:srgbClr>
          </a:solidFill>
          <a:ln w="22860">
            <a:solidFill>
              <a:srgbClr val="DABADD"/>
            </a:solidFill>
            <a:prstDash val="solid"/>
          </a:ln>
        </p:spPr>
      </p:sp>
      <p:pic>
        <p:nvPicPr>
          <p:cNvPr id="16" name="Image 3" descr="preencoded.png"/>
          <p:cNvPicPr>
            <a:picLocks noChangeAspect="1"/>
          </p:cNvPicPr>
          <p:nvPr/>
        </p:nvPicPr>
        <p:blipFill>
          <a:blip r:embed="rId3"/>
          <a:stretch>
            <a:fillRect/>
          </a:stretch>
        </p:blipFill>
        <p:spPr>
          <a:xfrm>
            <a:off x="7419856" y="4451509"/>
            <a:ext cx="45720" cy="1568291"/>
          </a:xfrm>
          <a:prstGeom prst="rect">
            <a:avLst/>
          </a:prstGeom>
        </p:spPr>
      </p:pic>
      <p:sp>
        <p:nvSpPr>
          <p:cNvPr id="17" name="Text 11"/>
          <p:cNvSpPr/>
          <p:nvPr/>
        </p:nvSpPr>
        <p:spPr>
          <a:xfrm>
            <a:off x="7697867" y="4683800"/>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Quan hệ xã hội</a:t>
            </a:r>
            <a:endParaRPr lang="en-US" sz="1900" dirty="0"/>
          </a:p>
        </p:txBody>
      </p:sp>
      <p:sp>
        <p:nvSpPr>
          <p:cNvPr id="18" name="Text 12"/>
          <p:cNvSpPr/>
          <p:nvPr/>
        </p:nvSpPr>
        <p:spPr>
          <a:xfrm>
            <a:off x="7697867" y="5117425"/>
            <a:ext cx="5862518" cy="670084"/>
          </a:xfrm>
          <a:prstGeom prst="rect">
            <a:avLst/>
          </a:prstGeom>
          <a:noFill/>
          <a:ln/>
        </p:spPr>
        <p:txBody>
          <a:bodyPr wrap="square" lIns="0" tIns="0" rIns="0" bIns="0" rtlCol="0" anchor="t"/>
          <a:lstStyle/>
          <a:p>
            <a:pPr marL="0" indent="0" algn="l">
              <a:lnSpc>
                <a:spcPts val="2600"/>
              </a:lnSpc>
              <a:buNone/>
            </a:pPr>
            <a:r>
              <a:rPr lang="en-US" sz="2400" dirty="0">
                <a:solidFill>
                  <a:srgbClr val="272525"/>
                </a:solidFill>
                <a:latin typeface="Source Sans 3" pitchFamily="34" charset="0"/>
                <a:ea typeface="Source Sans 3" pitchFamily="34" charset="-122"/>
                <a:cs typeface="Source Sans 3" pitchFamily="34" charset="-120"/>
              </a:rPr>
              <a:t>Thay đổi nhóm bạn, xa lánh bạn bè cũ, có biểu hiện sợ hãi khi đến trường</a:t>
            </a:r>
            <a:endParaRPr lang="en-US" sz="2400" dirty="0"/>
          </a:p>
        </p:txBody>
      </p:sp>
      <p:sp>
        <p:nvSpPr>
          <p:cNvPr id="19" name="Text 13"/>
          <p:cNvSpPr/>
          <p:nvPr/>
        </p:nvSpPr>
        <p:spPr>
          <a:xfrm>
            <a:off x="837724" y="6255425"/>
            <a:ext cx="12954952" cy="335042"/>
          </a:xfrm>
          <a:prstGeom prst="rect">
            <a:avLst/>
          </a:prstGeom>
          <a:noFill/>
          <a:ln/>
        </p:spPr>
        <p:txBody>
          <a:bodyPr wrap="none" lIns="0" tIns="0" rIns="0" bIns="0" rtlCol="0" anchor="t"/>
          <a:lstStyle/>
          <a:p>
            <a:pPr marL="0" indent="0" algn="l">
              <a:lnSpc>
                <a:spcPts val="2600"/>
              </a:lnSpc>
              <a:buNone/>
            </a:pPr>
            <a:r>
              <a:rPr lang="en-US" sz="2800" dirty="0">
                <a:solidFill>
                  <a:srgbClr val="272525"/>
                </a:solidFill>
                <a:latin typeface="Source Sans 3" pitchFamily="34" charset="0"/>
                <a:ea typeface="Source Sans 3" pitchFamily="34" charset="-122"/>
                <a:cs typeface="Source Sans 3" pitchFamily="34" charset="-120"/>
              </a:rPr>
              <a:t>Giáo viên và phụ huynh cần chú ý quan sát và can thiệp kịp thời khi phát hiện các dấu hiệu này</a:t>
            </a:r>
            <a:r>
              <a:rPr lang="en-US" sz="1600" dirty="0">
                <a:solidFill>
                  <a:srgbClr val="272525"/>
                </a:solidFill>
                <a:latin typeface="Source Sans 3" pitchFamily="34" charset="0"/>
                <a:ea typeface="Source Sans 3" pitchFamily="34" charset="-122"/>
                <a:cs typeface="Source Sans 3" pitchFamily="34" charset="-120"/>
              </a:rPr>
              <a:t>.</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61511" y="454819"/>
            <a:ext cx="10107573" cy="486489"/>
          </a:xfrm>
          <a:prstGeom prst="rect">
            <a:avLst/>
          </a:prstGeom>
          <a:noFill/>
          <a:ln/>
        </p:spPr>
        <p:txBody>
          <a:bodyPr wrap="none" lIns="0" tIns="0" rIns="0" bIns="0" rtlCol="0" anchor="t"/>
          <a:lstStyle/>
          <a:p>
            <a:pPr marL="0" indent="0" algn="l">
              <a:lnSpc>
                <a:spcPts val="3800"/>
              </a:lnSpc>
              <a:buNone/>
            </a:pPr>
            <a:r>
              <a:rPr lang="en-US" sz="3050" dirty="0">
                <a:solidFill>
                  <a:srgbClr val="D73AD7"/>
                </a:solidFill>
                <a:latin typeface="Source Serif 4 Semi Bold" pitchFamily="34" charset="0"/>
                <a:ea typeface="Source Serif 4 Semi Bold" pitchFamily="34" charset="-122"/>
                <a:cs typeface="Source Serif 4 Semi Bold" pitchFamily="34" charset="-120"/>
              </a:rPr>
              <a:t>Giáo Dục Phòng Chống Ma Túy Cho Học Sinh Tiểu Học</a:t>
            </a:r>
            <a:endParaRPr lang="en-US" sz="3050" dirty="0"/>
          </a:p>
        </p:txBody>
      </p:sp>
      <p:sp>
        <p:nvSpPr>
          <p:cNvPr id="3" name="Text 1"/>
          <p:cNvSpPr/>
          <p:nvPr/>
        </p:nvSpPr>
        <p:spPr>
          <a:xfrm>
            <a:off x="661511" y="1338143"/>
            <a:ext cx="6451997" cy="264557"/>
          </a:xfrm>
          <a:prstGeom prst="rect">
            <a:avLst/>
          </a:prstGeom>
          <a:noFill/>
          <a:ln/>
        </p:spPr>
        <p:txBody>
          <a:bodyPr wrap="none" lIns="0" tIns="0" rIns="0" bIns="0" rtlCol="0" anchor="t"/>
          <a:lstStyle/>
          <a:p>
            <a:pPr marL="0" indent="0" algn="l">
              <a:lnSpc>
                <a:spcPts val="2050"/>
              </a:lnSpc>
              <a:buNone/>
            </a:pPr>
            <a:r>
              <a:rPr lang="en-US" dirty="0">
                <a:solidFill>
                  <a:srgbClr val="272525"/>
                </a:solidFill>
                <a:latin typeface="Source Sans 3" pitchFamily="34" charset="0"/>
                <a:ea typeface="Source Sans 3" pitchFamily="34" charset="-122"/>
                <a:cs typeface="Source Sans 3" pitchFamily="34" charset="-120"/>
              </a:rPr>
              <a:t>Phương pháp giáo dục phù hợp với lứa tuổi tiểu học:</a:t>
            </a:r>
            <a:endParaRPr lang="en-US" dirty="0"/>
          </a:p>
        </p:txBody>
      </p:sp>
      <p:sp>
        <p:nvSpPr>
          <p:cNvPr id="4" name="Text 2"/>
          <p:cNvSpPr/>
          <p:nvPr/>
        </p:nvSpPr>
        <p:spPr>
          <a:xfrm>
            <a:off x="661511" y="1751528"/>
            <a:ext cx="6451997" cy="264557"/>
          </a:xfrm>
          <a:prstGeom prst="rect">
            <a:avLst/>
          </a:prstGeom>
          <a:noFill/>
          <a:ln/>
        </p:spPr>
        <p:txBody>
          <a:bodyPr wrap="none" lIns="0" tIns="0" rIns="0" bIns="0" rtlCol="0" anchor="t"/>
          <a:lstStyle/>
          <a:p>
            <a:pPr marL="342900" indent="-342900" algn="l">
              <a:lnSpc>
                <a:spcPts val="2050"/>
              </a:lnSpc>
              <a:buSzPct val="100000"/>
              <a:buChar char="•"/>
            </a:pPr>
            <a:r>
              <a:rPr lang="en-US" sz="2000" dirty="0">
                <a:solidFill>
                  <a:srgbClr val="272525"/>
                </a:solidFill>
                <a:latin typeface="Source Sans 3" pitchFamily="34" charset="0"/>
                <a:ea typeface="Source Sans 3" pitchFamily="34" charset="-122"/>
                <a:cs typeface="Source Sans 3" pitchFamily="34" charset="-120"/>
              </a:rPr>
              <a:t>Sử dụng hình ảnh, câu chuyện và trò chơi tương tác</a:t>
            </a:r>
            <a:endParaRPr lang="en-US" sz="2000" dirty="0"/>
          </a:p>
        </p:txBody>
      </p:sp>
      <p:sp>
        <p:nvSpPr>
          <p:cNvPr id="5" name="Text 3"/>
          <p:cNvSpPr/>
          <p:nvPr/>
        </p:nvSpPr>
        <p:spPr>
          <a:xfrm>
            <a:off x="661511" y="2073950"/>
            <a:ext cx="6451997" cy="264557"/>
          </a:xfrm>
          <a:prstGeom prst="rect">
            <a:avLst/>
          </a:prstGeom>
          <a:noFill/>
          <a:ln/>
        </p:spPr>
        <p:txBody>
          <a:bodyPr wrap="none" lIns="0" tIns="0" rIns="0" bIns="0" rtlCol="0" anchor="t"/>
          <a:lstStyle/>
          <a:p>
            <a:pPr marL="342900" indent="-342900" algn="l">
              <a:lnSpc>
                <a:spcPts val="2050"/>
              </a:lnSpc>
              <a:buSzPct val="100000"/>
              <a:buChar char="•"/>
            </a:pPr>
            <a:r>
              <a:rPr lang="en-US" dirty="0">
                <a:solidFill>
                  <a:srgbClr val="272525"/>
                </a:solidFill>
                <a:latin typeface="Source Sans 3" pitchFamily="34" charset="0"/>
                <a:ea typeface="Source Sans 3" pitchFamily="34" charset="-122"/>
                <a:cs typeface="Source Sans 3" pitchFamily="34" charset="-120"/>
              </a:rPr>
              <a:t>Dạy trẻ nhận biết và từ chối các chất lạ từ người không quen biết</a:t>
            </a:r>
            <a:endParaRPr lang="en-US" dirty="0"/>
          </a:p>
        </p:txBody>
      </p:sp>
      <p:sp>
        <p:nvSpPr>
          <p:cNvPr id="6" name="Text 4"/>
          <p:cNvSpPr/>
          <p:nvPr/>
        </p:nvSpPr>
        <p:spPr>
          <a:xfrm>
            <a:off x="661511" y="2396371"/>
            <a:ext cx="6451997" cy="264557"/>
          </a:xfrm>
          <a:prstGeom prst="rect">
            <a:avLst/>
          </a:prstGeom>
          <a:noFill/>
          <a:ln/>
        </p:spPr>
        <p:txBody>
          <a:bodyPr wrap="none" lIns="0" tIns="0" rIns="0" bIns="0" rtlCol="0" anchor="t"/>
          <a:lstStyle/>
          <a:p>
            <a:pPr marL="342900" indent="-342900" algn="l">
              <a:lnSpc>
                <a:spcPts val="2050"/>
              </a:lnSpc>
              <a:buSzPct val="100000"/>
              <a:buChar char="•"/>
            </a:pPr>
            <a:r>
              <a:rPr lang="en-US" sz="2000" dirty="0">
                <a:solidFill>
                  <a:srgbClr val="272525"/>
                </a:solidFill>
                <a:latin typeface="Source Sans 3" pitchFamily="34" charset="0"/>
                <a:ea typeface="Source Sans 3" pitchFamily="34" charset="-122"/>
                <a:cs typeface="Source Sans 3" pitchFamily="34" charset="-120"/>
              </a:rPr>
              <a:t>Tổ chức các hoạt động ngoại khóa về chủ đề sức khỏe và an toàn</a:t>
            </a:r>
            <a:endParaRPr lang="en-US" sz="2000" dirty="0"/>
          </a:p>
        </p:txBody>
      </p:sp>
      <p:sp>
        <p:nvSpPr>
          <p:cNvPr id="7" name="Text 5"/>
          <p:cNvSpPr/>
          <p:nvPr/>
        </p:nvSpPr>
        <p:spPr>
          <a:xfrm>
            <a:off x="434102" y="2718792"/>
            <a:ext cx="6451997" cy="264557"/>
          </a:xfrm>
          <a:prstGeom prst="rect">
            <a:avLst/>
          </a:prstGeom>
          <a:noFill/>
          <a:ln/>
        </p:spPr>
        <p:txBody>
          <a:bodyPr wrap="none" lIns="0" tIns="0" rIns="0" bIns="0" rtlCol="0" anchor="t"/>
          <a:lstStyle/>
          <a:p>
            <a:pPr marL="342900" indent="-342900" algn="l">
              <a:lnSpc>
                <a:spcPts val="2050"/>
              </a:lnSpc>
              <a:buSzPct val="100000"/>
              <a:buChar char="•"/>
            </a:pPr>
            <a:r>
              <a:rPr lang="en-US" sz="2000" dirty="0">
                <a:solidFill>
                  <a:srgbClr val="272525"/>
                </a:solidFill>
                <a:latin typeface="Source Sans 3" pitchFamily="34" charset="0"/>
                <a:ea typeface="Source Sans 3" pitchFamily="34" charset="-122"/>
                <a:cs typeface="Source Sans 3" pitchFamily="34" charset="-120"/>
              </a:rPr>
              <a:t>Xây dựng mối quan hệ tin cậy để trẻ dám chia sẻ khi gặp vấn đề</a:t>
            </a:r>
            <a:endParaRPr lang="en-US" sz="2000" dirty="0"/>
          </a:p>
        </p:txBody>
      </p:sp>
      <p:pic>
        <p:nvPicPr>
          <p:cNvPr id="8" name="Image 0" descr="preencoded.png"/>
          <p:cNvPicPr>
            <a:picLocks noChangeAspect="1"/>
          </p:cNvPicPr>
          <p:nvPr/>
        </p:nvPicPr>
        <p:blipFill>
          <a:blip r:embed="rId3"/>
          <a:stretch>
            <a:fillRect/>
          </a:stretch>
        </p:blipFill>
        <p:spPr>
          <a:xfrm>
            <a:off x="7900749" y="1180408"/>
            <a:ext cx="6075759" cy="6646880"/>
          </a:xfrm>
          <a:prstGeom prst="rect">
            <a:avLst/>
          </a:prstGeom>
        </p:spPr>
      </p:pic>
      <p:sp>
        <p:nvSpPr>
          <p:cNvPr id="9" name="Text 6"/>
          <p:cNvSpPr/>
          <p:nvPr/>
        </p:nvSpPr>
        <p:spPr>
          <a:xfrm>
            <a:off x="7524512" y="8013263"/>
            <a:ext cx="6451997" cy="529114"/>
          </a:xfrm>
          <a:prstGeom prst="rect">
            <a:avLst/>
          </a:prstGeom>
          <a:noFill/>
          <a:ln/>
        </p:spPr>
        <p:txBody>
          <a:bodyPr wrap="square" lIns="0" tIns="0" rIns="0" bIns="0" rtlCol="0" anchor="t"/>
          <a:lstStyle/>
          <a:p>
            <a:pPr marL="0" indent="0" algn="l">
              <a:lnSpc>
                <a:spcPts val="2050"/>
              </a:lnSpc>
              <a:buNone/>
            </a:pPr>
            <a:r>
              <a:rPr lang="en-US" sz="1300" dirty="0">
                <a:solidFill>
                  <a:srgbClr val="272525"/>
                </a:solidFill>
                <a:latin typeface="Source Sans 3" pitchFamily="34" charset="0"/>
                <a:ea typeface="Source Sans 3" pitchFamily="34" charset="-122"/>
                <a:cs typeface="Source Sans 3" pitchFamily="34" charset="-120"/>
              </a:rPr>
              <a:t>Giáo dục phòng chống ma túy cần được thực hiện một cách nhẹ nhàng, phù hợp với tâm lý lứa tuổi, tránh gây hoang mang cho các em.</a:t>
            </a:r>
            <a:endParaRPr lang="en-US" sz="1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178957"/>
            <a:ext cx="5648087" cy="615910"/>
          </a:xfrm>
          <a:prstGeom prst="rect">
            <a:avLst/>
          </a:prstGeom>
          <a:noFill/>
          <a:ln/>
        </p:spPr>
        <p:txBody>
          <a:bodyPr wrap="none" lIns="0" tIns="0" rIns="0" bIns="0" rtlCol="0" anchor="t"/>
          <a:lstStyle/>
          <a:p>
            <a:pPr marL="0" indent="0" algn="l">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Vai Trò Của Nhà Trường</a:t>
            </a:r>
            <a:endParaRPr lang="en-US" sz="3850" dirty="0"/>
          </a:p>
        </p:txBody>
      </p:sp>
      <p:pic>
        <p:nvPicPr>
          <p:cNvPr id="4" name="Image 1" descr="preencoded.png"/>
          <p:cNvPicPr>
            <a:picLocks noChangeAspect="1"/>
          </p:cNvPicPr>
          <p:nvPr/>
        </p:nvPicPr>
        <p:blipFill>
          <a:blip r:embed="rId4"/>
          <a:stretch>
            <a:fillRect/>
          </a:stretch>
        </p:blipFill>
        <p:spPr>
          <a:xfrm>
            <a:off x="6324124" y="2108954"/>
            <a:ext cx="1047274" cy="1256705"/>
          </a:xfrm>
          <a:prstGeom prst="rect">
            <a:avLst/>
          </a:prstGeom>
        </p:spPr>
      </p:pic>
      <p:sp>
        <p:nvSpPr>
          <p:cNvPr id="5" name="Text 1"/>
          <p:cNvSpPr/>
          <p:nvPr/>
        </p:nvSpPr>
        <p:spPr>
          <a:xfrm>
            <a:off x="7580828" y="2318385"/>
            <a:ext cx="2499479" cy="308015"/>
          </a:xfrm>
          <a:prstGeom prst="rect">
            <a:avLst/>
          </a:prstGeom>
          <a:noFill/>
          <a:ln/>
        </p:spPr>
        <p:txBody>
          <a:bodyPr wrap="none" lIns="0" tIns="0" rIns="0" bIns="0" rtlCol="0" anchor="t"/>
          <a:lstStyle/>
          <a:p>
            <a:pPr marL="0" indent="0" algn="l">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Xây dựng môi trường</a:t>
            </a:r>
            <a:endParaRPr lang="en-US" sz="1900" dirty="0"/>
          </a:p>
        </p:txBody>
      </p:sp>
      <p:sp>
        <p:nvSpPr>
          <p:cNvPr id="6" name="Text 2"/>
          <p:cNvSpPr/>
          <p:nvPr/>
        </p:nvSpPr>
        <p:spPr>
          <a:xfrm>
            <a:off x="7580828" y="2752011"/>
            <a:ext cx="6211848" cy="335042"/>
          </a:xfrm>
          <a:prstGeom prst="rect">
            <a:avLst/>
          </a:prstGeom>
          <a:noFill/>
          <a:ln/>
        </p:spPr>
        <p:txBody>
          <a:bodyPr wrap="none" lIns="0" tIns="0" rIns="0" bIns="0" rtlCol="0" anchor="t"/>
          <a:lstStyle/>
          <a:p>
            <a:pPr marL="0" indent="0" algn="l">
              <a:lnSpc>
                <a:spcPts val="2600"/>
              </a:lnSpc>
              <a:buNone/>
            </a:pPr>
            <a:r>
              <a:rPr lang="en-US" sz="1600" dirty="0">
                <a:solidFill>
                  <a:srgbClr val="272525"/>
                </a:solidFill>
                <a:latin typeface="Source Sans 3" pitchFamily="34" charset="0"/>
                <a:ea typeface="Source Sans 3" pitchFamily="34" charset="-122"/>
                <a:cs typeface="Source Sans 3" pitchFamily="34" charset="-120"/>
              </a:rPr>
              <a:t>Tạo môi trường học tập an toàn, thân thiện và lành mạnh cho học sinh</a:t>
            </a:r>
            <a:endParaRPr lang="en-US" sz="1600" dirty="0"/>
          </a:p>
        </p:txBody>
      </p:sp>
      <p:pic>
        <p:nvPicPr>
          <p:cNvPr id="7" name="Image 2" descr="preencoded.png"/>
          <p:cNvPicPr>
            <a:picLocks noChangeAspect="1"/>
          </p:cNvPicPr>
          <p:nvPr/>
        </p:nvPicPr>
        <p:blipFill>
          <a:blip r:embed="rId5"/>
          <a:stretch>
            <a:fillRect/>
          </a:stretch>
        </p:blipFill>
        <p:spPr>
          <a:xfrm>
            <a:off x="6324124" y="3365659"/>
            <a:ext cx="1047274" cy="1522571"/>
          </a:xfrm>
          <a:prstGeom prst="rect">
            <a:avLst/>
          </a:prstGeom>
        </p:spPr>
      </p:pic>
      <p:sp>
        <p:nvSpPr>
          <p:cNvPr id="8" name="Text 3"/>
          <p:cNvSpPr/>
          <p:nvPr/>
        </p:nvSpPr>
        <p:spPr>
          <a:xfrm>
            <a:off x="7580828" y="3575090"/>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Giáo dục kỹ năng</a:t>
            </a:r>
            <a:endParaRPr lang="en-US" sz="1900" dirty="0"/>
          </a:p>
        </p:txBody>
      </p:sp>
      <p:sp>
        <p:nvSpPr>
          <p:cNvPr id="9" name="Text 4"/>
          <p:cNvSpPr/>
          <p:nvPr/>
        </p:nvSpPr>
        <p:spPr>
          <a:xfrm>
            <a:off x="7580828" y="4008715"/>
            <a:ext cx="6211848" cy="670084"/>
          </a:xfrm>
          <a:prstGeom prst="rect">
            <a:avLst/>
          </a:prstGeom>
          <a:noFill/>
          <a:ln/>
        </p:spPr>
        <p:txBody>
          <a:bodyPr wrap="square" lIns="0" tIns="0" rIns="0" bIns="0" rtlCol="0" anchor="t"/>
          <a:lstStyle/>
          <a:p>
            <a:pPr marL="0" indent="0" algn="l">
              <a:lnSpc>
                <a:spcPts val="2600"/>
              </a:lnSpc>
              <a:buNone/>
            </a:pPr>
            <a:r>
              <a:rPr lang="en-US" sz="1600" dirty="0">
                <a:solidFill>
                  <a:srgbClr val="272525"/>
                </a:solidFill>
                <a:latin typeface="Source Sans 3" pitchFamily="34" charset="0"/>
                <a:ea typeface="Source Sans 3" pitchFamily="34" charset="-122"/>
                <a:cs typeface="Source Sans 3" pitchFamily="34" charset="-120"/>
              </a:rPr>
              <a:t>Lồng ghép nội dung phòng chống tệ nạn xã hội vào các môn học và hoạt động</a:t>
            </a:r>
            <a:endParaRPr lang="en-US" sz="1600" dirty="0"/>
          </a:p>
        </p:txBody>
      </p:sp>
      <p:pic>
        <p:nvPicPr>
          <p:cNvPr id="10" name="Image 3" descr="preencoded.png"/>
          <p:cNvPicPr>
            <a:picLocks noChangeAspect="1"/>
          </p:cNvPicPr>
          <p:nvPr/>
        </p:nvPicPr>
        <p:blipFill>
          <a:blip r:embed="rId6"/>
          <a:stretch>
            <a:fillRect/>
          </a:stretch>
        </p:blipFill>
        <p:spPr>
          <a:xfrm>
            <a:off x="6324124" y="4888230"/>
            <a:ext cx="1047274" cy="1256705"/>
          </a:xfrm>
          <a:prstGeom prst="rect">
            <a:avLst/>
          </a:prstGeom>
        </p:spPr>
      </p:pic>
      <p:sp>
        <p:nvSpPr>
          <p:cNvPr id="11" name="Text 5"/>
          <p:cNvSpPr/>
          <p:nvPr/>
        </p:nvSpPr>
        <p:spPr>
          <a:xfrm>
            <a:off x="7580828" y="5097661"/>
            <a:ext cx="2553176" cy="308015"/>
          </a:xfrm>
          <a:prstGeom prst="rect">
            <a:avLst/>
          </a:prstGeom>
          <a:noFill/>
          <a:ln/>
        </p:spPr>
        <p:txBody>
          <a:bodyPr wrap="none" lIns="0" tIns="0" rIns="0" bIns="0" rtlCol="0" anchor="t"/>
          <a:lstStyle/>
          <a:p>
            <a:pPr marL="0" indent="0" algn="l">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Giám sát và phát hiện</a:t>
            </a:r>
            <a:endParaRPr lang="en-US" sz="1900" dirty="0"/>
          </a:p>
        </p:txBody>
      </p:sp>
      <p:sp>
        <p:nvSpPr>
          <p:cNvPr id="12" name="Text 6"/>
          <p:cNvSpPr/>
          <p:nvPr/>
        </p:nvSpPr>
        <p:spPr>
          <a:xfrm>
            <a:off x="7580828" y="5531287"/>
            <a:ext cx="6211848" cy="335042"/>
          </a:xfrm>
          <a:prstGeom prst="rect">
            <a:avLst/>
          </a:prstGeom>
          <a:noFill/>
          <a:ln/>
        </p:spPr>
        <p:txBody>
          <a:bodyPr wrap="none" lIns="0" tIns="0" rIns="0" bIns="0" rtlCol="0" anchor="t"/>
          <a:lstStyle/>
          <a:p>
            <a:pPr marL="0" indent="0" algn="l">
              <a:lnSpc>
                <a:spcPts val="2600"/>
              </a:lnSpc>
              <a:buNone/>
            </a:pPr>
            <a:r>
              <a:rPr lang="en-US" sz="1600" dirty="0">
                <a:solidFill>
                  <a:srgbClr val="272525"/>
                </a:solidFill>
                <a:latin typeface="Source Sans 3" pitchFamily="34" charset="0"/>
                <a:ea typeface="Source Sans 3" pitchFamily="34" charset="-122"/>
                <a:cs typeface="Source Sans 3" pitchFamily="34" charset="-120"/>
              </a:rPr>
              <a:t>Theo dõi, phát hiện sớm các biểu hiện bất thường của học sinh</a:t>
            </a:r>
            <a:endParaRPr lang="en-US" sz="1600" dirty="0"/>
          </a:p>
        </p:txBody>
      </p:sp>
      <p:sp>
        <p:nvSpPr>
          <p:cNvPr id="13" name="Text 7"/>
          <p:cNvSpPr/>
          <p:nvPr/>
        </p:nvSpPr>
        <p:spPr>
          <a:xfrm>
            <a:off x="6324124" y="6380559"/>
            <a:ext cx="7468553" cy="670084"/>
          </a:xfrm>
          <a:prstGeom prst="rect">
            <a:avLst/>
          </a:prstGeom>
          <a:noFill/>
          <a:ln/>
        </p:spPr>
        <p:txBody>
          <a:bodyPr wrap="square" lIns="0" tIns="0" rIns="0" bIns="0" rtlCol="0" anchor="t"/>
          <a:lstStyle/>
          <a:p>
            <a:pPr marL="0" indent="0" algn="l">
              <a:lnSpc>
                <a:spcPts val="2600"/>
              </a:lnSpc>
              <a:buNone/>
            </a:pPr>
            <a:r>
              <a:rPr lang="en-US" sz="1600" dirty="0">
                <a:solidFill>
                  <a:srgbClr val="272525"/>
                </a:solidFill>
                <a:latin typeface="Source Sans 3" pitchFamily="34" charset="0"/>
                <a:ea typeface="Source Sans 3" pitchFamily="34" charset="-122"/>
                <a:cs typeface="Source Sans 3" pitchFamily="34" charset="-120"/>
              </a:rPr>
              <a:t>Nhà trường cần phối hợp chặt chẽ với gia đình và các cơ quan chức năng để xây dựng hệ thống bảo vệ toàn diện cho học sinh.</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5455" y="539948"/>
            <a:ext cx="4620339" cy="577572"/>
          </a:xfrm>
          <a:prstGeom prst="rect">
            <a:avLst/>
          </a:prstGeom>
          <a:noFill/>
          <a:ln/>
        </p:spPr>
        <p:txBody>
          <a:bodyPr wrap="none" lIns="0" tIns="0" rIns="0" bIns="0" rtlCol="0" anchor="t"/>
          <a:lstStyle/>
          <a:p>
            <a:pPr marL="0" indent="0" algn="l">
              <a:lnSpc>
                <a:spcPts val="4500"/>
              </a:lnSpc>
              <a:buNone/>
            </a:pPr>
            <a:r>
              <a:rPr lang="en-US" sz="3600" dirty="0">
                <a:solidFill>
                  <a:srgbClr val="D73AD7"/>
                </a:solidFill>
                <a:latin typeface="Source Serif 4 Semi Bold" pitchFamily="34" charset="0"/>
                <a:ea typeface="Source Serif 4 Semi Bold" pitchFamily="34" charset="-122"/>
                <a:cs typeface="Source Serif 4 Semi Bold" pitchFamily="34" charset="-120"/>
              </a:rPr>
              <a:t>Vai Trò Của Gia Đình</a:t>
            </a:r>
            <a:endParaRPr lang="en-US" sz="3600" dirty="0"/>
          </a:p>
        </p:txBody>
      </p:sp>
      <p:pic>
        <p:nvPicPr>
          <p:cNvPr id="3" name="Image 0" descr="preencoded.png"/>
          <p:cNvPicPr>
            <a:picLocks noChangeAspect="1"/>
          </p:cNvPicPr>
          <p:nvPr/>
        </p:nvPicPr>
        <p:blipFill>
          <a:blip r:embed="rId3"/>
          <a:stretch>
            <a:fillRect/>
          </a:stretch>
        </p:blipFill>
        <p:spPr>
          <a:xfrm>
            <a:off x="785455" y="1632823"/>
            <a:ext cx="6290191" cy="6290191"/>
          </a:xfrm>
          <a:prstGeom prst="rect">
            <a:avLst/>
          </a:prstGeom>
        </p:spPr>
      </p:pic>
      <p:sp>
        <p:nvSpPr>
          <p:cNvPr id="4" name="Text 1"/>
          <p:cNvSpPr/>
          <p:nvPr/>
        </p:nvSpPr>
        <p:spPr>
          <a:xfrm>
            <a:off x="7562374" y="1588651"/>
            <a:ext cx="6290191" cy="628174"/>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Source Sans 3" pitchFamily="34" charset="0"/>
                <a:ea typeface="Source Sans 3" pitchFamily="34" charset="-122"/>
                <a:cs typeface="Source Sans 3" pitchFamily="34" charset="-120"/>
              </a:rPr>
              <a:t>Gia đình đóng vai trò then chốt trong việc phòng chống tệ nạn xã hội và ma túy cho trẻ:</a:t>
            </a:r>
            <a:endParaRPr lang="en-US" sz="1500" dirty="0"/>
          </a:p>
        </p:txBody>
      </p:sp>
      <p:sp>
        <p:nvSpPr>
          <p:cNvPr id="5" name="Shape 2"/>
          <p:cNvSpPr/>
          <p:nvPr/>
        </p:nvSpPr>
        <p:spPr>
          <a:xfrm>
            <a:off x="7562374" y="2437686"/>
            <a:ext cx="441722" cy="441722"/>
          </a:xfrm>
          <a:prstGeom prst="roundRect">
            <a:avLst>
              <a:gd name="adj" fmla="val 18671"/>
            </a:avLst>
          </a:prstGeom>
          <a:solidFill>
            <a:srgbClr val="F4D4F7"/>
          </a:solidFill>
          <a:ln w="7620">
            <a:solidFill>
              <a:srgbClr val="DABADD"/>
            </a:solidFill>
            <a:prstDash val="solid"/>
          </a:ln>
        </p:spPr>
      </p:sp>
      <p:sp>
        <p:nvSpPr>
          <p:cNvPr id="6" name="Text 3"/>
          <p:cNvSpPr/>
          <p:nvPr/>
        </p:nvSpPr>
        <p:spPr>
          <a:xfrm>
            <a:off x="8200430" y="2505075"/>
            <a:ext cx="2310170" cy="288727"/>
          </a:xfrm>
          <a:prstGeom prst="rect">
            <a:avLst/>
          </a:prstGeom>
          <a:noFill/>
          <a:ln/>
        </p:spPr>
        <p:txBody>
          <a:bodyPr wrap="none" lIns="0" tIns="0" rIns="0" bIns="0" rtlCol="0" anchor="t"/>
          <a:lstStyle/>
          <a:p>
            <a:pPr marL="0" indent="0" algn="l">
              <a:lnSpc>
                <a:spcPts val="2250"/>
              </a:lnSpc>
              <a:buNone/>
            </a:pPr>
            <a:r>
              <a:rPr lang="en-US" sz="1800" dirty="0">
                <a:solidFill>
                  <a:srgbClr val="272525"/>
                </a:solidFill>
                <a:latin typeface="Source Serif 4 Semi Bold" pitchFamily="34" charset="0"/>
                <a:ea typeface="Source Serif 4 Semi Bold" pitchFamily="34" charset="-122"/>
                <a:cs typeface="Source Serif 4 Semi Bold" pitchFamily="34" charset="-120"/>
              </a:rPr>
              <a:t>Giáo dục từ sớm</a:t>
            </a:r>
            <a:endParaRPr lang="en-US" sz="1800" dirty="0"/>
          </a:p>
        </p:txBody>
      </p:sp>
      <p:sp>
        <p:nvSpPr>
          <p:cNvPr id="7" name="Text 4"/>
          <p:cNvSpPr/>
          <p:nvPr/>
        </p:nvSpPr>
        <p:spPr>
          <a:xfrm>
            <a:off x="8200430" y="2990136"/>
            <a:ext cx="5652135" cy="314087"/>
          </a:xfrm>
          <a:prstGeom prst="rect">
            <a:avLst/>
          </a:prstGeom>
          <a:noFill/>
          <a:ln/>
        </p:spPr>
        <p:txBody>
          <a:bodyPr wrap="none" lIns="0" tIns="0" rIns="0" bIns="0" rtlCol="0" anchor="t"/>
          <a:lstStyle/>
          <a:p>
            <a:pPr marL="0" indent="0" algn="l">
              <a:lnSpc>
                <a:spcPts val="2450"/>
              </a:lnSpc>
              <a:buNone/>
            </a:pPr>
            <a:r>
              <a:rPr lang="en-US" sz="1500" dirty="0">
                <a:solidFill>
                  <a:srgbClr val="272525"/>
                </a:solidFill>
                <a:latin typeface="Source Sans 3" pitchFamily="34" charset="0"/>
                <a:ea typeface="Source Sans 3" pitchFamily="34" charset="-122"/>
                <a:cs typeface="Source Sans 3" pitchFamily="34" charset="-120"/>
              </a:rPr>
              <a:t>Dạy trẻ về an toàn cá nhân và cách tự bảo vệ bản thân</a:t>
            </a:r>
            <a:endParaRPr lang="en-US" sz="1500" dirty="0"/>
          </a:p>
        </p:txBody>
      </p:sp>
      <p:sp>
        <p:nvSpPr>
          <p:cNvPr id="8" name="Shape 5"/>
          <p:cNvSpPr/>
          <p:nvPr/>
        </p:nvSpPr>
        <p:spPr>
          <a:xfrm>
            <a:off x="7562374" y="3696891"/>
            <a:ext cx="441722" cy="441722"/>
          </a:xfrm>
          <a:prstGeom prst="roundRect">
            <a:avLst>
              <a:gd name="adj" fmla="val 18671"/>
            </a:avLst>
          </a:prstGeom>
          <a:solidFill>
            <a:srgbClr val="F4D4F7"/>
          </a:solidFill>
          <a:ln w="7620">
            <a:solidFill>
              <a:srgbClr val="DABADD"/>
            </a:solidFill>
            <a:prstDash val="solid"/>
          </a:ln>
        </p:spPr>
      </p:sp>
      <p:sp>
        <p:nvSpPr>
          <p:cNvPr id="9" name="Text 6"/>
          <p:cNvSpPr/>
          <p:nvPr/>
        </p:nvSpPr>
        <p:spPr>
          <a:xfrm>
            <a:off x="8200430" y="3764280"/>
            <a:ext cx="2310170" cy="288727"/>
          </a:xfrm>
          <a:prstGeom prst="rect">
            <a:avLst/>
          </a:prstGeom>
          <a:noFill/>
          <a:ln/>
        </p:spPr>
        <p:txBody>
          <a:bodyPr wrap="none" lIns="0" tIns="0" rIns="0" bIns="0" rtlCol="0" anchor="t"/>
          <a:lstStyle/>
          <a:p>
            <a:pPr marL="0" indent="0" algn="l">
              <a:lnSpc>
                <a:spcPts val="2250"/>
              </a:lnSpc>
              <a:buNone/>
            </a:pPr>
            <a:r>
              <a:rPr lang="en-US" sz="1800" dirty="0">
                <a:solidFill>
                  <a:srgbClr val="272525"/>
                </a:solidFill>
                <a:latin typeface="Source Serif 4 Semi Bold" pitchFamily="34" charset="0"/>
                <a:ea typeface="Source Serif 4 Semi Bold" pitchFamily="34" charset="-122"/>
                <a:cs typeface="Source Serif 4 Semi Bold" pitchFamily="34" charset="-120"/>
              </a:rPr>
              <a:t>Quan tâm, lắng nghe</a:t>
            </a:r>
            <a:endParaRPr lang="en-US" sz="1800" dirty="0"/>
          </a:p>
        </p:txBody>
      </p:sp>
      <p:sp>
        <p:nvSpPr>
          <p:cNvPr id="10" name="Text 7"/>
          <p:cNvSpPr/>
          <p:nvPr/>
        </p:nvSpPr>
        <p:spPr>
          <a:xfrm>
            <a:off x="8200430" y="4249341"/>
            <a:ext cx="5652135" cy="628174"/>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Source Sans 3" pitchFamily="34" charset="0"/>
                <a:ea typeface="Source Sans 3" pitchFamily="34" charset="-122"/>
                <a:cs typeface="Source Sans 3" pitchFamily="34" charset="-120"/>
              </a:rPr>
              <a:t>Dành thời gian trò chuyện, lắng nghe và quan sát những thay đổi của trẻ</a:t>
            </a:r>
            <a:endParaRPr lang="en-US" sz="1500" dirty="0"/>
          </a:p>
        </p:txBody>
      </p:sp>
      <p:sp>
        <p:nvSpPr>
          <p:cNvPr id="11" name="Shape 8"/>
          <p:cNvSpPr/>
          <p:nvPr/>
        </p:nvSpPr>
        <p:spPr>
          <a:xfrm>
            <a:off x="7562374" y="5270182"/>
            <a:ext cx="441722" cy="441722"/>
          </a:xfrm>
          <a:prstGeom prst="roundRect">
            <a:avLst>
              <a:gd name="adj" fmla="val 18671"/>
            </a:avLst>
          </a:prstGeom>
          <a:solidFill>
            <a:srgbClr val="F4D4F7"/>
          </a:solidFill>
          <a:ln w="7620">
            <a:solidFill>
              <a:srgbClr val="DABADD"/>
            </a:solidFill>
            <a:prstDash val="solid"/>
          </a:ln>
        </p:spPr>
      </p:sp>
      <p:sp>
        <p:nvSpPr>
          <p:cNvPr id="12" name="Text 9"/>
          <p:cNvSpPr/>
          <p:nvPr/>
        </p:nvSpPr>
        <p:spPr>
          <a:xfrm>
            <a:off x="8200430" y="5337572"/>
            <a:ext cx="2310170" cy="288727"/>
          </a:xfrm>
          <a:prstGeom prst="rect">
            <a:avLst/>
          </a:prstGeom>
          <a:noFill/>
          <a:ln/>
        </p:spPr>
        <p:txBody>
          <a:bodyPr wrap="none" lIns="0" tIns="0" rIns="0" bIns="0" rtlCol="0" anchor="t"/>
          <a:lstStyle/>
          <a:p>
            <a:pPr marL="0" indent="0" algn="l">
              <a:lnSpc>
                <a:spcPts val="2250"/>
              </a:lnSpc>
              <a:buNone/>
            </a:pPr>
            <a:r>
              <a:rPr lang="en-US" sz="1800" dirty="0">
                <a:solidFill>
                  <a:srgbClr val="272525"/>
                </a:solidFill>
                <a:latin typeface="Source Serif 4 Semi Bold" pitchFamily="34" charset="0"/>
                <a:ea typeface="Source Serif 4 Semi Bold" pitchFamily="34" charset="-122"/>
                <a:cs typeface="Source Serif 4 Semi Bold" pitchFamily="34" charset="-120"/>
              </a:rPr>
              <a:t>Làm gương tốt</a:t>
            </a:r>
            <a:endParaRPr lang="en-US" sz="1800" dirty="0"/>
          </a:p>
        </p:txBody>
      </p:sp>
      <p:sp>
        <p:nvSpPr>
          <p:cNvPr id="13" name="Text 10"/>
          <p:cNvSpPr/>
          <p:nvPr/>
        </p:nvSpPr>
        <p:spPr>
          <a:xfrm>
            <a:off x="8200430" y="5822633"/>
            <a:ext cx="5652135" cy="314087"/>
          </a:xfrm>
          <a:prstGeom prst="rect">
            <a:avLst/>
          </a:prstGeom>
          <a:noFill/>
          <a:ln/>
        </p:spPr>
        <p:txBody>
          <a:bodyPr wrap="none" lIns="0" tIns="0" rIns="0" bIns="0" rtlCol="0" anchor="t"/>
          <a:lstStyle/>
          <a:p>
            <a:pPr marL="0" indent="0" algn="l">
              <a:lnSpc>
                <a:spcPts val="2450"/>
              </a:lnSpc>
              <a:buNone/>
            </a:pPr>
            <a:r>
              <a:rPr lang="en-US" sz="1500" dirty="0">
                <a:solidFill>
                  <a:srgbClr val="272525"/>
                </a:solidFill>
                <a:latin typeface="Source Sans 3" pitchFamily="34" charset="0"/>
                <a:ea typeface="Source Sans 3" pitchFamily="34" charset="-122"/>
                <a:cs typeface="Source Sans 3" pitchFamily="34" charset="-120"/>
              </a:rPr>
              <a:t>Thể hiện lối sống lành mạnh và tích cực trước mặt con cái</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1045012"/>
            <a:ext cx="9202817" cy="615910"/>
          </a:xfrm>
          <a:prstGeom prst="rect">
            <a:avLst/>
          </a:prstGeom>
          <a:noFill/>
          <a:ln/>
        </p:spPr>
        <p:txBody>
          <a:bodyPr wrap="none" lIns="0" tIns="0" rIns="0" bIns="0" rtlCol="0" anchor="t"/>
          <a:lstStyle/>
          <a:p>
            <a:pPr marL="0" indent="0" algn="l">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Phối Hợp Giữa Nhà Trường và Gia Đình</a:t>
            </a:r>
            <a:endParaRPr lang="en-US" sz="3850" dirty="0"/>
          </a:p>
        </p:txBody>
      </p:sp>
      <p:sp>
        <p:nvSpPr>
          <p:cNvPr id="3" name="Text 1"/>
          <p:cNvSpPr/>
          <p:nvPr/>
        </p:nvSpPr>
        <p:spPr>
          <a:xfrm>
            <a:off x="2269927" y="2582942"/>
            <a:ext cx="2464118" cy="308015"/>
          </a:xfrm>
          <a:prstGeom prst="rect">
            <a:avLst/>
          </a:prstGeom>
          <a:noFill/>
          <a:ln/>
        </p:spPr>
        <p:txBody>
          <a:bodyPr wrap="none" lIns="0" tIns="0" rIns="0" bIns="0" rtlCol="0" anchor="t"/>
          <a:lstStyle/>
          <a:p>
            <a:pPr marL="0" indent="0" algn="r">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Thông tin hai chiều</a:t>
            </a:r>
            <a:endParaRPr lang="en-US" sz="1900" dirty="0"/>
          </a:p>
        </p:txBody>
      </p:sp>
      <p:sp>
        <p:nvSpPr>
          <p:cNvPr id="4" name="Text 2"/>
          <p:cNvSpPr/>
          <p:nvPr/>
        </p:nvSpPr>
        <p:spPr>
          <a:xfrm>
            <a:off x="837724" y="3016568"/>
            <a:ext cx="3896320" cy="670084"/>
          </a:xfrm>
          <a:prstGeom prst="rect">
            <a:avLst/>
          </a:prstGeom>
          <a:noFill/>
          <a:ln/>
        </p:spPr>
        <p:txBody>
          <a:bodyPr wrap="square" lIns="0" tIns="0" rIns="0" bIns="0" rtlCol="0" anchor="t"/>
          <a:lstStyle/>
          <a:p>
            <a:pPr marL="0" indent="0" algn="r">
              <a:lnSpc>
                <a:spcPts val="2600"/>
              </a:lnSpc>
              <a:buNone/>
            </a:pPr>
            <a:r>
              <a:rPr lang="en-US" sz="1600" dirty="0">
                <a:solidFill>
                  <a:srgbClr val="272525"/>
                </a:solidFill>
                <a:latin typeface="Source Sans 3" pitchFamily="34" charset="0"/>
                <a:ea typeface="Source Sans 3" pitchFamily="34" charset="-122"/>
                <a:cs typeface="Source Sans 3" pitchFamily="34" charset="-120"/>
              </a:rPr>
              <a:t>Trao đổi thường xuyên giữa giáo viên và phụ huynh về tình hình học sinh</a:t>
            </a:r>
            <a:endParaRPr lang="en-US" sz="1600" dirty="0"/>
          </a:p>
        </p:txBody>
      </p:sp>
      <p:pic>
        <p:nvPicPr>
          <p:cNvPr id="5" name="Image 0" descr="preencoded.png"/>
          <p:cNvPicPr>
            <a:picLocks noChangeAspect="1"/>
          </p:cNvPicPr>
          <p:nvPr/>
        </p:nvPicPr>
        <p:blipFill>
          <a:blip r:embed="rId3"/>
          <a:stretch>
            <a:fillRect/>
          </a:stretch>
        </p:blipFill>
        <p:spPr>
          <a:xfrm>
            <a:off x="5048131" y="2079784"/>
            <a:ext cx="4534138" cy="4534138"/>
          </a:xfrm>
          <a:prstGeom prst="rect">
            <a:avLst/>
          </a:prstGeom>
        </p:spPr>
      </p:pic>
      <p:pic>
        <p:nvPicPr>
          <p:cNvPr id="6" name="Image 1" descr="preencoded.png"/>
          <p:cNvPicPr>
            <a:picLocks noChangeAspect="1"/>
          </p:cNvPicPr>
          <p:nvPr/>
        </p:nvPicPr>
        <p:blipFill>
          <a:blip r:embed="rId4"/>
          <a:stretch>
            <a:fillRect/>
          </a:stretch>
        </p:blipFill>
        <p:spPr>
          <a:xfrm>
            <a:off x="6245900" y="2852618"/>
            <a:ext cx="313373" cy="391716"/>
          </a:xfrm>
          <a:prstGeom prst="rect">
            <a:avLst/>
          </a:prstGeom>
        </p:spPr>
      </p:pic>
      <p:sp>
        <p:nvSpPr>
          <p:cNvPr id="7" name="Text 3"/>
          <p:cNvSpPr/>
          <p:nvPr/>
        </p:nvSpPr>
        <p:spPr>
          <a:xfrm>
            <a:off x="9896356" y="2582942"/>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Giáo dục đồng bộ</a:t>
            </a:r>
            <a:endParaRPr lang="en-US" sz="1900" dirty="0"/>
          </a:p>
        </p:txBody>
      </p:sp>
      <p:sp>
        <p:nvSpPr>
          <p:cNvPr id="8" name="Text 4"/>
          <p:cNvSpPr/>
          <p:nvPr/>
        </p:nvSpPr>
        <p:spPr>
          <a:xfrm>
            <a:off x="9896356" y="3016568"/>
            <a:ext cx="3896320" cy="670084"/>
          </a:xfrm>
          <a:prstGeom prst="rect">
            <a:avLst/>
          </a:prstGeom>
          <a:noFill/>
          <a:ln/>
        </p:spPr>
        <p:txBody>
          <a:bodyPr wrap="square" lIns="0" tIns="0" rIns="0" bIns="0" rtlCol="0" anchor="t"/>
          <a:lstStyle/>
          <a:p>
            <a:pPr marL="0" indent="0" algn="l">
              <a:lnSpc>
                <a:spcPts val="2600"/>
              </a:lnSpc>
              <a:buNone/>
            </a:pPr>
            <a:r>
              <a:rPr lang="en-US" sz="1600" dirty="0">
                <a:solidFill>
                  <a:srgbClr val="272525"/>
                </a:solidFill>
                <a:latin typeface="Source Sans 3" pitchFamily="34" charset="0"/>
                <a:ea typeface="Source Sans 3" pitchFamily="34" charset="-122"/>
                <a:cs typeface="Source Sans 3" pitchFamily="34" charset="-120"/>
              </a:rPr>
              <a:t>Thống nhất nội dung, phương pháp giáo dục giữa nhà trường và gia đình</a:t>
            </a:r>
            <a:endParaRPr lang="en-US" sz="1600" dirty="0"/>
          </a:p>
        </p:txBody>
      </p:sp>
      <p:pic>
        <p:nvPicPr>
          <p:cNvPr id="9" name="Image 2" descr="preencoded.png"/>
          <p:cNvPicPr>
            <a:picLocks noChangeAspect="1"/>
          </p:cNvPicPr>
          <p:nvPr/>
        </p:nvPicPr>
        <p:blipFill>
          <a:blip r:embed="rId5"/>
          <a:stretch>
            <a:fillRect/>
          </a:stretch>
        </p:blipFill>
        <p:spPr>
          <a:xfrm>
            <a:off x="5048131" y="2079784"/>
            <a:ext cx="4534138" cy="4534138"/>
          </a:xfrm>
          <a:prstGeom prst="rect">
            <a:avLst/>
          </a:prstGeom>
        </p:spPr>
      </p:pic>
      <p:pic>
        <p:nvPicPr>
          <p:cNvPr id="10" name="Image 3" descr="preencoded.png"/>
          <p:cNvPicPr>
            <a:picLocks noChangeAspect="1"/>
          </p:cNvPicPr>
          <p:nvPr/>
        </p:nvPicPr>
        <p:blipFill>
          <a:blip r:embed="rId6"/>
          <a:stretch>
            <a:fillRect/>
          </a:stretch>
        </p:blipFill>
        <p:spPr>
          <a:xfrm>
            <a:off x="8456771" y="3238381"/>
            <a:ext cx="313373" cy="391716"/>
          </a:xfrm>
          <a:prstGeom prst="rect">
            <a:avLst/>
          </a:prstGeom>
        </p:spPr>
      </p:pic>
      <p:sp>
        <p:nvSpPr>
          <p:cNvPr id="11" name="Text 5"/>
          <p:cNvSpPr/>
          <p:nvPr/>
        </p:nvSpPr>
        <p:spPr>
          <a:xfrm>
            <a:off x="9896356" y="5007054"/>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Họp phụ huynh</a:t>
            </a:r>
            <a:endParaRPr lang="en-US" sz="1900" dirty="0"/>
          </a:p>
        </p:txBody>
      </p:sp>
      <p:sp>
        <p:nvSpPr>
          <p:cNvPr id="12" name="Text 6"/>
          <p:cNvSpPr/>
          <p:nvPr/>
        </p:nvSpPr>
        <p:spPr>
          <a:xfrm>
            <a:off x="9896356" y="5440680"/>
            <a:ext cx="3896320" cy="670084"/>
          </a:xfrm>
          <a:prstGeom prst="rect">
            <a:avLst/>
          </a:prstGeom>
          <a:noFill/>
          <a:ln/>
        </p:spPr>
        <p:txBody>
          <a:bodyPr wrap="square" lIns="0" tIns="0" rIns="0" bIns="0" rtlCol="0" anchor="t"/>
          <a:lstStyle/>
          <a:p>
            <a:pPr marL="0" indent="0" algn="l">
              <a:lnSpc>
                <a:spcPts val="2600"/>
              </a:lnSpc>
              <a:buNone/>
            </a:pPr>
            <a:r>
              <a:rPr lang="en-US" sz="1600" dirty="0">
                <a:solidFill>
                  <a:srgbClr val="272525"/>
                </a:solidFill>
                <a:latin typeface="Source Sans 3" pitchFamily="34" charset="0"/>
                <a:ea typeface="Source Sans 3" pitchFamily="34" charset="-122"/>
                <a:cs typeface="Source Sans 3" pitchFamily="34" charset="-120"/>
              </a:rPr>
              <a:t>Tổ chức các buổi họp, hội thảo về phòng chống tệ nạn xã hội</a:t>
            </a:r>
            <a:endParaRPr lang="en-US" sz="1600" dirty="0"/>
          </a:p>
        </p:txBody>
      </p:sp>
      <p:pic>
        <p:nvPicPr>
          <p:cNvPr id="13" name="Image 4" descr="preencoded.png"/>
          <p:cNvPicPr>
            <a:picLocks noChangeAspect="1"/>
          </p:cNvPicPr>
          <p:nvPr/>
        </p:nvPicPr>
        <p:blipFill>
          <a:blip r:embed="rId7"/>
          <a:stretch>
            <a:fillRect/>
          </a:stretch>
        </p:blipFill>
        <p:spPr>
          <a:xfrm>
            <a:off x="5048131" y="2079784"/>
            <a:ext cx="4534138" cy="4534138"/>
          </a:xfrm>
          <a:prstGeom prst="rect">
            <a:avLst/>
          </a:prstGeom>
        </p:spPr>
      </p:pic>
      <p:pic>
        <p:nvPicPr>
          <p:cNvPr id="14" name="Image 5" descr="preencoded.png"/>
          <p:cNvPicPr>
            <a:picLocks noChangeAspect="1"/>
          </p:cNvPicPr>
          <p:nvPr/>
        </p:nvPicPr>
        <p:blipFill>
          <a:blip r:embed="rId8"/>
          <a:stretch>
            <a:fillRect/>
          </a:stretch>
        </p:blipFill>
        <p:spPr>
          <a:xfrm>
            <a:off x="8071009" y="5449252"/>
            <a:ext cx="313373" cy="391716"/>
          </a:xfrm>
          <a:prstGeom prst="rect">
            <a:avLst/>
          </a:prstGeom>
        </p:spPr>
      </p:pic>
      <p:sp>
        <p:nvSpPr>
          <p:cNvPr id="15" name="Text 7"/>
          <p:cNvSpPr/>
          <p:nvPr/>
        </p:nvSpPr>
        <p:spPr>
          <a:xfrm>
            <a:off x="2221587" y="5007054"/>
            <a:ext cx="2512457" cy="308015"/>
          </a:xfrm>
          <a:prstGeom prst="rect">
            <a:avLst/>
          </a:prstGeom>
          <a:noFill/>
          <a:ln/>
        </p:spPr>
        <p:txBody>
          <a:bodyPr wrap="none" lIns="0" tIns="0" rIns="0" bIns="0" rtlCol="0" anchor="t"/>
          <a:lstStyle/>
          <a:p>
            <a:pPr marL="0" indent="0" algn="r">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Hoạt động cộng đồng</a:t>
            </a:r>
            <a:endParaRPr lang="en-US" sz="1900" dirty="0"/>
          </a:p>
        </p:txBody>
      </p:sp>
      <p:sp>
        <p:nvSpPr>
          <p:cNvPr id="16" name="Text 8"/>
          <p:cNvSpPr/>
          <p:nvPr/>
        </p:nvSpPr>
        <p:spPr>
          <a:xfrm>
            <a:off x="837724" y="5440680"/>
            <a:ext cx="3896320" cy="670084"/>
          </a:xfrm>
          <a:prstGeom prst="rect">
            <a:avLst/>
          </a:prstGeom>
          <a:noFill/>
          <a:ln/>
        </p:spPr>
        <p:txBody>
          <a:bodyPr wrap="square" lIns="0" tIns="0" rIns="0" bIns="0" rtlCol="0" anchor="t"/>
          <a:lstStyle/>
          <a:p>
            <a:pPr marL="0" indent="0" algn="r">
              <a:lnSpc>
                <a:spcPts val="2600"/>
              </a:lnSpc>
              <a:buNone/>
            </a:pPr>
            <a:r>
              <a:rPr lang="en-US" sz="1600" dirty="0">
                <a:solidFill>
                  <a:srgbClr val="272525"/>
                </a:solidFill>
                <a:latin typeface="Source Sans 3" pitchFamily="34" charset="0"/>
                <a:ea typeface="Source Sans 3" pitchFamily="34" charset="-122"/>
                <a:cs typeface="Source Sans 3" pitchFamily="34" charset="-120"/>
              </a:rPr>
              <a:t>Cùng tham gia các hoạt động ngoại khóa, tình nguyện về an toàn học đường</a:t>
            </a:r>
            <a:endParaRPr lang="en-US" sz="1600" dirty="0"/>
          </a:p>
        </p:txBody>
      </p:sp>
      <p:pic>
        <p:nvPicPr>
          <p:cNvPr id="17" name="Image 6" descr="preencoded.png"/>
          <p:cNvPicPr>
            <a:picLocks noChangeAspect="1"/>
          </p:cNvPicPr>
          <p:nvPr/>
        </p:nvPicPr>
        <p:blipFill>
          <a:blip r:embed="rId9"/>
          <a:stretch>
            <a:fillRect/>
          </a:stretch>
        </p:blipFill>
        <p:spPr>
          <a:xfrm>
            <a:off x="5048131" y="2079784"/>
            <a:ext cx="4534138" cy="4534138"/>
          </a:xfrm>
          <a:prstGeom prst="rect">
            <a:avLst/>
          </a:prstGeom>
        </p:spPr>
      </p:pic>
      <p:pic>
        <p:nvPicPr>
          <p:cNvPr id="18" name="Image 7" descr="preencoded.png"/>
          <p:cNvPicPr>
            <a:picLocks noChangeAspect="1"/>
          </p:cNvPicPr>
          <p:nvPr/>
        </p:nvPicPr>
        <p:blipFill>
          <a:blip r:embed="rId10"/>
          <a:stretch>
            <a:fillRect/>
          </a:stretch>
        </p:blipFill>
        <p:spPr>
          <a:xfrm>
            <a:off x="5860137" y="5063490"/>
            <a:ext cx="313373" cy="391716"/>
          </a:xfrm>
          <a:prstGeom prst="rect">
            <a:avLst/>
          </a:prstGeom>
        </p:spPr>
      </p:pic>
      <p:sp>
        <p:nvSpPr>
          <p:cNvPr id="19" name="Text 9"/>
          <p:cNvSpPr/>
          <p:nvPr/>
        </p:nvSpPr>
        <p:spPr>
          <a:xfrm>
            <a:off x="837724" y="6849547"/>
            <a:ext cx="12954952" cy="335042"/>
          </a:xfrm>
          <a:prstGeom prst="rect">
            <a:avLst/>
          </a:prstGeom>
          <a:noFill/>
          <a:ln/>
        </p:spPr>
        <p:txBody>
          <a:bodyPr wrap="none" lIns="0" tIns="0" rIns="0" bIns="0" rtlCol="0" anchor="t"/>
          <a:lstStyle/>
          <a:p>
            <a:pPr marL="0" indent="0" algn="l">
              <a:lnSpc>
                <a:spcPts val="2600"/>
              </a:lnSpc>
              <a:buNone/>
            </a:pPr>
            <a:r>
              <a:rPr lang="en-US" sz="1600" dirty="0">
                <a:solidFill>
                  <a:srgbClr val="272525"/>
                </a:solidFill>
                <a:latin typeface="Source Sans 3" pitchFamily="34" charset="0"/>
                <a:ea typeface="Source Sans 3" pitchFamily="34" charset="-122"/>
                <a:cs typeface="Source Sans 3" pitchFamily="34" charset="-120"/>
              </a:rPr>
              <a:t>Sự phối hợp chặt chẽ giữa nhà trường và gia đình tạo nên một hệ thống bảo vệ vững chắc, giúp học sinh phát triển trong môi trường an toàn.</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50677" y="447318"/>
            <a:ext cx="7160895" cy="478393"/>
          </a:xfrm>
          <a:prstGeom prst="rect">
            <a:avLst/>
          </a:prstGeom>
          <a:noFill/>
          <a:ln/>
        </p:spPr>
        <p:txBody>
          <a:bodyPr wrap="none" lIns="0" tIns="0" rIns="0" bIns="0" rtlCol="0" anchor="t"/>
          <a:lstStyle/>
          <a:p>
            <a:pPr marL="0" indent="0" algn="l">
              <a:lnSpc>
                <a:spcPts val="3750"/>
              </a:lnSpc>
              <a:buNone/>
            </a:pPr>
            <a:r>
              <a:rPr lang="en-US" sz="3000" dirty="0">
                <a:solidFill>
                  <a:srgbClr val="D73AD7"/>
                </a:solidFill>
                <a:latin typeface="Source Serif 4 Semi Bold" pitchFamily="34" charset="0"/>
                <a:ea typeface="Source Serif 4 Semi Bold" pitchFamily="34" charset="-122"/>
                <a:cs typeface="Source Serif 4 Semi Bold" pitchFamily="34" charset="-120"/>
              </a:rPr>
              <a:t>Các Hoạt Động Tuyên Truyền Hiệu Quả</a:t>
            </a:r>
            <a:endParaRPr lang="en-US" sz="3000" dirty="0"/>
          </a:p>
        </p:txBody>
      </p:sp>
      <p:sp>
        <p:nvSpPr>
          <p:cNvPr id="3" name="Text 1"/>
          <p:cNvSpPr/>
          <p:nvPr/>
        </p:nvSpPr>
        <p:spPr>
          <a:xfrm>
            <a:off x="650677" y="1315998"/>
            <a:ext cx="6466165" cy="26015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Source Sans 3" pitchFamily="34" charset="0"/>
                <a:ea typeface="Source Sans 3" pitchFamily="34" charset="-122"/>
                <a:cs typeface="Source Sans 3" pitchFamily="34" charset="-120"/>
              </a:rPr>
              <a:t>Tổ chức các buổi nói chuyện chuyên đề với sự tham gia của chuyên gia</a:t>
            </a:r>
            <a:endParaRPr lang="en-US" sz="1250" dirty="0"/>
          </a:p>
        </p:txBody>
      </p:sp>
      <p:sp>
        <p:nvSpPr>
          <p:cNvPr id="4" name="Text 2"/>
          <p:cNvSpPr/>
          <p:nvPr/>
        </p:nvSpPr>
        <p:spPr>
          <a:xfrm>
            <a:off x="650677" y="1633061"/>
            <a:ext cx="6466165" cy="26015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Source Sans 3" pitchFamily="34" charset="0"/>
                <a:ea typeface="Source Sans 3" pitchFamily="34" charset="-122"/>
                <a:cs typeface="Source Sans 3" pitchFamily="34" charset="-120"/>
              </a:rPr>
              <a:t>Thi vẽ tranh, sáng tác thơ ca về chủ đề phòng chống tệ nạn xã hội</a:t>
            </a:r>
            <a:endParaRPr lang="en-US" sz="1250" dirty="0"/>
          </a:p>
        </p:txBody>
      </p:sp>
      <p:sp>
        <p:nvSpPr>
          <p:cNvPr id="5" name="Text 3"/>
          <p:cNvSpPr/>
          <p:nvPr/>
        </p:nvSpPr>
        <p:spPr>
          <a:xfrm>
            <a:off x="650677" y="1950125"/>
            <a:ext cx="6466165" cy="26015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Source Sans 3" pitchFamily="34" charset="0"/>
                <a:ea typeface="Source Sans 3" pitchFamily="34" charset="-122"/>
                <a:cs typeface="Source Sans 3" pitchFamily="34" charset="-120"/>
              </a:rPr>
              <a:t>Diễn kịch, đóng vai tình huống để học sinh thực hành kỹ năng từ chối</a:t>
            </a:r>
            <a:endParaRPr lang="en-US" sz="1250" dirty="0"/>
          </a:p>
        </p:txBody>
      </p:sp>
      <p:sp>
        <p:nvSpPr>
          <p:cNvPr id="6" name="Text 4"/>
          <p:cNvSpPr/>
          <p:nvPr/>
        </p:nvSpPr>
        <p:spPr>
          <a:xfrm>
            <a:off x="650677" y="2267188"/>
            <a:ext cx="6466165" cy="26015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Source Sans 3" pitchFamily="34" charset="0"/>
                <a:ea typeface="Source Sans 3" pitchFamily="34" charset="-122"/>
                <a:cs typeface="Source Sans 3" pitchFamily="34" charset="-120"/>
              </a:rPr>
              <a:t>Trưng bày áp phích, tờ rơi với thông điệp phù hợp lứa tuổi</a:t>
            </a:r>
            <a:endParaRPr lang="en-US" sz="1250" dirty="0"/>
          </a:p>
        </p:txBody>
      </p:sp>
      <p:sp>
        <p:nvSpPr>
          <p:cNvPr id="7" name="Text 5"/>
          <p:cNvSpPr/>
          <p:nvPr/>
        </p:nvSpPr>
        <p:spPr>
          <a:xfrm>
            <a:off x="650677" y="2584252"/>
            <a:ext cx="6466165" cy="26015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Source Sans 3" pitchFamily="34" charset="0"/>
                <a:ea typeface="Source Sans 3" pitchFamily="34" charset="-122"/>
                <a:cs typeface="Source Sans 3" pitchFamily="34" charset="-120"/>
              </a:rPr>
              <a:t>Tổ chức câu lạc bộ kỹ năng sống, hoạt động ngoại khóa bổ ích</a:t>
            </a:r>
            <a:endParaRPr lang="en-US" sz="1250" dirty="0"/>
          </a:p>
        </p:txBody>
      </p:sp>
      <p:pic>
        <p:nvPicPr>
          <p:cNvPr id="8" name="Image 0" descr="preencoded.png"/>
          <p:cNvPicPr>
            <a:picLocks noChangeAspect="1"/>
          </p:cNvPicPr>
          <p:nvPr/>
        </p:nvPicPr>
        <p:blipFill>
          <a:blip r:embed="rId3"/>
          <a:stretch>
            <a:fillRect/>
          </a:stretch>
        </p:blipFill>
        <p:spPr>
          <a:xfrm>
            <a:off x="7521178" y="1352669"/>
            <a:ext cx="6466165" cy="6466165"/>
          </a:xfrm>
          <a:prstGeom prst="rect">
            <a:avLst/>
          </a:prstGeom>
        </p:spPr>
      </p:pic>
      <p:sp>
        <p:nvSpPr>
          <p:cNvPr id="9" name="Text 6"/>
          <p:cNvSpPr/>
          <p:nvPr/>
        </p:nvSpPr>
        <p:spPr>
          <a:xfrm>
            <a:off x="7521178" y="8001833"/>
            <a:ext cx="6466165" cy="520303"/>
          </a:xfrm>
          <a:prstGeom prst="rect">
            <a:avLst/>
          </a:prstGeom>
          <a:noFill/>
          <a:ln/>
        </p:spPr>
        <p:txBody>
          <a:bodyPr wrap="square" lIns="0" tIns="0" rIns="0" bIns="0" rtlCol="0" anchor="t"/>
          <a:lstStyle/>
          <a:p>
            <a:pPr marL="0" indent="0" algn="l">
              <a:lnSpc>
                <a:spcPts val="2000"/>
              </a:lnSpc>
              <a:buNone/>
            </a:pPr>
            <a:r>
              <a:rPr lang="en-US" sz="1250" dirty="0">
                <a:solidFill>
                  <a:srgbClr val="272525"/>
                </a:solidFill>
                <a:latin typeface="Source Sans 3" pitchFamily="34" charset="0"/>
                <a:ea typeface="Source Sans 3" pitchFamily="34" charset="-122"/>
                <a:cs typeface="Source Sans 3" pitchFamily="34" charset="-120"/>
              </a:rPr>
              <a:t>Các hoạt động tuyên truyền cần được thiết kế sinh động, hấp dẫn và phù hợp với đặc điểm tâm lý của học sinh tiểu học, tạo sự hứng thú và dễ dàng tiếp thu.</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961</Words>
  <Application>Microsoft Office PowerPoint</Application>
  <PresentationFormat>Custom</PresentationFormat>
  <Paragraphs>83</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Source Serif 4 Semi Bold</vt:lpstr>
      <vt:lpstr>Source Sans 3</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Administrator</cp:lastModifiedBy>
  <cp:revision>2</cp:revision>
  <dcterms:created xsi:type="dcterms:W3CDTF">2025-08-27T00:24:13Z</dcterms:created>
  <dcterms:modified xsi:type="dcterms:W3CDTF">2025-09-08T09:52:29Z</dcterms:modified>
</cp:coreProperties>
</file>