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Source Sans 3" panose="020B0604020202020204" charset="0"/>
      <p:regular r:id="rId13"/>
    </p:embeddedFont>
    <p:embeddedFont>
      <p:font typeface="Source Serif 4 Semi Bold" panose="020B060402020202020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8" d="100"/>
          <a:sy n="58" d="100"/>
        </p:scale>
        <p:origin x="7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20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304693"/>
            <a:ext cx="7468553" cy="2112050"/>
          </a:xfrm>
          <a:prstGeom prst="rect">
            <a:avLst/>
          </a:prstGeom>
          <a:noFill/>
          <a:ln/>
        </p:spPr>
        <p:txBody>
          <a:bodyPr wrap="square" lIns="0" tIns="0" rIns="0" bIns="0" rtlCol="0" anchor="t"/>
          <a:lstStyle/>
          <a:p>
            <a:pPr marL="0" indent="0" algn="l">
              <a:lnSpc>
                <a:spcPts val="5500"/>
              </a:lnSpc>
              <a:buNone/>
            </a:pPr>
            <a:r>
              <a:rPr lang="en-US" sz="4400" dirty="0">
                <a:solidFill>
                  <a:srgbClr val="D73AD7"/>
                </a:solidFill>
                <a:latin typeface="Source Serif 4 Semi Bold" pitchFamily="34" charset="0"/>
                <a:ea typeface="Source Serif 4 Semi Bold" pitchFamily="34" charset="-122"/>
                <a:cs typeface="Source Serif 4 Semi Bold" pitchFamily="34" charset="-120"/>
              </a:rPr>
              <a:t>Tuyên truyền An toàn Giao thông cho Học sinh Tiểu học</a:t>
            </a:r>
            <a:endParaRPr lang="en-US" sz="4400" dirty="0"/>
          </a:p>
        </p:txBody>
      </p:sp>
      <p:sp>
        <p:nvSpPr>
          <p:cNvPr id="4" name="Text 1"/>
          <p:cNvSpPr/>
          <p:nvPr/>
        </p:nvSpPr>
        <p:spPr>
          <a:xfrm>
            <a:off x="837724" y="4775716"/>
            <a:ext cx="7468553" cy="1149072"/>
          </a:xfrm>
          <a:prstGeom prst="rect">
            <a:avLst/>
          </a:prstGeom>
          <a:noFill/>
          <a:ln/>
        </p:spPr>
        <p:txBody>
          <a:bodyPr wrap="square" lIns="0" tIns="0" rIns="0" bIns="0" rtlCol="0" anchor="t"/>
          <a:lstStyle/>
          <a:p>
            <a:pPr marL="0" indent="0" algn="l">
              <a:lnSpc>
                <a:spcPts val="3000"/>
              </a:lnSpc>
              <a:buNone/>
            </a:pPr>
            <a:r>
              <a:rPr lang="en-US" sz="1850" dirty="0">
                <a:solidFill>
                  <a:srgbClr val="272525"/>
                </a:solidFill>
                <a:latin typeface="Source Sans 3" pitchFamily="34" charset="0"/>
                <a:ea typeface="Source Sans 3" pitchFamily="34" charset="-122"/>
                <a:cs typeface="Source Sans 3" pitchFamily="34" charset="-120"/>
              </a:rPr>
              <a:t>Một chương trình toàn diện nhằm nâng cao nhận thức và kỹ năng an toàn giao thông cho các em học sinh tiểu học, góp phần xây dựng môi trường giao thông an toàn và văn minh.</a:t>
            </a: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707719"/>
            <a:ext cx="7468553" cy="1126569"/>
          </a:xfrm>
          <a:prstGeom prst="rect">
            <a:avLst/>
          </a:prstGeom>
          <a:noFill/>
          <a:ln/>
        </p:spPr>
        <p:txBody>
          <a:bodyPr wrap="square" lIns="0" tIns="0" rIns="0" bIns="0" rtlCol="0" anchor="t"/>
          <a:lstStyle/>
          <a:p>
            <a:pPr marL="0" indent="0" algn="l">
              <a:lnSpc>
                <a:spcPts val="4400"/>
              </a:lnSpc>
              <a:buNone/>
            </a:pPr>
            <a:r>
              <a:rPr lang="en-US" sz="3500" dirty="0">
                <a:solidFill>
                  <a:srgbClr val="D73AD7"/>
                </a:solidFill>
                <a:latin typeface="Source Serif 4 Semi Bold" pitchFamily="34" charset="0"/>
                <a:ea typeface="Source Serif 4 Semi Bold" pitchFamily="34" charset="-122"/>
                <a:cs typeface="Source Serif 4 Semi Bold" pitchFamily="34" charset="-120"/>
              </a:rPr>
              <a:t>Hãy cùng hành động vì An toàn Giao thông!</a:t>
            </a:r>
            <a:endParaRPr lang="en-US" sz="3500" dirty="0"/>
          </a:p>
        </p:txBody>
      </p:sp>
      <p:sp>
        <p:nvSpPr>
          <p:cNvPr id="4" name="Text 1"/>
          <p:cNvSpPr/>
          <p:nvPr/>
        </p:nvSpPr>
        <p:spPr>
          <a:xfrm>
            <a:off x="837724" y="4103489"/>
            <a:ext cx="7468553" cy="766048"/>
          </a:xfrm>
          <a:prstGeom prst="rect">
            <a:avLst/>
          </a:prstGeom>
          <a:noFill/>
          <a:ln/>
        </p:spPr>
        <p:txBody>
          <a:bodyPr wrap="square" lIns="0" tIns="0" rIns="0" bIns="0" rtlCol="0" anchor="t"/>
          <a:lstStyle/>
          <a:p>
            <a:pPr marL="0" indent="0" algn="l">
              <a:lnSpc>
                <a:spcPts val="3000"/>
              </a:lnSpc>
              <a:buNone/>
            </a:pPr>
            <a:r>
              <a:rPr lang="en-US" sz="2400" dirty="0">
                <a:solidFill>
                  <a:srgbClr val="272525"/>
                </a:solidFill>
                <a:latin typeface="Source Sans 3" pitchFamily="34" charset="0"/>
                <a:ea typeface="Source Sans 3" pitchFamily="34" charset="-122"/>
                <a:cs typeface="Source Sans 3" pitchFamily="34" charset="-120"/>
              </a:rPr>
              <a:t>Mỗi học sinh, mỗi gia đình và toàn xã hội hãy cùng chung tay xây dựng môi trường giao thông an toàn, văn minh và thân thiện.</a:t>
            </a:r>
            <a:endParaRPr lang="en-US" sz="2400" dirty="0"/>
          </a:p>
        </p:txBody>
      </p:sp>
      <p:sp>
        <p:nvSpPr>
          <p:cNvPr id="5" name="Text 2"/>
          <p:cNvSpPr/>
          <p:nvPr/>
        </p:nvSpPr>
        <p:spPr>
          <a:xfrm>
            <a:off x="837724" y="5138738"/>
            <a:ext cx="7468553" cy="383024"/>
          </a:xfrm>
          <a:prstGeom prst="rect">
            <a:avLst/>
          </a:prstGeom>
          <a:noFill/>
          <a:ln/>
        </p:spPr>
        <p:txBody>
          <a:bodyPr wrap="none" lIns="0" tIns="0" rIns="0" bIns="0" rtlCol="0" anchor="t"/>
          <a:lstStyle/>
          <a:p>
            <a:pPr marL="0" indent="0" algn="ctr">
              <a:lnSpc>
                <a:spcPts val="3000"/>
              </a:lnSpc>
              <a:buNone/>
            </a:pPr>
            <a:r>
              <a:rPr lang="en-US" sz="2400" dirty="0">
                <a:solidFill>
                  <a:srgbClr val="272525"/>
                </a:solidFill>
                <a:latin typeface="Source Sans 3" pitchFamily="34" charset="0"/>
                <a:ea typeface="Source Sans 3" pitchFamily="34" charset="-122"/>
                <a:cs typeface="Source Sans 3" pitchFamily="34" charset="-120"/>
              </a:rPr>
              <a:t>Cảm ơn quý vị đã lắng nghe!</a:t>
            </a:r>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2693194"/>
            <a:ext cx="5778103" cy="563285"/>
          </a:xfrm>
          <a:prstGeom prst="rect">
            <a:avLst/>
          </a:prstGeom>
          <a:noFill/>
          <a:ln/>
        </p:spPr>
        <p:txBody>
          <a:bodyPr wrap="none" lIns="0" tIns="0" rIns="0" bIns="0" rtlCol="0" anchor="t"/>
          <a:lstStyle/>
          <a:p>
            <a:pPr marL="0" indent="0" algn="l">
              <a:lnSpc>
                <a:spcPts val="4400"/>
              </a:lnSpc>
              <a:buNone/>
            </a:pPr>
            <a:r>
              <a:rPr lang="en-US" sz="3500" dirty="0">
                <a:solidFill>
                  <a:srgbClr val="D73AD7"/>
                </a:solidFill>
                <a:latin typeface="Source Serif 4 Semi Bold" pitchFamily="34" charset="0"/>
                <a:ea typeface="Source Serif 4 Semi Bold" pitchFamily="34" charset="-122"/>
                <a:cs typeface="Source Serif 4 Semi Bold" pitchFamily="34" charset="-120"/>
              </a:rPr>
              <a:t>Mục tiêu của Chương trình</a:t>
            </a:r>
            <a:endParaRPr lang="en-US" sz="3500" dirty="0"/>
          </a:p>
        </p:txBody>
      </p:sp>
      <p:sp>
        <p:nvSpPr>
          <p:cNvPr id="3" name="Shape 1"/>
          <p:cNvSpPr/>
          <p:nvPr/>
        </p:nvSpPr>
        <p:spPr>
          <a:xfrm>
            <a:off x="837724" y="3735229"/>
            <a:ext cx="4158734" cy="1801177"/>
          </a:xfrm>
          <a:prstGeom prst="roundRect">
            <a:avLst>
              <a:gd name="adj" fmla="val 5582"/>
            </a:avLst>
          </a:prstGeom>
          <a:solidFill>
            <a:srgbClr val="FFFFFF">
              <a:alpha val="95000"/>
            </a:srgbClr>
          </a:solidFill>
          <a:ln w="30480">
            <a:solidFill>
              <a:srgbClr val="DABADD"/>
            </a:solidFill>
            <a:prstDash val="solid"/>
          </a:ln>
        </p:spPr>
      </p:sp>
      <p:pic>
        <p:nvPicPr>
          <p:cNvPr id="4" name="Image 0" descr="preencoded.png"/>
          <p:cNvPicPr>
            <a:picLocks noChangeAspect="1"/>
          </p:cNvPicPr>
          <p:nvPr/>
        </p:nvPicPr>
        <p:blipFill>
          <a:blip r:embed="rId3"/>
          <a:stretch>
            <a:fillRect/>
          </a:stretch>
        </p:blipFill>
        <p:spPr>
          <a:xfrm>
            <a:off x="837724" y="3735229"/>
            <a:ext cx="60960" cy="1801177"/>
          </a:xfrm>
          <a:prstGeom prst="rect">
            <a:avLst/>
          </a:prstGeom>
        </p:spPr>
      </p:pic>
      <p:sp>
        <p:nvSpPr>
          <p:cNvPr id="5" name="Text 2"/>
          <p:cNvSpPr/>
          <p:nvPr/>
        </p:nvSpPr>
        <p:spPr>
          <a:xfrm>
            <a:off x="1168479" y="4005024"/>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Nâng cao nhận thức</a:t>
            </a:r>
            <a:endParaRPr lang="en-US" sz="2200" dirty="0"/>
          </a:p>
        </p:txBody>
      </p:sp>
      <p:sp>
        <p:nvSpPr>
          <p:cNvPr id="6" name="Text 3"/>
          <p:cNvSpPr/>
          <p:nvPr/>
        </p:nvSpPr>
        <p:spPr>
          <a:xfrm>
            <a:off x="1168479" y="4500563"/>
            <a:ext cx="3558183" cy="766048"/>
          </a:xfrm>
          <a:prstGeom prst="rect">
            <a:avLst/>
          </a:prstGeom>
          <a:noFill/>
          <a:ln/>
        </p:spPr>
        <p:txBody>
          <a:bodyPr wrap="square" lIns="0" tIns="0" rIns="0" bIns="0" rtlCol="0" anchor="t"/>
          <a:lstStyle/>
          <a:p>
            <a:pPr marL="0" indent="0" algn="l">
              <a:lnSpc>
                <a:spcPts val="3000"/>
              </a:lnSpc>
              <a:buNone/>
            </a:pPr>
            <a:r>
              <a:rPr lang="en-US" sz="1850" dirty="0">
                <a:solidFill>
                  <a:srgbClr val="272525"/>
                </a:solidFill>
                <a:latin typeface="Source Sans 3" pitchFamily="34" charset="0"/>
                <a:ea typeface="Source Sans 3" pitchFamily="34" charset="-122"/>
                <a:cs typeface="Source Sans 3" pitchFamily="34" charset="-120"/>
              </a:rPr>
              <a:t>Giúp học sinh hiểu rõ các quy tắc và biển báo giao thông cơ bản.</a:t>
            </a:r>
            <a:endParaRPr lang="en-US" sz="1850" dirty="0"/>
          </a:p>
        </p:txBody>
      </p:sp>
      <p:sp>
        <p:nvSpPr>
          <p:cNvPr id="7" name="Shape 4"/>
          <p:cNvSpPr/>
          <p:nvPr/>
        </p:nvSpPr>
        <p:spPr>
          <a:xfrm>
            <a:off x="5235773" y="3735229"/>
            <a:ext cx="4158734" cy="1801177"/>
          </a:xfrm>
          <a:prstGeom prst="roundRect">
            <a:avLst>
              <a:gd name="adj" fmla="val 5582"/>
            </a:avLst>
          </a:prstGeom>
          <a:solidFill>
            <a:srgbClr val="FFFFFF">
              <a:alpha val="95000"/>
            </a:srgbClr>
          </a:solidFill>
          <a:ln w="30480">
            <a:solidFill>
              <a:srgbClr val="DABADD"/>
            </a:solidFill>
            <a:prstDash val="solid"/>
          </a:ln>
        </p:spPr>
      </p:sp>
      <p:pic>
        <p:nvPicPr>
          <p:cNvPr id="8" name="Image 1" descr="preencoded.png"/>
          <p:cNvPicPr>
            <a:picLocks noChangeAspect="1"/>
          </p:cNvPicPr>
          <p:nvPr/>
        </p:nvPicPr>
        <p:blipFill>
          <a:blip r:embed="rId3"/>
          <a:stretch>
            <a:fillRect/>
          </a:stretch>
        </p:blipFill>
        <p:spPr>
          <a:xfrm>
            <a:off x="5235773" y="3735229"/>
            <a:ext cx="60960" cy="1801177"/>
          </a:xfrm>
          <a:prstGeom prst="rect">
            <a:avLst/>
          </a:prstGeom>
        </p:spPr>
      </p:pic>
      <p:sp>
        <p:nvSpPr>
          <p:cNvPr id="9" name="Text 5"/>
          <p:cNvSpPr/>
          <p:nvPr/>
        </p:nvSpPr>
        <p:spPr>
          <a:xfrm>
            <a:off x="5566529" y="4005024"/>
            <a:ext cx="2922746" cy="351949"/>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Hình thành thói quen</a:t>
            </a:r>
            <a:endParaRPr lang="en-US" sz="2200" dirty="0"/>
          </a:p>
        </p:txBody>
      </p:sp>
      <p:sp>
        <p:nvSpPr>
          <p:cNvPr id="10" name="Text 6"/>
          <p:cNvSpPr/>
          <p:nvPr/>
        </p:nvSpPr>
        <p:spPr>
          <a:xfrm>
            <a:off x="5566529" y="4500563"/>
            <a:ext cx="3558183" cy="766048"/>
          </a:xfrm>
          <a:prstGeom prst="rect">
            <a:avLst/>
          </a:prstGeom>
          <a:noFill/>
          <a:ln/>
        </p:spPr>
        <p:txBody>
          <a:bodyPr wrap="square" lIns="0" tIns="0" rIns="0" bIns="0" rtlCol="0" anchor="t"/>
          <a:lstStyle/>
          <a:p>
            <a:pPr marL="0" indent="0" algn="l">
              <a:lnSpc>
                <a:spcPts val="3000"/>
              </a:lnSpc>
              <a:buNone/>
            </a:pPr>
            <a:r>
              <a:rPr lang="en-US" sz="1850" dirty="0">
                <a:solidFill>
                  <a:srgbClr val="272525"/>
                </a:solidFill>
                <a:latin typeface="Source Sans 3" pitchFamily="34" charset="0"/>
                <a:ea typeface="Source Sans 3" pitchFamily="34" charset="-122"/>
                <a:cs typeface="Source Sans 3" pitchFamily="34" charset="-120"/>
              </a:rPr>
              <a:t>Xây dựng hành vi tham gia giao thông an toàn từ khi còn nhỏ.</a:t>
            </a:r>
            <a:endParaRPr lang="en-US" sz="1850" dirty="0"/>
          </a:p>
        </p:txBody>
      </p:sp>
      <p:sp>
        <p:nvSpPr>
          <p:cNvPr id="11" name="Shape 7"/>
          <p:cNvSpPr/>
          <p:nvPr/>
        </p:nvSpPr>
        <p:spPr>
          <a:xfrm>
            <a:off x="9633823" y="3735229"/>
            <a:ext cx="4158853" cy="1801177"/>
          </a:xfrm>
          <a:prstGeom prst="roundRect">
            <a:avLst>
              <a:gd name="adj" fmla="val 5582"/>
            </a:avLst>
          </a:prstGeom>
          <a:solidFill>
            <a:srgbClr val="FFFFFF">
              <a:alpha val="95000"/>
            </a:srgbClr>
          </a:solidFill>
          <a:ln w="30480">
            <a:solidFill>
              <a:srgbClr val="DABADD"/>
            </a:solidFill>
            <a:prstDash val="solid"/>
          </a:ln>
        </p:spPr>
      </p:sp>
      <p:pic>
        <p:nvPicPr>
          <p:cNvPr id="12" name="Image 2" descr="preencoded.png"/>
          <p:cNvPicPr>
            <a:picLocks noChangeAspect="1"/>
          </p:cNvPicPr>
          <p:nvPr/>
        </p:nvPicPr>
        <p:blipFill>
          <a:blip r:embed="rId3"/>
          <a:stretch>
            <a:fillRect/>
          </a:stretch>
        </p:blipFill>
        <p:spPr>
          <a:xfrm>
            <a:off x="9633823" y="3735229"/>
            <a:ext cx="60960" cy="1801177"/>
          </a:xfrm>
          <a:prstGeom prst="rect">
            <a:avLst/>
          </a:prstGeom>
        </p:spPr>
      </p:pic>
      <p:sp>
        <p:nvSpPr>
          <p:cNvPr id="13" name="Text 8"/>
          <p:cNvSpPr/>
          <p:nvPr/>
        </p:nvSpPr>
        <p:spPr>
          <a:xfrm>
            <a:off x="9964579" y="4005024"/>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Giảm thiểu tai nạn</a:t>
            </a:r>
            <a:endParaRPr lang="en-US" sz="2200" dirty="0"/>
          </a:p>
        </p:txBody>
      </p:sp>
      <p:sp>
        <p:nvSpPr>
          <p:cNvPr id="14" name="Text 9"/>
          <p:cNvSpPr/>
          <p:nvPr/>
        </p:nvSpPr>
        <p:spPr>
          <a:xfrm>
            <a:off x="9964579" y="4500563"/>
            <a:ext cx="3558302" cy="766048"/>
          </a:xfrm>
          <a:prstGeom prst="rect">
            <a:avLst/>
          </a:prstGeom>
          <a:noFill/>
          <a:ln/>
        </p:spPr>
        <p:txBody>
          <a:bodyPr wrap="square" lIns="0" tIns="0" rIns="0" bIns="0" rtlCol="0" anchor="t"/>
          <a:lstStyle/>
          <a:p>
            <a:pPr marL="0" indent="0" algn="l">
              <a:lnSpc>
                <a:spcPts val="3000"/>
              </a:lnSpc>
              <a:buNone/>
            </a:pPr>
            <a:r>
              <a:rPr lang="en-US" sz="1850" dirty="0">
                <a:solidFill>
                  <a:srgbClr val="272525"/>
                </a:solidFill>
                <a:latin typeface="Source Sans 3" pitchFamily="34" charset="0"/>
                <a:ea typeface="Source Sans 3" pitchFamily="34" charset="-122"/>
                <a:cs typeface="Source Sans 3" pitchFamily="34" charset="-120"/>
              </a:rPr>
              <a:t>Góp phần giảm số vụ tai nạn giao thông liên quan đến trẻ em.</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92160"/>
          </a:xfrm>
          <a:prstGeom prst="rect">
            <a:avLst/>
          </a:prstGeom>
        </p:spPr>
      </p:pic>
      <p:sp>
        <p:nvSpPr>
          <p:cNvPr id="3" name="Text 0"/>
          <p:cNvSpPr/>
          <p:nvPr/>
        </p:nvSpPr>
        <p:spPr>
          <a:xfrm>
            <a:off x="837724" y="3845838"/>
            <a:ext cx="4505920" cy="563285"/>
          </a:xfrm>
          <a:prstGeom prst="rect">
            <a:avLst/>
          </a:prstGeom>
          <a:noFill/>
          <a:ln/>
        </p:spPr>
        <p:txBody>
          <a:bodyPr wrap="none" lIns="0" tIns="0" rIns="0" bIns="0" rtlCol="0" anchor="t"/>
          <a:lstStyle/>
          <a:p>
            <a:pPr marL="0" indent="0" algn="l">
              <a:lnSpc>
                <a:spcPts val="4400"/>
              </a:lnSpc>
              <a:buNone/>
            </a:pPr>
            <a:r>
              <a:rPr lang="en-US" sz="3500" dirty="0">
                <a:solidFill>
                  <a:srgbClr val="D73AD7"/>
                </a:solidFill>
                <a:latin typeface="Source Serif 4 Semi Bold" pitchFamily="34" charset="0"/>
                <a:ea typeface="Source Serif 4 Semi Bold" pitchFamily="34" charset="-122"/>
                <a:cs typeface="Source Serif 4 Semi Bold" pitchFamily="34" charset="-120"/>
              </a:rPr>
              <a:t>Nội dung Chính</a:t>
            </a:r>
            <a:endParaRPr lang="en-US" sz="3500" dirty="0"/>
          </a:p>
        </p:txBody>
      </p:sp>
      <p:sp>
        <p:nvSpPr>
          <p:cNvPr id="4" name="Text 1"/>
          <p:cNvSpPr/>
          <p:nvPr/>
        </p:nvSpPr>
        <p:spPr>
          <a:xfrm>
            <a:off x="837724" y="4917638"/>
            <a:ext cx="2838331" cy="351949"/>
          </a:xfrm>
          <a:prstGeom prst="rect">
            <a:avLst/>
          </a:prstGeom>
          <a:noFill/>
          <a:ln/>
        </p:spPr>
        <p:txBody>
          <a:bodyPr wrap="none" lIns="0" tIns="0" rIns="0" bIns="0" rtlCol="0" anchor="t"/>
          <a:lstStyle/>
          <a:p>
            <a:pPr marL="0" indent="0" algn="l">
              <a:lnSpc>
                <a:spcPts val="2750"/>
              </a:lnSpc>
              <a:buNone/>
            </a:pPr>
            <a:r>
              <a:rPr lang="en-US" sz="2200" dirty="0">
                <a:solidFill>
                  <a:srgbClr val="D73AD7"/>
                </a:solidFill>
                <a:latin typeface="Source Serif 4 Semi Bold" pitchFamily="34" charset="0"/>
                <a:ea typeface="Source Serif 4 Semi Bold" pitchFamily="34" charset="-122"/>
                <a:cs typeface="Source Serif 4 Semi Bold" pitchFamily="34" charset="-120"/>
              </a:rPr>
              <a:t>Quy tắc đi bộ an toàn</a:t>
            </a:r>
            <a:endParaRPr lang="en-US" sz="2200" dirty="0"/>
          </a:p>
        </p:txBody>
      </p:sp>
      <p:sp>
        <p:nvSpPr>
          <p:cNvPr id="5" name="Text 2"/>
          <p:cNvSpPr/>
          <p:nvPr/>
        </p:nvSpPr>
        <p:spPr>
          <a:xfrm>
            <a:off x="837724" y="5508903"/>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272525"/>
                </a:solidFill>
                <a:latin typeface="Source Sans 3" pitchFamily="34" charset="0"/>
                <a:ea typeface="Source Sans 3" pitchFamily="34" charset="-122"/>
                <a:cs typeface="Source Sans 3" pitchFamily="34" charset="-120"/>
              </a:rPr>
              <a:t>Đi trên vỉa hè, lề đường.</a:t>
            </a:r>
            <a:endParaRPr lang="en-US" sz="1850" dirty="0"/>
          </a:p>
        </p:txBody>
      </p:sp>
      <p:sp>
        <p:nvSpPr>
          <p:cNvPr id="6" name="Text 3"/>
          <p:cNvSpPr/>
          <p:nvPr/>
        </p:nvSpPr>
        <p:spPr>
          <a:xfrm>
            <a:off x="837724" y="5975628"/>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272525"/>
                </a:solidFill>
                <a:latin typeface="Source Sans 3" pitchFamily="34" charset="0"/>
                <a:ea typeface="Source Sans 3" pitchFamily="34" charset="-122"/>
                <a:cs typeface="Source Sans 3" pitchFamily="34" charset="-120"/>
              </a:rPr>
              <a:t>Đi đúng phần đường quy định.</a:t>
            </a:r>
            <a:endParaRPr lang="en-US" sz="1850" dirty="0"/>
          </a:p>
        </p:txBody>
      </p:sp>
      <p:sp>
        <p:nvSpPr>
          <p:cNvPr id="7" name="Text 4"/>
          <p:cNvSpPr/>
          <p:nvPr/>
        </p:nvSpPr>
        <p:spPr>
          <a:xfrm>
            <a:off x="837724" y="6442353"/>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272525"/>
                </a:solidFill>
                <a:latin typeface="Source Sans 3" pitchFamily="34" charset="0"/>
                <a:ea typeface="Source Sans 3" pitchFamily="34" charset="-122"/>
                <a:cs typeface="Source Sans 3" pitchFamily="34" charset="-120"/>
              </a:rPr>
              <a:t>Quan sát trước khi sang đường.</a:t>
            </a:r>
            <a:endParaRPr lang="en-US" sz="1850" dirty="0"/>
          </a:p>
        </p:txBody>
      </p:sp>
      <p:sp>
        <p:nvSpPr>
          <p:cNvPr id="8" name="Text 5"/>
          <p:cNvSpPr/>
          <p:nvPr/>
        </p:nvSpPr>
        <p:spPr>
          <a:xfrm>
            <a:off x="7614761" y="491763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D73AD7"/>
                </a:solidFill>
                <a:latin typeface="Source Serif 4 Semi Bold" pitchFamily="34" charset="0"/>
                <a:ea typeface="Source Serif 4 Semi Bold" pitchFamily="34" charset="-122"/>
                <a:cs typeface="Source Serif 4 Semi Bold" pitchFamily="34" charset="-120"/>
              </a:rPr>
              <a:t>Nhận biết biển báo</a:t>
            </a:r>
            <a:endParaRPr lang="en-US" sz="2200" dirty="0"/>
          </a:p>
        </p:txBody>
      </p:sp>
      <p:sp>
        <p:nvSpPr>
          <p:cNvPr id="9" name="Text 6"/>
          <p:cNvSpPr/>
          <p:nvPr/>
        </p:nvSpPr>
        <p:spPr>
          <a:xfrm>
            <a:off x="7614761" y="5508903"/>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272525"/>
                </a:solidFill>
                <a:latin typeface="Source Sans 3" pitchFamily="34" charset="0"/>
                <a:ea typeface="Source Sans 3" pitchFamily="34" charset="-122"/>
                <a:cs typeface="Source Sans 3" pitchFamily="34" charset="-120"/>
              </a:rPr>
              <a:t>Biển báo cấm.</a:t>
            </a:r>
            <a:endParaRPr lang="en-US" sz="1850" dirty="0"/>
          </a:p>
        </p:txBody>
      </p:sp>
      <p:sp>
        <p:nvSpPr>
          <p:cNvPr id="10" name="Text 7"/>
          <p:cNvSpPr/>
          <p:nvPr/>
        </p:nvSpPr>
        <p:spPr>
          <a:xfrm>
            <a:off x="7614761" y="5975628"/>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272525"/>
                </a:solidFill>
                <a:latin typeface="Source Sans 3" pitchFamily="34" charset="0"/>
                <a:ea typeface="Source Sans 3" pitchFamily="34" charset="-122"/>
                <a:cs typeface="Source Sans 3" pitchFamily="34" charset="-120"/>
              </a:rPr>
              <a:t>Biển báo nguy hiểm.</a:t>
            </a:r>
            <a:endParaRPr lang="en-US" sz="1850" dirty="0"/>
          </a:p>
        </p:txBody>
      </p:sp>
      <p:sp>
        <p:nvSpPr>
          <p:cNvPr id="11" name="Text 8"/>
          <p:cNvSpPr/>
          <p:nvPr/>
        </p:nvSpPr>
        <p:spPr>
          <a:xfrm>
            <a:off x="7614761" y="6442353"/>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272525"/>
                </a:solidFill>
                <a:latin typeface="Source Sans 3" pitchFamily="34" charset="0"/>
                <a:ea typeface="Source Sans 3" pitchFamily="34" charset="-122"/>
                <a:cs typeface="Source Sans 3" pitchFamily="34" charset="-120"/>
              </a:rPr>
              <a:t>Biển báo hiệu lệnh.</a:t>
            </a:r>
            <a:endParaRPr lang="en-US" sz="1850" dirty="0"/>
          </a:p>
        </p:txBody>
      </p:sp>
      <p:sp>
        <p:nvSpPr>
          <p:cNvPr id="12" name="Text 9"/>
          <p:cNvSpPr/>
          <p:nvPr/>
        </p:nvSpPr>
        <p:spPr>
          <a:xfrm>
            <a:off x="7614761" y="6909078"/>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272525"/>
                </a:solidFill>
                <a:latin typeface="Source Sans 3" pitchFamily="34" charset="0"/>
                <a:ea typeface="Source Sans 3" pitchFamily="34" charset="-122"/>
                <a:cs typeface="Source Sans 3" pitchFamily="34" charset="-120"/>
              </a:rPr>
              <a:t>Biển báo chỉ dẫn.</a:t>
            </a:r>
            <a:endParaRPr lang="en-US" sz="1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2514124"/>
            <a:ext cx="5895261" cy="563285"/>
          </a:xfrm>
          <a:prstGeom prst="rect">
            <a:avLst/>
          </a:prstGeom>
          <a:noFill/>
          <a:ln/>
        </p:spPr>
        <p:txBody>
          <a:bodyPr wrap="none" lIns="0" tIns="0" rIns="0" bIns="0" rtlCol="0" anchor="t"/>
          <a:lstStyle/>
          <a:p>
            <a:pPr marL="0" indent="0" algn="l">
              <a:lnSpc>
                <a:spcPts val="4400"/>
              </a:lnSpc>
              <a:buNone/>
            </a:pPr>
            <a:r>
              <a:rPr lang="en-US" sz="3500" dirty="0">
                <a:solidFill>
                  <a:srgbClr val="D73AD7"/>
                </a:solidFill>
                <a:latin typeface="Source Serif 4 Semi Bold" pitchFamily="34" charset="0"/>
                <a:ea typeface="Source Serif 4 Semi Bold" pitchFamily="34" charset="-122"/>
                <a:cs typeface="Source Serif 4 Semi Bold" pitchFamily="34" charset="-120"/>
              </a:rPr>
              <a:t>Phương pháp Tuyên truyền</a:t>
            </a:r>
            <a:endParaRPr lang="en-US" sz="3500" dirty="0"/>
          </a:p>
        </p:txBody>
      </p:sp>
      <p:pic>
        <p:nvPicPr>
          <p:cNvPr id="3" name="Image 0" descr="preencoded.png"/>
          <p:cNvPicPr>
            <a:picLocks noChangeAspect="1"/>
          </p:cNvPicPr>
          <p:nvPr/>
        </p:nvPicPr>
        <p:blipFill>
          <a:blip r:embed="rId3"/>
          <a:stretch>
            <a:fillRect/>
          </a:stretch>
        </p:blipFill>
        <p:spPr>
          <a:xfrm>
            <a:off x="837724" y="3556159"/>
            <a:ext cx="598408" cy="598408"/>
          </a:xfrm>
          <a:prstGeom prst="rect">
            <a:avLst/>
          </a:prstGeom>
        </p:spPr>
      </p:pic>
      <p:sp>
        <p:nvSpPr>
          <p:cNvPr id="4" name="Text 1"/>
          <p:cNvSpPr/>
          <p:nvPr/>
        </p:nvSpPr>
        <p:spPr>
          <a:xfrm>
            <a:off x="837724" y="445377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Bài giảng tương tác</a:t>
            </a:r>
            <a:endParaRPr lang="en-US" sz="2200" dirty="0"/>
          </a:p>
        </p:txBody>
      </p:sp>
      <p:sp>
        <p:nvSpPr>
          <p:cNvPr id="5" name="Text 2"/>
          <p:cNvSpPr/>
          <p:nvPr/>
        </p:nvSpPr>
        <p:spPr>
          <a:xfrm>
            <a:off x="837724" y="4949309"/>
            <a:ext cx="4118848" cy="766048"/>
          </a:xfrm>
          <a:prstGeom prst="rect">
            <a:avLst/>
          </a:prstGeom>
          <a:noFill/>
          <a:ln/>
        </p:spPr>
        <p:txBody>
          <a:bodyPr wrap="square" lIns="0" tIns="0" rIns="0" bIns="0" rtlCol="0" anchor="t"/>
          <a:lstStyle/>
          <a:p>
            <a:pPr marL="0" indent="0" algn="l">
              <a:lnSpc>
                <a:spcPts val="3000"/>
              </a:lnSpc>
              <a:buNone/>
            </a:pPr>
            <a:r>
              <a:rPr lang="en-US" sz="2400" dirty="0">
                <a:solidFill>
                  <a:srgbClr val="272525"/>
                </a:solidFill>
                <a:latin typeface="Source Sans 3" pitchFamily="34" charset="0"/>
                <a:ea typeface="Source Sans 3" pitchFamily="34" charset="-122"/>
                <a:cs typeface="Source Sans 3" pitchFamily="34" charset="-120"/>
              </a:rPr>
              <a:t>Sử dụng hình ảnh, video và câu chuyện để thu hút học sinh.</a:t>
            </a:r>
            <a:endParaRPr lang="en-US" sz="2400" dirty="0"/>
          </a:p>
        </p:txBody>
      </p:sp>
      <p:pic>
        <p:nvPicPr>
          <p:cNvPr id="6" name="Image 1" descr="preencoded.png"/>
          <p:cNvPicPr>
            <a:picLocks noChangeAspect="1"/>
          </p:cNvPicPr>
          <p:nvPr/>
        </p:nvPicPr>
        <p:blipFill>
          <a:blip r:embed="rId4"/>
          <a:stretch>
            <a:fillRect/>
          </a:stretch>
        </p:blipFill>
        <p:spPr>
          <a:xfrm>
            <a:off x="5255776" y="3556159"/>
            <a:ext cx="598408" cy="598408"/>
          </a:xfrm>
          <a:prstGeom prst="rect">
            <a:avLst/>
          </a:prstGeom>
        </p:spPr>
      </p:pic>
      <p:sp>
        <p:nvSpPr>
          <p:cNvPr id="7" name="Text 3"/>
          <p:cNvSpPr/>
          <p:nvPr/>
        </p:nvSpPr>
        <p:spPr>
          <a:xfrm>
            <a:off x="5255776" y="445377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Trò chơi giáo dục</a:t>
            </a:r>
            <a:endParaRPr lang="en-US" sz="2200" dirty="0"/>
          </a:p>
        </p:txBody>
      </p:sp>
      <p:sp>
        <p:nvSpPr>
          <p:cNvPr id="8" name="Text 4"/>
          <p:cNvSpPr/>
          <p:nvPr/>
        </p:nvSpPr>
        <p:spPr>
          <a:xfrm>
            <a:off x="5255776" y="4949309"/>
            <a:ext cx="4118848" cy="766048"/>
          </a:xfrm>
          <a:prstGeom prst="rect">
            <a:avLst/>
          </a:prstGeom>
          <a:noFill/>
          <a:ln/>
        </p:spPr>
        <p:txBody>
          <a:bodyPr wrap="square" lIns="0" tIns="0" rIns="0" bIns="0" rtlCol="0" anchor="t"/>
          <a:lstStyle/>
          <a:p>
            <a:pPr marL="0" indent="0" algn="l">
              <a:lnSpc>
                <a:spcPts val="3000"/>
              </a:lnSpc>
              <a:buNone/>
            </a:pPr>
            <a:r>
              <a:rPr lang="en-US" sz="2400" dirty="0">
                <a:solidFill>
                  <a:srgbClr val="272525"/>
                </a:solidFill>
                <a:latin typeface="Source Sans 3" pitchFamily="34" charset="0"/>
                <a:ea typeface="Source Sans 3" pitchFamily="34" charset="-122"/>
                <a:cs typeface="Source Sans 3" pitchFamily="34" charset="-120"/>
              </a:rPr>
              <a:t>Tổ chức các trò chơi đóng vai, đố vui về an toàn giao thông</a:t>
            </a:r>
            <a:r>
              <a:rPr lang="en-US" sz="1850" dirty="0">
                <a:solidFill>
                  <a:srgbClr val="272525"/>
                </a:solidFill>
                <a:latin typeface="Source Sans 3" pitchFamily="34" charset="0"/>
                <a:ea typeface="Source Sans 3" pitchFamily="34" charset="-122"/>
                <a:cs typeface="Source Sans 3" pitchFamily="34" charset="-120"/>
              </a:rPr>
              <a:t>.</a:t>
            </a:r>
            <a:endParaRPr lang="en-US" sz="1850" dirty="0"/>
          </a:p>
        </p:txBody>
      </p:sp>
      <p:pic>
        <p:nvPicPr>
          <p:cNvPr id="9" name="Image 2" descr="preencoded.png"/>
          <p:cNvPicPr>
            <a:picLocks noChangeAspect="1"/>
          </p:cNvPicPr>
          <p:nvPr/>
        </p:nvPicPr>
        <p:blipFill>
          <a:blip r:embed="rId5"/>
          <a:stretch>
            <a:fillRect/>
          </a:stretch>
        </p:blipFill>
        <p:spPr>
          <a:xfrm>
            <a:off x="9673828" y="3556159"/>
            <a:ext cx="598408" cy="598408"/>
          </a:xfrm>
          <a:prstGeom prst="rect">
            <a:avLst/>
          </a:prstGeom>
        </p:spPr>
      </p:pic>
      <p:sp>
        <p:nvSpPr>
          <p:cNvPr id="10" name="Text 5"/>
          <p:cNvSpPr/>
          <p:nvPr/>
        </p:nvSpPr>
        <p:spPr>
          <a:xfrm>
            <a:off x="9673828" y="4453771"/>
            <a:ext cx="2958822" cy="351949"/>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Hoạt động ngoại khóa</a:t>
            </a:r>
            <a:endParaRPr lang="en-US" sz="2200" dirty="0"/>
          </a:p>
        </p:txBody>
      </p:sp>
      <p:sp>
        <p:nvSpPr>
          <p:cNvPr id="11" name="Text 6"/>
          <p:cNvSpPr/>
          <p:nvPr/>
        </p:nvSpPr>
        <p:spPr>
          <a:xfrm>
            <a:off x="9673828" y="4949309"/>
            <a:ext cx="4118848" cy="766048"/>
          </a:xfrm>
          <a:prstGeom prst="rect">
            <a:avLst/>
          </a:prstGeom>
          <a:noFill/>
          <a:ln/>
        </p:spPr>
        <p:txBody>
          <a:bodyPr wrap="square" lIns="0" tIns="0" rIns="0" bIns="0" rtlCol="0" anchor="t"/>
          <a:lstStyle/>
          <a:p>
            <a:pPr marL="0" indent="0" algn="l">
              <a:lnSpc>
                <a:spcPts val="3000"/>
              </a:lnSpc>
              <a:buNone/>
            </a:pPr>
            <a:r>
              <a:rPr lang="en-US" sz="2400" dirty="0">
                <a:solidFill>
                  <a:srgbClr val="272525"/>
                </a:solidFill>
                <a:latin typeface="Source Sans 3" pitchFamily="34" charset="0"/>
                <a:ea typeface="Source Sans 3" pitchFamily="34" charset="-122"/>
                <a:cs typeface="Source Sans 3" pitchFamily="34" charset="-120"/>
              </a:rPr>
              <a:t>Thực hành đi bộ an toàn, tham quan mô hình giao thông</a:t>
            </a:r>
            <a:r>
              <a:rPr lang="en-US" sz="1850" dirty="0">
                <a:solidFill>
                  <a:srgbClr val="272525"/>
                </a:solidFill>
                <a:latin typeface="Source Sans 3" pitchFamily="34" charset="0"/>
                <a:ea typeface="Source Sans 3" pitchFamily="34" charset="-122"/>
                <a:cs typeface="Source Sans 3" pitchFamily="34" charset="-120"/>
              </a:rPr>
              <a:t>.</a:t>
            </a:r>
            <a:endParaRPr lang="en-US" sz="1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92160"/>
          </a:xfrm>
          <a:prstGeom prst="rect">
            <a:avLst/>
          </a:prstGeom>
        </p:spPr>
      </p:pic>
      <p:sp>
        <p:nvSpPr>
          <p:cNvPr id="3" name="Text 0"/>
          <p:cNvSpPr/>
          <p:nvPr/>
        </p:nvSpPr>
        <p:spPr>
          <a:xfrm>
            <a:off x="837724" y="4079200"/>
            <a:ext cx="7436525" cy="563285"/>
          </a:xfrm>
          <a:prstGeom prst="rect">
            <a:avLst/>
          </a:prstGeom>
          <a:noFill/>
          <a:ln/>
        </p:spPr>
        <p:txBody>
          <a:bodyPr wrap="none" lIns="0" tIns="0" rIns="0" bIns="0" rtlCol="0" anchor="t"/>
          <a:lstStyle/>
          <a:p>
            <a:pPr marL="0" indent="0" algn="l">
              <a:lnSpc>
                <a:spcPts val="4400"/>
              </a:lnSpc>
              <a:buNone/>
            </a:pPr>
            <a:r>
              <a:rPr lang="en-US" sz="3500" dirty="0">
                <a:solidFill>
                  <a:srgbClr val="D73AD7"/>
                </a:solidFill>
                <a:latin typeface="Source Serif 4 Semi Bold" pitchFamily="34" charset="0"/>
                <a:ea typeface="Source Serif 4 Semi Bold" pitchFamily="34" charset="-122"/>
                <a:cs typeface="Source Serif 4 Semi Bold" pitchFamily="34" charset="-120"/>
              </a:rPr>
              <a:t>Vai trò của Nhà trường và Gia đình</a:t>
            </a:r>
            <a:endParaRPr lang="en-US" sz="3500" dirty="0"/>
          </a:p>
        </p:txBody>
      </p:sp>
      <p:sp>
        <p:nvSpPr>
          <p:cNvPr id="4" name="Text 1"/>
          <p:cNvSpPr/>
          <p:nvPr/>
        </p:nvSpPr>
        <p:spPr>
          <a:xfrm>
            <a:off x="837724" y="515100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D73AD7"/>
                </a:solidFill>
                <a:latin typeface="Source Serif 4 Semi Bold" pitchFamily="34" charset="0"/>
                <a:ea typeface="Source Serif 4 Semi Bold" pitchFamily="34" charset="-122"/>
                <a:cs typeface="Source Serif 4 Semi Bold" pitchFamily="34" charset="-120"/>
              </a:rPr>
              <a:t>Nhà trường</a:t>
            </a:r>
            <a:endParaRPr lang="en-US" sz="2200" dirty="0"/>
          </a:p>
        </p:txBody>
      </p:sp>
      <p:sp>
        <p:nvSpPr>
          <p:cNvPr id="5" name="Text 2"/>
          <p:cNvSpPr/>
          <p:nvPr/>
        </p:nvSpPr>
        <p:spPr>
          <a:xfrm>
            <a:off x="837724" y="5742265"/>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2400" dirty="0">
                <a:solidFill>
                  <a:srgbClr val="272525"/>
                </a:solidFill>
                <a:latin typeface="Source Sans 3" pitchFamily="34" charset="0"/>
                <a:ea typeface="Source Sans 3" pitchFamily="34" charset="-122"/>
                <a:cs typeface="Source Sans 3" pitchFamily="34" charset="-120"/>
              </a:rPr>
              <a:t>Tích hợp nội dung ATGT vào chương trình học</a:t>
            </a:r>
            <a:r>
              <a:rPr lang="en-US" sz="1850" dirty="0">
                <a:solidFill>
                  <a:srgbClr val="272525"/>
                </a:solidFill>
                <a:latin typeface="Source Sans 3" pitchFamily="34" charset="0"/>
                <a:ea typeface="Source Sans 3" pitchFamily="34" charset="-122"/>
                <a:cs typeface="Source Sans 3" pitchFamily="34" charset="-120"/>
              </a:rPr>
              <a:t>.</a:t>
            </a:r>
            <a:endParaRPr lang="en-US" sz="1850" dirty="0"/>
          </a:p>
        </p:txBody>
      </p:sp>
      <p:sp>
        <p:nvSpPr>
          <p:cNvPr id="6" name="Text 3"/>
          <p:cNvSpPr/>
          <p:nvPr/>
        </p:nvSpPr>
        <p:spPr>
          <a:xfrm>
            <a:off x="837724" y="6208990"/>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2800" dirty="0">
                <a:solidFill>
                  <a:srgbClr val="272525"/>
                </a:solidFill>
                <a:latin typeface="Source Sans 3" pitchFamily="34" charset="0"/>
                <a:ea typeface="Source Sans 3" pitchFamily="34" charset="-122"/>
                <a:cs typeface="Source Sans 3" pitchFamily="34" charset="-120"/>
              </a:rPr>
              <a:t>Tổ chức các buổi ngoại khóa định kỳ</a:t>
            </a:r>
            <a:r>
              <a:rPr lang="en-US" sz="1850" dirty="0">
                <a:solidFill>
                  <a:srgbClr val="272525"/>
                </a:solidFill>
                <a:latin typeface="Source Sans 3" pitchFamily="34" charset="0"/>
                <a:ea typeface="Source Sans 3" pitchFamily="34" charset="-122"/>
                <a:cs typeface="Source Sans 3" pitchFamily="34" charset="-120"/>
              </a:rPr>
              <a:t>.</a:t>
            </a:r>
            <a:endParaRPr lang="en-US" sz="1850" dirty="0"/>
          </a:p>
        </p:txBody>
      </p:sp>
      <p:sp>
        <p:nvSpPr>
          <p:cNvPr id="7" name="Text 4"/>
          <p:cNvSpPr/>
          <p:nvPr/>
        </p:nvSpPr>
        <p:spPr>
          <a:xfrm>
            <a:off x="837724" y="6675715"/>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2800" dirty="0">
                <a:solidFill>
                  <a:srgbClr val="272525"/>
                </a:solidFill>
                <a:latin typeface="Source Sans 3" pitchFamily="34" charset="0"/>
                <a:ea typeface="Source Sans 3" pitchFamily="34" charset="-122"/>
                <a:cs typeface="Source Sans 3" pitchFamily="34" charset="-120"/>
              </a:rPr>
              <a:t>Phối hợp với phụ huynh</a:t>
            </a:r>
            <a:r>
              <a:rPr lang="en-US" sz="1850" dirty="0">
                <a:solidFill>
                  <a:srgbClr val="272525"/>
                </a:solidFill>
                <a:latin typeface="Source Sans 3" pitchFamily="34" charset="0"/>
                <a:ea typeface="Source Sans 3" pitchFamily="34" charset="-122"/>
                <a:cs typeface="Source Sans 3" pitchFamily="34" charset="-120"/>
              </a:rPr>
              <a:t>.</a:t>
            </a:r>
            <a:endParaRPr lang="en-US" sz="1850" dirty="0"/>
          </a:p>
        </p:txBody>
      </p:sp>
      <p:sp>
        <p:nvSpPr>
          <p:cNvPr id="8" name="Text 5"/>
          <p:cNvSpPr/>
          <p:nvPr/>
        </p:nvSpPr>
        <p:spPr>
          <a:xfrm>
            <a:off x="7614761" y="515100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D73AD7"/>
                </a:solidFill>
                <a:latin typeface="Source Serif 4 Semi Bold" pitchFamily="34" charset="0"/>
                <a:ea typeface="Source Serif 4 Semi Bold" pitchFamily="34" charset="-122"/>
                <a:cs typeface="Source Serif 4 Semi Bold" pitchFamily="34" charset="-120"/>
              </a:rPr>
              <a:t>Gia đình</a:t>
            </a:r>
            <a:endParaRPr lang="en-US" sz="2200" dirty="0"/>
          </a:p>
        </p:txBody>
      </p:sp>
      <p:sp>
        <p:nvSpPr>
          <p:cNvPr id="9" name="Text 6"/>
          <p:cNvSpPr/>
          <p:nvPr/>
        </p:nvSpPr>
        <p:spPr>
          <a:xfrm>
            <a:off x="7614761" y="5742265"/>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2400" dirty="0">
                <a:solidFill>
                  <a:srgbClr val="272525"/>
                </a:solidFill>
                <a:latin typeface="Source Sans 3" pitchFamily="34" charset="0"/>
                <a:ea typeface="Source Sans 3" pitchFamily="34" charset="-122"/>
                <a:cs typeface="Source Sans 3" pitchFamily="34" charset="-120"/>
              </a:rPr>
              <a:t>Làm gương tuân thủ luật giao thông</a:t>
            </a:r>
            <a:r>
              <a:rPr lang="en-US" sz="1850" dirty="0">
                <a:solidFill>
                  <a:srgbClr val="272525"/>
                </a:solidFill>
                <a:latin typeface="Source Sans 3" pitchFamily="34" charset="0"/>
                <a:ea typeface="Source Sans 3" pitchFamily="34" charset="-122"/>
                <a:cs typeface="Source Sans 3" pitchFamily="34" charset="-120"/>
              </a:rPr>
              <a:t>.</a:t>
            </a:r>
            <a:endParaRPr lang="en-US" sz="1850" dirty="0"/>
          </a:p>
        </p:txBody>
      </p:sp>
      <p:sp>
        <p:nvSpPr>
          <p:cNvPr id="10" name="Text 7"/>
          <p:cNvSpPr/>
          <p:nvPr/>
        </p:nvSpPr>
        <p:spPr>
          <a:xfrm>
            <a:off x="7614761" y="6208990"/>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2400" dirty="0">
                <a:solidFill>
                  <a:srgbClr val="272525"/>
                </a:solidFill>
                <a:latin typeface="Source Sans 3" pitchFamily="34" charset="0"/>
                <a:ea typeface="Source Sans 3" pitchFamily="34" charset="-122"/>
                <a:cs typeface="Source Sans 3" pitchFamily="34" charset="-120"/>
              </a:rPr>
              <a:t>Hướng dẫn con thực hành an toàn giao thông</a:t>
            </a:r>
            <a:r>
              <a:rPr lang="en-US" sz="1850" dirty="0">
                <a:solidFill>
                  <a:srgbClr val="272525"/>
                </a:solidFill>
                <a:latin typeface="Source Sans 3" pitchFamily="34" charset="0"/>
                <a:ea typeface="Source Sans 3" pitchFamily="34" charset="-122"/>
                <a:cs typeface="Source Sans 3" pitchFamily="34" charset="-120"/>
              </a:rPr>
              <a:t>.</a:t>
            </a:r>
            <a:endParaRPr lang="en-US" sz="1850" dirty="0"/>
          </a:p>
        </p:txBody>
      </p:sp>
      <p:sp>
        <p:nvSpPr>
          <p:cNvPr id="11" name="Text 8"/>
          <p:cNvSpPr/>
          <p:nvPr/>
        </p:nvSpPr>
        <p:spPr>
          <a:xfrm>
            <a:off x="7614761" y="6675715"/>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2400" dirty="0">
                <a:solidFill>
                  <a:srgbClr val="272525"/>
                </a:solidFill>
                <a:latin typeface="Source Sans 3" pitchFamily="34" charset="0"/>
                <a:ea typeface="Source Sans 3" pitchFamily="34" charset="-122"/>
                <a:cs typeface="Source Sans 3" pitchFamily="34" charset="-120"/>
              </a:rPr>
              <a:t>Nhắc nhở và kiểm tra thường xuyên.</a:t>
            </a:r>
            <a:endParaRPr 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77359" y="610791"/>
            <a:ext cx="6733699" cy="522446"/>
          </a:xfrm>
          <a:prstGeom prst="rect">
            <a:avLst/>
          </a:prstGeom>
          <a:noFill/>
          <a:ln/>
        </p:spPr>
        <p:txBody>
          <a:bodyPr wrap="none" lIns="0" tIns="0" rIns="0" bIns="0" rtlCol="0" anchor="t"/>
          <a:lstStyle/>
          <a:p>
            <a:pPr marL="0" indent="0" algn="l">
              <a:lnSpc>
                <a:spcPts val="4100"/>
              </a:lnSpc>
              <a:buNone/>
            </a:pPr>
            <a:r>
              <a:rPr lang="en-US" sz="3250" dirty="0">
                <a:solidFill>
                  <a:srgbClr val="D73AD7"/>
                </a:solidFill>
                <a:latin typeface="Source Serif 4 Semi Bold" pitchFamily="34" charset="0"/>
                <a:ea typeface="Source Serif 4 Semi Bold" pitchFamily="34" charset="-122"/>
                <a:cs typeface="Source Serif 4 Semi Bold" pitchFamily="34" charset="-120"/>
              </a:rPr>
              <a:t>Tầm quan trọng của Mũ bảo hiểm</a:t>
            </a:r>
            <a:endParaRPr lang="en-US" sz="3250" dirty="0"/>
          </a:p>
        </p:txBody>
      </p:sp>
      <p:pic>
        <p:nvPicPr>
          <p:cNvPr id="3" name="Image 0" descr="preencoded.png"/>
          <p:cNvPicPr>
            <a:picLocks noChangeAspect="1"/>
          </p:cNvPicPr>
          <p:nvPr/>
        </p:nvPicPr>
        <p:blipFill>
          <a:blip r:embed="rId3"/>
          <a:stretch>
            <a:fillRect/>
          </a:stretch>
        </p:blipFill>
        <p:spPr>
          <a:xfrm>
            <a:off x="777359" y="1632823"/>
            <a:ext cx="6266974" cy="6266974"/>
          </a:xfrm>
          <a:prstGeom prst="rect">
            <a:avLst/>
          </a:prstGeom>
        </p:spPr>
      </p:pic>
      <p:sp>
        <p:nvSpPr>
          <p:cNvPr id="4" name="Text 1"/>
          <p:cNvSpPr/>
          <p:nvPr/>
        </p:nvSpPr>
        <p:spPr>
          <a:xfrm>
            <a:off x="7593687" y="1582817"/>
            <a:ext cx="6266974" cy="1421130"/>
          </a:xfrm>
          <a:prstGeom prst="rect">
            <a:avLst/>
          </a:prstGeom>
          <a:noFill/>
          <a:ln/>
        </p:spPr>
        <p:txBody>
          <a:bodyPr wrap="square" lIns="0" tIns="0" rIns="0" bIns="0" rtlCol="0" anchor="t"/>
          <a:lstStyle/>
          <a:p>
            <a:pPr marL="0" indent="0" algn="l">
              <a:lnSpc>
                <a:spcPts val="2750"/>
              </a:lnSpc>
              <a:buNone/>
            </a:pPr>
            <a:r>
              <a:rPr lang="en-US" sz="3200" dirty="0">
                <a:solidFill>
                  <a:srgbClr val="272525"/>
                </a:solidFill>
                <a:latin typeface="Source Sans 3" pitchFamily="34" charset="0"/>
                <a:ea typeface="Source Sans 3" pitchFamily="34" charset="-122"/>
                <a:cs typeface="Source Sans 3" pitchFamily="34" charset="-120"/>
              </a:rPr>
              <a:t>Mũ bảo hiểm là vật dụng không thể thiếu khi tham gia giao thông bằng xe đạp, xe máy. Nó giúp bảo vệ phần đầu, giảm thiểu chấn thương nghiêm trọng khi xảy ra va chạm. Hãy luôn đội mũ bảo hiểm đúng cách!</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2716054"/>
            <a:ext cx="7905036" cy="563285"/>
          </a:xfrm>
          <a:prstGeom prst="rect">
            <a:avLst/>
          </a:prstGeom>
          <a:noFill/>
          <a:ln/>
        </p:spPr>
        <p:txBody>
          <a:bodyPr wrap="none" lIns="0" tIns="0" rIns="0" bIns="0" rtlCol="0" anchor="t"/>
          <a:lstStyle/>
          <a:p>
            <a:pPr marL="0" indent="0" algn="l">
              <a:lnSpc>
                <a:spcPts val="4400"/>
              </a:lnSpc>
              <a:buNone/>
            </a:pPr>
            <a:r>
              <a:rPr lang="en-US" sz="3500" dirty="0">
                <a:solidFill>
                  <a:srgbClr val="D73AD7"/>
                </a:solidFill>
                <a:latin typeface="Source Serif 4 Semi Bold" pitchFamily="34" charset="0"/>
                <a:ea typeface="Source Serif 4 Semi Bold" pitchFamily="34" charset="-122"/>
                <a:cs typeface="Source Serif 4 Semi Bold" pitchFamily="34" charset="-120"/>
              </a:rPr>
              <a:t>Các tình huống nguy hiểm cần tránh</a:t>
            </a:r>
            <a:endParaRPr lang="en-US" sz="3500" dirty="0"/>
          </a:p>
        </p:txBody>
      </p:sp>
      <p:sp>
        <p:nvSpPr>
          <p:cNvPr id="3" name="Shape 1"/>
          <p:cNvSpPr/>
          <p:nvPr/>
        </p:nvSpPr>
        <p:spPr>
          <a:xfrm>
            <a:off x="837724" y="3758089"/>
            <a:ext cx="4158734" cy="1755458"/>
          </a:xfrm>
          <a:prstGeom prst="roundRect">
            <a:avLst>
              <a:gd name="adj" fmla="val 5727"/>
            </a:avLst>
          </a:prstGeom>
          <a:solidFill>
            <a:srgbClr val="F4D4F7"/>
          </a:solidFill>
          <a:ln w="7620">
            <a:solidFill>
              <a:srgbClr val="DABADD"/>
            </a:solidFill>
            <a:prstDash val="solid"/>
          </a:ln>
        </p:spPr>
      </p:sp>
      <p:sp>
        <p:nvSpPr>
          <p:cNvPr id="4" name="Text 2"/>
          <p:cNvSpPr/>
          <p:nvPr/>
        </p:nvSpPr>
        <p:spPr>
          <a:xfrm>
            <a:off x="1084659" y="4005024"/>
            <a:ext cx="3478887" cy="351949"/>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Chơi đùa dưới lòng đường</a:t>
            </a:r>
            <a:endParaRPr lang="en-US" sz="2200" dirty="0"/>
          </a:p>
        </p:txBody>
      </p:sp>
      <p:sp>
        <p:nvSpPr>
          <p:cNvPr id="5" name="Text 3"/>
          <p:cNvSpPr/>
          <p:nvPr/>
        </p:nvSpPr>
        <p:spPr>
          <a:xfrm>
            <a:off x="1084659" y="4500563"/>
            <a:ext cx="3664863" cy="766048"/>
          </a:xfrm>
          <a:prstGeom prst="rect">
            <a:avLst/>
          </a:prstGeom>
          <a:noFill/>
          <a:ln/>
        </p:spPr>
        <p:txBody>
          <a:bodyPr wrap="square" lIns="0" tIns="0" rIns="0" bIns="0" rtlCol="0" anchor="t"/>
          <a:lstStyle/>
          <a:p>
            <a:pPr marL="0" indent="0" algn="l">
              <a:lnSpc>
                <a:spcPts val="3000"/>
              </a:lnSpc>
              <a:buNone/>
            </a:pPr>
            <a:r>
              <a:rPr lang="en-US" sz="2800" dirty="0">
                <a:solidFill>
                  <a:srgbClr val="272525"/>
                </a:solidFill>
                <a:latin typeface="Source Sans 3" pitchFamily="34" charset="0"/>
                <a:ea typeface="Source Sans 3" pitchFamily="34" charset="-122"/>
                <a:cs typeface="Source Sans 3" pitchFamily="34" charset="-120"/>
              </a:rPr>
              <a:t>Tuyệt đối không chơi đùa, đá bóng dưới lòng đường.</a:t>
            </a:r>
            <a:endParaRPr lang="en-US" sz="2800" dirty="0"/>
          </a:p>
        </p:txBody>
      </p:sp>
      <p:sp>
        <p:nvSpPr>
          <p:cNvPr id="6" name="Shape 4"/>
          <p:cNvSpPr/>
          <p:nvPr/>
        </p:nvSpPr>
        <p:spPr>
          <a:xfrm>
            <a:off x="5235773" y="3758089"/>
            <a:ext cx="4158734" cy="1755458"/>
          </a:xfrm>
          <a:prstGeom prst="roundRect">
            <a:avLst>
              <a:gd name="adj" fmla="val 5727"/>
            </a:avLst>
          </a:prstGeom>
          <a:solidFill>
            <a:srgbClr val="F4D4F7"/>
          </a:solidFill>
          <a:ln w="7620">
            <a:solidFill>
              <a:srgbClr val="DABADD"/>
            </a:solidFill>
            <a:prstDash val="solid"/>
          </a:ln>
        </p:spPr>
      </p:sp>
      <p:sp>
        <p:nvSpPr>
          <p:cNvPr id="7" name="Text 5"/>
          <p:cNvSpPr/>
          <p:nvPr/>
        </p:nvSpPr>
        <p:spPr>
          <a:xfrm>
            <a:off x="5482709" y="4005024"/>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Vượt đèn đỏ</a:t>
            </a:r>
            <a:endParaRPr lang="en-US" sz="2200" dirty="0"/>
          </a:p>
        </p:txBody>
      </p:sp>
      <p:sp>
        <p:nvSpPr>
          <p:cNvPr id="8" name="Text 6"/>
          <p:cNvSpPr/>
          <p:nvPr/>
        </p:nvSpPr>
        <p:spPr>
          <a:xfrm>
            <a:off x="5482709" y="4500563"/>
            <a:ext cx="3664863" cy="766048"/>
          </a:xfrm>
          <a:prstGeom prst="rect">
            <a:avLst/>
          </a:prstGeom>
          <a:noFill/>
          <a:ln/>
        </p:spPr>
        <p:txBody>
          <a:bodyPr wrap="square" lIns="0" tIns="0" rIns="0" bIns="0" rtlCol="0" anchor="t"/>
          <a:lstStyle/>
          <a:p>
            <a:pPr marL="0" indent="0" algn="l">
              <a:lnSpc>
                <a:spcPts val="3000"/>
              </a:lnSpc>
              <a:buNone/>
            </a:pPr>
            <a:r>
              <a:rPr lang="en-US" sz="3200" dirty="0">
                <a:solidFill>
                  <a:srgbClr val="272525"/>
                </a:solidFill>
                <a:latin typeface="Source Sans 3" pitchFamily="34" charset="0"/>
                <a:ea typeface="Source Sans 3" pitchFamily="34" charset="-122"/>
                <a:cs typeface="Source Sans 3" pitchFamily="34" charset="-120"/>
              </a:rPr>
              <a:t>Luôn tuân thủ tín hiệu đèn giao thông</a:t>
            </a:r>
            <a:r>
              <a:rPr lang="en-US" sz="1850" dirty="0">
                <a:solidFill>
                  <a:srgbClr val="272525"/>
                </a:solidFill>
                <a:latin typeface="Source Sans 3" pitchFamily="34" charset="0"/>
                <a:ea typeface="Source Sans 3" pitchFamily="34" charset="-122"/>
                <a:cs typeface="Source Sans 3" pitchFamily="34" charset="-120"/>
              </a:rPr>
              <a:t>.</a:t>
            </a:r>
            <a:endParaRPr lang="en-US" sz="1850" dirty="0"/>
          </a:p>
        </p:txBody>
      </p:sp>
      <p:sp>
        <p:nvSpPr>
          <p:cNvPr id="9" name="Shape 7"/>
          <p:cNvSpPr/>
          <p:nvPr/>
        </p:nvSpPr>
        <p:spPr>
          <a:xfrm>
            <a:off x="9633823" y="3758089"/>
            <a:ext cx="4158853" cy="1755458"/>
          </a:xfrm>
          <a:prstGeom prst="roundRect">
            <a:avLst>
              <a:gd name="adj" fmla="val 5727"/>
            </a:avLst>
          </a:prstGeom>
          <a:solidFill>
            <a:srgbClr val="F4D4F7"/>
          </a:solidFill>
          <a:ln w="7620">
            <a:solidFill>
              <a:srgbClr val="DABADD"/>
            </a:solidFill>
            <a:prstDash val="solid"/>
          </a:ln>
        </p:spPr>
      </p:sp>
      <p:sp>
        <p:nvSpPr>
          <p:cNvPr id="10" name="Text 8"/>
          <p:cNvSpPr/>
          <p:nvPr/>
        </p:nvSpPr>
        <p:spPr>
          <a:xfrm>
            <a:off x="9880759" y="4005024"/>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Đi ngược chiều</a:t>
            </a:r>
            <a:endParaRPr lang="en-US" sz="2200" dirty="0"/>
          </a:p>
        </p:txBody>
      </p:sp>
      <p:sp>
        <p:nvSpPr>
          <p:cNvPr id="11" name="Text 9"/>
          <p:cNvSpPr/>
          <p:nvPr/>
        </p:nvSpPr>
        <p:spPr>
          <a:xfrm>
            <a:off x="9880759" y="4500563"/>
            <a:ext cx="3664982" cy="766048"/>
          </a:xfrm>
          <a:prstGeom prst="rect">
            <a:avLst/>
          </a:prstGeom>
          <a:noFill/>
          <a:ln/>
        </p:spPr>
        <p:txBody>
          <a:bodyPr wrap="square" lIns="0" tIns="0" rIns="0" bIns="0" rtlCol="0" anchor="t"/>
          <a:lstStyle/>
          <a:p>
            <a:pPr marL="0" indent="0" algn="l">
              <a:lnSpc>
                <a:spcPts val="3000"/>
              </a:lnSpc>
              <a:buNone/>
            </a:pPr>
            <a:r>
              <a:rPr lang="en-US" sz="2800" dirty="0">
                <a:solidFill>
                  <a:srgbClr val="272525"/>
                </a:solidFill>
                <a:latin typeface="Source Sans 3" pitchFamily="34" charset="0"/>
                <a:ea typeface="Source Sans 3" pitchFamily="34" charset="-122"/>
                <a:cs typeface="Source Sans 3" pitchFamily="34" charset="-120"/>
              </a:rPr>
              <a:t>Đi đúng làn đường, đúng chiều quy định.</a:t>
            </a:r>
            <a:endParaRPr lang="en-US" sz="2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37724" y="1326713"/>
            <a:ext cx="4505920" cy="563285"/>
          </a:xfrm>
          <a:prstGeom prst="rect">
            <a:avLst/>
          </a:prstGeom>
          <a:noFill/>
          <a:ln/>
        </p:spPr>
        <p:txBody>
          <a:bodyPr wrap="none" lIns="0" tIns="0" rIns="0" bIns="0" rtlCol="0" anchor="t"/>
          <a:lstStyle/>
          <a:p>
            <a:pPr marL="0" indent="0" algn="l">
              <a:lnSpc>
                <a:spcPts val="4400"/>
              </a:lnSpc>
              <a:buNone/>
            </a:pPr>
            <a:r>
              <a:rPr lang="en-US" sz="3500" dirty="0">
                <a:solidFill>
                  <a:srgbClr val="D73AD7"/>
                </a:solidFill>
                <a:latin typeface="Source Serif 4 Semi Bold" pitchFamily="34" charset="0"/>
                <a:ea typeface="Source Serif 4 Semi Bold" pitchFamily="34" charset="-122"/>
                <a:cs typeface="Source Serif 4 Semi Bold" pitchFamily="34" charset="-120"/>
              </a:rPr>
              <a:t>Lợi ích lâu dài</a:t>
            </a:r>
            <a:endParaRPr lang="en-US" sz="3500" dirty="0"/>
          </a:p>
        </p:txBody>
      </p:sp>
      <p:sp>
        <p:nvSpPr>
          <p:cNvPr id="3" name="Text 1"/>
          <p:cNvSpPr/>
          <p:nvPr/>
        </p:nvSpPr>
        <p:spPr>
          <a:xfrm>
            <a:off x="1753195" y="4005024"/>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Cộng đồng an toàn</a:t>
            </a:r>
            <a:endParaRPr lang="en-US" sz="2200" dirty="0"/>
          </a:p>
        </p:txBody>
      </p:sp>
      <p:sp>
        <p:nvSpPr>
          <p:cNvPr id="4" name="Text 2"/>
          <p:cNvSpPr/>
          <p:nvPr/>
        </p:nvSpPr>
        <p:spPr>
          <a:xfrm>
            <a:off x="837724" y="4500563"/>
            <a:ext cx="3731657" cy="766048"/>
          </a:xfrm>
          <a:prstGeom prst="rect">
            <a:avLst/>
          </a:prstGeom>
          <a:noFill/>
          <a:ln/>
        </p:spPr>
        <p:txBody>
          <a:bodyPr wrap="square" lIns="0" tIns="0" rIns="0" bIns="0" rtlCol="0" anchor="t"/>
          <a:lstStyle/>
          <a:p>
            <a:pPr marL="0" indent="0" algn="r">
              <a:lnSpc>
                <a:spcPts val="3000"/>
              </a:lnSpc>
              <a:buNone/>
            </a:pPr>
            <a:r>
              <a:rPr lang="en-US" sz="1850" dirty="0">
                <a:solidFill>
                  <a:srgbClr val="272525"/>
                </a:solidFill>
                <a:latin typeface="Source Sans 3" pitchFamily="34" charset="0"/>
                <a:ea typeface="Source Sans 3" pitchFamily="34" charset="-122"/>
                <a:cs typeface="Source Sans 3" pitchFamily="34" charset="-120"/>
              </a:rPr>
              <a:t>Xây dựng thế hệ công dân có ý thức giao thông tốt.</a:t>
            </a:r>
            <a:endParaRPr lang="en-US" sz="1850" dirty="0"/>
          </a:p>
        </p:txBody>
      </p:sp>
      <p:pic>
        <p:nvPicPr>
          <p:cNvPr id="5" name="Image 0" descr="preencoded.png"/>
          <p:cNvPicPr>
            <a:picLocks noChangeAspect="1"/>
          </p:cNvPicPr>
          <p:nvPr/>
        </p:nvPicPr>
        <p:blipFill>
          <a:blip r:embed="rId3"/>
          <a:stretch>
            <a:fillRect/>
          </a:stretch>
        </p:blipFill>
        <p:spPr>
          <a:xfrm>
            <a:off x="5048131" y="2368748"/>
            <a:ext cx="4534138" cy="4534138"/>
          </a:xfrm>
          <a:prstGeom prst="rect">
            <a:avLst/>
          </a:prstGeom>
        </p:spPr>
      </p:pic>
      <p:pic>
        <p:nvPicPr>
          <p:cNvPr id="6" name="Image 1" descr="preencoded.png"/>
          <p:cNvPicPr>
            <a:picLocks noChangeAspect="1"/>
          </p:cNvPicPr>
          <p:nvPr/>
        </p:nvPicPr>
        <p:blipFill>
          <a:blip r:embed="rId4"/>
          <a:stretch>
            <a:fillRect/>
          </a:stretch>
        </p:blipFill>
        <p:spPr>
          <a:xfrm>
            <a:off x="5549146" y="4411980"/>
            <a:ext cx="358140" cy="447675"/>
          </a:xfrm>
          <a:prstGeom prst="rect">
            <a:avLst/>
          </a:prstGeom>
        </p:spPr>
      </p:pic>
      <p:sp>
        <p:nvSpPr>
          <p:cNvPr id="7" name="Text 3"/>
          <p:cNvSpPr/>
          <p:nvPr/>
        </p:nvSpPr>
        <p:spPr>
          <a:xfrm>
            <a:off x="9941243" y="2781657"/>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Tương lai bền vững</a:t>
            </a:r>
            <a:endParaRPr lang="en-US" sz="2200" dirty="0"/>
          </a:p>
        </p:txBody>
      </p:sp>
      <p:sp>
        <p:nvSpPr>
          <p:cNvPr id="8" name="Text 4"/>
          <p:cNvSpPr/>
          <p:nvPr/>
        </p:nvSpPr>
        <p:spPr>
          <a:xfrm>
            <a:off x="9941243" y="3277195"/>
            <a:ext cx="3851434" cy="766048"/>
          </a:xfrm>
          <a:prstGeom prst="rect">
            <a:avLst/>
          </a:prstGeom>
          <a:noFill/>
          <a:ln/>
        </p:spPr>
        <p:txBody>
          <a:bodyPr wrap="square" lIns="0" tIns="0" rIns="0" bIns="0" rtlCol="0" anchor="t"/>
          <a:lstStyle/>
          <a:p>
            <a:pPr marL="0" indent="0" algn="l">
              <a:lnSpc>
                <a:spcPts val="3000"/>
              </a:lnSpc>
              <a:buNone/>
            </a:pPr>
            <a:r>
              <a:rPr lang="en-US" sz="1850" dirty="0">
                <a:solidFill>
                  <a:srgbClr val="272525"/>
                </a:solidFill>
                <a:latin typeface="Source Sans 3" pitchFamily="34" charset="0"/>
                <a:ea typeface="Source Sans 3" pitchFamily="34" charset="-122"/>
                <a:cs typeface="Source Sans 3" pitchFamily="34" charset="-120"/>
              </a:rPr>
              <a:t>Góp phần vào sự phát triển bền vững của xã hội.</a:t>
            </a:r>
            <a:endParaRPr lang="en-US" sz="1850" dirty="0"/>
          </a:p>
        </p:txBody>
      </p:sp>
      <p:pic>
        <p:nvPicPr>
          <p:cNvPr id="9" name="Image 2" descr="preencoded.png"/>
          <p:cNvPicPr>
            <a:picLocks noChangeAspect="1"/>
          </p:cNvPicPr>
          <p:nvPr/>
        </p:nvPicPr>
        <p:blipFill>
          <a:blip r:embed="rId5"/>
          <a:stretch>
            <a:fillRect/>
          </a:stretch>
        </p:blipFill>
        <p:spPr>
          <a:xfrm>
            <a:off x="5048131" y="2368748"/>
            <a:ext cx="4534138" cy="4534138"/>
          </a:xfrm>
          <a:prstGeom prst="rect">
            <a:avLst/>
          </a:prstGeom>
        </p:spPr>
      </p:pic>
      <p:pic>
        <p:nvPicPr>
          <p:cNvPr id="10" name="Image 3" descr="preencoded.png"/>
          <p:cNvPicPr>
            <a:picLocks noChangeAspect="1"/>
          </p:cNvPicPr>
          <p:nvPr/>
        </p:nvPicPr>
        <p:blipFill>
          <a:blip r:embed="rId6"/>
          <a:stretch>
            <a:fillRect/>
          </a:stretch>
        </p:blipFill>
        <p:spPr>
          <a:xfrm>
            <a:off x="7929563" y="3037642"/>
            <a:ext cx="358140" cy="447675"/>
          </a:xfrm>
          <a:prstGeom prst="rect">
            <a:avLst/>
          </a:prstGeom>
        </p:spPr>
      </p:pic>
      <p:sp>
        <p:nvSpPr>
          <p:cNvPr id="11" name="Text 5"/>
          <p:cNvSpPr/>
          <p:nvPr/>
        </p:nvSpPr>
        <p:spPr>
          <a:xfrm>
            <a:off x="9941243" y="522827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Giảm ùn tắc</a:t>
            </a:r>
            <a:endParaRPr lang="en-US" sz="2200" dirty="0"/>
          </a:p>
        </p:txBody>
      </p:sp>
      <p:sp>
        <p:nvSpPr>
          <p:cNvPr id="12" name="Text 6"/>
          <p:cNvSpPr/>
          <p:nvPr/>
        </p:nvSpPr>
        <p:spPr>
          <a:xfrm>
            <a:off x="9941243" y="5723811"/>
            <a:ext cx="3851434" cy="766048"/>
          </a:xfrm>
          <a:prstGeom prst="rect">
            <a:avLst/>
          </a:prstGeom>
          <a:noFill/>
          <a:ln/>
        </p:spPr>
        <p:txBody>
          <a:bodyPr wrap="square" lIns="0" tIns="0" rIns="0" bIns="0" rtlCol="0" anchor="t"/>
          <a:lstStyle/>
          <a:p>
            <a:pPr marL="0" indent="0" algn="l">
              <a:lnSpc>
                <a:spcPts val="3000"/>
              </a:lnSpc>
              <a:buNone/>
            </a:pPr>
            <a:r>
              <a:rPr lang="en-US" sz="1850" dirty="0">
                <a:solidFill>
                  <a:srgbClr val="272525"/>
                </a:solidFill>
                <a:latin typeface="Source Sans 3" pitchFamily="34" charset="0"/>
                <a:ea typeface="Source Sans 3" pitchFamily="34" charset="-122"/>
                <a:cs typeface="Source Sans 3" pitchFamily="34" charset="-120"/>
              </a:rPr>
              <a:t>Nâng cao ý thức giúp giao thông thông suốt hơn.</a:t>
            </a:r>
            <a:endParaRPr lang="en-US" sz="1850" dirty="0"/>
          </a:p>
        </p:txBody>
      </p:sp>
      <p:pic>
        <p:nvPicPr>
          <p:cNvPr id="13" name="Image 4" descr="preencoded.png"/>
          <p:cNvPicPr>
            <a:picLocks noChangeAspect="1"/>
          </p:cNvPicPr>
          <p:nvPr/>
        </p:nvPicPr>
        <p:blipFill>
          <a:blip r:embed="rId7"/>
          <a:stretch>
            <a:fillRect/>
          </a:stretch>
        </p:blipFill>
        <p:spPr>
          <a:xfrm>
            <a:off x="5048131" y="2368748"/>
            <a:ext cx="4534138" cy="4534138"/>
          </a:xfrm>
          <a:prstGeom prst="rect">
            <a:avLst/>
          </a:prstGeom>
        </p:spPr>
      </p:pic>
      <p:pic>
        <p:nvPicPr>
          <p:cNvPr id="14" name="Image 5" descr="preencoded.png"/>
          <p:cNvPicPr>
            <a:picLocks noChangeAspect="1"/>
          </p:cNvPicPr>
          <p:nvPr/>
        </p:nvPicPr>
        <p:blipFill>
          <a:blip r:embed="rId8"/>
          <a:stretch>
            <a:fillRect/>
          </a:stretch>
        </p:blipFill>
        <p:spPr>
          <a:xfrm>
            <a:off x="7929563" y="5786199"/>
            <a:ext cx="358140" cy="4476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569238" y="447199"/>
            <a:ext cx="3466386" cy="382786"/>
          </a:xfrm>
          <a:prstGeom prst="rect">
            <a:avLst/>
          </a:prstGeom>
          <a:noFill/>
          <a:ln/>
        </p:spPr>
        <p:txBody>
          <a:bodyPr wrap="none" lIns="0" tIns="0" rIns="0" bIns="0" rtlCol="0" anchor="t"/>
          <a:lstStyle/>
          <a:p>
            <a:pPr marL="0" indent="0" algn="l">
              <a:lnSpc>
                <a:spcPts val="3000"/>
              </a:lnSpc>
              <a:buNone/>
            </a:pPr>
            <a:r>
              <a:rPr lang="en-US" sz="2400" dirty="0">
                <a:solidFill>
                  <a:srgbClr val="D73AD7"/>
                </a:solidFill>
                <a:latin typeface="Source Serif 4 Semi Bold" pitchFamily="34" charset="0"/>
                <a:ea typeface="Source Serif 4 Semi Bold" pitchFamily="34" charset="-122"/>
                <a:cs typeface="Source Serif 4 Semi Bold" pitchFamily="34" charset="-120"/>
              </a:rPr>
              <a:t>Thống kê và Thực trạng</a:t>
            </a:r>
            <a:endParaRPr lang="en-US" sz="2400" dirty="0"/>
          </a:p>
        </p:txBody>
      </p:sp>
      <p:pic>
        <p:nvPicPr>
          <p:cNvPr id="3" name="Image 0" descr="preencoded.png"/>
          <p:cNvPicPr>
            <a:picLocks noChangeAspect="1"/>
          </p:cNvPicPr>
          <p:nvPr/>
        </p:nvPicPr>
        <p:blipFill>
          <a:blip r:embed="rId3"/>
          <a:stretch>
            <a:fillRect/>
          </a:stretch>
        </p:blipFill>
        <p:spPr>
          <a:xfrm>
            <a:off x="569238" y="1155263"/>
            <a:ext cx="13491924" cy="7555468"/>
          </a:xfrm>
          <a:prstGeom prst="rect">
            <a:avLst/>
          </a:prstGeom>
        </p:spPr>
      </p:pic>
      <p:sp>
        <p:nvSpPr>
          <p:cNvPr id="4" name="Text 1"/>
          <p:cNvSpPr/>
          <p:nvPr/>
        </p:nvSpPr>
        <p:spPr>
          <a:xfrm>
            <a:off x="569238" y="8893612"/>
            <a:ext cx="13491924" cy="260152"/>
          </a:xfrm>
          <a:prstGeom prst="rect">
            <a:avLst/>
          </a:prstGeom>
          <a:noFill/>
          <a:ln/>
        </p:spPr>
        <p:txBody>
          <a:bodyPr wrap="none" lIns="0" tIns="0" rIns="0" bIns="0" rtlCol="0" anchor="t"/>
          <a:lstStyle/>
          <a:p>
            <a:pPr marL="0" indent="0" algn="l">
              <a:lnSpc>
                <a:spcPts val="2000"/>
              </a:lnSpc>
              <a:buNone/>
            </a:pPr>
            <a:r>
              <a:rPr lang="en-US" sz="1250" dirty="0">
                <a:solidFill>
                  <a:srgbClr val="272525"/>
                </a:solidFill>
                <a:latin typeface="Source Sans 3" pitchFamily="34" charset="0"/>
                <a:ea typeface="Source Sans 3" pitchFamily="34" charset="-122"/>
                <a:cs typeface="Source Sans 3" pitchFamily="34" charset="-120"/>
              </a:rPr>
              <a:t>Biểu đồ cho thấy số vụ tai nạn giao thông liên quan đến trẻ em đã giảm đáng kể trong những năm gần đây, nhờ vào các chương trình tuyên truyền và giáo dục hiệu quả.</a:t>
            </a:r>
            <a:endParaRPr lang="en-US" sz="12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548</Words>
  <Application>Microsoft Office PowerPoint</Application>
  <PresentationFormat>Custom</PresentationFormat>
  <Paragraphs>66</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Source Serif 4 Semi Bold</vt:lpstr>
      <vt:lpstr>Source Sans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Administrator</cp:lastModifiedBy>
  <cp:revision>2</cp:revision>
  <dcterms:created xsi:type="dcterms:W3CDTF">2025-08-26T03:28:38Z</dcterms:created>
  <dcterms:modified xsi:type="dcterms:W3CDTF">2025-09-08T09:18:46Z</dcterms:modified>
</cp:coreProperties>
</file>