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3.xml"/><Relationship Id="rId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504242"/>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Tuyên truyền Luật Bảo vệ Môi trường 2025</a:t>
            </a:r>
            <a:endParaRPr lang="en-US" sz="3850" dirty="0"/>
          </a:p>
        </p:txBody>
      </p:sp>
      <p:sp>
        <p:nvSpPr>
          <p:cNvPr id="4" name="Text 1"/>
          <p:cNvSpPr/>
          <p:nvPr/>
        </p:nvSpPr>
        <p:spPr>
          <a:xfrm>
            <a:off x="837724" y="4050149"/>
            <a:ext cx="7468553" cy="1675209"/>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Chào mừng quý vị đến với buổi tuyên truyền về Luật Bảo vệ Môi trường 2025. Buổi trình bày này nhằm cung cấp những thông tin tổng quan và chi tiết về các quy định mới, những điểm nổi bật và tác động của luật đối với cộng đồng và doanh nghiệp. Chúng ta sẽ cùng nhau tìm hiểu về tầm quan trọng của việc bảo vệ môi trường và vai trò của mỗi cá nhân trong việc thực thi luật này.</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8184"/>
          </a:xfrm>
          <a:prstGeom prst="rect">
            <a:avLst/>
          </a:prstGeom>
        </p:spPr>
      </p:pic>
      <p:sp>
        <p:nvSpPr>
          <p:cNvPr id="3" name="Text 0"/>
          <p:cNvSpPr/>
          <p:nvPr/>
        </p:nvSpPr>
        <p:spPr>
          <a:xfrm>
            <a:off x="837724" y="3331369"/>
            <a:ext cx="10383798"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Cùng nhau hành động vì một tương lai xanh</a:t>
            </a:r>
            <a:endParaRPr lang="en-US" sz="3850" dirty="0"/>
          </a:p>
        </p:txBody>
      </p:sp>
      <p:sp>
        <p:nvSpPr>
          <p:cNvPr id="4" name="Text 1"/>
          <p:cNvSpPr/>
          <p:nvPr/>
        </p:nvSpPr>
        <p:spPr>
          <a:xfrm>
            <a:off x="837724" y="4261366"/>
            <a:ext cx="12954952" cy="1700213"/>
          </a:xfrm>
          <a:prstGeom prst="rect">
            <a:avLst/>
          </a:prstGeom>
          <a:noFill/>
          <a:ln/>
        </p:spPr>
        <p:txBody>
          <a:bodyPr wrap="square" lIns="0" tIns="0" rIns="0" bIns="0" rtlCol="0" anchor="t"/>
          <a:lstStyle/>
          <a:p>
            <a:pPr algn="ctr" indent="0" marL="0">
              <a:lnSpc>
                <a:spcPts val="6650"/>
              </a:lnSpc>
              <a:buNone/>
            </a:pPr>
            <a:r>
              <a:rPr lang="en-US" sz="5350" dirty="0">
                <a:solidFill>
                  <a:srgbClr val="D75BE2"/>
                </a:solidFill>
                <a:latin typeface="Source Serif 4 Semi Bold" pitchFamily="34" charset="0"/>
                <a:ea typeface="Source Serif 4 Semi Bold" pitchFamily="34" charset="-122"/>
                <a:cs typeface="Source Serif 4 Semi Bold" pitchFamily="34" charset="-120"/>
              </a:rPr>
              <a:t>Bảo vệ môi trường là trách nhiệm chung của mỗi chúng ta.</a:t>
            </a:r>
            <a:endParaRPr lang="en-US" sz="5350" dirty="0"/>
          </a:p>
        </p:txBody>
      </p:sp>
      <p:sp>
        <p:nvSpPr>
          <p:cNvPr id="5" name="Text 2"/>
          <p:cNvSpPr/>
          <p:nvPr/>
        </p:nvSpPr>
        <p:spPr>
          <a:xfrm>
            <a:off x="837724" y="6275665"/>
            <a:ext cx="12954952" cy="670084"/>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Luật Bảo vệ Môi trường 2025 là công cụ pháp lý quan trọng để chúng ta cùng nhau xây dựng một tương lai bền vững. Hãy cùng nhau hành động, từ những việc nhỏ nhất, để góp phần bảo vệ hành tinh xanh của chúng ta.</a:t>
            </a:r>
            <a:endParaRPr lang="en-US" sz="1600" dirty="0"/>
          </a:p>
        </p:txBody>
      </p:sp>
      <p:sp>
        <p:nvSpPr>
          <p:cNvPr id="6" name="Text 3"/>
          <p:cNvSpPr/>
          <p:nvPr/>
        </p:nvSpPr>
        <p:spPr>
          <a:xfrm>
            <a:off x="837724" y="7181374"/>
            <a:ext cx="12954952" cy="335042"/>
          </a:xfrm>
          <a:prstGeom prst="rect">
            <a:avLst/>
          </a:prstGeom>
          <a:noFill/>
          <a:ln/>
        </p:spPr>
        <p:txBody>
          <a:bodyPr wrap="non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Cảm ơn quý vị đã lắng nghe!</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05310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D73AD7"/>
                </a:solidFill>
                <a:latin typeface="Source Serif 4 Semi Bold" pitchFamily="34" charset="0"/>
                <a:ea typeface="Source Serif 4 Semi Bold" pitchFamily="34" charset="-122"/>
                <a:cs typeface="Source Serif 4 Semi Bold" pitchFamily="34" charset="-120"/>
              </a:rPr>
              <a:t>Mục lục</a:t>
            </a:r>
            <a:endParaRPr lang="en-US" sz="1900" dirty="0"/>
          </a:p>
        </p:txBody>
      </p:sp>
      <p:sp>
        <p:nvSpPr>
          <p:cNvPr id="3" name="Text 1"/>
          <p:cNvSpPr/>
          <p:nvPr/>
        </p:nvSpPr>
        <p:spPr>
          <a:xfrm>
            <a:off x="837724" y="1570553"/>
            <a:ext cx="8964811"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Nội dung chính của buổi tuyên truyền</a:t>
            </a:r>
            <a:endParaRPr lang="en-US" sz="3850" dirty="0"/>
          </a:p>
        </p:txBody>
      </p:sp>
      <p:sp>
        <p:nvSpPr>
          <p:cNvPr id="4" name="Text 2"/>
          <p:cNvSpPr/>
          <p:nvPr/>
        </p:nvSpPr>
        <p:spPr>
          <a:xfrm>
            <a:off x="837724" y="2500551"/>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01</a:t>
            </a:r>
            <a:endParaRPr lang="en-US" sz="1600" dirty="0"/>
          </a:p>
        </p:txBody>
      </p:sp>
      <p:pic>
        <p:nvPicPr>
          <p:cNvPr id="5" name="Image 0" descr="preencoded.png">    </p:cNvPr>
          <p:cNvPicPr>
            <a:picLocks noChangeAspect="1"/>
          </p:cNvPicPr>
          <p:nvPr/>
        </p:nvPicPr>
        <p:blipFill>
          <a:blip r:embed="rId1"/>
          <a:stretch>
            <a:fillRect/>
          </a:stretch>
        </p:blipFill>
        <p:spPr>
          <a:xfrm>
            <a:off x="837724" y="2833568"/>
            <a:ext cx="4178618" cy="22860"/>
          </a:xfrm>
          <a:prstGeom prst="rect">
            <a:avLst/>
          </a:prstGeom>
        </p:spPr>
      </p:pic>
      <p:sp>
        <p:nvSpPr>
          <p:cNvPr id="6" name="Text 3"/>
          <p:cNvSpPr/>
          <p:nvPr/>
        </p:nvSpPr>
        <p:spPr>
          <a:xfrm>
            <a:off x="837724" y="2983944"/>
            <a:ext cx="4178618" cy="616029"/>
          </a:xfrm>
          <a:prstGeom prst="rect">
            <a:avLst/>
          </a:prstGeom>
          <a:noFill/>
          <a:ln/>
        </p:spPr>
        <p:txBody>
          <a:bodyPr wrap="squar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Giới thiệu chung về Luật Bảo vệ Môi trường 2025</a:t>
            </a:r>
            <a:endParaRPr lang="en-US" sz="1900" dirty="0"/>
          </a:p>
        </p:txBody>
      </p:sp>
      <p:sp>
        <p:nvSpPr>
          <p:cNvPr id="7" name="Text 4"/>
          <p:cNvSpPr/>
          <p:nvPr/>
        </p:nvSpPr>
        <p:spPr>
          <a:xfrm>
            <a:off x="837724" y="3725585"/>
            <a:ext cx="417861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Tổng quan về bối cảnh ra đời, mục tiêu và phạm vi điều chỉnh của luật.</a:t>
            </a:r>
            <a:endParaRPr lang="en-US" sz="1600" dirty="0"/>
          </a:p>
        </p:txBody>
      </p:sp>
      <p:sp>
        <p:nvSpPr>
          <p:cNvPr id="8" name="Text 5"/>
          <p:cNvSpPr/>
          <p:nvPr/>
        </p:nvSpPr>
        <p:spPr>
          <a:xfrm>
            <a:off x="5225772" y="2500551"/>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02</a:t>
            </a:r>
            <a:endParaRPr lang="en-US" sz="1600" dirty="0"/>
          </a:p>
        </p:txBody>
      </p:sp>
      <p:pic>
        <p:nvPicPr>
          <p:cNvPr id="9" name="Image 1" descr="preencoded.png">    </p:cNvPr>
          <p:cNvPicPr>
            <a:picLocks noChangeAspect="1"/>
          </p:cNvPicPr>
          <p:nvPr/>
        </p:nvPicPr>
        <p:blipFill>
          <a:blip r:embed="rId2"/>
          <a:stretch>
            <a:fillRect/>
          </a:stretch>
        </p:blipFill>
        <p:spPr>
          <a:xfrm>
            <a:off x="5225772" y="2833568"/>
            <a:ext cx="4178737" cy="22860"/>
          </a:xfrm>
          <a:prstGeom prst="rect">
            <a:avLst/>
          </a:prstGeom>
        </p:spPr>
      </p:pic>
      <p:sp>
        <p:nvSpPr>
          <p:cNvPr id="10" name="Text 6"/>
          <p:cNvSpPr/>
          <p:nvPr/>
        </p:nvSpPr>
        <p:spPr>
          <a:xfrm>
            <a:off x="5225772" y="2983944"/>
            <a:ext cx="4178737" cy="616029"/>
          </a:xfrm>
          <a:prstGeom prst="rect">
            <a:avLst/>
          </a:prstGeom>
          <a:noFill/>
          <a:ln/>
        </p:spPr>
        <p:txBody>
          <a:bodyPr wrap="squar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Những điểm mới và sửa đổi quan trọng</a:t>
            </a:r>
            <a:endParaRPr lang="en-US" sz="1900" dirty="0"/>
          </a:p>
        </p:txBody>
      </p:sp>
      <p:sp>
        <p:nvSpPr>
          <p:cNvPr id="11" name="Text 7"/>
          <p:cNvSpPr/>
          <p:nvPr/>
        </p:nvSpPr>
        <p:spPr>
          <a:xfrm>
            <a:off x="5225772" y="3725585"/>
            <a:ext cx="4178737"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Phân tích các thay đổi cốt lõi so với luật hiện hành, tập trung vào các quy định về quản lý chất thải, bảo tồn đa dạng sinh học và ứng phó biến đổi khí hậu.</a:t>
            </a:r>
            <a:endParaRPr lang="en-US" sz="1600" dirty="0"/>
          </a:p>
        </p:txBody>
      </p:sp>
      <p:sp>
        <p:nvSpPr>
          <p:cNvPr id="12" name="Text 8"/>
          <p:cNvSpPr/>
          <p:nvPr/>
        </p:nvSpPr>
        <p:spPr>
          <a:xfrm>
            <a:off x="9613940" y="2500551"/>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03</a:t>
            </a:r>
            <a:endParaRPr lang="en-US" sz="1600" dirty="0"/>
          </a:p>
        </p:txBody>
      </p:sp>
      <p:pic>
        <p:nvPicPr>
          <p:cNvPr id="13" name="Image 2" descr="preencoded.png">    </p:cNvPr>
          <p:cNvPicPr>
            <a:picLocks noChangeAspect="1"/>
          </p:cNvPicPr>
          <p:nvPr/>
        </p:nvPicPr>
        <p:blipFill>
          <a:blip r:embed="rId3"/>
          <a:stretch>
            <a:fillRect/>
          </a:stretch>
        </p:blipFill>
        <p:spPr>
          <a:xfrm>
            <a:off x="9613940" y="2854523"/>
            <a:ext cx="4178737" cy="22860"/>
          </a:xfrm>
          <a:prstGeom prst="rect">
            <a:avLst/>
          </a:prstGeom>
        </p:spPr>
      </p:pic>
      <p:sp>
        <p:nvSpPr>
          <p:cNvPr id="14" name="Text 9"/>
          <p:cNvSpPr/>
          <p:nvPr/>
        </p:nvSpPr>
        <p:spPr>
          <a:xfrm>
            <a:off x="9613940" y="2983944"/>
            <a:ext cx="4178737" cy="616029"/>
          </a:xfrm>
          <a:prstGeom prst="rect">
            <a:avLst/>
          </a:prstGeom>
          <a:noFill/>
          <a:ln/>
        </p:spPr>
        <p:txBody>
          <a:bodyPr wrap="squar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Trách nhiệm của tổ chức, cá nhân và cộng đồng</a:t>
            </a:r>
            <a:endParaRPr lang="en-US" sz="1900" dirty="0"/>
          </a:p>
        </p:txBody>
      </p:sp>
      <p:sp>
        <p:nvSpPr>
          <p:cNvPr id="15" name="Text 10"/>
          <p:cNvSpPr/>
          <p:nvPr/>
        </p:nvSpPr>
        <p:spPr>
          <a:xfrm>
            <a:off x="9613940" y="3725585"/>
            <a:ext cx="4178737"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Làm rõ vai trò và nghĩa vụ của các bên liên quan trong việc thực thi luật, bao gồm doanh nghiệp, hộ gia đình và chính quyền địa phương.</a:t>
            </a:r>
            <a:endParaRPr lang="en-US" sz="1600" dirty="0"/>
          </a:p>
        </p:txBody>
      </p:sp>
      <p:sp>
        <p:nvSpPr>
          <p:cNvPr id="16" name="Text 11"/>
          <p:cNvSpPr/>
          <p:nvPr/>
        </p:nvSpPr>
        <p:spPr>
          <a:xfrm>
            <a:off x="837724" y="5432227"/>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04</a:t>
            </a:r>
            <a:endParaRPr lang="en-US" sz="1600" dirty="0"/>
          </a:p>
        </p:txBody>
      </p:sp>
      <p:pic>
        <p:nvPicPr>
          <p:cNvPr id="17" name="Image 3" descr="preencoded.png">    </p:cNvPr>
          <p:cNvPicPr>
            <a:picLocks noChangeAspect="1"/>
          </p:cNvPicPr>
          <p:nvPr/>
        </p:nvPicPr>
        <p:blipFill>
          <a:blip r:embed="rId4"/>
          <a:stretch>
            <a:fillRect/>
          </a:stretch>
        </p:blipFill>
        <p:spPr>
          <a:xfrm>
            <a:off x="837724" y="5744408"/>
            <a:ext cx="6372701" cy="22860"/>
          </a:xfrm>
          <a:prstGeom prst="rect">
            <a:avLst/>
          </a:prstGeom>
        </p:spPr>
      </p:pic>
      <p:sp>
        <p:nvSpPr>
          <p:cNvPr id="18" name="Text 12"/>
          <p:cNvSpPr/>
          <p:nvPr/>
        </p:nvSpPr>
        <p:spPr>
          <a:xfrm>
            <a:off x="837724" y="5915620"/>
            <a:ext cx="424719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Các chế tài xử phạt và khuyến khích</a:t>
            </a:r>
            <a:endParaRPr lang="en-US" sz="1900" dirty="0"/>
          </a:p>
        </p:txBody>
      </p:sp>
      <p:sp>
        <p:nvSpPr>
          <p:cNvPr id="19" name="Text 13"/>
          <p:cNvSpPr/>
          <p:nvPr/>
        </p:nvSpPr>
        <p:spPr>
          <a:xfrm>
            <a:off x="837724" y="6349246"/>
            <a:ext cx="6372701"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Thông tin về các hình thức xử phạt vi phạm và chính sách ưu đãi, hỗ trợ cho các hoạt động bảo vệ môi trường.</a:t>
            </a:r>
            <a:endParaRPr lang="en-US" sz="1600" dirty="0"/>
          </a:p>
        </p:txBody>
      </p:sp>
      <p:sp>
        <p:nvSpPr>
          <p:cNvPr id="20" name="Text 14"/>
          <p:cNvSpPr/>
          <p:nvPr/>
        </p:nvSpPr>
        <p:spPr>
          <a:xfrm>
            <a:off x="7419856" y="5432227"/>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05</a:t>
            </a:r>
            <a:endParaRPr lang="en-US" sz="1600" dirty="0"/>
          </a:p>
        </p:txBody>
      </p:sp>
      <p:pic>
        <p:nvPicPr>
          <p:cNvPr id="21" name="Image 4" descr="preencoded.png">    </p:cNvPr>
          <p:cNvPicPr>
            <a:picLocks noChangeAspect="1"/>
          </p:cNvPicPr>
          <p:nvPr/>
        </p:nvPicPr>
        <p:blipFill>
          <a:blip r:embed="rId5"/>
          <a:stretch>
            <a:fillRect/>
          </a:stretch>
        </p:blipFill>
        <p:spPr>
          <a:xfrm>
            <a:off x="7419856" y="5765244"/>
            <a:ext cx="6372820" cy="22860"/>
          </a:xfrm>
          <a:prstGeom prst="rect">
            <a:avLst/>
          </a:prstGeom>
        </p:spPr>
      </p:pic>
      <p:sp>
        <p:nvSpPr>
          <p:cNvPr id="22" name="Text 15"/>
          <p:cNvSpPr/>
          <p:nvPr/>
        </p:nvSpPr>
        <p:spPr>
          <a:xfrm>
            <a:off x="7419856" y="5915620"/>
            <a:ext cx="3649861"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Thảo luận và giải đáp thắc mắc</a:t>
            </a:r>
            <a:endParaRPr lang="en-US" sz="1900" dirty="0"/>
          </a:p>
        </p:txBody>
      </p:sp>
      <p:sp>
        <p:nvSpPr>
          <p:cNvPr id="23" name="Text 16"/>
          <p:cNvSpPr/>
          <p:nvPr/>
        </p:nvSpPr>
        <p:spPr>
          <a:xfrm>
            <a:off x="7419856" y="6349246"/>
            <a:ext cx="6372820"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Cơ hội để quý vị đặt câu hỏi và nhận được giải đáp từ chuyên gia.</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34472" y="367427"/>
            <a:ext cx="7258764" cy="393025"/>
          </a:xfrm>
          <a:prstGeom prst="rect">
            <a:avLst/>
          </a:prstGeom>
          <a:noFill/>
          <a:ln/>
        </p:spPr>
        <p:txBody>
          <a:bodyPr wrap="none" lIns="0" tIns="0" rIns="0" bIns="0" rtlCol="0" anchor="t"/>
          <a:lstStyle/>
          <a:p>
            <a:pPr algn="l" indent="0" marL="0">
              <a:lnSpc>
                <a:spcPts val="3050"/>
              </a:lnSpc>
              <a:buNone/>
            </a:pPr>
            <a:r>
              <a:rPr lang="en-US" sz="2450" dirty="0">
                <a:solidFill>
                  <a:srgbClr val="D73AD7"/>
                </a:solidFill>
                <a:latin typeface="Source Serif 4 Semi Bold" pitchFamily="34" charset="0"/>
                <a:ea typeface="Source Serif 4 Semi Bold" pitchFamily="34" charset="-122"/>
                <a:cs typeface="Source Serif 4 Semi Bold" pitchFamily="34" charset="-120"/>
              </a:rPr>
              <a:t>Giới thiệu chung về Luật Bảo vệ Môi trường 2025</a:t>
            </a:r>
            <a:endParaRPr lang="en-US" sz="2450" dirty="0"/>
          </a:p>
        </p:txBody>
      </p:sp>
      <p:sp>
        <p:nvSpPr>
          <p:cNvPr id="3" name="Text 1"/>
          <p:cNvSpPr/>
          <p:nvPr/>
        </p:nvSpPr>
        <p:spPr>
          <a:xfrm>
            <a:off x="534472" y="1094423"/>
            <a:ext cx="1571982" cy="196453"/>
          </a:xfrm>
          <a:prstGeom prst="rect">
            <a:avLst/>
          </a:prstGeom>
          <a:noFill/>
          <a:ln/>
        </p:spPr>
        <p:txBody>
          <a:bodyPr wrap="none" lIns="0" tIns="0" rIns="0" bIns="0" rtlCol="0" anchor="t"/>
          <a:lstStyle/>
          <a:p>
            <a:pPr algn="l" indent="0" marL="0">
              <a:lnSpc>
                <a:spcPts val="150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Bối cảnh ra đời</a:t>
            </a:r>
            <a:endParaRPr lang="en-US" sz="1200" dirty="0"/>
          </a:p>
        </p:txBody>
      </p:sp>
      <p:sp>
        <p:nvSpPr>
          <p:cNvPr id="4" name="Text 2"/>
          <p:cNvSpPr/>
          <p:nvPr/>
        </p:nvSpPr>
        <p:spPr>
          <a:xfrm>
            <a:off x="534472" y="1424464"/>
            <a:ext cx="6617732" cy="854869"/>
          </a:xfrm>
          <a:prstGeom prst="rect">
            <a:avLst/>
          </a:prstGeom>
          <a:noFill/>
          <a:ln/>
        </p:spPr>
        <p:txBody>
          <a:bodyPr wrap="square" lIns="0" tIns="0" rIns="0" bIns="0" rtlCol="0" anchor="t"/>
          <a:lstStyle/>
          <a:p>
            <a:pPr algn="l" indent="0" marL="0">
              <a:lnSpc>
                <a:spcPts val="1650"/>
              </a:lnSpc>
              <a:buNone/>
            </a:pPr>
            <a:r>
              <a:rPr lang="en-US" sz="1050" dirty="0">
                <a:solidFill>
                  <a:srgbClr val="272525"/>
                </a:solidFill>
                <a:latin typeface="Source Sans 3" pitchFamily="34" charset="0"/>
                <a:ea typeface="Source Sans 3" pitchFamily="34" charset="-122"/>
                <a:cs typeface="Source Sans 3" pitchFamily="34" charset="-120"/>
              </a:rPr>
              <a:t>Luật Bảo vệ Môi trường 2025 được ban hành trong bối cảnh Việt Nam đang đối mặt với nhiều thách thức môi trường nghiêm trọng như ô nhiễm không khí, nước, đất, suy giảm đa dạng sinh học và tác động của biến đổi khí hậu. Luật này ra đời nhằm hoàn thiện khung pháp lý, nâng cao hiệu quả quản lý nhà nước về môi trường, đáp ứng yêu cầu phát triển bền vững và hội nhập quốc tế.</a:t>
            </a:r>
            <a:endParaRPr lang="en-US" sz="1050" dirty="0"/>
          </a:p>
        </p:txBody>
      </p:sp>
      <p:pic>
        <p:nvPicPr>
          <p:cNvPr id="5" name="Image 0" descr="preencoded.png">    </p:cNvPr>
          <p:cNvPicPr>
            <a:picLocks noChangeAspect="1"/>
          </p:cNvPicPr>
          <p:nvPr/>
        </p:nvPicPr>
        <p:blipFill>
          <a:blip r:embed="rId1"/>
          <a:stretch>
            <a:fillRect/>
          </a:stretch>
        </p:blipFill>
        <p:spPr>
          <a:xfrm>
            <a:off x="534472" y="2429589"/>
            <a:ext cx="6617732" cy="6617732"/>
          </a:xfrm>
          <a:prstGeom prst="rect">
            <a:avLst/>
          </a:prstGeom>
        </p:spPr>
      </p:pic>
      <p:sp>
        <p:nvSpPr>
          <p:cNvPr id="6" name="Text 3"/>
          <p:cNvSpPr/>
          <p:nvPr/>
        </p:nvSpPr>
        <p:spPr>
          <a:xfrm>
            <a:off x="7485817" y="1094423"/>
            <a:ext cx="1571982" cy="196453"/>
          </a:xfrm>
          <a:prstGeom prst="rect">
            <a:avLst/>
          </a:prstGeom>
          <a:noFill/>
          <a:ln/>
        </p:spPr>
        <p:txBody>
          <a:bodyPr wrap="none" lIns="0" tIns="0" rIns="0" bIns="0" rtlCol="0" anchor="t"/>
          <a:lstStyle/>
          <a:p>
            <a:pPr algn="l" indent="0" marL="0">
              <a:lnSpc>
                <a:spcPts val="150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Mục tiêu chính</a:t>
            </a:r>
            <a:endParaRPr lang="en-US" sz="1200" dirty="0"/>
          </a:p>
        </p:txBody>
      </p:sp>
      <p:sp>
        <p:nvSpPr>
          <p:cNvPr id="7" name="Text 4"/>
          <p:cNvSpPr/>
          <p:nvPr/>
        </p:nvSpPr>
        <p:spPr>
          <a:xfrm>
            <a:off x="7485817" y="1424464"/>
            <a:ext cx="6617732" cy="213717"/>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Ngăn chặn và kiểm soát ô nhiễm, suy thoái môi trường.</a:t>
            </a:r>
            <a:endParaRPr lang="en-US" sz="1050" dirty="0"/>
          </a:p>
        </p:txBody>
      </p:sp>
      <p:sp>
        <p:nvSpPr>
          <p:cNvPr id="8" name="Text 5"/>
          <p:cNvSpPr/>
          <p:nvPr/>
        </p:nvSpPr>
        <p:spPr>
          <a:xfrm>
            <a:off x="7485817" y="1684853"/>
            <a:ext cx="6617732" cy="213717"/>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Bảo tồn thiên nhiên và đa dạng sinh học.</a:t>
            </a:r>
            <a:endParaRPr lang="en-US" sz="1050" dirty="0"/>
          </a:p>
        </p:txBody>
      </p:sp>
      <p:sp>
        <p:nvSpPr>
          <p:cNvPr id="9" name="Text 6"/>
          <p:cNvSpPr/>
          <p:nvPr/>
        </p:nvSpPr>
        <p:spPr>
          <a:xfrm>
            <a:off x="7485817" y="1945243"/>
            <a:ext cx="6617732" cy="213717"/>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Ứng phó hiệu quả với biến đổi khí hậu.</a:t>
            </a:r>
            <a:endParaRPr lang="en-US" sz="1050" dirty="0"/>
          </a:p>
        </p:txBody>
      </p:sp>
      <p:sp>
        <p:nvSpPr>
          <p:cNvPr id="10" name="Text 7"/>
          <p:cNvSpPr/>
          <p:nvPr/>
        </p:nvSpPr>
        <p:spPr>
          <a:xfrm>
            <a:off x="7485817" y="2205633"/>
            <a:ext cx="6617732" cy="213717"/>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Nâng cao chất lượng môi trường sống và sức khỏe cộng đồng.</a:t>
            </a:r>
            <a:endParaRPr lang="en-US" sz="1050" dirty="0"/>
          </a:p>
        </p:txBody>
      </p:sp>
      <p:sp>
        <p:nvSpPr>
          <p:cNvPr id="11" name="Text 8"/>
          <p:cNvSpPr/>
          <p:nvPr/>
        </p:nvSpPr>
        <p:spPr>
          <a:xfrm>
            <a:off x="7485817" y="2466023"/>
            <a:ext cx="6617732" cy="213717"/>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Thúc đẩy phát triển kinh tế xanh, kinh tế tuần hoàn.</a:t>
            </a:r>
            <a:endParaRPr lang="en-US" sz="1050" dirty="0"/>
          </a:p>
        </p:txBody>
      </p:sp>
      <p:sp>
        <p:nvSpPr>
          <p:cNvPr id="12" name="Text 9"/>
          <p:cNvSpPr/>
          <p:nvPr/>
        </p:nvSpPr>
        <p:spPr>
          <a:xfrm>
            <a:off x="7485817" y="2726412"/>
            <a:ext cx="6617732" cy="213717"/>
          </a:xfrm>
          <a:prstGeom prst="rect">
            <a:avLst/>
          </a:prstGeom>
          <a:noFill/>
          <a:ln/>
        </p:spPr>
        <p:txBody>
          <a:bodyPr wrap="none" lIns="0" tIns="0" rIns="0" bIns="0" rtlCol="0" anchor="t"/>
          <a:lstStyle/>
          <a:p>
            <a:pPr algn="l" marL="342900" indent="-342900">
              <a:lnSpc>
                <a:spcPts val="16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Đảm bảo quyền và lợi ích hợp pháp của tổ chức, cá nhân trong lĩnh vực môi trường.</a:t>
            </a:r>
            <a:endParaRPr lang="en-US" sz="1050" dirty="0"/>
          </a:p>
        </p:txBody>
      </p:sp>
      <p:sp>
        <p:nvSpPr>
          <p:cNvPr id="13" name="Text 10"/>
          <p:cNvSpPr/>
          <p:nvPr/>
        </p:nvSpPr>
        <p:spPr>
          <a:xfrm>
            <a:off x="7485817" y="3073718"/>
            <a:ext cx="1571982" cy="196453"/>
          </a:xfrm>
          <a:prstGeom prst="rect">
            <a:avLst/>
          </a:prstGeom>
          <a:noFill/>
          <a:ln/>
        </p:spPr>
        <p:txBody>
          <a:bodyPr wrap="none" lIns="0" tIns="0" rIns="0" bIns="0" rtlCol="0" anchor="t"/>
          <a:lstStyle/>
          <a:p>
            <a:pPr algn="l" indent="0" marL="0">
              <a:lnSpc>
                <a:spcPts val="150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Phạm vi điều chỉnh</a:t>
            </a:r>
            <a:endParaRPr lang="en-US" sz="1200" dirty="0"/>
          </a:p>
        </p:txBody>
      </p:sp>
      <p:sp>
        <p:nvSpPr>
          <p:cNvPr id="14" name="Text 11"/>
          <p:cNvSpPr/>
          <p:nvPr/>
        </p:nvSpPr>
        <p:spPr>
          <a:xfrm>
            <a:off x="7485817" y="3403759"/>
            <a:ext cx="6617732" cy="427434"/>
          </a:xfrm>
          <a:prstGeom prst="rect">
            <a:avLst/>
          </a:prstGeom>
          <a:noFill/>
          <a:ln/>
        </p:spPr>
        <p:txBody>
          <a:bodyPr wrap="square" lIns="0" tIns="0" rIns="0" bIns="0" rtlCol="0" anchor="t"/>
          <a:lstStyle/>
          <a:p>
            <a:pPr algn="l" indent="0" marL="0">
              <a:lnSpc>
                <a:spcPts val="1650"/>
              </a:lnSpc>
              <a:buNone/>
            </a:pPr>
            <a:r>
              <a:rPr lang="en-US" sz="1050" dirty="0">
                <a:solidFill>
                  <a:srgbClr val="272525"/>
                </a:solidFill>
                <a:latin typeface="Source Sans 3" pitchFamily="34" charset="0"/>
                <a:ea typeface="Source Sans 3" pitchFamily="34" charset="-122"/>
                <a:cs typeface="Source Sans 3" pitchFamily="34" charset="-120"/>
              </a:rPr>
              <a:t>Luật quy định về hoạt động bảo vệ môi trường; quyền, nghĩa vụ và trách nhiệm của cơ quan, tổ chức, cộng đồng dân cư, hộ gia đình và cá nhân trong bảo vệ môi trường trên lãnh thổ Việt Nam.</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254323"/>
            <a:ext cx="9180195"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Những điểm mới và sửa đổi quan trọng</a:t>
            </a:r>
            <a:endParaRPr lang="en-US" sz="3850" dirty="0"/>
          </a:p>
        </p:txBody>
      </p:sp>
      <p:sp>
        <p:nvSpPr>
          <p:cNvPr id="3" name="Shape 1"/>
          <p:cNvSpPr/>
          <p:nvPr/>
        </p:nvSpPr>
        <p:spPr>
          <a:xfrm>
            <a:off x="837724" y="2289096"/>
            <a:ext cx="6372701" cy="2238375"/>
          </a:xfrm>
          <a:prstGeom prst="roundRect">
            <a:avLst>
              <a:gd name="adj" fmla="val 3930"/>
            </a:avLst>
          </a:prstGeom>
          <a:solidFill>
            <a:srgbClr val="FFFFFF">
              <a:alpha val="95000"/>
            </a:srgbClr>
          </a:solidFill>
          <a:ln w="2286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837724" y="2289096"/>
            <a:ext cx="45720" cy="2238375"/>
          </a:xfrm>
          <a:prstGeom prst="rect">
            <a:avLst/>
          </a:prstGeom>
        </p:spPr>
      </p:pic>
      <p:sp>
        <p:nvSpPr>
          <p:cNvPr id="5" name="Text 2"/>
          <p:cNvSpPr/>
          <p:nvPr/>
        </p:nvSpPr>
        <p:spPr>
          <a:xfrm>
            <a:off x="1115735" y="2521387"/>
            <a:ext cx="2479000"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Quản lý chất thải rắn</a:t>
            </a:r>
            <a:endParaRPr lang="en-US" sz="1900" dirty="0"/>
          </a:p>
        </p:txBody>
      </p:sp>
      <p:sp>
        <p:nvSpPr>
          <p:cNvPr id="6" name="Text 3"/>
          <p:cNvSpPr/>
          <p:nvPr/>
        </p:nvSpPr>
        <p:spPr>
          <a:xfrm>
            <a:off x="1115735" y="2955012"/>
            <a:ext cx="5862399"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Luật mới tập trung vào việc phân loại chất thải tại nguồn, khuyến khích tái chế, tái sử dụng và xử lý chất thải bằng công nghệ hiện đại. Quy định rõ trách nhiệm của nhà sản xuất trong việc thu hồi, xử lý sản phẩm thải bỏ.</a:t>
            </a:r>
            <a:endParaRPr lang="en-US" sz="1600" dirty="0"/>
          </a:p>
        </p:txBody>
      </p:sp>
      <p:sp>
        <p:nvSpPr>
          <p:cNvPr id="7" name="Shape 4"/>
          <p:cNvSpPr/>
          <p:nvPr/>
        </p:nvSpPr>
        <p:spPr>
          <a:xfrm>
            <a:off x="7419856" y="2289096"/>
            <a:ext cx="6372820" cy="2238375"/>
          </a:xfrm>
          <a:prstGeom prst="roundRect">
            <a:avLst>
              <a:gd name="adj" fmla="val 3930"/>
            </a:avLst>
          </a:prstGeom>
          <a:solidFill>
            <a:srgbClr val="FFFFFF">
              <a:alpha val="95000"/>
            </a:srgbClr>
          </a:solidFill>
          <a:ln w="22860">
            <a:solidFill>
              <a:srgbClr val="DABADD"/>
            </a:solidFill>
            <a:prstDash val="solid"/>
          </a:ln>
        </p:spPr>
      </p:sp>
      <p:pic>
        <p:nvPicPr>
          <p:cNvPr id="8" name="Image 1" descr="preencoded.png">    </p:cNvPr>
          <p:cNvPicPr>
            <a:picLocks noChangeAspect="1"/>
          </p:cNvPicPr>
          <p:nvPr/>
        </p:nvPicPr>
        <p:blipFill>
          <a:blip r:embed="rId2"/>
          <a:stretch>
            <a:fillRect/>
          </a:stretch>
        </p:blipFill>
        <p:spPr>
          <a:xfrm>
            <a:off x="7419856" y="2289096"/>
            <a:ext cx="45720" cy="2238375"/>
          </a:xfrm>
          <a:prstGeom prst="rect">
            <a:avLst/>
          </a:prstGeom>
        </p:spPr>
      </p:pic>
      <p:sp>
        <p:nvSpPr>
          <p:cNvPr id="9" name="Text 5"/>
          <p:cNvSpPr/>
          <p:nvPr/>
        </p:nvSpPr>
        <p:spPr>
          <a:xfrm>
            <a:off x="7697867" y="2521387"/>
            <a:ext cx="2956441"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Bảo tồn đa dạng sinh học</a:t>
            </a:r>
            <a:endParaRPr lang="en-US" sz="1900" dirty="0"/>
          </a:p>
        </p:txBody>
      </p:sp>
      <p:sp>
        <p:nvSpPr>
          <p:cNvPr id="10" name="Text 6"/>
          <p:cNvSpPr/>
          <p:nvPr/>
        </p:nvSpPr>
        <p:spPr>
          <a:xfrm>
            <a:off x="7697867" y="2955012"/>
            <a:ext cx="5862518"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Tăng cường các biện pháp bảo vệ loài nguy cấp, quý hiếm, bảo tồn và phát triển các hệ sinh thái tự nhiên. Quy định chặt chẽ hơn về khai thác và sử dụng tài nguyên sinh vật.</a:t>
            </a:r>
            <a:endParaRPr lang="en-US" sz="1600" dirty="0"/>
          </a:p>
        </p:txBody>
      </p:sp>
      <p:sp>
        <p:nvSpPr>
          <p:cNvPr id="11" name="Shape 7"/>
          <p:cNvSpPr/>
          <p:nvPr/>
        </p:nvSpPr>
        <p:spPr>
          <a:xfrm>
            <a:off x="837724" y="4736902"/>
            <a:ext cx="6372701" cy="2238375"/>
          </a:xfrm>
          <a:prstGeom prst="roundRect">
            <a:avLst>
              <a:gd name="adj" fmla="val 3930"/>
            </a:avLst>
          </a:prstGeom>
          <a:solidFill>
            <a:srgbClr val="FFFFFF">
              <a:alpha val="95000"/>
            </a:srgbClr>
          </a:solidFill>
          <a:ln w="22860">
            <a:solidFill>
              <a:srgbClr val="DABADD"/>
            </a:solidFill>
            <a:prstDash val="solid"/>
          </a:ln>
        </p:spPr>
      </p:sp>
      <p:pic>
        <p:nvPicPr>
          <p:cNvPr id="12" name="Image 2" descr="preencoded.png">    </p:cNvPr>
          <p:cNvPicPr>
            <a:picLocks noChangeAspect="1"/>
          </p:cNvPicPr>
          <p:nvPr/>
        </p:nvPicPr>
        <p:blipFill>
          <a:blip r:embed="rId3"/>
          <a:stretch>
            <a:fillRect/>
          </a:stretch>
        </p:blipFill>
        <p:spPr>
          <a:xfrm>
            <a:off x="837724" y="4736902"/>
            <a:ext cx="45720" cy="2238375"/>
          </a:xfrm>
          <a:prstGeom prst="rect">
            <a:avLst/>
          </a:prstGeom>
        </p:spPr>
      </p:pic>
      <p:sp>
        <p:nvSpPr>
          <p:cNvPr id="13" name="Text 8"/>
          <p:cNvSpPr/>
          <p:nvPr/>
        </p:nvSpPr>
        <p:spPr>
          <a:xfrm>
            <a:off x="1115735" y="4969193"/>
            <a:ext cx="2982516"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Ứng phó biến đổi khí hậu</a:t>
            </a:r>
            <a:endParaRPr lang="en-US" sz="1900" dirty="0"/>
          </a:p>
        </p:txBody>
      </p:sp>
      <p:sp>
        <p:nvSpPr>
          <p:cNvPr id="14" name="Text 9"/>
          <p:cNvSpPr/>
          <p:nvPr/>
        </p:nvSpPr>
        <p:spPr>
          <a:xfrm>
            <a:off x="1115735" y="5402818"/>
            <a:ext cx="5862399"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Lồng ghép các mục tiêu ứng phó biến đổi khí hậu vào quy hoạch, kế hoạch phát triển kinh tế - xã hội. Thúc đẩy phát triển năng lượng tái tạo, giảm phát thải khí nhà kính và tăng cường khả năng chống chịu của cộng đồng.</a:t>
            </a:r>
            <a:endParaRPr lang="en-US" sz="1600" dirty="0"/>
          </a:p>
        </p:txBody>
      </p:sp>
      <p:sp>
        <p:nvSpPr>
          <p:cNvPr id="15" name="Shape 10"/>
          <p:cNvSpPr/>
          <p:nvPr/>
        </p:nvSpPr>
        <p:spPr>
          <a:xfrm>
            <a:off x="7419856" y="4736902"/>
            <a:ext cx="6372820" cy="2238375"/>
          </a:xfrm>
          <a:prstGeom prst="roundRect">
            <a:avLst>
              <a:gd name="adj" fmla="val 3930"/>
            </a:avLst>
          </a:prstGeom>
          <a:solidFill>
            <a:srgbClr val="FFFFFF">
              <a:alpha val="95000"/>
            </a:srgbClr>
          </a:solidFill>
          <a:ln w="22860">
            <a:solidFill>
              <a:srgbClr val="DABADD"/>
            </a:solidFill>
            <a:prstDash val="solid"/>
          </a:ln>
        </p:spPr>
      </p:sp>
      <p:pic>
        <p:nvPicPr>
          <p:cNvPr id="16" name="Image 3" descr="preencoded.png">    </p:cNvPr>
          <p:cNvPicPr>
            <a:picLocks noChangeAspect="1"/>
          </p:cNvPicPr>
          <p:nvPr/>
        </p:nvPicPr>
        <p:blipFill>
          <a:blip r:embed="rId4"/>
          <a:stretch>
            <a:fillRect/>
          </a:stretch>
        </p:blipFill>
        <p:spPr>
          <a:xfrm>
            <a:off x="7419856" y="4736902"/>
            <a:ext cx="45720" cy="2238375"/>
          </a:xfrm>
          <a:prstGeom prst="rect">
            <a:avLst/>
          </a:prstGeom>
        </p:spPr>
      </p:pic>
      <p:sp>
        <p:nvSpPr>
          <p:cNvPr id="17" name="Text 11"/>
          <p:cNvSpPr/>
          <p:nvPr/>
        </p:nvSpPr>
        <p:spPr>
          <a:xfrm>
            <a:off x="7697867" y="4969193"/>
            <a:ext cx="4325779"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Đánh giá tác động môi trường (ĐTM)</a:t>
            </a:r>
            <a:endParaRPr lang="en-US" sz="1900" dirty="0"/>
          </a:p>
        </p:txBody>
      </p:sp>
      <p:sp>
        <p:nvSpPr>
          <p:cNvPr id="18" name="Text 12"/>
          <p:cNvSpPr/>
          <p:nvPr/>
        </p:nvSpPr>
        <p:spPr>
          <a:xfrm>
            <a:off x="7697867" y="5402818"/>
            <a:ext cx="5862518"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Quy trình ĐTM được siết chặt hơn, mở rộng đối tượng phải thực hiện ĐTM. Tăng cường vai trò giám sát của cộng đồng trong quá trình thực hiện dự án.</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20316" y="426482"/>
            <a:ext cx="8313301" cy="456128"/>
          </a:xfrm>
          <a:prstGeom prst="rect">
            <a:avLst/>
          </a:prstGeom>
          <a:noFill/>
          <a:ln/>
        </p:spPr>
        <p:txBody>
          <a:bodyPr wrap="none" lIns="0" tIns="0" rIns="0" bIns="0" rtlCol="0" anchor="t"/>
          <a:lstStyle/>
          <a:p>
            <a:pPr algn="l" indent="0" marL="0">
              <a:lnSpc>
                <a:spcPts val="3550"/>
              </a:lnSpc>
              <a:buNone/>
            </a:pPr>
            <a:r>
              <a:rPr lang="en-US" sz="2850" dirty="0">
                <a:solidFill>
                  <a:srgbClr val="D73AD7"/>
                </a:solidFill>
                <a:latin typeface="Source Serif 4 Semi Bold" pitchFamily="34" charset="0"/>
                <a:ea typeface="Source Serif 4 Semi Bold" pitchFamily="34" charset="-122"/>
                <a:cs typeface="Source Serif 4 Semi Bold" pitchFamily="34" charset="-120"/>
              </a:rPr>
              <a:t>Trách nhiệm của tổ chức, cá nhân và cộng đồng</a:t>
            </a:r>
            <a:endParaRPr lang="en-US" sz="2850" dirty="0"/>
          </a:p>
        </p:txBody>
      </p:sp>
      <p:sp>
        <p:nvSpPr>
          <p:cNvPr id="3" name="Text 1"/>
          <p:cNvSpPr/>
          <p:nvPr/>
        </p:nvSpPr>
        <p:spPr>
          <a:xfrm>
            <a:off x="620316" y="1270159"/>
            <a:ext cx="2189440" cy="273606"/>
          </a:xfrm>
          <a:prstGeom prst="rect">
            <a:avLst/>
          </a:prstGeom>
          <a:noFill/>
          <a:ln/>
        </p:spPr>
        <p:txBody>
          <a:bodyPr wrap="none" lIns="0" tIns="0" rIns="0" bIns="0" rtlCol="0" anchor="t"/>
          <a:lstStyle/>
          <a:p>
            <a:pPr algn="l" indent="0" marL="0">
              <a:lnSpc>
                <a:spcPts val="2150"/>
              </a:lnSpc>
              <a:buNone/>
            </a:pPr>
            <a:r>
              <a:rPr lang="en-US" sz="1700" dirty="0">
                <a:solidFill>
                  <a:srgbClr val="D73AD7"/>
                </a:solidFill>
                <a:latin typeface="Source Serif 4 Semi Bold" pitchFamily="34" charset="0"/>
                <a:ea typeface="Source Serif 4 Semi Bold" pitchFamily="34" charset="-122"/>
                <a:cs typeface="Source Serif 4 Semi Bold" pitchFamily="34" charset="-120"/>
              </a:rPr>
              <a:t>Doanh nghiệp</a:t>
            </a:r>
            <a:endParaRPr lang="en-US" sz="1700" dirty="0"/>
          </a:p>
        </p:txBody>
      </p:sp>
      <p:sp>
        <p:nvSpPr>
          <p:cNvPr id="4" name="Text 2"/>
          <p:cNvSpPr/>
          <p:nvPr/>
        </p:nvSpPr>
        <p:spPr>
          <a:xfrm>
            <a:off x="620316" y="1698784"/>
            <a:ext cx="421183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Tuân thủ nghiêm ngặt các quy định về xả thải, xử lý chất thải.</a:t>
            </a:r>
            <a:endParaRPr lang="en-US" sz="1200" dirty="0"/>
          </a:p>
        </p:txBody>
      </p:sp>
      <p:sp>
        <p:nvSpPr>
          <p:cNvPr id="5" name="Text 3"/>
          <p:cNvSpPr/>
          <p:nvPr/>
        </p:nvSpPr>
        <p:spPr>
          <a:xfrm>
            <a:off x="620316" y="2001083"/>
            <a:ext cx="4211836" cy="496253"/>
          </a:xfrm>
          <a:prstGeom prst="rect">
            <a:avLst/>
          </a:prstGeom>
          <a:noFill/>
          <a:ln/>
        </p:spPr>
        <p:txBody>
          <a:bodyPr wrap="squar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Áp dụng công nghệ sản xuất sạch hơn, thân thiện với môi trường.</a:t>
            </a:r>
            <a:endParaRPr lang="en-US" sz="1200" dirty="0"/>
          </a:p>
        </p:txBody>
      </p:sp>
      <p:sp>
        <p:nvSpPr>
          <p:cNvPr id="6" name="Text 4"/>
          <p:cNvSpPr/>
          <p:nvPr/>
        </p:nvSpPr>
        <p:spPr>
          <a:xfrm>
            <a:off x="620316" y="2551509"/>
            <a:ext cx="4211836" cy="496253"/>
          </a:xfrm>
          <a:prstGeom prst="rect">
            <a:avLst/>
          </a:prstGeom>
          <a:noFill/>
          <a:ln/>
        </p:spPr>
        <p:txBody>
          <a:bodyPr wrap="squar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Thực hiện trách nhiệm xã hội của doanh nghiệp (CSR) trong bảo vệ môi trường.</a:t>
            </a:r>
            <a:endParaRPr lang="en-US" sz="1200" dirty="0"/>
          </a:p>
        </p:txBody>
      </p:sp>
      <p:sp>
        <p:nvSpPr>
          <p:cNvPr id="7" name="Text 5"/>
          <p:cNvSpPr/>
          <p:nvPr/>
        </p:nvSpPr>
        <p:spPr>
          <a:xfrm>
            <a:off x="620316" y="3101935"/>
            <a:ext cx="4211836" cy="496253"/>
          </a:xfrm>
          <a:prstGeom prst="rect">
            <a:avLst/>
          </a:prstGeom>
          <a:noFill/>
          <a:ln/>
        </p:spPr>
        <p:txBody>
          <a:bodyPr wrap="squar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Đầu tư vào các giải pháp giảm thiểu ô nhiễm và sử dụng tài nguyên hiệu quả.</a:t>
            </a:r>
            <a:endParaRPr lang="en-US" sz="1200" dirty="0"/>
          </a:p>
        </p:txBody>
      </p:sp>
      <p:pic>
        <p:nvPicPr>
          <p:cNvPr id="8" name="Image 0" descr="preencoded.png">    </p:cNvPr>
          <p:cNvPicPr>
            <a:picLocks noChangeAspect="1"/>
          </p:cNvPicPr>
          <p:nvPr/>
        </p:nvPicPr>
        <p:blipFill>
          <a:blip r:embed="rId1"/>
          <a:stretch>
            <a:fillRect/>
          </a:stretch>
        </p:blipFill>
        <p:spPr>
          <a:xfrm>
            <a:off x="620316" y="3772614"/>
            <a:ext cx="4211836" cy="4211836"/>
          </a:xfrm>
          <a:prstGeom prst="rect">
            <a:avLst/>
          </a:prstGeom>
        </p:spPr>
      </p:pic>
      <p:sp>
        <p:nvSpPr>
          <p:cNvPr id="9" name="Text 6"/>
          <p:cNvSpPr/>
          <p:nvPr/>
        </p:nvSpPr>
        <p:spPr>
          <a:xfrm>
            <a:off x="5218152" y="1270159"/>
            <a:ext cx="2393513" cy="273606"/>
          </a:xfrm>
          <a:prstGeom prst="rect">
            <a:avLst/>
          </a:prstGeom>
          <a:noFill/>
          <a:ln/>
        </p:spPr>
        <p:txBody>
          <a:bodyPr wrap="none" lIns="0" tIns="0" rIns="0" bIns="0" rtlCol="0" anchor="t"/>
          <a:lstStyle/>
          <a:p>
            <a:pPr algn="l" indent="0" marL="0">
              <a:lnSpc>
                <a:spcPts val="2150"/>
              </a:lnSpc>
              <a:buNone/>
            </a:pPr>
            <a:r>
              <a:rPr lang="en-US" sz="1700" dirty="0">
                <a:solidFill>
                  <a:srgbClr val="D73AD7"/>
                </a:solidFill>
                <a:latin typeface="Source Serif 4 Semi Bold" pitchFamily="34" charset="0"/>
                <a:ea typeface="Source Serif 4 Semi Bold" pitchFamily="34" charset="-122"/>
                <a:cs typeface="Source Serif 4 Semi Bold" pitchFamily="34" charset="-120"/>
              </a:rPr>
              <a:t>Hộ gia đình và cá nhân</a:t>
            </a:r>
            <a:endParaRPr lang="en-US" sz="1700" dirty="0"/>
          </a:p>
        </p:txBody>
      </p:sp>
      <p:sp>
        <p:nvSpPr>
          <p:cNvPr id="10" name="Text 7"/>
          <p:cNvSpPr/>
          <p:nvPr/>
        </p:nvSpPr>
        <p:spPr>
          <a:xfrm>
            <a:off x="5218152" y="1698784"/>
            <a:ext cx="421052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Phân loại rác thải tại nguồn theo quy định.</a:t>
            </a:r>
            <a:endParaRPr lang="en-US" sz="1200" dirty="0"/>
          </a:p>
        </p:txBody>
      </p:sp>
      <p:sp>
        <p:nvSpPr>
          <p:cNvPr id="11" name="Text 8"/>
          <p:cNvSpPr/>
          <p:nvPr/>
        </p:nvSpPr>
        <p:spPr>
          <a:xfrm>
            <a:off x="5218152" y="2001083"/>
            <a:ext cx="421052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Tiết kiệm năng lượng và nước.</a:t>
            </a:r>
            <a:endParaRPr lang="en-US" sz="1200" dirty="0"/>
          </a:p>
        </p:txBody>
      </p:sp>
      <p:sp>
        <p:nvSpPr>
          <p:cNvPr id="12" name="Text 9"/>
          <p:cNvSpPr/>
          <p:nvPr/>
        </p:nvSpPr>
        <p:spPr>
          <a:xfrm>
            <a:off x="5218152" y="2303383"/>
            <a:ext cx="421052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Hạn chế sử dụng túi ni lông và sản phẩm nhựa dùng một lần.</a:t>
            </a:r>
            <a:endParaRPr lang="en-US" sz="1200" dirty="0"/>
          </a:p>
        </p:txBody>
      </p:sp>
      <p:sp>
        <p:nvSpPr>
          <p:cNvPr id="13" name="Text 10"/>
          <p:cNvSpPr/>
          <p:nvPr/>
        </p:nvSpPr>
        <p:spPr>
          <a:xfrm>
            <a:off x="5218152" y="2605683"/>
            <a:ext cx="421052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Tham gia các hoạt động bảo vệ môi trường tại địa phương.</a:t>
            </a:r>
            <a:endParaRPr lang="en-US" sz="1200" dirty="0"/>
          </a:p>
        </p:txBody>
      </p:sp>
      <p:sp>
        <p:nvSpPr>
          <p:cNvPr id="14" name="Text 11"/>
          <p:cNvSpPr/>
          <p:nvPr/>
        </p:nvSpPr>
        <p:spPr>
          <a:xfrm>
            <a:off x="5218152" y="2907983"/>
            <a:ext cx="421052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Nâng cao ý thức và hành vi tiêu dùng xanh.</a:t>
            </a:r>
            <a:endParaRPr lang="en-US" sz="1200" dirty="0"/>
          </a:p>
        </p:txBody>
      </p:sp>
      <p:pic>
        <p:nvPicPr>
          <p:cNvPr id="15" name="Image 1" descr="preencoded.png">    </p:cNvPr>
          <p:cNvPicPr>
            <a:picLocks noChangeAspect="1"/>
          </p:cNvPicPr>
          <p:nvPr/>
        </p:nvPicPr>
        <p:blipFill>
          <a:blip r:embed="rId2"/>
          <a:stretch>
            <a:fillRect/>
          </a:stretch>
        </p:blipFill>
        <p:spPr>
          <a:xfrm>
            <a:off x="5218152" y="3330535"/>
            <a:ext cx="4210526" cy="4210526"/>
          </a:xfrm>
          <a:prstGeom prst="rect">
            <a:avLst/>
          </a:prstGeom>
        </p:spPr>
      </p:pic>
      <p:sp>
        <p:nvSpPr>
          <p:cNvPr id="16" name="Text 12"/>
          <p:cNvSpPr/>
          <p:nvPr/>
        </p:nvSpPr>
        <p:spPr>
          <a:xfrm>
            <a:off x="9814679" y="1270159"/>
            <a:ext cx="4032528" cy="273606"/>
          </a:xfrm>
          <a:prstGeom prst="rect">
            <a:avLst/>
          </a:prstGeom>
          <a:noFill/>
          <a:ln/>
        </p:spPr>
        <p:txBody>
          <a:bodyPr wrap="none" lIns="0" tIns="0" rIns="0" bIns="0" rtlCol="0" anchor="t"/>
          <a:lstStyle/>
          <a:p>
            <a:pPr algn="l" indent="0" marL="0">
              <a:lnSpc>
                <a:spcPts val="2150"/>
              </a:lnSpc>
              <a:buNone/>
            </a:pPr>
            <a:r>
              <a:rPr lang="en-US" sz="1700" dirty="0">
                <a:solidFill>
                  <a:srgbClr val="D73AD7"/>
                </a:solidFill>
                <a:latin typeface="Source Serif 4 Semi Bold" pitchFamily="34" charset="0"/>
                <a:ea typeface="Source Serif 4 Semi Bold" pitchFamily="34" charset="-122"/>
                <a:cs typeface="Source Serif 4 Semi Bold" pitchFamily="34" charset="-120"/>
              </a:rPr>
              <a:t>Cộng đồng và chính quyền địa phương</a:t>
            </a:r>
            <a:endParaRPr lang="en-US" sz="1700" dirty="0"/>
          </a:p>
        </p:txBody>
      </p:sp>
      <p:sp>
        <p:nvSpPr>
          <p:cNvPr id="17" name="Text 13"/>
          <p:cNvSpPr/>
          <p:nvPr/>
        </p:nvSpPr>
        <p:spPr>
          <a:xfrm>
            <a:off x="9814679" y="1698784"/>
            <a:ext cx="4210526" cy="496253"/>
          </a:xfrm>
          <a:prstGeom prst="rect">
            <a:avLst/>
          </a:prstGeom>
          <a:noFill/>
          <a:ln/>
        </p:spPr>
        <p:txBody>
          <a:bodyPr wrap="squar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Tổ chức các hoạt động tuyên truyền, nâng cao nhận thức cộng đồng.</a:t>
            </a:r>
            <a:endParaRPr lang="en-US" sz="1200" dirty="0"/>
          </a:p>
        </p:txBody>
      </p:sp>
      <p:sp>
        <p:nvSpPr>
          <p:cNvPr id="18" name="Text 14"/>
          <p:cNvSpPr/>
          <p:nvPr/>
        </p:nvSpPr>
        <p:spPr>
          <a:xfrm>
            <a:off x="9814679" y="2249210"/>
            <a:ext cx="421052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Giám sát việc thực thi luật của các tổ chức, cá nhân.</a:t>
            </a:r>
            <a:endParaRPr lang="en-US" sz="1200" dirty="0"/>
          </a:p>
        </p:txBody>
      </p:sp>
      <p:sp>
        <p:nvSpPr>
          <p:cNvPr id="19" name="Text 15"/>
          <p:cNvSpPr/>
          <p:nvPr/>
        </p:nvSpPr>
        <p:spPr>
          <a:xfrm>
            <a:off x="9814679" y="2551509"/>
            <a:ext cx="4210526" cy="496253"/>
          </a:xfrm>
          <a:prstGeom prst="rect">
            <a:avLst/>
          </a:prstGeom>
          <a:noFill/>
          <a:ln/>
        </p:spPr>
        <p:txBody>
          <a:bodyPr wrap="squar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Xây dựng và thực hiện các chương trình, dự án bảo vệ môi trường tại địa phương.</a:t>
            </a:r>
            <a:endParaRPr lang="en-US" sz="1200" dirty="0"/>
          </a:p>
        </p:txBody>
      </p:sp>
      <p:sp>
        <p:nvSpPr>
          <p:cNvPr id="20" name="Text 16"/>
          <p:cNvSpPr/>
          <p:nvPr/>
        </p:nvSpPr>
        <p:spPr>
          <a:xfrm>
            <a:off x="9814679" y="3101935"/>
            <a:ext cx="4210526" cy="248126"/>
          </a:xfrm>
          <a:prstGeom prst="rect">
            <a:avLst/>
          </a:prstGeom>
          <a:noFill/>
          <a:ln/>
        </p:spPr>
        <p:txBody>
          <a:bodyPr wrap="none" lIns="0" tIns="0" rIns="0" bIns="0" rtlCol="0" anchor="t"/>
          <a:lstStyle/>
          <a:p>
            <a:pPr algn="l" marL="342900" indent="-342900">
              <a:lnSpc>
                <a:spcPts val="1950"/>
              </a:lnSpc>
              <a:buSzPct val="100000"/>
              <a:buChar char="•"/>
            </a:pPr>
            <a:r>
              <a:rPr lang="en-US" sz="1200" dirty="0">
                <a:solidFill>
                  <a:srgbClr val="272525"/>
                </a:solidFill>
                <a:latin typeface="Source Sans 3" pitchFamily="34" charset="0"/>
                <a:ea typeface="Source Sans 3" pitchFamily="34" charset="-122"/>
                <a:cs typeface="Source Sans 3" pitchFamily="34" charset="-120"/>
              </a:rPr>
              <a:t>Phối hợp với các cơ quan chức năng trong việc xử lý vi phạm.</a:t>
            </a:r>
            <a:endParaRPr lang="en-US" sz="1200" dirty="0"/>
          </a:p>
        </p:txBody>
      </p:sp>
      <p:pic>
        <p:nvPicPr>
          <p:cNvPr id="21" name="Image 2" descr="preencoded.png">    </p:cNvPr>
          <p:cNvPicPr>
            <a:picLocks noChangeAspect="1"/>
          </p:cNvPicPr>
          <p:nvPr/>
        </p:nvPicPr>
        <p:blipFill>
          <a:blip r:embed="rId3"/>
          <a:stretch>
            <a:fillRect/>
          </a:stretch>
        </p:blipFill>
        <p:spPr>
          <a:xfrm>
            <a:off x="9814679" y="3524488"/>
            <a:ext cx="4210526" cy="42105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32197" y="297061"/>
            <a:ext cx="4382691" cy="317659"/>
          </a:xfrm>
          <a:prstGeom prst="rect">
            <a:avLst/>
          </a:prstGeom>
          <a:noFill/>
          <a:ln/>
        </p:spPr>
        <p:txBody>
          <a:bodyPr wrap="none" lIns="0" tIns="0" rIns="0" bIns="0" rtlCol="0" anchor="t"/>
          <a:lstStyle/>
          <a:p>
            <a:pPr algn="l" indent="0" marL="0">
              <a:lnSpc>
                <a:spcPts val="2500"/>
              </a:lnSpc>
              <a:buNone/>
            </a:pPr>
            <a:r>
              <a:rPr lang="en-US" sz="2000" dirty="0">
                <a:solidFill>
                  <a:srgbClr val="D73AD7"/>
                </a:solidFill>
                <a:latin typeface="Source Serif 4 Semi Bold" pitchFamily="34" charset="0"/>
                <a:ea typeface="Source Serif 4 Semi Bold" pitchFamily="34" charset="-122"/>
                <a:cs typeface="Source Serif 4 Semi Bold" pitchFamily="34" charset="-120"/>
              </a:rPr>
              <a:t>Các chế tài xử phạt và khuyến khích</a:t>
            </a:r>
            <a:endParaRPr lang="en-US" sz="2000" dirty="0"/>
          </a:p>
        </p:txBody>
      </p:sp>
      <p:sp>
        <p:nvSpPr>
          <p:cNvPr id="3" name="Text 1"/>
          <p:cNvSpPr/>
          <p:nvPr/>
        </p:nvSpPr>
        <p:spPr>
          <a:xfrm>
            <a:off x="432197" y="884753"/>
            <a:ext cx="1525429" cy="190619"/>
          </a:xfrm>
          <a:prstGeom prst="rect">
            <a:avLst/>
          </a:prstGeom>
          <a:noFill/>
          <a:ln/>
        </p:spPr>
        <p:txBody>
          <a:bodyPr wrap="none" lIns="0" tIns="0" rIns="0" bIns="0" rtlCol="0" anchor="t"/>
          <a:lstStyle/>
          <a:p>
            <a:pPr algn="l" indent="0" marL="0">
              <a:lnSpc>
                <a:spcPts val="150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Chế tài xử phạt</a:t>
            </a:r>
            <a:endParaRPr lang="en-US" sz="1200" dirty="0"/>
          </a:p>
        </p:txBody>
      </p:sp>
      <p:sp>
        <p:nvSpPr>
          <p:cNvPr id="4" name="Text 2"/>
          <p:cNvSpPr/>
          <p:nvPr/>
        </p:nvSpPr>
        <p:spPr>
          <a:xfrm>
            <a:off x="432197" y="1183362"/>
            <a:ext cx="6751201" cy="172879"/>
          </a:xfrm>
          <a:prstGeom prst="rect">
            <a:avLst/>
          </a:prstGeom>
          <a:noFill/>
          <a:ln/>
        </p:spPr>
        <p:txBody>
          <a:bodyPr wrap="none" lIns="0" tIns="0" rIns="0" bIns="0" rtlCol="0" anchor="t"/>
          <a:lstStyle/>
          <a:p>
            <a:pPr algn="l" indent="0" marL="0">
              <a:lnSpc>
                <a:spcPts val="1350"/>
              </a:lnSpc>
              <a:buNone/>
            </a:pPr>
            <a:r>
              <a:rPr lang="en-US" sz="850" dirty="0">
                <a:solidFill>
                  <a:srgbClr val="272525"/>
                </a:solidFill>
                <a:latin typeface="Source Sans 3" pitchFamily="34" charset="0"/>
                <a:ea typeface="Source Sans 3" pitchFamily="34" charset="-122"/>
                <a:cs typeface="Source Sans 3" pitchFamily="34" charset="-120"/>
              </a:rPr>
              <a:t>Luật Bảo vệ Môi trường 2025 quy định rõ ràng và tăng nặng các mức phạt đối với hành vi vi phạm pháp luật về môi trường, bao gồm:</a:t>
            </a:r>
            <a:endParaRPr lang="en-US" sz="850" dirty="0"/>
          </a:p>
        </p:txBody>
      </p:sp>
      <p:sp>
        <p:nvSpPr>
          <p:cNvPr id="5" name="Text 3"/>
          <p:cNvSpPr/>
          <p:nvPr/>
        </p:nvSpPr>
        <p:spPr>
          <a:xfrm>
            <a:off x="432197" y="1453396"/>
            <a:ext cx="6751201" cy="172879"/>
          </a:xfrm>
          <a:prstGeom prst="rect">
            <a:avLst/>
          </a:prstGeom>
          <a:noFill/>
          <a:ln/>
        </p:spPr>
        <p:txBody>
          <a:bodyPr wrap="non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Phạt tiền: Tùy theo mức độ vi phạm, có thể áp dụng mức phạt tiền rất cao, đặc biệt đối với các hành vi gây ô nhiễm nghiêm trọng.</a:t>
            </a:r>
            <a:endParaRPr lang="en-US" sz="850" dirty="0"/>
          </a:p>
        </p:txBody>
      </p:sp>
      <p:sp>
        <p:nvSpPr>
          <p:cNvPr id="6" name="Text 4"/>
          <p:cNvSpPr/>
          <p:nvPr/>
        </p:nvSpPr>
        <p:spPr>
          <a:xfrm>
            <a:off x="432197" y="1664018"/>
            <a:ext cx="6751201" cy="172879"/>
          </a:xfrm>
          <a:prstGeom prst="rect">
            <a:avLst/>
          </a:prstGeom>
          <a:noFill/>
          <a:ln/>
        </p:spPr>
        <p:txBody>
          <a:bodyPr wrap="non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Đình chỉ hoạt động: Các cơ sở gây ô nhiễm có thể bị đình chỉ hoạt động có thời hạn hoặc vĩnh viễn.</a:t>
            </a:r>
            <a:endParaRPr lang="en-US" sz="850" dirty="0"/>
          </a:p>
        </p:txBody>
      </p:sp>
      <p:sp>
        <p:nvSpPr>
          <p:cNvPr id="7" name="Text 5"/>
          <p:cNvSpPr/>
          <p:nvPr/>
        </p:nvSpPr>
        <p:spPr>
          <a:xfrm>
            <a:off x="432197" y="1874639"/>
            <a:ext cx="6751201" cy="172879"/>
          </a:xfrm>
          <a:prstGeom prst="rect">
            <a:avLst/>
          </a:prstGeom>
          <a:noFill/>
          <a:ln/>
        </p:spPr>
        <p:txBody>
          <a:bodyPr wrap="non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Buộc khắc phục hậu quả: Buộc phải thực hiện các biện pháp khắc phục tình trạng ô nhiễm, phục hồi môi trường.</a:t>
            </a:r>
            <a:endParaRPr lang="en-US" sz="850" dirty="0"/>
          </a:p>
        </p:txBody>
      </p:sp>
      <p:sp>
        <p:nvSpPr>
          <p:cNvPr id="8" name="Text 6"/>
          <p:cNvSpPr/>
          <p:nvPr/>
        </p:nvSpPr>
        <p:spPr>
          <a:xfrm>
            <a:off x="432197" y="2085261"/>
            <a:ext cx="6751201" cy="172879"/>
          </a:xfrm>
          <a:prstGeom prst="rect">
            <a:avLst/>
          </a:prstGeom>
          <a:noFill/>
          <a:ln/>
        </p:spPr>
        <p:txBody>
          <a:bodyPr wrap="non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Truy cứu trách nhiệm hình sự: Đối với các hành vi gây hậu quả đặc biệt nghiêm trọng, cá nhân, tổ chức có thể bị truy cứu trách nhiệm hình sự.</a:t>
            </a:r>
            <a:endParaRPr lang="en-US" sz="850" dirty="0"/>
          </a:p>
        </p:txBody>
      </p:sp>
      <p:pic>
        <p:nvPicPr>
          <p:cNvPr id="9" name="Image 0" descr="preencoded.png">    </p:cNvPr>
          <p:cNvPicPr>
            <a:picLocks noChangeAspect="1"/>
          </p:cNvPicPr>
          <p:nvPr/>
        </p:nvPicPr>
        <p:blipFill>
          <a:blip r:embed="rId1"/>
          <a:stretch>
            <a:fillRect/>
          </a:stretch>
        </p:blipFill>
        <p:spPr>
          <a:xfrm>
            <a:off x="432197" y="2379583"/>
            <a:ext cx="6751201" cy="6751201"/>
          </a:xfrm>
          <a:prstGeom prst="rect">
            <a:avLst/>
          </a:prstGeom>
        </p:spPr>
      </p:pic>
      <p:sp>
        <p:nvSpPr>
          <p:cNvPr id="10" name="Text 7"/>
          <p:cNvSpPr/>
          <p:nvPr/>
        </p:nvSpPr>
        <p:spPr>
          <a:xfrm>
            <a:off x="7454622" y="884753"/>
            <a:ext cx="1865114" cy="190619"/>
          </a:xfrm>
          <a:prstGeom prst="rect">
            <a:avLst/>
          </a:prstGeom>
          <a:noFill/>
          <a:ln/>
        </p:spPr>
        <p:txBody>
          <a:bodyPr wrap="none" lIns="0" tIns="0" rIns="0" bIns="0" rtlCol="0" anchor="t"/>
          <a:lstStyle/>
          <a:p>
            <a:pPr algn="l" indent="0" marL="0">
              <a:lnSpc>
                <a:spcPts val="150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Chính sách khuyến khích</a:t>
            </a:r>
            <a:endParaRPr lang="en-US" sz="1200" dirty="0"/>
          </a:p>
        </p:txBody>
      </p:sp>
      <p:sp>
        <p:nvSpPr>
          <p:cNvPr id="11" name="Text 8"/>
          <p:cNvSpPr/>
          <p:nvPr/>
        </p:nvSpPr>
        <p:spPr>
          <a:xfrm>
            <a:off x="7454622" y="1183362"/>
            <a:ext cx="6751201" cy="172879"/>
          </a:xfrm>
          <a:prstGeom prst="rect">
            <a:avLst/>
          </a:prstGeom>
          <a:noFill/>
          <a:ln/>
        </p:spPr>
        <p:txBody>
          <a:bodyPr wrap="none" lIns="0" tIns="0" rIns="0" bIns="0" rtlCol="0" anchor="t"/>
          <a:lstStyle/>
          <a:p>
            <a:pPr algn="l" indent="0" marL="0">
              <a:lnSpc>
                <a:spcPts val="1350"/>
              </a:lnSpc>
              <a:buNone/>
            </a:pPr>
            <a:r>
              <a:rPr lang="en-US" sz="850" dirty="0">
                <a:solidFill>
                  <a:srgbClr val="272525"/>
                </a:solidFill>
                <a:latin typeface="Source Sans 3" pitchFamily="34" charset="0"/>
                <a:ea typeface="Source Sans 3" pitchFamily="34" charset="-122"/>
                <a:cs typeface="Source Sans 3" pitchFamily="34" charset="-120"/>
              </a:rPr>
              <a:t>Bên cạnh các chế tài xử phạt, luật cũng đưa ra nhiều chính sách khuyến khích nhằm thúc đẩy các hoạt động bảo vệ môi trường:</a:t>
            </a:r>
            <a:endParaRPr lang="en-US" sz="850" dirty="0"/>
          </a:p>
        </p:txBody>
      </p:sp>
      <p:sp>
        <p:nvSpPr>
          <p:cNvPr id="12" name="Text 9"/>
          <p:cNvSpPr/>
          <p:nvPr/>
        </p:nvSpPr>
        <p:spPr>
          <a:xfrm>
            <a:off x="7454622" y="1453396"/>
            <a:ext cx="6751201" cy="345758"/>
          </a:xfrm>
          <a:prstGeom prst="rect">
            <a:avLst/>
          </a:prstGeom>
          <a:noFill/>
          <a:ln/>
        </p:spPr>
        <p:txBody>
          <a:bodyPr wrap="squar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Ưu đãi thuế, tín dụng: Các dự án, doanh nghiệp đầu tư vào công nghệ xanh, sản xuất sạch, xử lý chất thải sẽ được hưởng các ưu đãi về thuế, tiếp cận nguồn vốn vay ưu đãi.</a:t>
            </a:r>
            <a:endParaRPr lang="en-US" sz="850" dirty="0"/>
          </a:p>
        </p:txBody>
      </p:sp>
      <p:sp>
        <p:nvSpPr>
          <p:cNvPr id="13" name="Text 10"/>
          <p:cNvSpPr/>
          <p:nvPr/>
        </p:nvSpPr>
        <p:spPr>
          <a:xfrm>
            <a:off x="7454622" y="1836896"/>
            <a:ext cx="6751201" cy="172879"/>
          </a:xfrm>
          <a:prstGeom prst="rect">
            <a:avLst/>
          </a:prstGeom>
          <a:noFill/>
          <a:ln/>
        </p:spPr>
        <p:txBody>
          <a:bodyPr wrap="non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Hỗ trợ kỹ thuật: Hỗ trợ chuyển giao công nghệ, đào tạo nguồn nhân lực cho các hoạt động bảo vệ môi trường.</a:t>
            </a:r>
            <a:endParaRPr lang="en-US" sz="850" dirty="0"/>
          </a:p>
        </p:txBody>
      </p:sp>
      <p:sp>
        <p:nvSpPr>
          <p:cNvPr id="14" name="Text 11"/>
          <p:cNvSpPr/>
          <p:nvPr/>
        </p:nvSpPr>
        <p:spPr>
          <a:xfrm>
            <a:off x="7454622" y="2047518"/>
            <a:ext cx="6751201" cy="172879"/>
          </a:xfrm>
          <a:prstGeom prst="rect">
            <a:avLst/>
          </a:prstGeom>
          <a:noFill/>
          <a:ln/>
        </p:spPr>
        <p:txBody>
          <a:bodyPr wrap="non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Giải thưởng, danh hiệu: Khen thưởng các tổ chức, cá nhân có thành tích xuất sắc trong bảo vệ môi trường.</a:t>
            </a:r>
            <a:endParaRPr lang="en-US" sz="850" dirty="0"/>
          </a:p>
        </p:txBody>
      </p:sp>
      <p:sp>
        <p:nvSpPr>
          <p:cNvPr id="15" name="Text 12"/>
          <p:cNvSpPr/>
          <p:nvPr/>
        </p:nvSpPr>
        <p:spPr>
          <a:xfrm>
            <a:off x="7454622" y="2258139"/>
            <a:ext cx="6751201" cy="172879"/>
          </a:xfrm>
          <a:prstGeom prst="rect">
            <a:avLst/>
          </a:prstGeom>
          <a:noFill/>
          <a:ln/>
        </p:spPr>
        <p:txBody>
          <a:bodyPr wrap="none" lIns="0" tIns="0" rIns="0" bIns="0" rtlCol="0" anchor="t"/>
          <a:lstStyle/>
          <a:p>
            <a:pPr algn="l" marL="342900" indent="-342900">
              <a:lnSpc>
                <a:spcPts val="1350"/>
              </a:lnSpc>
              <a:buSzPct val="100000"/>
              <a:buChar char="•"/>
            </a:pPr>
            <a:r>
              <a:rPr lang="en-US" sz="850" dirty="0">
                <a:solidFill>
                  <a:srgbClr val="272525"/>
                </a:solidFill>
                <a:latin typeface="Source Sans 3" pitchFamily="34" charset="0"/>
                <a:ea typeface="Source Sans 3" pitchFamily="34" charset="-122"/>
                <a:cs typeface="Source Sans 3" pitchFamily="34" charset="-120"/>
              </a:rPr>
              <a:t>Phát triển thị trường carbon: Khuyến khích tham gia vào thị trường carbon, mua bán tín chỉ carbon để giảm phát thải.</a:t>
            </a:r>
            <a:endParaRPr lang="en-US" sz="850" dirty="0"/>
          </a:p>
        </p:txBody>
      </p:sp>
      <p:pic>
        <p:nvPicPr>
          <p:cNvPr id="16" name="Image 1" descr="preencoded.png">    </p:cNvPr>
          <p:cNvPicPr>
            <a:picLocks noChangeAspect="1"/>
          </p:cNvPicPr>
          <p:nvPr/>
        </p:nvPicPr>
        <p:blipFill>
          <a:blip r:embed="rId2"/>
          <a:stretch>
            <a:fillRect/>
          </a:stretch>
        </p:blipFill>
        <p:spPr>
          <a:xfrm>
            <a:off x="7454622" y="2552462"/>
            <a:ext cx="6751201" cy="67512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2044779"/>
            <a:ext cx="9881711"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Tác động của Luật Bảo vệ Môi trường 2025</a:t>
            </a:r>
            <a:endParaRPr lang="en-US" sz="3850" dirty="0"/>
          </a:p>
        </p:txBody>
      </p:sp>
      <p:sp>
        <p:nvSpPr>
          <p:cNvPr id="3" name="Shape 1"/>
          <p:cNvSpPr/>
          <p:nvPr/>
        </p:nvSpPr>
        <p:spPr>
          <a:xfrm>
            <a:off x="837724" y="3079552"/>
            <a:ext cx="471249" cy="471249"/>
          </a:xfrm>
          <a:prstGeom prst="roundRect">
            <a:avLst>
              <a:gd name="adj" fmla="val 18668"/>
            </a:avLst>
          </a:prstGeom>
          <a:solidFill>
            <a:srgbClr val="F4D4F7"/>
          </a:solidFill>
          <a:ln w="762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925532" y="3130391"/>
            <a:ext cx="295632" cy="369570"/>
          </a:xfrm>
          <a:prstGeom prst="rect">
            <a:avLst/>
          </a:prstGeom>
        </p:spPr>
      </p:pic>
      <p:sp>
        <p:nvSpPr>
          <p:cNvPr id="5" name="Text 2"/>
          <p:cNvSpPr/>
          <p:nvPr/>
        </p:nvSpPr>
        <p:spPr>
          <a:xfrm>
            <a:off x="1518404" y="3151465"/>
            <a:ext cx="376713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Cải thiện chất lượng môi trường</a:t>
            </a:r>
            <a:endParaRPr lang="en-US" sz="1900" dirty="0"/>
          </a:p>
        </p:txBody>
      </p:sp>
      <p:sp>
        <p:nvSpPr>
          <p:cNvPr id="6" name="Text 3"/>
          <p:cNvSpPr/>
          <p:nvPr/>
        </p:nvSpPr>
        <p:spPr>
          <a:xfrm>
            <a:off x="1518404" y="3585091"/>
            <a:ext cx="5665827"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Giảm thiểu ô nhiễm, bảo vệ tài nguyên thiên nhiên, hướng tới một môi trường sống trong lành hơn cho cộng đồng.</a:t>
            </a:r>
            <a:endParaRPr lang="en-US" sz="1600" dirty="0"/>
          </a:p>
        </p:txBody>
      </p:sp>
      <p:sp>
        <p:nvSpPr>
          <p:cNvPr id="7" name="Shape 4"/>
          <p:cNvSpPr/>
          <p:nvPr/>
        </p:nvSpPr>
        <p:spPr>
          <a:xfrm>
            <a:off x="7446050" y="3079552"/>
            <a:ext cx="471249" cy="471249"/>
          </a:xfrm>
          <a:prstGeom prst="roundRect">
            <a:avLst>
              <a:gd name="adj" fmla="val 18668"/>
            </a:avLst>
          </a:prstGeom>
          <a:solidFill>
            <a:srgbClr val="F4D4F7"/>
          </a:solidFill>
          <a:ln w="7620">
            <a:solidFill>
              <a:srgbClr val="DABADD"/>
            </a:solidFill>
            <a:prstDash val="solid"/>
          </a:ln>
        </p:spPr>
      </p:sp>
      <p:pic>
        <p:nvPicPr>
          <p:cNvPr id="8" name="Image 1" descr="preencoded.png">    </p:cNvPr>
          <p:cNvPicPr>
            <a:picLocks noChangeAspect="1"/>
          </p:cNvPicPr>
          <p:nvPr/>
        </p:nvPicPr>
        <p:blipFill>
          <a:blip r:embed="rId2"/>
          <a:stretch>
            <a:fillRect/>
          </a:stretch>
        </p:blipFill>
        <p:spPr>
          <a:xfrm>
            <a:off x="7533858" y="3130391"/>
            <a:ext cx="295632" cy="369570"/>
          </a:xfrm>
          <a:prstGeom prst="rect">
            <a:avLst/>
          </a:prstGeom>
        </p:spPr>
      </p:pic>
      <p:sp>
        <p:nvSpPr>
          <p:cNvPr id="9" name="Text 5"/>
          <p:cNvSpPr/>
          <p:nvPr/>
        </p:nvSpPr>
        <p:spPr>
          <a:xfrm>
            <a:off x="8126730" y="3151465"/>
            <a:ext cx="3490912"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Thúc đẩy phát triển bền vững</a:t>
            </a:r>
            <a:endParaRPr lang="en-US" sz="1900" dirty="0"/>
          </a:p>
        </p:txBody>
      </p:sp>
      <p:sp>
        <p:nvSpPr>
          <p:cNvPr id="10" name="Text 6"/>
          <p:cNvSpPr/>
          <p:nvPr/>
        </p:nvSpPr>
        <p:spPr>
          <a:xfrm>
            <a:off x="8126730" y="3585091"/>
            <a:ext cx="5665946"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Định hướng các hoạt động kinh tế theo hướng xanh, tuần hoàn, đảm bảo hài hòa giữa phát triển kinh tế và bảo vệ môi trường.</a:t>
            </a:r>
            <a:endParaRPr lang="en-US" sz="1600" dirty="0"/>
          </a:p>
        </p:txBody>
      </p:sp>
      <p:sp>
        <p:nvSpPr>
          <p:cNvPr id="11" name="Shape 7"/>
          <p:cNvSpPr/>
          <p:nvPr/>
        </p:nvSpPr>
        <p:spPr>
          <a:xfrm>
            <a:off x="837724" y="4674037"/>
            <a:ext cx="471249" cy="471249"/>
          </a:xfrm>
          <a:prstGeom prst="roundRect">
            <a:avLst>
              <a:gd name="adj" fmla="val 18668"/>
            </a:avLst>
          </a:prstGeom>
          <a:solidFill>
            <a:srgbClr val="F4D4F7"/>
          </a:solidFill>
          <a:ln w="7620">
            <a:solidFill>
              <a:srgbClr val="DABADD"/>
            </a:solidFill>
            <a:prstDash val="solid"/>
          </a:ln>
        </p:spPr>
      </p:sp>
      <p:pic>
        <p:nvPicPr>
          <p:cNvPr id="12" name="Image 2" descr="preencoded.png">    </p:cNvPr>
          <p:cNvPicPr>
            <a:picLocks noChangeAspect="1"/>
          </p:cNvPicPr>
          <p:nvPr/>
        </p:nvPicPr>
        <p:blipFill>
          <a:blip r:embed="rId3"/>
          <a:stretch>
            <a:fillRect/>
          </a:stretch>
        </p:blipFill>
        <p:spPr>
          <a:xfrm>
            <a:off x="925532" y="4724876"/>
            <a:ext cx="295632" cy="369570"/>
          </a:xfrm>
          <a:prstGeom prst="rect">
            <a:avLst/>
          </a:prstGeom>
        </p:spPr>
      </p:pic>
      <p:sp>
        <p:nvSpPr>
          <p:cNvPr id="13" name="Text 8"/>
          <p:cNvSpPr/>
          <p:nvPr/>
        </p:nvSpPr>
        <p:spPr>
          <a:xfrm>
            <a:off x="1518404" y="4745950"/>
            <a:ext cx="317146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Nâng cao ý thức cộng đồng</a:t>
            </a:r>
            <a:endParaRPr lang="en-US" sz="1900" dirty="0"/>
          </a:p>
        </p:txBody>
      </p:sp>
      <p:sp>
        <p:nvSpPr>
          <p:cNvPr id="14" name="Text 9"/>
          <p:cNvSpPr/>
          <p:nvPr/>
        </p:nvSpPr>
        <p:spPr>
          <a:xfrm>
            <a:off x="1518404" y="5179576"/>
            <a:ext cx="5665827"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Khuyến khích sự tham gia tích cực của toàn xã hội vào công tác bảo vệ môi trường, tạo nên những thay đổi tích cực trong hành vi.</a:t>
            </a:r>
            <a:endParaRPr lang="en-US" sz="1600" dirty="0"/>
          </a:p>
        </p:txBody>
      </p:sp>
      <p:sp>
        <p:nvSpPr>
          <p:cNvPr id="15" name="Shape 10"/>
          <p:cNvSpPr/>
          <p:nvPr/>
        </p:nvSpPr>
        <p:spPr>
          <a:xfrm>
            <a:off x="7446050" y="4674037"/>
            <a:ext cx="471249" cy="471249"/>
          </a:xfrm>
          <a:prstGeom prst="roundRect">
            <a:avLst>
              <a:gd name="adj" fmla="val 18668"/>
            </a:avLst>
          </a:prstGeom>
          <a:solidFill>
            <a:srgbClr val="F4D4F7"/>
          </a:solidFill>
          <a:ln w="7620">
            <a:solidFill>
              <a:srgbClr val="DABADD"/>
            </a:solidFill>
            <a:prstDash val="solid"/>
          </a:ln>
        </p:spPr>
      </p:sp>
      <p:pic>
        <p:nvPicPr>
          <p:cNvPr id="16" name="Image 3" descr="preencoded.png">    </p:cNvPr>
          <p:cNvPicPr>
            <a:picLocks noChangeAspect="1"/>
          </p:cNvPicPr>
          <p:nvPr/>
        </p:nvPicPr>
        <p:blipFill>
          <a:blip r:embed="rId4"/>
          <a:stretch>
            <a:fillRect/>
          </a:stretch>
        </p:blipFill>
        <p:spPr>
          <a:xfrm>
            <a:off x="7533858" y="4724876"/>
            <a:ext cx="295632" cy="369570"/>
          </a:xfrm>
          <a:prstGeom prst="rect">
            <a:avLst/>
          </a:prstGeom>
        </p:spPr>
      </p:pic>
      <p:sp>
        <p:nvSpPr>
          <p:cNvPr id="17" name="Text 11"/>
          <p:cNvSpPr/>
          <p:nvPr/>
        </p:nvSpPr>
        <p:spPr>
          <a:xfrm>
            <a:off x="8126730" y="4745950"/>
            <a:ext cx="4490799"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Tăng cường hiệu lực quản lý nhà nước</a:t>
            </a:r>
            <a:endParaRPr lang="en-US" sz="1900" dirty="0"/>
          </a:p>
        </p:txBody>
      </p:sp>
      <p:sp>
        <p:nvSpPr>
          <p:cNvPr id="18" name="Text 12"/>
          <p:cNvSpPr/>
          <p:nvPr/>
        </p:nvSpPr>
        <p:spPr>
          <a:xfrm>
            <a:off x="8126730" y="5179576"/>
            <a:ext cx="5665946"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Hoàn thiện khung pháp lý, giúp các cơ quan chức năng có công cụ hiệu quả hơn để quản lý và xử lý các vấn đề môi trường.</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976432"/>
            <a:ext cx="7299603"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Thảo luận và giải đáp thắc mắc</a:t>
            </a:r>
            <a:endParaRPr lang="en-US" sz="3850" dirty="0"/>
          </a:p>
        </p:txBody>
      </p:sp>
      <p:sp>
        <p:nvSpPr>
          <p:cNvPr id="3" name="Text 1"/>
          <p:cNvSpPr/>
          <p:nvPr/>
        </p:nvSpPr>
        <p:spPr>
          <a:xfrm>
            <a:off x="837724" y="2094905"/>
            <a:ext cx="756856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Đây là thời điểm để quý vị đặt câu hỏi và chia sẻ những băn khoăn của mình về Luật Bảo vệ Môi trường 2025. Chúng tôi sẽ cố gắng giải đáp một cách rõ ràng và đầy đủ nhất.</a:t>
            </a:r>
            <a:endParaRPr lang="en-US" sz="1600" dirty="0"/>
          </a:p>
        </p:txBody>
      </p:sp>
      <p:sp>
        <p:nvSpPr>
          <p:cNvPr id="4" name="Text 2"/>
          <p:cNvSpPr/>
          <p:nvPr/>
        </p:nvSpPr>
        <p:spPr>
          <a:xfrm>
            <a:off x="837724" y="2953464"/>
            <a:ext cx="756856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Quý vị có câu hỏi nào về các điểm mới của luật không?</a:t>
            </a:r>
            <a:endParaRPr lang="en-US" sz="1600" dirty="0"/>
          </a:p>
        </p:txBody>
      </p:sp>
      <p:sp>
        <p:nvSpPr>
          <p:cNvPr id="5" name="Text 3"/>
          <p:cNvSpPr/>
          <p:nvPr/>
        </p:nvSpPr>
        <p:spPr>
          <a:xfrm>
            <a:off x="837724" y="3361730"/>
            <a:ext cx="756856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Có vấn đề nào về trách nhiệm của cá nhân, tổ chức mà quý vị muốn làm rõ?</a:t>
            </a:r>
            <a:endParaRPr lang="en-US" sz="1600" dirty="0"/>
          </a:p>
        </p:txBody>
      </p:sp>
      <p:sp>
        <p:nvSpPr>
          <p:cNvPr id="6" name="Text 4"/>
          <p:cNvSpPr/>
          <p:nvPr/>
        </p:nvSpPr>
        <p:spPr>
          <a:xfrm>
            <a:off x="837724" y="3769995"/>
            <a:ext cx="756856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Quý vị có đề xuất hay ý kiến đóng góp nào để việc thực thi luật hiệu quả hơn?</a:t>
            </a:r>
            <a:endParaRPr lang="en-US" sz="1600" dirty="0"/>
          </a:p>
        </p:txBody>
      </p:sp>
      <p:sp>
        <p:nvSpPr>
          <p:cNvPr id="7" name="Text 5"/>
          <p:cNvSpPr/>
          <p:nvPr/>
        </p:nvSpPr>
        <p:spPr>
          <a:xfrm>
            <a:off x="837724" y="4293513"/>
            <a:ext cx="756856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Hãy cùng nhau thảo luận để hiểu rõ hơn về luật và cách chúng ta có thể đóng góp vào công cuộc bảo vệ môi trường.</a:t>
            </a:r>
            <a:endParaRPr lang="en-US" sz="1600" dirty="0"/>
          </a:p>
        </p:txBody>
      </p:sp>
      <p:pic>
        <p:nvPicPr>
          <p:cNvPr id="8" name="Image 0" descr="preencoded.png">    </p:cNvPr>
          <p:cNvPicPr>
            <a:picLocks noChangeAspect="1"/>
          </p:cNvPicPr>
          <p:nvPr/>
        </p:nvPicPr>
        <p:blipFill>
          <a:blip r:embed="rId1"/>
          <a:stretch>
            <a:fillRect/>
          </a:stretch>
        </p:blipFill>
        <p:spPr>
          <a:xfrm>
            <a:off x="8924925" y="2142053"/>
            <a:ext cx="4875371" cy="48753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658178"/>
            <a:ext cx="12858512"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Những hành động cụ thể bạn có thể làm ngay hôm nay</a:t>
            </a:r>
            <a:endParaRPr lang="en-US" sz="3850" dirty="0"/>
          </a:p>
        </p:txBody>
      </p:sp>
      <p:sp>
        <p:nvSpPr>
          <p:cNvPr id="3" name="Shape 1"/>
          <p:cNvSpPr/>
          <p:nvPr/>
        </p:nvSpPr>
        <p:spPr>
          <a:xfrm>
            <a:off x="837724" y="1692950"/>
            <a:ext cx="471249" cy="471249"/>
          </a:xfrm>
          <a:prstGeom prst="roundRect">
            <a:avLst>
              <a:gd name="adj" fmla="val 18668"/>
            </a:avLst>
          </a:prstGeom>
          <a:solidFill>
            <a:srgbClr val="F4D4F7"/>
          </a:solidFill>
          <a:ln w="7620">
            <a:solidFill>
              <a:srgbClr val="DABADD"/>
            </a:solidFill>
            <a:prstDash val="solid"/>
          </a:ln>
        </p:spPr>
      </p:sp>
      <p:sp>
        <p:nvSpPr>
          <p:cNvPr id="4" name="Text 2"/>
          <p:cNvSpPr/>
          <p:nvPr/>
        </p:nvSpPr>
        <p:spPr>
          <a:xfrm>
            <a:off x="1518404" y="1764863"/>
            <a:ext cx="2736413"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Phân loại rác tại nguồn</a:t>
            </a:r>
            <a:endParaRPr lang="en-US" sz="1900" dirty="0"/>
          </a:p>
        </p:txBody>
      </p:sp>
      <p:sp>
        <p:nvSpPr>
          <p:cNvPr id="5" name="Text 3"/>
          <p:cNvSpPr/>
          <p:nvPr/>
        </p:nvSpPr>
        <p:spPr>
          <a:xfrm>
            <a:off x="1518404" y="2198489"/>
            <a:ext cx="1227427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Bắt đầu từ việc nhỏ nhất là phân loại rác thải sinh hoạt tại gia đình. Điều này giúp giảm lượng rác chôn lấp và tăng cường tái chế.</a:t>
            </a:r>
            <a:endParaRPr lang="en-US" sz="1600" dirty="0"/>
          </a:p>
        </p:txBody>
      </p:sp>
      <p:sp>
        <p:nvSpPr>
          <p:cNvPr id="6" name="Shape 4"/>
          <p:cNvSpPr/>
          <p:nvPr/>
        </p:nvSpPr>
        <p:spPr>
          <a:xfrm>
            <a:off x="837724" y="2952393"/>
            <a:ext cx="471249" cy="471249"/>
          </a:xfrm>
          <a:prstGeom prst="roundRect">
            <a:avLst>
              <a:gd name="adj" fmla="val 18668"/>
            </a:avLst>
          </a:prstGeom>
          <a:solidFill>
            <a:srgbClr val="F4D4F7"/>
          </a:solidFill>
          <a:ln w="7620">
            <a:solidFill>
              <a:srgbClr val="DABADD"/>
            </a:solidFill>
            <a:prstDash val="solid"/>
          </a:ln>
        </p:spPr>
      </p:sp>
      <p:sp>
        <p:nvSpPr>
          <p:cNvPr id="7" name="Text 5"/>
          <p:cNvSpPr/>
          <p:nvPr/>
        </p:nvSpPr>
        <p:spPr>
          <a:xfrm>
            <a:off x="1518404" y="3024307"/>
            <a:ext cx="3498533"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Tiết kiệm năng lượng và nước</a:t>
            </a:r>
            <a:endParaRPr lang="en-US" sz="1900" dirty="0"/>
          </a:p>
        </p:txBody>
      </p:sp>
      <p:sp>
        <p:nvSpPr>
          <p:cNvPr id="8" name="Text 6"/>
          <p:cNvSpPr/>
          <p:nvPr/>
        </p:nvSpPr>
        <p:spPr>
          <a:xfrm>
            <a:off x="1518404" y="3457932"/>
            <a:ext cx="1227427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Tắt các thiết bị điện khi không sử dụng, tận dụng ánh sáng tự nhiên, và sử dụng nước một cách hợp lý để giảm thiểu lãng phí tài nguyên.</a:t>
            </a:r>
            <a:endParaRPr lang="en-US" sz="1600" dirty="0"/>
          </a:p>
        </p:txBody>
      </p:sp>
      <p:sp>
        <p:nvSpPr>
          <p:cNvPr id="9" name="Shape 7"/>
          <p:cNvSpPr/>
          <p:nvPr/>
        </p:nvSpPr>
        <p:spPr>
          <a:xfrm>
            <a:off x="837724" y="4211836"/>
            <a:ext cx="471249" cy="471249"/>
          </a:xfrm>
          <a:prstGeom prst="roundRect">
            <a:avLst>
              <a:gd name="adj" fmla="val 18668"/>
            </a:avLst>
          </a:prstGeom>
          <a:solidFill>
            <a:srgbClr val="F4D4F7"/>
          </a:solidFill>
          <a:ln w="7620">
            <a:solidFill>
              <a:srgbClr val="DABADD"/>
            </a:solidFill>
            <a:prstDash val="solid"/>
          </a:ln>
        </p:spPr>
      </p:sp>
      <p:sp>
        <p:nvSpPr>
          <p:cNvPr id="10" name="Text 8"/>
          <p:cNvSpPr/>
          <p:nvPr/>
        </p:nvSpPr>
        <p:spPr>
          <a:xfrm>
            <a:off x="1518404" y="4283750"/>
            <a:ext cx="362223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Hạn chế đồ nhựa dùng một lần</a:t>
            </a:r>
            <a:endParaRPr lang="en-US" sz="1900" dirty="0"/>
          </a:p>
        </p:txBody>
      </p:sp>
      <p:sp>
        <p:nvSpPr>
          <p:cNvPr id="11" name="Text 9"/>
          <p:cNvSpPr/>
          <p:nvPr/>
        </p:nvSpPr>
        <p:spPr>
          <a:xfrm>
            <a:off x="1518404" y="4717375"/>
            <a:ext cx="1227427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Sử dụng túi vải, bình nước cá nhân, hộp đựng thực phẩm tái sử dụng thay vì các sản phẩm nhựa dùng một lần.</a:t>
            </a:r>
            <a:endParaRPr lang="en-US" sz="1600" dirty="0"/>
          </a:p>
        </p:txBody>
      </p:sp>
      <p:sp>
        <p:nvSpPr>
          <p:cNvPr id="12" name="Shape 10"/>
          <p:cNvSpPr/>
          <p:nvPr/>
        </p:nvSpPr>
        <p:spPr>
          <a:xfrm>
            <a:off x="837724" y="5471279"/>
            <a:ext cx="471249" cy="471249"/>
          </a:xfrm>
          <a:prstGeom prst="roundRect">
            <a:avLst>
              <a:gd name="adj" fmla="val 18668"/>
            </a:avLst>
          </a:prstGeom>
          <a:solidFill>
            <a:srgbClr val="F4D4F7"/>
          </a:solidFill>
          <a:ln w="7620">
            <a:solidFill>
              <a:srgbClr val="DABADD"/>
            </a:solidFill>
            <a:prstDash val="solid"/>
          </a:ln>
        </p:spPr>
      </p:sp>
      <p:sp>
        <p:nvSpPr>
          <p:cNvPr id="13" name="Text 11"/>
          <p:cNvSpPr/>
          <p:nvPr/>
        </p:nvSpPr>
        <p:spPr>
          <a:xfrm>
            <a:off x="1518404" y="5543193"/>
            <a:ext cx="4096226"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Tham gia các hoạt động cộng đồng</a:t>
            </a:r>
            <a:endParaRPr lang="en-US" sz="1900" dirty="0"/>
          </a:p>
        </p:txBody>
      </p:sp>
      <p:sp>
        <p:nvSpPr>
          <p:cNvPr id="14" name="Text 12"/>
          <p:cNvSpPr/>
          <p:nvPr/>
        </p:nvSpPr>
        <p:spPr>
          <a:xfrm>
            <a:off x="1518404" y="5976818"/>
            <a:ext cx="1227427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Tham gia các buổi dọn dẹp môi trường, trồng cây xanh, hoặc các chiến dịch tuyên truyền về bảo vệ môi trường tại địa phương.</a:t>
            </a:r>
            <a:endParaRPr lang="en-US" sz="1600" dirty="0"/>
          </a:p>
        </p:txBody>
      </p:sp>
      <p:sp>
        <p:nvSpPr>
          <p:cNvPr id="15" name="Shape 13"/>
          <p:cNvSpPr/>
          <p:nvPr/>
        </p:nvSpPr>
        <p:spPr>
          <a:xfrm>
            <a:off x="837724" y="6730722"/>
            <a:ext cx="471249" cy="471249"/>
          </a:xfrm>
          <a:prstGeom prst="roundRect">
            <a:avLst>
              <a:gd name="adj" fmla="val 18668"/>
            </a:avLst>
          </a:prstGeom>
          <a:solidFill>
            <a:srgbClr val="F4D4F7"/>
          </a:solidFill>
          <a:ln w="7620">
            <a:solidFill>
              <a:srgbClr val="DABADD"/>
            </a:solidFill>
            <a:prstDash val="solid"/>
          </a:ln>
        </p:spPr>
      </p:sp>
      <p:sp>
        <p:nvSpPr>
          <p:cNvPr id="16" name="Text 14"/>
          <p:cNvSpPr/>
          <p:nvPr/>
        </p:nvSpPr>
        <p:spPr>
          <a:xfrm>
            <a:off x="1518404" y="680263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Lan tỏa thông điệp</a:t>
            </a:r>
            <a:endParaRPr lang="en-US" sz="1900" dirty="0"/>
          </a:p>
        </p:txBody>
      </p:sp>
      <p:sp>
        <p:nvSpPr>
          <p:cNvPr id="17" name="Text 15"/>
          <p:cNvSpPr/>
          <p:nvPr/>
        </p:nvSpPr>
        <p:spPr>
          <a:xfrm>
            <a:off x="1518404" y="7236262"/>
            <a:ext cx="1227427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Chia sẻ kiến thức về Luật Bảo vệ Môi trường 2025 và tầm quan trọng của việc bảo vệ môi trường đến bạn bè, gia đình và đồng nghiệp.</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2025-08-26T15:35:06Z</dcterms:created>
  <dcterms:modified xsi:type="dcterms:W3CDTF">2025-08-26T15:35:06Z</dcterms:modified>
</cp:coreProperties>
</file>