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Source Sans 3" panose="020B0604020202020204" charset="0"/>
      <p:regular r:id="rId13"/>
    </p:embeddedFont>
    <p:embeddedFont>
      <p:font typeface="Source Serif 4 Semi Bold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58" d="100"/>
          <a:sy n="58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222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848213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Giới Thiệu Sách Trạng Nguyên Việt Nam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4615220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Chào mừng quý vị đến với buổi giới thiệu sách "Trạng Nguyên Việt Nam" – một hành trình khám phá trí tuệ và tinh hoa giáo dục của dân tộc.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3506986"/>
            <a:ext cx="6467951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Cảm Ơn Quý Vị Đã Lắng Nghe!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6324124" y="4339471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Mọi câu hỏi và ý kiến đóng góp xin mời quý vị đặt ra.</a:t>
            </a: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91615"/>
            <a:ext cx="4505920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Mục Lục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837724" y="2533650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erif 4 Light" pitchFamily="34" charset="0"/>
                <a:ea typeface="Source Serif 4 Light" pitchFamily="34" charset="-122"/>
                <a:cs typeface="Source Serif 4 Light" pitchFamily="34" charset="-120"/>
              </a:rPr>
              <a:t>01</a:t>
            </a:r>
            <a:endParaRPr lang="en-US" sz="18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910007"/>
            <a:ext cx="4158734" cy="3048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37724" y="309062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Giới Thiệu Chung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837724" y="3586162"/>
            <a:ext cx="41587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Tổng quan về cuốn sách và tầm quan trọng của các Trạng Nguyên.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5235773" y="2533650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erif 4 Light" pitchFamily="34" charset="0"/>
                <a:ea typeface="Source Serif 4 Light" pitchFamily="34" charset="-122"/>
                <a:cs typeface="Source Serif 4 Light" pitchFamily="34" charset="-120"/>
              </a:rPr>
              <a:t>02</a:t>
            </a:r>
            <a:endParaRPr lang="en-US" sz="18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773" y="2910007"/>
            <a:ext cx="4158734" cy="3048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235773" y="3090624"/>
            <a:ext cx="4158734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Hành Trình Trở Thành Trạng Nguyên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5235773" y="3938111"/>
            <a:ext cx="41587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Quy trình thi cử và những thử thách mà các sĩ tử phải vượt qua.</a:t>
            </a:r>
            <a:endParaRPr lang="en-US" sz="1850" dirty="0"/>
          </a:p>
        </p:txBody>
      </p:sp>
      <p:sp>
        <p:nvSpPr>
          <p:cNvPr id="11" name="Text 7"/>
          <p:cNvSpPr/>
          <p:nvPr/>
        </p:nvSpPr>
        <p:spPr>
          <a:xfrm>
            <a:off x="9633823" y="2533650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erif 4 Light" pitchFamily="34" charset="0"/>
                <a:ea typeface="Source Serif 4 Light" pitchFamily="34" charset="-122"/>
                <a:cs typeface="Source Serif 4 Light" pitchFamily="34" charset="-120"/>
              </a:rPr>
              <a:t>03</a:t>
            </a:r>
            <a:endParaRPr lang="en-US" sz="18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3823" y="2910007"/>
            <a:ext cx="4158853" cy="3048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9633823" y="3090624"/>
            <a:ext cx="4158853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Những Trạng Nguyên Tiêu Biểu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9633823" y="3938111"/>
            <a:ext cx="41588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Câu chuyện và đóng góp của một số Trạng Nguyên nổi bật.</a:t>
            </a:r>
            <a:endParaRPr lang="en-US" sz="1850" dirty="0"/>
          </a:p>
        </p:txBody>
      </p:sp>
      <p:sp>
        <p:nvSpPr>
          <p:cNvPr id="15" name="Text 10"/>
          <p:cNvSpPr/>
          <p:nvPr/>
        </p:nvSpPr>
        <p:spPr>
          <a:xfrm>
            <a:off x="837724" y="5122902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erif 4 Light" pitchFamily="34" charset="0"/>
                <a:ea typeface="Source Serif 4 Light" pitchFamily="34" charset="-122"/>
                <a:cs typeface="Source Serif 4 Light" pitchFamily="34" charset="-120"/>
              </a:rPr>
              <a:t>04</a:t>
            </a:r>
            <a:endParaRPr lang="en-US" sz="1850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24" y="5475327"/>
            <a:ext cx="6357818" cy="3048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837724" y="5679877"/>
            <a:ext cx="3000137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Giá Trị Vượt Thời Gian</a:t>
            </a:r>
            <a:endParaRPr lang="en-US" sz="2200" dirty="0"/>
          </a:p>
        </p:txBody>
      </p:sp>
      <p:sp>
        <p:nvSpPr>
          <p:cNvPr id="18" name="Text 12"/>
          <p:cNvSpPr/>
          <p:nvPr/>
        </p:nvSpPr>
        <p:spPr>
          <a:xfrm>
            <a:off x="837724" y="6175415"/>
            <a:ext cx="6357818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Bài học và ý nghĩa của các Trạng Nguyên đối với xã hội hiện đại.</a:t>
            </a:r>
            <a:endParaRPr lang="en-US" sz="1850" dirty="0"/>
          </a:p>
        </p:txBody>
      </p:sp>
      <p:sp>
        <p:nvSpPr>
          <p:cNvPr id="19" name="Text 13"/>
          <p:cNvSpPr/>
          <p:nvPr/>
        </p:nvSpPr>
        <p:spPr>
          <a:xfrm>
            <a:off x="7434858" y="5122902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erif 4 Light" pitchFamily="34" charset="0"/>
                <a:ea typeface="Source Serif 4 Light" pitchFamily="34" charset="-122"/>
                <a:cs typeface="Source Serif 4 Light" pitchFamily="34" charset="-120"/>
              </a:rPr>
              <a:t>05</a:t>
            </a:r>
            <a:endParaRPr lang="en-US" sz="1850" dirty="0"/>
          </a:p>
        </p:txBody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858" y="5475327"/>
            <a:ext cx="6357818" cy="30480"/>
          </a:xfrm>
          <a:prstGeom prst="rect">
            <a:avLst/>
          </a:prstGeom>
        </p:spPr>
      </p:pic>
      <p:sp>
        <p:nvSpPr>
          <p:cNvPr id="21" name="Text 14"/>
          <p:cNvSpPr/>
          <p:nvPr/>
        </p:nvSpPr>
        <p:spPr>
          <a:xfrm>
            <a:off x="7434858" y="567987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Kết Luận và Hỏi Đáp</a:t>
            </a:r>
            <a:endParaRPr lang="en-US" sz="2200" dirty="0"/>
          </a:p>
        </p:txBody>
      </p:sp>
      <p:sp>
        <p:nvSpPr>
          <p:cNvPr id="22" name="Text 15"/>
          <p:cNvSpPr/>
          <p:nvPr/>
        </p:nvSpPr>
        <p:spPr>
          <a:xfrm>
            <a:off x="7434858" y="6175415"/>
            <a:ext cx="6357818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Tổng kết và cơ hội giao lưu.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7359" y="610791"/>
            <a:ext cx="4180761" cy="5224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2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Giới Thiệu Chung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777359" y="1582817"/>
            <a:ext cx="6266974" cy="7105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</a:t>
            </a:r>
            <a:r>
              <a:rPr lang="en-US" sz="2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Trạng Nguyên Việt Nam" là cuốn sách tổng hợp về lịch sử khoa cử và cuộc đời, sự nghiệp của các Trạng Nguyên trong lịch sử Việt Nam.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777359" y="3308465"/>
            <a:ext cx="6266974" cy="16625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Cuốn sách không chỉ cung cấp kiến thức mà còn truyền cảm hứng về tinh thần hiếu học, ý chí vươn lên của người Việt.</a:t>
            </a:r>
            <a:endParaRPr lang="en-US" sz="28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3687" y="1632823"/>
            <a:ext cx="6266974" cy="626697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896064"/>
            <a:ext cx="8050173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Hành Trình Trở Thành Trạng Nguyên</a:t>
            </a:r>
            <a:endParaRPr lang="en-US" sz="35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1938099"/>
            <a:ext cx="6477476" cy="95750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77039" y="313491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Học Tập Khổ Luyện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077039" y="3630454"/>
            <a:ext cx="599884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Sĩ tử phải trải qua quá trình học tập miệt mài, từ gia đình đến trường lớp.</a:t>
            </a:r>
            <a:endParaRPr lang="en-US" sz="18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1938099"/>
            <a:ext cx="6477476" cy="95750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54516" y="313491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Thi Hương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554516" y="3630454"/>
            <a:ext cx="599884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Kỳ thi cấp vùng, chọn ra những người đủ điều kiện dự thi cao hơn.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724" y="4635818"/>
            <a:ext cx="6477476" cy="95750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77039" y="583263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Thi Hội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077039" y="6328172"/>
            <a:ext cx="599884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Kỳ thi cấp quốc gia, chọn ra các Tiến sĩ.</a:t>
            </a:r>
            <a:endParaRPr lang="en-US" sz="18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4635818"/>
            <a:ext cx="6477476" cy="957501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554516" y="583263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Thi Đình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7554516" y="6328172"/>
            <a:ext cx="599884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Kỳ thi cuối cùng do nhà vua trực tiếp ra đề, chọn ra Trạng Nguyên, Bảng Nhãn, Thám Hoa.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378982"/>
            <a:ext cx="6781443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Những Trạng Nguyên Tiêu Biểu</a:t>
            </a:r>
            <a:endParaRPr lang="en-US" sz="35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421017"/>
            <a:ext cx="4118848" cy="25455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520588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Nguyễn Hiền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5701427"/>
            <a:ext cx="41188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Trạng Nguyên trẻ nhất lịch sử (13 tuổi), nổi tiếng với tài năng xuất chúng.</a:t>
            </a:r>
            <a:endParaRPr lang="en-US" sz="18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776" y="2421017"/>
            <a:ext cx="4118848" cy="25455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5776" y="520588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Mạc Đĩnh Chi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5776" y="5701427"/>
            <a:ext cx="4118848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Trạng Nguyên "Lưỡng quốc Trạng Nguyên", được cả Đại Việt và nhà Nguyên kính trọng.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3828" y="2421017"/>
            <a:ext cx="4118848" cy="254555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3828" y="520588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Lương Thế Vinh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3828" y="5701427"/>
            <a:ext cx="41188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Trạng Nguyên "Trạng Lường", có nhiều đóng góp về toán học và văn hóa.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821900"/>
            <a:ext cx="7106245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Đóng Góp Của Các Trạng Nguyên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6324124" y="3624501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Tham gia triều chính, giúp vua trị nước, an dân.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6324124" y="4091226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Soạn thảo văn bản, chính sách, luật pháp.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6324124" y="4557951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Biên soạn sách vở, phát triển giáo dục và văn hóa.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6324124" y="5024676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Là biểu tượng của trí tuệ, đạo đức và tinh thần yêu nước.</a:t>
            </a:r>
            <a:endParaRPr lang="en-US" sz="1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501622"/>
            <a:ext cx="4802267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Giá Trị Vượt Thời Gian</a:t>
            </a:r>
            <a:endParaRPr lang="en-US" sz="3500" dirty="0"/>
          </a:p>
        </p:txBody>
      </p:sp>
      <p:sp>
        <p:nvSpPr>
          <p:cNvPr id="3" name="Shape 1"/>
          <p:cNvSpPr/>
          <p:nvPr/>
        </p:nvSpPr>
        <p:spPr>
          <a:xfrm>
            <a:off x="837724" y="3543657"/>
            <a:ext cx="4158734" cy="2184202"/>
          </a:xfrm>
          <a:prstGeom prst="roundRect">
            <a:avLst>
              <a:gd name="adj" fmla="val 6698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44" y="3543657"/>
            <a:ext cx="121920" cy="218420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198959" y="381345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Tinh Thần Hiếu Học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198959" y="4308991"/>
            <a:ext cx="352770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Khuyến khích thế hệ trẻ không ngừng học hỏi, trau dồi kiến thức.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5235773" y="3543657"/>
            <a:ext cx="4158734" cy="2184202"/>
          </a:xfrm>
          <a:prstGeom prst="roundRect">
            <a:avLst>
              <a:gd name="adj" fmla="val 6698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293" y="3543657"/>
            <a:ext cx="121920" cy="218420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597009" y="381345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Ý Chí Vươn Lên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5597009" y="4308991"/>
            <a:ext cx="352770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Truyền cảm hứng vượt qua khó khăn, thử thách để đạt được thành công.</a:t>
            </a:r>
            <a:endParaRPr lang="en-US" sz="1850" dirty="0"/>
          </a:p>
        </p:txBody>
      </p:sp>
      <p:sp>
        <p:nvSpPr>
          <p:cNvPr id="11" name="Shape 7"/>
          <p:cNvSpPr/>
          <p:nvPr/>
        </p:nvSpPr>
        <p:spPr>
          <a:xfrm>
            <a:off x="9633823" y="3543657"/>
            <a:ext cx="4158853" cy="2184202"/>
          </a:xfrm>
          <a:prstGeom prst="roundRect">
            <a:avLst>
              <a:gd name="adj" fmla="val 6698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3343" y="3543657"/>
            <a:ext cx="121920" cy="2184202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9995059" y="3813453"/>
            <a:ext cx="333708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Đạo Đức và Trách Nhiệm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9995059" y="4308991"/>
            <a:ext cx="352782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Nhấn mạnh vai trò của người trí thức đối với xã hội và đất nước.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013579"/>
            <a:ext cx="6957655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Tại Sao Nên Đọc Cuốn Sách Này?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837724" y="2061448"/>
            <a:ext cx="753939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Cuốn sách là nguồn tài liệu quý giá về lịch sử, văn hóa và giáo dục Việt Nam.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837724" y="2659856"/>
            <a:ext cx="753939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Giúp độc giả hiểu sâu hơn về truyền thống khoa cử, những giá trị cốt lõi của dân tộc.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3641288"/>
            <a:ext cx="753939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Là món quà ý nghĩa cho những ai yêu mến lịch sử và muốn tìm hiểu về các bậc hiền tài.</a:t>
            </a:r>
            <a:endParaRPr lang="en-US" sz="18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8621" y="2115264"/>
            <a:ext cx="4831556" cy="483155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615446"/>
            <a:ext cx="4505920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Lời Kết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1196697" y="3926681"/>
            <a:ext cx="12595979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"Trạng Nguyên Việt Nam" không chỉ là một cuốn sách, mà còn là một di sản, một nguồn cảm hứng bất tận cho các thế hệ mai sau.</a:t>
            </a:r>
            <a:endParaRPr lang="en-US" sz="1850" dirty="0"/>
          </a:p>
        </p:txBody>
      </p:sp>
      <p:sp>
        <p:nvSpPr>
          <p:cNvPr id="4" name="Shape 2"/>
          <p:cNvSpPr/>
          <p:nvPr/>
        </p:nvSpPr>
        <p:spPr>
          <a:xfrm>
            <a:off x="837724" y="3657481"/>
            <a:ext cx="30480" cy="1304449"/>
          </a:xfrm>
          <a:prstGeom prst="rect">
            <a:avLst/>
          </a:prstGeom>
          <a:solidFill>
            <a:srgbClr val="D75BE2"/>
          </a:solidFill>
          <a:ln/>
        </p:spPr>
      </p:sp>
      <p:sp>
        <p:nvSpPr>
          <p:cNvPr id="5" name="Text 3"/>
          <p:cNvSpPr/>
          <p:nvPr/>
        </p:nvSpPr>
        <p:spPr>
          <a:xfrm>
            <a:off x="837724" y="5231130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Chúng tôi hy vọng cuốn sách sẽ góp phần lan tỏa tinh thần hiếu học và lòng tự hào dân tộc.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637</Words>
  <Application>Microsoft Office PowerPoint</Application>
  <PresentationFormat>Custom</PresentationFormat>
  <Paragraphs>68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Source Serif 4 Semi Bold</vt:lpstr>
      <vt:lpstr>Source Sans 3</vt:lpstr>
      <vt:lpstr>Arial</vt:lpstr>
      <vt:lpstr>Source Serif 4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Administrator</cp:lastModifiedBy>
  <cp:revision>2</cp:revision>
  <dcterms:created xsi:type="dcterms:W3CDTF">2025-08-19T16:33:46Z</dcterms:created>
  <dcterms:modified xsi:type="dcterms:W3CDTF">2025-08-20T01:38:00Z</dcterms:modified>
</cp:coreProperties>
</file>