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Lst>
  <p:notesMasterIdLst>
    <p:notesMasterId r:id="rId9"/>
  </p:notesMasterIdLst>
  <p:sldSz cx="14630400" cy="8229600"/>
  <p:notesSz cx="8229600" cy="14630400"/>
  <p:embeddedFontLst>
    <p:embeddedFont>
      <p:font typeface="Barlow"/>
      <p:regular r:id="rId14"/>
    </p:embeddedFont>
    <p:embeddedFont>
      <p:font typeface="Barlow"/>
      <p:regular r:id="rId15"/>
    </p:embeddedFont>
    <p:embeddedFont>
      <p:font typeface="Barlow"/>
      <p:regular r:id="rId16"/>
    </p:embeddedFont>
    <p:embeddedFont>
      <p:font typeface="Barlow"/>
      <p:regular r:id="rId17"/>
    </p:embeddedFont>
    <p:embeddedFont>
      <p:font typeface="Montserrat"/>
      <p:regular r:id="rId18"/>
    </p:embeddedFont>
    <p:embeddedFont>
      <p:font typeface="Montserrat"/>
      <p:regular r:id="rId19"/>
    </p:embeddedFont>
    <p:embeddedFont>
      <p:font typeface="Montserrat"/>
      <p:regular r:id="rId20"/>
    </p:embeddedFont>
    <p:embeddedFont>
      <p:font typeface="Montserrat"/>
      <p:regular r:id="rId2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esProps" Target="presProps.xml"/><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4" Type="http://schemas.openxmlformats.org/officeDocument/2006/relationships/font" Target="fonts/font1.fntdata"/><Relationship Id="rId15" Type="http://schemas.openxmlformats.org/officeDocument/2006/relationships/font" Target="fonts/font2.fntdata"/><Relationship Id="rId16" Type="http://schemas.openxmlformats.org/officeDocument/2006/relationships/font" Target="fonts/font3.fntdata"/><Relationship Id="rId17" Type="http://schemas.openxmlformats.org/officeDocument/2006/relationships/font" Target="fonts/font4.fntdata"/><Relationship Id="rId18" Type="http://schemas.openxmlformats.org/officeDocument/2006/relationships/font" Target="fonts/font5.fntdata"/><Relationship Id="rId19" Type="http://schemas.openxmlformats.org/officeDocument/2006/relationships/font" Target="fonts/font6.fntdata"/><Relationship Id="rId20" Type="http://schemas.openxmlformats.org/officeDocument/2006/relationships/font" Target="fonts/font7.fntdata"/><Relationship Id="rId21"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2F2F2"/>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Layout" Target="../slideLayouts/slideLayout5.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2F2F2">
              <a:alpha val="85000"/>
            </a:srgbClr>
          </a:solidFill>
          <a:ln/>
        </p:spPr>
      </p:sp>
      <p:sp>
        <p:nvSpPr>
          <p:cNvPr id="4" name="Text 1"/>
          <p:cNvSpPr/>
          <p:nvPr/>
        </p:nvSpPr>
        <p:spPr>
          <a:xfrm>
            <a:off x="1613535" y="2954536"/>
            <a:ext cx="11403211" cy="1425416"/>
          </a:xfrm>
          <a:prstGeom prst="rect">
            <a:avLst/>
          </a:prstGeom>
          <a:noFill/>
          <a:ln/>
        </p:spPr>
        <p:txBody>
          <a:bodyPr wrap="none" lIns="0" tIns="0" rIns="0" bIns="0" rtlCol="0" anchor="t"/>
          <a:lstStyle/>
          <a:p>
            <a:pPr algn="ctr" indent="0" marL="0">
              <a:lnSpc>
                <a:spcPts val="11200"/>
              </a:lnSpc>
              <a:buNone/>
            </a:pPr>
            <a:r>
              <a:rPr lang="en-US" sz="8950" b="1" dirty="0">
                <a:solidFill>
                  <a:srgbClr val="000000"/>
                </a:solidFill>
                <a:latin typeface="Barlow Bold" pitchFamily="34" charset="0"/>
                <a:ea typeface="Barlow Bold" pitchFamily="34" charset="-122"/>
                <a:cs typeface="Barlow Bold" pitchFamily="34" charset="-120"/>
              </a:rPr>
              <a:t>Sơn Tinh – Thủy Tinh</a:t>
            </a:r>
            <a:endParaRPr lang="en-US" sz="8950" dirty="0"/>
          </a:p>
        </p:txBody>
      </p:sp>
      <p:sp>
        <p:nvSpPr>
          <p:cNvPr id="5" name="Text 2"/>
          <p:cNvSpPr/>
          <p:nvPr/>
        </p:nvSpPr>
        <p:spPr>
          <a:xfrm>
            <a:off x="3813929" y="4704874"/>
            <a:ext cx="7002542" cy="570071"/>
          </a:xfrm>
          <a:prstGeom prst="rect">
            <a:avLst/>
          </a:prstGeom>
          <a:noFill/>
          <a:ln/>
        </p:spPr>
        <p:txBody>
          <a:bodyPr wrap="none" lIns="0" tIns="0" rIns="0" bIns="0" rtlCol="0" anchor="t"/>
          <a:lstStyle/>
          <a:p>
            <a:pPr algn="ctr" indent="0" marL="0">
              <a:lnSpc>
                <a:spcPts val="4450"/>
              </a:lnSpc>
              <a:buNone/>
            </a:pPr>
            <a:r>
              <a:rPr lang="en-US" sz="3550" b="1" dirty="0">
                <a:solidFill>
                  <a:srgbClr val="2E3C4E"/>
                </a:solidFill>
                <a:latin typeface="Barlow Bold" pitchFamily="34" charset="0"/>
                <a:ea typeface="Barlow Bold" pitchFamily="34" charset="-122"/>
                <a:cs typeface="Barlow Bold" pitchFamily="34" charset="-120"/>
              </a:rPr>
              <a:t>Chuyện Tình Và Cuộc Chiến Bất Tận</a:t>
            </a:r>
            <a:endParaRPr lang="en-US" sz="3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3075861"/>
            <a:ext cx="5701546" cy="712708"/>
          </a:xfrm>
          <a:prstGeom prst="rect">
            <a:avLst/>
          </a:prstGeom>
          <a:noFill/>
          <a:ln/>
        </p:spPr>
        <p:txBody>
          <a:bodyPr wrap="none" lIns="0" tIns="0" rIns="0" bIns="0" rtlCol="0" anchor="t"/>
          <a:lstStyle/>
          <a:p>
            <a:pPr algn="l" indent="0" marL="0">
              <a:lnSpc>
                <a:spcPts val="5600"/>
              </a:lnSpc>
              <a:buNone/>
            </a:pPr>
            <a:r>
              <a:rPr lang="en-US" sz="4450" b="1" dirty="0">
                <a:solidFill>
                  <a:srgbClr val="2E3C4E"/>
                </a:solidFill>
                <a:latin typeface="Barlow Bold" pitchFamily="34" charset="0"/>
                <a:ea typeface="Barlow Bold" pitchFamily="34" charset="-122"/>
                <a:cs typeface="Barlow Bold" pitchFamily="34" charset="-120"/>
              </a:rPr>
              <a:t>Vua Hùng Kén Rể</a:t>
            </a:r>
            <a:endParaRPr lang="en-US" sz="4450" dirty="0"/>
          </a:p>
        </p:txBody>
      </p:sp>
      <p:sp>
        <p:nvSpPr>
          <p:cNvPr id="4" name="Text 1"/>
          <p:cNvSpPr/>
          <p:nvPr/>
        </p:nvSpPr>
        <p:spPr>
          <a:xfrm>
            <a:off x="6244709" y="4113490"/>
            <a:ext cx="7627382" cy="104013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Ngày xưa, thời Vua Hùng thứ mười tám, có nàng công chúa </a:t>
            </a:r>
            <a:pPr algn="l" indent="0" marL="0">
              <a:lnSpc>
                <a:spcPts val="2700"/>
              </a:lnSpc>
              <a:buNone/>
            </a:pPr>
            <a:r>
              <a:rPr lang="en-US" sz="1700" b="1" dirty="0">
                <a:solidFill>
                  <a:srgbClr val="384653"/>
                </a:solidFill>
                <a:latin typeface="Montserrat" pitchFamily="34" charset="0"/>
                <a:ea typeface="Montserrat" pitchFamily="34" charset="-122"/>
                <a:cs typeface="Montserrat" pitchFamily="34" charset="-120"/>
              </a:rPr>
              <a:t>Mỵ Nương</a:t>
            </a:r>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 xinh đẹp tuyệt trần. Khi đến tuổi cập kê, nhà vua truyền khắp nơi mở hội kén rể, ai tài giỏi sẽ được cưới nàng.</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58309" y="2033349"/>
            <a:ext cx="5701546" cy="712708"/>
          </a:xfrm>
          <a:prstGeom prst="rect">
            <a:avLst/>
          </a:prstGeom>
          <a:noFill/>
          <a:ln/>
        </p:spPr>
        <p:txBody>
          <a:bodyPr wrap="none" lIns="0" tIns="0" rIns="0" bIns="0" rtlCol="0" anchor="t"/>
          <a:lstStyle/>
          <a:p>
            <a:pPr algn="l" indent="0" marL="0">
              <a:lnSpc>
                <a:spcPts val="5600"/>
              </a:lnSpc>
              <a:buNone/>
            </a:pPr>
            <a:r>
              <a:rPr lang="en-US" sz="4450" b="1" dirty="0">
                <a:solidFill>
                  <a:srgbClr val="2E3C4E"/>
                </a:solidFill>
                <a:latin typeface="Barlow Bold" pitchFamily="34" charset="0"/>
                <a:ea typeface="Barlow Bold" pitchFamily="34" charset="-122"/>
                <a:cs typeface="Barlow Bold" pitchFamily="34" charset="-120"/>
              </a:rPr>
              <a:t>Hai Chàng Trai Tài Giỏi</a:t>
            </a:r>
            <a:endParaRPr lang="en-US" sz="4450" dirty="0"/>
          </a:p>
        </p:txBody>
      </p:sp>
      <p:sp>
        <p:nvSpPr>
          <p:cNvPr id="3" name="Text 1"/>
          <p:cNvSpPr/>
          <p:nvPr/>
        </p:nvSpPr>
        <p:spPr>
          <a:xfrm>
            <a:off x="758309" y="3265884"/>
            <a:ext cx="6292572" cy="104013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Hai chàng trai kiệt xuất đã đến cầu hôn: </a:t>
            </a:r>
            <a:pPr algn="l" indent="0" marL="0">
              <a:lnSpc>
                <a:spcPts val="2700"/>
              </a:lnSpc>
              <a:buNone/>
            </a:pPr>
            <a:r>
              <a:rPr lang="en-US" sz="1700" b="1" dirty="0">
                <a:solidFill>
                  <a:srgbClr val="384653"/>
                </a:solidFill>
                <a:latin typeface="Montserrat" pitchFamily="34" charset="0"/>
                <a:ea typeface="Montserrat" pitchFamily="34" charset="-122"/>
                <a:cs typeface="Montserrat" pitchFamily="34" charset="-120"/>
              </a:rPr>
              <a:t>Sơn Tinh</a:t>
            </a:r>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 chúa tể núi Tản Viên hùng vĩ, và </a:t>
            </a:r>
            <a:pPr algn="l" indent="0" marL="0">
              <a:lnSpc>
                <a:spcPts val="2700"/>
              </a:lnSpc>
              <a:buNone/>
            </a:pPr>
            <a:r>
              <a:rPr lang="en-US" sz="1700" b="1" dirty="0">
                <a:solidFill>
                  <a:srgbClr val="384653"/>
                </a:solidFill>
                <a:latin typeface="Montserrat" pitchFamily="34" charset="0"/>
                <a:ea typeface="Montserrat" pitchFamily="34" charset="-122"/>
                <a:cs typeface="Montserrat" pitchFamily="34" charset="-120"/>
              </a:rPr>
              <a:t>Thủy Tinh</a:t>
            </a:r>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 vua của biển cả mênh mông.</a:t>
            </a:r>
            <a:endParaRPr lang="en-US" sz="1700" dirty="0"/>
          </a:p>
        </p:txBody>
      </p:sp>
      <p:sp>
        <p:nvSpPr>
          <p:cNvPr id="4" name="Text 2"/>
          <p:cNvSpPr/>
          <p:nvPr/>
        </p:nvSpPr>
        <p:spPr>
          <a:xfrm>
            <a:off x="758309" y="4500920"/>
            <a:ext cx="6292572" cy="104013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Cả hai đều sở hữu sức mạnh phi thường và phép thuật biến hóa khôn lường. Vua Hùng đứng trước lựa chọn khó khăn, không biết nên chọn ai làm rể.</a:t>
            </a:r>
            <a:endParaRPr lang="en-US" sz="1700" dirty="0"/>
          </a:p>
        </p:txBody>
      </p:sp>
      <p:pic>
        <p:nvPicPr>
          <p:cNvPr id="5" name="Image 0" descr="preencoded.png">    </p:cNvPr>
          <p:cNvPicPr>
            <a:picLocks noChangeAspect="1"/>
          </p:cNvPicPr>
          <p:nvPr/>
        </p:nvPicPr>
        <p:blipFill>
          <a:blip r:embed="rId1"/>
          <a:stretch>
            <a:fillRect/>
          </a:stretch>
        </p:blipFill>
        <p:spPr>
          <a:xfrm>
            <a:off x="7587139" y="3314700"/>
            <a:ext cx="541615" cy="541615"/>
          </a:xfrm>
          <a:prstGeom prst="rect">
            <a:avLst/>
          </a:prstGeom>
        </p:spPr>
      </p:pic>
      <p:sp>
        <p:nvSpPr>
          <p:cNvPr id="6" name="Text 3"/>
          <p:cNvSpPr/>
          <p:nvPr/>
        </p:nvSpPr>
        <p:spPr>
          <a:xfrm>
            <a:off x="8399502" y="3443288"/>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Sơn Tinh</a:t>
            </a:r>
            <a:endParaRPr lang="en-US" sz="2200" dirty="0"/>
          </a:p>
        </p:txBody>
      </p:sp>
      <p:sp>
        <p:nvSpPr>
          <p:cNvPr id="7" name="Text 4"/>
          <p:cNvSpPr/>
          <p:nvPr/>
        </p:nvSpPr>
        <p:spPr>
          <a:xfrm>
            <a:off x="8399502" y="4016097"/>
            <a:ext cx="5480209" cy="346710"/>
          </a:xfrm>
          <a:prstGeom prst="rect">
            <a:avLst/>
          </a:prstGeom>
          <a:noFill/>
          <a:ln/>
        </p:spPr>
        <p:txBody>
          <a:bodyPr wrap="non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Chúa núi Tản Viên</a:t>
            </a:r>
            <a:endParaRPr lang="en-US" sz="1700" dirty="0"/>
          </a:p>
        </p:txBody>
      </p:sp>
      <p:pic>
        <p:nvPicPr>
          <p:cNvPr id="8" name="Image 1" descr="preencoded.png">    </p:cNvPr>
          <p:cNvPicPr>
            <a:picLocks noChangeAspect="1"/>
          </p:cNvPicPr>
          <p:nvPr/>
        </p:nvPicPr>
        <p:blipFill>
          <a:blip r:embed="rId2"/>
          <a:stretch>
            <a:fillRect/>
          </a:stretch>
        </p:blipFill>
        <p:spPr>
          <a:xfrm>
            <a:off x="7587139" y="4904423"/>
            <a:ext cx="541615" cy="541615"/>
          </a:xfrm>
          <a:prstGeom prst="rect">
            <a:avLst/>
          </a:prstGeom>
        </p:spPr>
      </p:pic>
      <p:sp>
        <p:nvSpPr>
          <p:cNvPr id="9" name="Text 5"/>
          <p:cNvSpPr/>
          <p:nvPr/>
        </p:nvSpPr>
        <p:spPr>
          <a:xfrm>
            <a:off x="8399502" y="5033010"/>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Thủy Tinh</a:t>
            </a:r>
            <a:endParaRPr lang="en-US" sz="2200" dirty="0"/>
          </a:p>
        </p:txBody>
      </p:sp>
      <p:sp>
        <p:nvSpPr>
          <p:cNvPr id="10" name="Text 6"/>
          <p:cNvSpPr/>
          <p:nvPr/>
        </p:nvSpPr>
        <p:spPr>
          <a:xfrm>
            <a:off x="8399502" y="5605820"/>
            <a:ext cx="5480209" cy="346710"/>
          </a:xfrm>
          <a:prstGeom prst="rect">
            <a:avLst/>
          </a:prstGeom>
          <a:noFill/>
          <a:ln/>
        </p:spPr>
        <p:txBody>
          <a:bodyPr wrap="non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Chúa vùng nước</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58309" y="1092518"/>
            <a:ext cx="6453307" cy="712708"/>
          </a:xfrm>
          <a:prstGeom prst="rect">
            <a:avLst/>
          </a:prstGeom>
          <a:noFill/>
          <a:ln/>
        </p:spPr>
        <p:txBody>
          <a:bodyPr wrap="none" lIns="0" tIns="0" rIns="0" bIns="0" rtlCol="0" anchor="t"/>
          <a:lstStyle/>
          <a:p>
            <a:pPr algn="l" indent="0" marL="0">
              <a:lnSpc>
                <a:spcPts val="5600"/>
              </a:lnSpc>
              <a:buNone/>
            </a:pPr>
            <a:r>
              <a:rPr lang="en-US" sz="4450" b="1" dirty="0">
                <a:solidFill>
                  <a:srgbClr val="2E3C4E"/>
                </a:solidFill>
                <a:latin typeface="Barlow Bold" pitchFamily="34" charset="0"/>
                <a:ea typeface="Barlow Bold" pitchFamily="34" charset="-122"/>
                <a:cs typeface="Barlow Bold" pitchFamily="34" charset="-120"/>
              </a:rPr>
              <a:t>Điều Kiện Kén Rể Độc Đáo</a:t>
            </a:r>
            <a:endParaRPr lang="en-US" sz="4450" dirty="0"/>
          </a:p>
        </p:txBody>
      </p:sp>
      <p:sp>
        <p:nvSpPr>
          <p:cNvPr id="3" name="Text 1"/>
          <p:cNvSpPr/>
          <p:nvPr/>
        </p:nvSpPr>
        <p:spPr>
          <a:xfrm>
            <a:off x="758309" y="2238494"/>
            <a:ext cx="13113782" cy="346710"/>
          </a:xfrm>
          <a:prstGeom prst="rect">
            <a:avLst/>
          </a:prstGeom>
          <a:noFill/>
          <a:ln/>
        </p:spPr>
        <p:txBody>
          <a:bodyPr wrap="non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Để tìm ra người xứng đáng, Vua Hùng ra một điều kiện đặc biệt:</a:t>
            </a:r>
            <a:endParaRPr lang="en-US" sz="1700" dirty="0"/>
          </a:p>
        </p:txBody>
      </p:sp>
      <p:sp>
        <p:nvSpPr>
          <p:cNvPr id="4" name="Text 2"/>
          <p:cNvSpPr/>
          <p:nvPr/>
        </p:nvSpPr>
        <p:spPr>
          <a:xfrm>
            <a:off x="1083231" y="3072646"/>
            <a:ext cx="12788860" cy="346710"/>
          </a:xfrm>
          <a:prstGeom prst="rect">
            <a:avLst/>
          </a:prstGeom>
          <a:noFill/>
          <a:ln/>
        </p:spPr>
        <p:txBody>
          <a:bodyPr wrap="non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"Ai đem sính lễ đến trước vào sáng sớm hôm sau sẽ được cưới Mỵ Nương!"</a:t>
            </a:r>
            <a:endParaRPr lang="en-US" sz="1700" dirty="0"/>
          </a:p>
        </p:txBody>
      </p:sp>
      <p:sp>
        <p:nvSpPr>
          <p:cNvPr id="5" name="Shape 3"/>
          <p:cNvSpPr/>
          <p:nvPr/>
        </p:nvSpPr>
        <p:spPr>
          <a:xfrm>
            <a:off x="758309" y="2828925"/>
            <a:ext cx="30480" cy="834152"/>
          </a:xfrm>
          <a:prstGeom prst="rect">
            <a:avLst/>
          </a:prstGeom>
          <a:solidFill>
            <a:srgbClr val="75BAE6"/>
          </a:solidFill>
          <a:ln/>
        </p:spPr>
      </p:sp>
      <p:sp>
        <p:nvSpPr>
          <p:cNvPr id="6" name="Text 4"/>
          <p:cNvSpPr/>
          <p:nvPr/>
        </p:nvSpPr>
        <p:spPr>
          <a:xfrm>
            <a:off x="758309" y="3906798"/>
            <a:ext cx="13113782" cy="346710"/>
          </a:xfrm>
          <a:prstGeom prst="rect">
            <a:avLst/>
          </a:prstGeom>
          <a:noFill/>
          <a:ln/>
        </p:spPr>
        <p:txBody>
          <a:bodyPr wrap="non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Những lễ vật quý hiếm bao gồm:</a:t>
            </a:r>
            <a:endParaRPr lang="en-US" sz="1700" dirty="0"/>
          </a:p>
        </p:txBody>
      </p:sp>
      <p:sp>
        <p:nvSpPr>
          <p:cNvPr id="7" name="Shape 5"/>
          <p:cNvSpPr/>
          <p:nvPr/>
        </p:nvSpPr>
        <p:spPr>
          <a:xfrm>
            <a:off x="758309" y="4822150"/>
            <a:ext cx="4226838" cy="2314932"/>
          </a:xfrm>
          <a:prstGeom prst="roundRect">
            <a:avLst>
              <a:gd name="adj" fmla="val 6320"/>
            </a:avLst>
          </a:prstGeom>
          <a:solidFill>
            <a:srgbClr val="FFFFFF"/>
          </a:solidFill>
          <a:ln/>
        </p:spPr>
      </p:sp>
      <p:pic>
        <p:nvPicPr>
          <p:cNvPr id="8" name="Image 0" descr="preencoded.png">    </p:cNvPr>
          <p:cNvPicPr>
            <a:picLocks noChangeAspect="1"/>
          </p:cNvPicPr>
          <p:nvPr/>
        </p:nvPicPr>
        <p:blipFill>
          <a:blip r:embed="rId1"/>
          <a:stretch>
            <a:fillRect/>
          </a:stretch>
        </p:blipFill>
        <p:spPr>
          <a:xfrm>
            <a:off x="758309" y="4791670"/>
            <a:ext cx="4226838" cy="121920"/>
          </a:xfrm>
          <a:prstGeom prst="rect">
            <a:avLst/>
          </a:prstGeom>
        </p:spPr>
      </p:pic>
      <p:pic>
        <p:nvPicPr>
          <p:cNvPr id="9" name="Image 1" descr="preencoded.png">    </p:cNvPr>
          <p:cNvPicPr>
            <a:picLocks noChangeAspect="1"/>
          </p:cNvPicPr>
          <p:nvPr/>
        </p:nvPicPr>
        <p:blipFill>
          <a:blip r:embed="rId2"/>
          <a:stretch>
            <a:fillRect/>
          </a:stretch>
        </p:blipFill>
        <p:spPr>
          <a:xfrm>
            <a:off x="2546687" y="4497229"/>
            <a:ext cx="649962" cy="649962"/>
          </a:xfrm>
          <a:prstGeom prst="rect">
            <a:avLst/>
          </a:prstGeom>
        </p:spPr>
      </p:pic>
      <p:sp>
        <p:nvSpPr>
          <p:cNvPr id="10" name="Text 6"/>
          <p:cNvSpPr/>
          <p:nvPr/>
        </p:nvSpPr>
        <p:spPr>
          <a:xfrm>
            <a:off x="2741712" y="4659749"/>
            <a:ext cx="259913" cy="324922"/>
          </a:xfrm>
          <a:prstGeom prst="rect">
            <a:avLst/>
          </a:prstGeom>
          <a:noFill/>
          <a:ln/>
        </p:spPr>
        <p:txBody>
          <a:bodyPr wrap="none" lIns="0" tIns="0" rIns="0" bIns="0" rtlCol="0" anchor="t"/>
          <a:lstStyle/>
          <a:p>
            <a:pPr algn="l" indent="0" marL="0">
              <a:lnSpc>
                <a:spcPts val="3250"/>
              </a:lnSpc>
              <a:buNone/>
            </a:pPr>
            <a:r>
              <a:rPr lang="en-US" sz="2000" b="1" dirty="0">
                <a:solidFill>
                  <a:srgbClr val="000000"/>
                </a:solidFill>
                <a:latin typeface="Barlow Bold" pitchFamily="34" charset="0"/>
                <a:ea typeface="Barlow Bold" pitchFamily="34" charset="-122"/>
                <a:cs typeface="Barlow Bold" pitchFamily="34" charset="-120"/>
              </a:rPr>
              <a:t>1</a:t>
            </a:r>
            <a:endParaRPr lang="en-US" sz="2000" dirty="0"/>
          </a:p>
        </p:txBody>
      </p:sp>
      <p:sp>
        <p:nvSpPr>
          <p:cNvPr id="11" name="Text 7"/>
          <p:cNvSpPr/>
          <p:nvPr/>
        </p:nvSpPr>
        <p:spPr>
          <a:xfrm>
            <a:off x="1005364" y="5363766"/>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Voi Chín Ngà</a:t>
            </a:r>
            <a:endParaRPr lang="en-US" sz="2200" dirty="0"/>
          </a:p>
        </p:txBody>
      </p:sp>
      <p:sp>
        <p:nvSpPr>
          <p:cNvPr id="12" name="Text 8"/>
          <p:cNvSpPr/>
          <p:nvPr/>
        </p:nvSpPr>
        <p:spPr>
          <a:xfrm>
            <a:off x="1005364" y="5849898"/>
            <a:ext cx="3732728" cy="104013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Một con voi có chín chiếc ngà cong vút, tượng trưng cho sức mạnh và sự uy nghi.</a:t>
            </a:r>
            <a:endParaRPr lang="en-US" sz="1700" dirty="0"/>
          </a:p>
        </p:txBody>
      </p:sp>
      <p:sp>
        <p:nvSpPr>
          <p:cNvPr id="13" name="Shape 9"/>
          <p:cNvSpPr/>
          <p:nvPr/>
        </p:nvSpPr>
        <p:spPr>
          <a:xfrm>
            <a:off x="5201722" y="4822150"/>
            <a:ext cx="4226838" cy="2314932"/>
          </a:xfrm>
          <a:prstGeom prst="roundRect">
            <a:avLst>
              <a:gd name="adj" fmla="val 6320"/>
            </a:avLst>
          </a:prstGeom>
          <a:solidFill>
            <a:srgbClr val="FFFFFF"/>
          </a:solidFill>
          <a:ln/>
        </p:spPr>
      </p:sp>
      <p:pic>
        <p:nvPicPr>
          <p:cNvPr id="14" name="Image 2" descr="preencoded.png">    </p:cNvPr>
          <p:cNvPicPr>
            <a:picLocks noChangeAspect="1"/>
          </p:cNvPicPr>
          <p:nvPr/>
        </p:nvPicPr>
        <p:blipFill>
          <a:blip r:embed="rId3"/>
          <a:stretch>
            <a:fillRect/>
          </a:stretch>
        </p:blipFill>
        <p:spPr>
          <a:xfrm>
            <a:off x="5201722" y="4791670"/>
            <a:ext cx="4226838" cy="121920"/>
          </a:xfrm>
          <a:prstGeom prst="rect">
            <a:avLst/>
          </a:prstGeom>
        </p:spPr>
      </p:pic>
      <p:pic>
        <p:nvPicPr>
          <p:cNvPr id="15" name="Image 3" descr="preencoded.png">    </p:cNvPr>
          <p:cNvPicPr>
            <a:picLocks noChangeAspect="1"/>
          </p:cNvPicPr>
          <p:nvPr/>
        </p:nvPicPr>
        <p:blipFill>
          <a:blip r:embed="rId4"/>
          <a:stretch>
            <a:fillRect/>
          </a:stretch>
        </p:blipFill>
        <p:spPr>
          <a:xfrm>
            <a:off x="6990100" y="4497229"/>
            <a:ext cx="649962" cy="649962"/>
          </a:xfrm>
          <a:prstGeom prst="rect">
            <a:avLst/>
          </a:prstGeom>
        </p:spPr>
      </p:pic>
      <p:sp>
        <p:nvSpPr>
          <p:cNvPr id="16" name="Text 10"/>
          <p:cNvSpPr/>
          <p:nvPr/>
        </p:nvSpPr>
        <p:spPr>
          <a:xfrm>
            <a:off x="7185124" y="4659749"/>
            <a:ext cx="259913" cy="324922"/>
          </a:xfrm>
          <a:prstGeom prst="rect">
            <a:avLst/>
          </a:prstGeom>
          <a:noFill/>
          <a:ln/>
        </p:spPr>
        <p:txBody>
          <a:bodyPr wrap="none" lIns="0" tIns="0" rIns="0" bIns="0" rtlCol="0" anchor="t"/>
          <a:lstStyle/>
          <a:p>
            <a:pPr algn="l" indent="0" marL="0">
              <a:lnSpc>
                <a:spcPts val="3250"/>
              </a:lnSpc>
              <a:buNone/>
            </a:pPr>
            <a:r>
              <a:rPr lang="en-US" sz="2000" b="1" dirty="0">
                <a:solidFill>
                  <a:srgbClr val="000000"/>
                </a:solidFill>
                <a:latin typeface="Barlow Bold" pitchFamily="34" charset="0"/>
                <a:ea typeface="Barlow Bold" pitchFamily="34" charset="-122"/>
                <a:cs typeface="Barlow Bold" pitchFamily="34" charset="-120"/>
              </a:rPr>
              <a:t>2</a:t>
            </a:r>
            <a:endParaRPr lang="en-US" sz="2000" dirty="0"/>
          </a:p>
        </p:txBody>
      </p:sp>
      <p:sp>
        <p:nvSpPr>
          <p:cNvPr id="17" name="Text 11"/>
          <p:cNvSpPr/>
          <p:nvPr/>
        </p:nvSpPr>
        <p:spPr>
          <a:xfrm>
            <a:off x="5448776" y="5363766"/>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Gà Chín Cựa</a:t>
            </a:r>
            <a:endParaRPr lang="en-US" sz="2200" dirty="0"/>
          </a:p>
        </p:txBody>
      </p:sp>
      <p:sp>
        <p:nvSpPr>
          <p:cNvPr id="18" name="Text 12"/>
          <p:cNvSpPr/>
          <p:nvPr/>
        </p:nvSpPr>
        <p:spPr>
          <a:xfrm>
            <a:off x="5448776" y="5849898"/>
            <a:ext cx="3732728" cy="104013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Một con gà có chín cựa, biểu tượng của sự linh thiêng và hiếm có.</a:t>
            </a:r>
            <a:endParaRPr lang="en-US" sz="1700" dirty="0"/>
          </a:p>
        </p:txBody>
      </p:sp>
      <p:sp>
        <p:nvSpPr>
          <p:cNvPr id="19" name="Shape 13"/>
          <p:cNvSpPr/>
          <p:nvPr/>
        </p:nvSpPr>
        <p:spPr>
          <a:xfrm>
            <a:off x="9645134" y="4822150"/>
            <a:ext cx="4226957" cy="2314932"/>
          </a:xfrm>
          <a:prstGeom prst="roundRect">
            <a:avLst>
              <a:gd name="adj" fmla="val 6320"/>
            </a:avLst>
          </a:prstGeom>
          <a:solidFill>
            <a:srgbClr val="FFFFFF"/>
          </a:solidFill>
          <a:ln/>
        </p:spPr>
      </p:sp>
      <p:pic>
        <p:nvPicPr>
          <p:cNvPr id="20" name="Image 4" descr="preencoded.png">    </p:cNvPr>
          <p:cNvPicPr>
            <a:picLocks noChangeAspect="1"/>
          </p:cNvPicPr>
          <p:nvPr/>
        </p:nvPicPr>
        <p:blipFill>
          <a:blip r:embed="rId5"/>
          <a:stretch>
            <a:fillRect/>
          </a:stretch>
        </p:blipFill>
        <p:spPr>
          <a:xfrm>
            <a:off x="9645134" y="4791670"/>
            <a:ext cx="4226957" cy="121920"/>
          </a:xfrm>
          <a:prstGeom prst="rect">
            <a:avLst/>
          </a:prstGeom>
        </p:spPr>
      </p:pic>
      <p:pic>
        <p:nvPicPr>
          <p:cNvPr id="21" name="Image 5" descr="preencoded.png">    </p:cNvPr>
          <p:cNvPicPr>
            <a:picLocks noChangeAspect="1"/>
          </p:cNvPicPr>
          <p:nvPr/>
        </p:nvPicPr>
        <p:blipFill>
          <a:blip r:embed="rId6"/>
          <a:stretch>
            <a:fillRect/>
          </a:stretch>
        </p:blipFill>
        <p:spPr>
          <a:xfrm>
            <a:off x="11433631" y="4497229"/>
            <a:ext cx="649962" cy="649962"/>
          </a:xfrm>
          <a:prstGeom prst="rect">
            <a:avLst/>
          </a:prstGeom>
        </p:spPr>
      </p:pic>
      <p:sp>
        <p:nvSpPr>
          <p:cNvPr id="22" name="Text 14"/>
          <p:cNvSpPr/>
          <p:nvPr/>
        </p:nvSpPr>
        <p:spPr>
          <a:xfrm>
            <a:off x="11628656" y="4659749"/>
            <a:ext cx="259913" cy="324922"/>
          </a:xfrm>
          <a:prstGeom prst="rect">
            <a:avLst/>
          </a:prstGeom>
          <a:noFill/>
          <a:ln/>
        </p:spPr>
        <p:txBody>
          <a:bodyPr wrap="none" lIns="0" tIns="0" rIns="0" bIns="0" rtlCol="0" anchor="t"/>
          <a:lstStyle/>
          <a:p>
            <a:pPr algn="l" indent="0" marL="0">
              <a:lnSpc>
                <a:spcPts val="3250"/>
              </a:lnSpc>
              <a:buNone/>
            </a:pPr>
            <a:r>
              <a:rPr lang="en-US" sz="2000" b="1" dirty="0">
                <a:solidFill>
                  <a:srgbClr val="000000"/>
                </a:solidFill>
                <a:latin typeface="Barlow Bold" pitchFamily="34" charset="0"/>
                <a:ea typeface="Barlow Bold" pitchFamily="34" charset="-122"/>
                <a:cs typeface="Barlow Bold" pitchFamily="34" charset="-120"/>
              </a:rPr>
              <a:t>3</a:t>
            </a:r>
            <a:endParaRPr lang="en-US" sz="2000" dirty="0"/>
          </a:p>
        </p:txBody>
      </p:sp>
      <p:sp>
        <p:nvSpPr>
          <p:cNvPr id="23" name="Text 15"/>
          <p:cNvSpPr/>
          <p:nvPr/>
        </p:nvSpPr>
        <p:spPr>
          <a:xfrm>
            <a:off x="9892189" y="5363766"/>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Ngựa Chín Hồng Mao</a:t>
            </a:r>
            <a:endParaRPr lang="en-US" sz="2200" dirty="0"/>
          </a:p>
        </p:txBody>
      </p:sp>
      <p:sp>
        <p:nvSpPr>
          <p:cNvPr id="24" name="Text 16"/>
          <p:cNvSpPr/>
          <p:nvPr/>
        </p:nvSpPr>
        <p:spPr>
          <a:xfrm>
            <a:off x="9892189" y="5849898"/>
            <a:ext cx="3732848" cy="104013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Một con ngựa có chín sợi lông bờm màu hồng, mang ý nghĩa của tốc độ và sự may mắn.</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58309" y="888087"/>
            <a:ext cx="5701546" cy="712708"/>
          </a:xfrm>
          <a:prstGeom prst="rect">
            <a:avLst/>
          </a:prstGeom>
          <a:noFill/>
          <a:ln/>
        </p:spPr>
        <p:txBody>
          <a:bodyPr wrap="none" lIns="0" tIns="0" rIns="0" bIns="0" rtlCol="0" anchor="t"/>
          <a:lstStyle/>
          <a:p>
            <a:pPr algn="l" indent="0" marL="0">
              <a:lnSpc>
                <a:spcPts val="5600"/>
              </a:lnSpc>
              <a:buNone/>
            </a:pPr>
            <a:r>
              <a:rPr lang="en-US" sz="4450" b="1" dirty="0">
                <a:solidFill>
                  <a:srgbClr val="2E3C4E"/>
                </a:solidFill>
                <a:latin typeface="Barlow Bold" pitchFamily="34" charset="0"/>
                <a:ea typeface="Barlow Bold" pitchFamily="34" charset="-122"/>
                <a:cs typeface="Barlow Bold" pitchFamily="34" charset="-120"/>
              </a:rPr>
              <a:t>Sơn Tinh Đến Trước</a:t>
            </a:r>
            <a:endParaRPr lang="en-US" sz="4450" dirty="0"/>
          </a:p>
        </p:txBody>
      </p:sp>
      <p:sp>
        <p:nvSpPr>
          <p:cNvPr id="3" name="Text 1"/>
          <p:cNvSpPr/>
          <p:nvPr/>
        </p:nvSpPr>
        <p:spPr>
          <a:xfrm>
            <a:off x="758309" y="2120622"/>
            <a:ext cx="7656790" cy="104013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Sáng sớm tinh mơ hôm sau, khi sương còn đọng trên lá, Sơn Tinh đã vượt đường xa, mang đầy đủ các sính lễ quý giá đến trước cửa hoàng cung.</a:t>
            </a:r>
            <a:endParaRPr lang="en-US" sz="1700" dirty="0"/>
          </a:p>
        </p:txBody>
      </p:sp>
      <p:sp>
        <p:nvSpPr>
          <p:cNvPr id="4" name="Text 2"/>
          <p:cNvSpPr/>
          <p:nvPr/>
        </p:nvSpPr>
        <p:spPr>
          <a:xfrm>
            <a:off x="758309" y="3355658"/>
            <a:ext cx="7656790" cy="138684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Vua Hùng rất hài lòng và giữ đúng lời hứa, quyết định gả nàng Mỵ Nương xinh đẹp cho Sơn Tinh. Trong niềm vui hân hoan, Sơn Tinh và Mỵ Nương cùng nhau rời kinh thành, về chung sống trên núi Tản Viên, xây dựng tổ ấm hạnh phúc.</a:t>
            </a:r>
            <a:endParaRPr lang="en-US" sz="1700" dirty="0"/>
          </a:p>
        </p:txBody>
      </p:sp>
      <p:pic>
        <p:nvPicPr>
          <p:cNvPr id="5" name="Image 0" descr="preencoded.png">    </p:cNvPr>
          <p:cNvPicPr>
            <a:picLocks noChangeAspect="1"/>
          </p:cNvPicPr>
          <p:nvPr/>
        </p:nvPicPr>
        <p:blipFill>
          <a:blip r:embed="rId1"/>
          <a:stretch>
            <a:fillRect/>
          </a:stretch>
        </p:blipFill>
        <p:spPr>
          <a:xfrm>
            <a:off x="8951357" y="2169438"/>
            <a:ext cx="4928235" cy="49282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92825" y="544354"/>
            <a:ext cx="5209580" cy="651272"/>
          </a:xfrm>
          <a:prstGeom prst="rect">
            <a:avLst/>
          </a:prstGeom>
          <a:noFill/>
          <a:ln/>
        </p:spPr>
        <p:txBody>
          <a:bodyPr wrap="none" lIns="0" tIns="0" rIns="0" bIns="0" rtlCol="0" anchor="t"/>
          <a:lstStyle/>
          <a:p>
            <a:pPr algn="l" indent="0" marL="0">
              <a:lnSpc>
                <a:spcPts val="5100"/>
              </a:lnSpc>
              <a:buNone/>
            </a:pPr>
            <a:r>
              <a:rPr lang="en-US" sz="4100" b="1" dirty="0">
                <a:solidFill>
                  <a:srgbClr val="2E3C4E"/>
                </a:solidFill>
                <a:latin typeface="Barlow Bold" pitchFamily="34" charset="0"/>
                <a:ea typeface="Barlow Bold" pitchFamily="34" charset="-122"/>
                <a:cs typeface="Barlow Bold" pitchFamily="34" charset="-120"/>
              </a:rPr>
              <a:t>Thủy Tinh Nổi Giận</a:t>
            </a:r>
            <a:endParaRPr lang="en-US" sz="4100" dirty="0"/>
          </a:p>
        </p:txBody>
      </p:sp>
      <p:pic>
        <p:nvPicPr>
          <p:cNvPr id="3" name="Image 0" descr="preencoded.png">    </p:cNvPr>
          <p:cNvPicPr>
            <a:picLocks noChangeAspect="1"/>
          </p:cNvPicPr>
          <p:nvPr/>
        </p:nvPicPr>
        <p:blipFill>
          <a:blip r:embed="rId1"/>
          <a:stretch>
            <a:fillRect/>
          </a:stretch>
        </p:blipFill>
        <p:spPr>
          <a:xfrm>
            <a:off x="692825" y="1715214"/>
            <a:ext cx="6380917" cy="6380917"/>
          </a:xfrm>
          <a:prstGeom prst="rect">
            <a:avLst/>
          </a:prstGeom>
        </p:spPr>
      </p:pic>
      <p:sp>
        <p:nvSpPr>
          <p:cNvPr id="4" name="Text 1"/>
          <p:cNvSpPr/>
          <p:nvPr/>
        </p:nvSpPr>
        <p:spPr>
          <a:xfrm>
            <a:off x="7564279" y="1670685"/>
            <a:ext cx="6380917" cy="633413"/>
          </a:xfrm>
          <a:prstGeom prst="rect">
            <a:avLst/>
          </a:prstGeom>
          <a:noFill/>
          <a:ln/>
        </p:spPr>
        <p:txBody>
          <a:bodyPr wrap="square" lIns="0" tIns="0" rIns="0" bIns="0" rtlCol="0" anchor="t"/>
          <a:lstStyle/>
          <a:p>
            <a:pPr algn="l" indent="0" marL="0">
              <a:lnSpc>
                <a:spcPts val="2450"/>
              </a:lnSpc>
              <a:buNone/>
            </a:pPr>
            <a:r>
              <a:rPr lang="en-US" sz="1550" dirty="0">
                <a:solidFill>
                  <a:srgbClr val="384653"/>
                </a:solidFill>
                <a:latin typeface="Montserrat" pitchFamily="34" charset="0"/>
                <a:ea typeface="Montserrat" pitchFamily="34" charset="-122"/>
                <a:cs typeface="Montserrat" pitchFamily="34" charset="-120"/>
              </a:rPr>
              <a:t>Thủy Tinh đến sau, chứng kiến cảnh Mỵ Nương đã theo Sơn Tinh về núi, lòng chàng tràn đầy tức giận và căm phẫn.</a:t>
            </a:r>
            <a:endParaRPr lang="en-US" sz="1550" dirty="0"/>
          </a:p>
        </p:txBody>
      </p:sp>
      <p:sp>
        <p:nvSpPr>
          <p:cNvPr id="5" name="Text 2"/>
          <p:cNvSpPr/>
          <p:nvPr/>
        </p:nvSpPr>
        <p:spPr>
          <a:xfrm>
            <a:off x="7564279" y="2482215"/>
            <a:ext cx="6380917" cy="1266825"/>
          </a:xfrm>
          <a:prstGeom prst="rect">
            <a:avLst/>
          </a:prstGeom>
          <a:noFill/>
          <a:ln/>
        </p:spPr>
        <p:txBody>
          <a:bodyPr wrap="square" lIns="0" tIns="0" rIns="0" bIns="0" rtlCol="0" anchor="t"/>
          <a:lstStyle/>
          <a:p>
            <a:pPr algn="l" indent="0" marL="0">
              <a:lnSpc>
                <a:spcPts val="2450"/>
              </a:lnSpc>
              <a:buNone/>
            </a:pPr>
            <a:r>
              <a:rPr lang="en-US" sz="1550" dirty="0">
                <a:solidFill>
                  <a:srgbClr val="384653"/>
                </a:solidFill>
                <a:latin typeface="Montserrat" pitchFamily="34" charset="0"/>
                <a:ea typeface="Montserrat" pitchFamily="34" charset="-122"/>
                <a:cs typeface="Montserrat" pitchFamily="34" charset="-120"/>
              </a:rPr>
              <a:t>Trong cơn thịnh nộ, Thủy Tinh thi triển phép thuật, gọi gió lớn, dâng nước lên cao, và gây ra những trận mưa bão dữ dội, tạo thành lũ lụt hung hãn tấn công dữ dội vào núi Tản Viên, nơi Sơn Tinh và Mỵ Nương đang sinh sống.</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58309" y="1413629"/>
            <a:ext cx="11986379" cy="712708"/>
          </a:xfrm>
          <a:prstGeom prst="rect">
            <a:avLst/>
          </a:prstGeom>
          <a:noFill/>
          <a:ln/>
        </p:spPr>
        <p:txBody>
          <a:bodyPr wrap="none" lIns="0" tIns="0" rIns="0" bIns="0" rtlCol="0" anchor="t"/>
          <a:lstStyle/>
          <a:p>
            <a:pPr algn="l" indent="0" marL="0">
              <a:lnSpc>
                <a:spcPts val="5600"/>
              </a:lnSpc>
              <a:buNone/>
            </a:pPr>
            <a:r>
              <a:rPr lang="en-US" sz="4450" b="1" dirty="0">
                <a:solidFill>
                  <a:srgbClr val="2E3C4E"/>
                </a:solidFill>
                <a:latin typeface="Barlow Bold" pitchFamily="34" charset="0"/>
                <a:ea typeface="Barlow Bold" pitchFamily="34" charset="-122"/>
                <a:cs typeface="Barlow Bold" pitchFamily="34" charset="-120"/>
              </a:rPr>
              <a:t>Cuộc Chiến Vĩnh Hằng và Bài Học Về Thiên Nhiên</a:t>
            </a:r>
            <a:endParaRPr lang="en-US" sz="4450" dirty="0"/>
          </a:p>
        </p:txBody>
      </p:sp>
      <p:sp>
        <p:nvSpPr>
          <p:cNvPr id="3" name="Shape 1"/>
          <p:cNvSpPr/>
          <p:nvPr/>
        </p:nvSpPr>
        <p:spPr>
          <a:xfrm>
            <a:off x="758309" y="3209568"/>
            <a:ext cx="4262914" cy="216575"/>
          </a:xfrm>
          <a:prstGeom prst="roundRect">
            <a:avLst>
              <a:gd name="adj" fmla="val 150060"/>
            </a:avLst>
          </a:prstGeom>
          <a:solidFill>
            <a:srgbClr val="D4E9F7"/>
          </a:solidFill>
          <a:ln w="7620">
            <a:solidFill>
              <a:srgbClr val="BACFDD"/>
            </a:solidFill>
            <a:prstDash val="solid"/>
          </a:ln>
        </p:spPr>
      </p:sp>
      <p:sp>
        <p:nvSpPr>
          <p:cNvPr id="4" name="Text 2"/>
          <p:cNvSpPr/>
          <p:nvPr/>
        </p:nvSpPr>
        <p:spPr>
          <a:xfrm>
            <a:off x="974884" y="3642717"/>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Cuộc chiến dữ dội</a:t>
            </a:r>
            <a:endParaRPr lang="en-US" sz="2200" dirty="0"/>
          </a:p>
        </p:txBody>
      </p:sp>
      <p:sp>
        <p:nvSpPr>
          <p:cNvPr id="5" name="Text 3"/>
          <p:cNvSpPr/>
          <p:nvPr/>
        </p:nvSpPr>
        <p:spPr>
          <a:xfrm>
            <a:off x="974884" y="4128849"/>
            <a:ext cx="3829764" cy="208026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Nước dâng cao đến đâu, Sơn Tinh dùng phép thuật diệu kỳ, bốc từng quả đồi, dời từng dãy núi, làm núi cao lên đến đó. Cuộc chiến không ngừng nghỉ, diễn ra vô cùng dữ dội giữa hai vị thần.</a:t>
            </a:r>
            <a:endParaRPr lang="en-US" sz="1700" dirty="0"/>
          </a:p>
        </p:txBody>
      </p:sp>
      <p:sp>
        <p:nvSpPr>
          <p:cNvPr id="6" name="Shape 4"/>
          <p:cNvSpPr/>
          <p:nvPr/>
        </p:nvSpPr>
        <p:spPr>
          <a:xfrm>
            <a:off x="5183624" y="2884527"/>
            <a:ext cx="4263033" cy="216575"/>
          </a:xfrm>
          <a:prstGeom prst="roundRect">
            <a:avLst>
              <a:gd name="adj" fmla="val 150060"/>
            </a:avLst>
          </a:prstGeom>
          <a:solidFill>
            <a:srgbClr val="D4E9F7"/>
          </a:solidFill>
          <a:ln w="7620">
            <a:solidFill>
              <a:srgbClr val="BACFDD"/>
            </a:solidFill>
            <a:prstDash val="solid"/>
          </a:ln>
        </p:spPr>
      </p:sp>
      <p:sp>
        <p:nvSpPr>
          <p:cNvPr id="7" name="Text 5"/>
          <p:cNvSpPr/>
          <p:nvPr/>
        </p:nvSpPr>
        <p:spPr>
          <a:xfrm>
            <a:off x="5400199" y="3317677"/>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Thủy Tinh thất bại</a:t>
            </a:r>
            <a:endParaRPr lang="en-US" sz="2200" dirty="0"/>
          </a:p>
        </p:txBody>
      </p:sp>
      <p:sp>
        <p:nvSpPr>
          <p:cNvPr id="8" name="Text 6"/>
          <p:cNvSpPr/>
          <p:nvPr/>
        </p:nvSpPr>
        <p:spPr>
          <a:xfrm>
            <a:off x="5400199" y="3803809"/>
            <a:ext cx="3829883" cy="173355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Cuộc chiến kéo dài ròng rã nhiều ngày đêm, cuối cùng Thủy Tinh kiệt sức, đành phải rút lui về biển cả, bỏ lại sau lưng những tàn tích của trận lụt.</a:t>
            </a:r>
            <a:endParaRPr lang="en-US" sz="1700" dirty="0"/>
          </a:p>
        </p:txBody>
      </p:sp>
      <p:sp>
        <p:nvSpPr>
          <p:cNvPr id="9" name="Shape 7"/>
          <p:cNvSpPr/>
          <p:nvPr/>
        </p:nvSpPr>
        <p:spPr>
          <a:xfrm>
            <a:off x="9609058" y="2559606"/>
            <a:ext cx="4263033" cy="216575"/>
          </a:xfrm>
          <a:prstGeom prst="roundRect">
            <a:avLst>
              <a:gd name="adj" fmla="val 150060"/>
            </a:avLst>
          </a:prstGeom>
          <a:solidFill>
            <a:srgbClr val="D4E9F7"/>
          </a:solidFill>
          <a:ln w="7620">
            <a:solidFill>
              <a:srgbClr val="BACFDD"/>
            </a:solidFill>
            <a:prstDash val="solid"/>
          </a:ln>
        </p:spPr>
      </p:sp>
      <p:sp>
        <p:nvSpPr>
          <p:cNvPr id="10" name="Text 8"/>
          <p:cNvSpPr/>
          <p:nvPr/>
        </p:nvSpPr>
        <p:spPr>
          <a:xfrm>
            <a:off x="9825633" y="2992755"/>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Lý giải thiên nhiên</a:t>
            </a:r>
            <a:endParaRPr lang="en-US" sz="2200" dirty="0"/>
          </a:p>
        </p:txBody>
      </p:sp>
      <p:sp>
        <p:nvSpPr>
          <p:cNvPr id="11" name="Text 9"/>
          <p:cNvSpPr/>
          <p:nvPr/>
        </p:nvSpPr>
        <p:spPr>
          <a:xfrm>
            <a:off x="9825633" y="3478887"/>
            <a:ext cx="3829883" cy="312039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Từ đó, hằng năm, vào mùa mưa bão, Thủy Tinh lại dâng nước đánh Sơn Tinh, nhưng đều thất bại. Câu chuyện giải thích lý do vì sao nước lũ thường tràn về vào mùa mưa, gây ngập lụt khắp nơi, nhắc nhở chúng ta về sức mạnh của thiên nhiên và sự kiên cường của con người.</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7</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Slide 1</vt:lpstr>
      <vt:lpstr>Slide 2</vt:lpstr>
      <vt:lpstr>Slide 3</vt:lpstr>
      <vt:lpstr>Slide 4</vt:lpstr>
      <vt:lpstr>Slide 5</vt:lpstr>
      <vt:lpstr>Slide 6</vt:lpstr>
      <vt:lpstr>Slide 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2025-07-30T14:27:44Z</dcterms:created>
  <dcterms:modified xsi:type="dcterms:W3CDTF">2025-07-30T14:27:44Z</dcterms:modified>
</cp:coreProperties>
</file>