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2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32512000" cy="18288000"/>
  <p:notesSz cx="18288000" cy="14630400"/>
  <p:embeddedFontLs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ist" panose="020B0604020202020204" charset="0"/>
      <p:regular r:id="rId17"/>
    </p:embeddedFont>
    <p:embeddedFont>
      <p:font typeface="Cambria Math" panose="02040503050406030204" pitchFamily="18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25" d="100"/>
          <a:sy n="25" d="100"/>
        </p:scale>
        <p:origin x="3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3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8" y="17068800"/>
            <a:ext cx="32503533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42" y="16891509"/>
            <a:ext cx="32503533" cy="170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6080" y="2023872"/>
            <a:ext cx="26822400" cy="95097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21334" spc="-133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3469" y="11881656"/>
            <a:ext cx="26822400" cy="3048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6400" cap="all" spc="533" baseline="0">
                <a:solidFill>
                  <a:schemeClr val="tx2"/>
                </a:solidFill>
                <a:latin typeface="+mj-lt"/>
              </a:defRPr>
            </a:lvl1pPr>
            <a:lvl2pPr marL="1219215" indent="0" algn="ctr">
              <a:buNone/>
              <a:defRPr sz="6400"/>
            </a:lvl2pPr>
            <a:lvl3pPr marL="2438430" indent="0" algn="ctr">
              <a:buNone/>
              <a:defRPr sz="6400"/>
            </a:lvl3pPr>
            <a:lvl4pPr marL="3657646" indent="0" algn="ctr">
              <a:buNone/>
              <a:defRPr sz="5333"/>
            </a:lvl4pPr>
            <a:lvl5pPr marL="4876861" indent="0" algn="ctr">
              <a:buNone/>
              <a:defRPr sz="5333"/>
            </a:lvl5pPr>
            <a:lvl6pPr marL="6096076" indent="0" algn="ctr">
              <a:buNone/>
              <a:defRPr sz="5333"/>
            </a:lvl6pPr>
            <a:lvl7pPr marL="7315291" indent="0" algn="ctr">
              <a:buNone/>
              <a:defRPr sz="5333"/>
            </a:lvl7pPr>
            <a:lvl8pPr marL="8534507" indent="0" algn="ctr">
              <a:buNone/>
              <a:defRPr sz="5333"/>
            </a:lvl8pPr>
            <a:lvl9pPr marL="9753722" indent="0" algn="ctr">
              <a:buNone/>
              <a:defRPr sz="5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220421" y="11582400"/>
            <a:ext cx="263347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75984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0970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8" y="17068800"/>
            <a:ext cx="32503533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42" y="16891509"/>
            <a:ext cx="32503533" cy="170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66400" y="1099472"/>
            <a:ext cx="7010400" cy="15359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5200" y="1099472"/>
            <a:ext cx="20624800" cy="1535972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9526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46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949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461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203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157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007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351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60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212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8" y="17068800"/>
            <a:ext cx="32503533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42" y="16891509"/>
            <a:ext cx="32503533" cy="170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0" y="2023872"/>
            <a:ext cx="26822400" cy="95097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21334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6080" y="11875008"/>
            <a:ext cx="26822400" cy="3048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6400" cap="all" spc="533" baseline="0">
                <a:solidFill>
                  <a:schemeClr val="tx2"/>
                </a:solidFill>
                <a:latin typeface="+mj-lt"/>
              </a:defRPr>
            </a:lvl1pPr>
            <a:lvl2pPr marL="1219215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43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657646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4pPr>
            <a:lvl5pPr marL="4876861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5pPr>
            <a:lvl6pPr marL="6096076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6pPr>
            <a:lvl7pPr marL="7315291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7pPr>
            <a:lvl8pPr marL="8534507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8pPr>
            <a:lvl9pPr marL="9753722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220421" y="11582400"/>
            <a:ext cx="263347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9051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26080" y="764276"/>
            <a:ext cx="26822400" cy="386868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6075" y="4921959"/>
            <a:ext cx="13167360" cy="107289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81120" y="4921960"/>
            <a:ext cx="13167360" cy="107289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891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26080" y="764276"/>
            <a:ext cx="26822400" cy="386868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6080" y="4922805"/>
            <a:ext cx="13167360" cy="1963419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5333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6080" y="6886224"/>
            <a:ext cx="13167360" cy="90085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581120" y="4922805"/>
            <a:ext cx="13167360" cy="1963419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5333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581120" y="6886224"/>
            <a:ext cx="13167360" cy="90085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16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9389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68" y="17068800"/>
            <a:ext cx="32503533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2" y="16891509"/>
            <a:ext cx="32503533" cy="170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0899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0"/>
            <a:ext cx="10802109" cy="1828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773523" y="0"/>
            <a:ext cx="170688" cy="18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84957"/>
            <a:ext cx="8534400" cy="6096000"/>
          </a:xfrm>
        </p:spPr>
        <p:txBody>
          <a:bodyPr anchor="b">
            <a:normAutofit/>
          </a:bodyPr>
          <a:lstStyle>
            <a:lvl1pPr>
              <a:defRPr sz="9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0" y="1950720"/>
            <a:ext cx="17312640" cy="14020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7802880"/>
            <a:ext cx="8534400" cy="9010997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4000">
                <a:solidFill>
                  <a:srgbClr val="FFFFFF"/>
                </a:solidFill>
              </a:defRPr>
            </a:lvl1pPr>
            <a:lvl2pPr marL="1219215" indent="0">
              <a:buNone/>
              <a:defRPr sz="3200"/>
            </a:lvl2pPr>
            <a:lvl3pPr marL="2438430" indent="0">
              <a:buNone/>
              <a:defRPr sz="2667"/>
            </a:lvl3pPr>
            <a:lvl4pPr marL="3657646" indent="0">
              <a:buNone/>
              <a:defRPr sz="2400"/>
            </a:lvl4pPr>
            <a:lvl5pPr marL="4876861" indent="0">
              <a:buNone/>
              <a:defRPr sz="2400"/>
            </a:lvl5pPr>
            <a:lvl6pPr marL="6096076" indent="0">
              <a:buNone/>
              <a:defRPr sz="2400"/>
            </a:lvl6pPr>
            <a:lvl7pPr marL="7315291" indent="0">
              <a:buNone/>
              <a:defRPr sz="2400"/>
            </a:lvl7pPr>
            <a:lvl8pPr marL="8534507" indent="0">
              <a:buNone/>
              <a:defRPr sz="2400"/>
            </a:lvl8pPr>
            <a:lvl9pPr marL="9753722" indent="0">
              <a:buNone/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1366" y="17226095"/>
            <a:ext cx="6982693" cy="973667"/>
          </a:xfrm>
        </p:spPr>
        <p:txBody>
          <a:bodyPr/>
          <a:lstStyle>
            <a:lvl1pPr algn="l">
              <a:defRPr/>
            </a:lvl1pPr>
          </a:lstStyle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801600" y="17226095"/>
            <a:ext cx="12395200" cy="973667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936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" y="13106869"/>
            <a:ext cx="32503533" cy="170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1" y="13533120"/>
            <a:ext cx="26969720" cy="2194560"/>
          </a:xfrm>
        </p:spPr>
        <p:txBody>
          <a:bodyPr tIns="0" bIns="0" anchor="b">
            <a:noAutofit/>
          </a:bodyPr>
          <a:lstStyle>
            <a:lvl1pPr>
              <a:defRPr sz="9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" y="0"/>
            <a:ext cx="32511960" cy="13106869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8533"/>
            </a:lvl1pPr>
            <a:lvl2pPr marL="1219215" indent="0">
              <a:buNone/>
              <a:defRPr sz="7467"/>
            </a:lvl2pPr>
            <a:lvl3pPr marL="2438430" indent="0">
              <a:buNone/>
              <a:defRPr sz="6400"/>
            </a:lvl3pPr>
            <a:lvl4pPr marL="3657646" indent="0">
              <a:buNone/>
              <a:defRPr sz="5333"/>
            </a:lvl4pPr>
            <a:lvl5pPr marL="4876861" indent="0">
              <a:buNone/>
              <a:defRPr sz="5333"/>
            </a:lvl5pPr>
            <a:lvl6pPr marL="6096076" indent="0">
              <a:buNone/>
              <a:defRPr sz="5333"/>
            </a:lvl6pPr>
            <a:lvl7pPr marL="7315291" indent="0">
              <a:buNone/>
              <a:defRPr sz="5333"/>
            </a:lvl7pPr>
            <a:lvl8pPr marL="8534507" indent="0">
              <a:buNone/>
              <a:defRPr sz="5333"/>
            </a:lvl8pPr>
            <a:lvl9pPr marL="9753722" indent="0">
              <a:buNone/>
              <a:defRPr sz="53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26080" y="15752064"/>
            <a:ext cx="26968704" cy="15849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1600"/>
              </a:spcAft>
              <a:buNone/>
              <a:defRPr sz="4000">
                <a:solidFill>
                  <a:schemeClr val="tx1"/>
                </a:solidFill>
              </a:defRPr>
            </a:lvl1pPr>
            <a:lvl2pPr marL="1219215" indent="0">
              <a:buNone/>
              <a:defRPr sz="3200"/>
            </a:lvl2pPr>
            <a:lvl3pPr marL="2438430" indent="0">
              <a:buNone/>
              <a:defRPr sz="2667"/>
            </a:lvl3pPr>
            <a:lvl4pPr marL="3657646" indent="0">
              <a:buNone/>
              <a:defRPr sz="2400"/>
            </a:lvl4pPr>
            <a:lvl5pPr marL="4876861" indent="0">
              <a:buNone/>
              <a:defRPr sz="2400"/>
            </a:lvl5pPr>
            <a:lvl6pPr marL="6096076" indent="0">
              <a:buNone/>
              <a:defRPr sz="2400"/>
            </a:lvl6pPr>
            <a:lvl7pPr marL="7315291" indent="0">
              <a:buNone/>
              <a:defRPr sz="2400"/>
            </a:lvl7pPr>
            <a:lvl8pPr marL="8534507" indent="0">
              <a:buNone/>
              <a:defRPr sz="2400"/>
            </a:lvl8pPr>
            <a:lvl9pPr marL="9753722" indent="0">
              <a:buNone/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807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17068800"/>
            <a:ext cx="325120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" y="16891509"/>
            <a:ext cx="32512000" cy="177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6080" y="764276"/>
            <a:ext cx="26822400" cy="3868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6080" y="4921957"/>
            <a:ext cx="26822400" cy="107289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26081" y="17226095"/>
            <a:ext cx="6592723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29827" y="17226095"/>
            <a:ext cx="12860811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401223" y="17226095"/>
            <a:ext cx="3498733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182752" y="4634253"/>
            <a:ext cx="265785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7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</p:sldLayoutIdLst>
  <p:hf sldNum="0" hdr="0" ftr="0" dt="0"/>
  <p:txStyles>
    <p:titleStyle>
      <a:lvl1pPr algn="l" defTabSz="2438430" rtl="0" eaLnBrk="1" latinLnBrk="0" hangingPunct="1">
        <a:lnSpc>
          <a:spcPct val="85000"/>
        </a:lnSpc>
        <a:spcBef>
          <a:spcPct val="0"/>
        </a:spcBef>
        <a:buNone/>
        <a:defRPr sz="12800" kern="1200" spc="-133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3843" indent="-243843" algn="l" defTabSz="2438430" rtl="0" eaLnBrk="1" latinLnBrk="0" hangingPunct="1">
        <a:lnSpc>
          <a:spcPct val="90000"/>
        </a:lnSpc>
        <a:spcBef>
          <a:spcPts val="3200"/>
        </a:spcBef>
        <a:spcAft>
          <a:spcPts val="533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53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24141" indent="-487686" algn="l" defTabSz="2438430" rtl="0" eaLnBrk="1" latinLnBrk="0" hangingPunct="1">
        <a:lnSpc>
          <a:spcPct val="90000"/>
        </a:lnSpc>
        <a:spcBef>
          <a:spcPts val="533"/>
        </a:spcBef>
        <a:spcAft>
          <a:spcPts val="1067"/>
        </a:spcAft>
        <a:buClr>
          <a:schemeClr val="accent3"/>
        </a:buClr>
        <a:buFont typeface="Calibri" pitchFamily="34" charset="0"/>
        <a:buChar char="◦"/>
        <a:defRPr sz="4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11827" indent="-487686" algn="l" defTabSz="2438430" rtl="0" eaLnBrk="1" latinLnBrk="0" hangingPunct="1">
        <a:lnSpc>
          <a:spcPct val="90000"/>
        </a:lnSpc>
        <a:spcBef>
          <a:spcPts val="533"/>
        </a:spcBef>
        <a:spcAft>
          <a:spcPts val="1067"/>
        </a:spcAft>
        <a:buClr>
          <a:schemeClr val="accent3"/>
        </a:buClr>
        <a:buFont typeface="Calibri" pitchFamily="34" charset="0"/>
        <a:buChar char="◦"/>
        <a:defRPr sz="37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99513" indent="-487686" algn="l" defTabSz="2438430" rtl="0" eaLnBrk="1" latinLnBrk="0" hangingPunct="1">
        <a:lnSpc>
          <a:spcPct val="90000"/>
        </a:lnSpc>
        <a:spcBef>
          <a:spcPts val="533"/>
        </a:spcBef>
        <a:spcAft>
          <a:spcPts val="1067"/>
        </a:spcAft>
        <a:buClr>
          <a:schemeClr val="accent3"/>
        </a:buClr>
        <a:buFont typeface="Calibri" pitchFamily="34" charset="0"/>
        <a:buChar char="◦"/>
        <a:defRPr sz="37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87199" indent="-487686" algn="l" defTabSz="2438430" rtl="0" eaLnBrk="1" latinLnBrk="0" hangingPunct="1">
        <a:lnSpc>
          <a:spcPct val="90000"/>
        </a:lnSpc>
        <a:spcBef>
          <a:spcPts val="533"/>
        </a:spcBef>
        <a:spcAft>
          <a:spcPts val="1067"/>
        </a:spcAft>
        <a:buClr>
          <a:schemeClr val="accent3"/>
        </a:buClr>
        <a:buFont typeface="Calibri" pitchFamily="34" charset="0"/>
        <a:buChar char="◦"/>
        <a:defRPr sz="37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933370" indent="-609608" algn="l" defTabSz="2438430" rtl="0" eaLnBrk="1" latinLnBrk="0" hangingPunct="1">
        <a:lnSpc>
          <a:spcPct val="90000"/>
        </a:lnSpc>
        <a:spcBef>
          <a:spcPts val="533"/>
        </a:spcBef>
        <a:spcAft>
          <a:spcPts val="1067"/>
        </a:spcAft>
        <a:buClr>
          <a:schemeClr val="accent3"/>
        </a:buClr>
        <a:buFont typeface="Calibri" pitchFamily="34" charset="0"/>
        <a:buChar char="◦"/>
        <a:defRPr sz="37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466710" indent="-609608" algn="l" defTabSz="2438430" rtl="0" eaLnBrk="1" latinLnBrk="0" hangingPunct="1">
        <a:lnSpc>
          <a:spcPct val="90000"/>
        </a:lnSpc>
        <a:spcBef>
          <a:spcPts val="533"/>
        </a:spcBef>
        <a:spcAft>
          <a:spcPts val="1067"/>
        </a:spcAft>
        <a:buClr>
          <a:schemeClr val="accent3"/>
        </a:buClr>
        <a:buFont typeface="Calibri" pitchFamily="34" charset="0"/>
        <a:buChar char="◦"/>
        <a:defRPr sz="37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000050" indent="-609608" algn="l" defTabSz="2438430" rtl="0" eaLnBrk="1" latinLnBrk="0" hangingPunct="1">
        <a:lnSpc>
          <a:spcPct val="90000"/>
        </a:lnSpc>
        <a:spcBef>
          <a:spcPts val="533"/>
        </a:spcBef>
        <a:spcAft>
          <a:spcPts val="1067"/>
        </a:spcAft>
        <a:buClr>
          <a:schemeClr val="accent3"/>
        </a:buClr>
        <a:buFont typeface="Calibri" pitchFamily="34" charset="0"/>
        <a:buChar char="◦"/>
        <a:defRPr sz="37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533390" indent="-609608" algn="l" defTabSz="2438430" rtl="0" eaLnBrk="1" latinLnBrk="0" hangingPunct="1">
        <a:lnSpc>
          <a:spcPct val="90000"/>
        </a:lnSpc>
        <a:spcBef>
          <a:spcPts val="533"/>
        </a:spcBef>
        <a:spcAft>
          <a:spcPts val="1067"/>
        </a:spcAft>
        <a:buClr>
          <a:schemeClr val="accent3"/>
        </a:buClr>
        <a:buFont typeface="Calibri" pitchFamily="34" charset="0"/>
        <a:buChar char="◦"/>
        <a:defRPr sz="37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2334463"/>
            <a:ext cx="24612600" cy="1157655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51339" y="575361"/>
            <a:ext cx="19771122" cy="4423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167"/>
              </a:lnSpc>
            </a:pPr>
            <a:r>
              <a:rPr lang="en-US" sz="12917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🍄</a:t>
            </a:r>
            <a:r>
              <a:rPr lang="en-US" sz="12917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NẤM MỠ TÌM BẠN </a:t>
            </a:r>
            <a:r>
              <a:rPr lang="en-US" sz="12917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🍄</a:t>
            </a:r>
            <a:endParaRPr lang="en-US" sz="12917" dirty="0"/>
          </a:p>
        </p:txBody>
      </p:sp>
      <p:sp>
        <p:nvSpPr>
          <p:cNvPr id="4" name="Text 1"/>
          <p:cNvSpPr/>
          <p:nvPr/>
        </p:nvSpPr>
        <p:spPr>
          <a:xfrm>
            <a:off x="5410200" y="13840211"/>
            <a:ext cx="24041100" cy="4633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2084"/>
              </a:lnSpc>
            </a:pPr>
            <a:r>
              <a:rPr lang="en-US" sz="9667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Cùng theo chân Nấm Mỡ trong hành trình tìm kiếm tình bạn nhé!</a:t>
            </a:r>
            <a:endParaRPr lang="en-US" sz="9667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5792450" y="10439400"/>
                <a:ext cx="2016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6595FCE8-1B1B-4F21-8780-EA971E8619F5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2450" y="10439400"/>
                <a:ext cx="2016578" cy="276999"/>
              </a:xfrm>
              <a:prstGeom prst="rect">
                <a:avLst/>
              </a:prstGeom>
              <a:blipFill>
                <a:blip r:embed="rId4"/>
                <a:stretch>
                  <a:fillRect l="-3636" r="-303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gradFill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0440" y="296667"/>
            <a:ext cx="8880673" cy="2663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084"/>
              </a:lnSpc>
            </a:pPr>
            <a:r>
              <a:rPr lang="en-US" sz="8083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Nấm Mỡ sống một mình </a:t>
            </a:r>
            <a:r>
              <a:rPr lang="en-US" sz="8083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😔</a:t>
            </a:r>
            <a:endParaRPr lang="en-US" sz="80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469335" y="4710114"/>
            <a:ext cx="8880673" cy="9224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Trong khu rừng nhỏ, có một cây nấm tròn trĩnh, trắng tinh tên là </a:t>
            </a:r>
            <a:r>
              <a:rPr lang="en-US" sz="6417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Nấm Mỡ</a:t>
            </a:r>
            <a:r>
              <a:rPr lang="en-US" sz="6417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 Nấm Mỡ sống một mình, ngày nào cũng nhìn muông thú chơi đùa rồi thở dài:</a:t>
            </a:r>
            <a:endParaRPr lang="en-US" sz="6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606111" y="12536688"/>
            <a:ext cx="7645003" cy="3953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“</a:t>
            </a:r>
            <a:r>
              <a:rPr lang="en-US" sz="6417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Ước gì mình cũng có bạn chơi chung…”</a:t>
            </a:r>
            <a:endParaRPr lang="en-US" sz="64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7990" y="5632750"/>
            <a:ext cx="8880673" cy="8880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5154911"/>
            <a:ext cx="10767416" cy="1065658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19316" y="1519238"/>
            <a:ext cx="19029563" cy="3950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084"/>
              </a:lnSpc>
            </a:pPr>
            <a:r>
              <a:rPr lang="en-US" sz="8083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Nấm Mỡ quyết định đi tìm bạn</a:t>
            </a:r>
            <a:r>
              <a:rPr lang="en-US" sz="8083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! </a:t>
            </a:r>
            <a:endParaRPr lang="en-US" sz="80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7273590" y="4715073"/>
            <a:ext cx="8880673" cy="3953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Một sáng đẹp trời, Nấm Mỡ hít một hơi thật sâu và nói:</a:t>
            </a:r>
            <a:endParaRPr lang="en-US" sz="6417" dirty="0"/>
          </a:p>
        </p:txBody>
      </p:sp>
      <p:sp>
        <p:nvSpPr>
          <p:cNvPr id="5" name="Text 2"/>
          <p:cNvSpPr/>
          <p:nvPr/>
        </p:nvSpPr>
        <p:spPr>
          <a:xfrm>
            <a:off x="18509260" y="9595248"/>
            <a:ext cx="7645003" cy="2635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“Mình sẽ đi tìm bạn!”</a:t>
            </a:r>
            <a:endParaRPr lang="en-US" sz="6417" dirty="0"/>
          </a:p>
        </p:txBody>
      </p:sp>
      <p:sp>
        <p:nvSpPr>
          <p:cNvPr id="6" name="Shape 3"/>
          <p:cNvSpPr/>
          <p:nvPr/>
        </p:nvSpPr>
        <p:spPr>
          <a:xfrm>
            <a:off x="17273588" y="9595248"/>
            <a:ext cx="101600" cy="2635647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7" name="Text 4"/>
          <p:cNvSpPr/>
          <p:nvPr/>
        </p:nvSpPr>
        <p:spPr>
          <a:xfrm>
            <a:off x="17273590" y="13157598"/>
            <a:ext cx="8880673" cy="5271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Thế là bạn ấy bước ra khỏi gốc cây râm mát, bắt đầu cuộc hành trình.</a:t>
            </a:r>
            <a:endParaRPr lang="en-US" sz="6417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-6095996"/>
            <a:ext cx="24384000" cy="1447561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75500" y="8379622"/>
            <a:ext cx="19809222" cy="11105158"/>
          </a:xfrm>
          <a:prstGeom prst="roundRect">
            <a:avLst>
              <a:gd name="adj" fmla="val 3843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6351392" y="10950972"/>
            <a:ext cx="19809222" cy="355600"/>
          </a:xfrm>
          <a:prstGeom prst="roundRect">
            <a:avLst>
              <a:gd name="adj" fmla="val 186094"/>
            </a:avLst>
          </a:prstGeom>
          <a:solidFill>
            <a:srgbClr val="006747"/>
          </a:solidFill>
          <a:ln/>
        </p:spPr>
      </p:sp>
      <p:sp>
        <p:nvSpPr>
          <p:cNvPr id="5" name="Shape 2"/>
          <p:cNvSpPr/>
          <p:nvPr/>
        </p:nvSpPr>
        <p:spPr>
          <a:xfrm>
            <a:off x="15153089" y="9936961"/>
            <a:ext cx="2205832" cy="2205832"/>
          </a:xfrm>
          <a:prstGeom prst="roundRect">
            <a:avLst>
              <a:gd name="adj" fmla="val 69090"/>
            </a:avLst>
          </a:prstGeom>
          <a:solidFill>
            <a:srgbClr val="006747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4875" y="10488419"/>
            <a:ext cx="882253" cy="110291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75501" y="12878000"/>
            <a:ext cx="10273507" cy="1237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9000"/>
              </a:lnSpc>
            </a:pPr>
            <a:r>
              <a:rPr lang="en-US" sz="7167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Gặp bạn Thỏ Trắng </a:t>
            </a:r>
            <a:r>
              <a:rPr lang="en-US" sz="7167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🐰</a:t>
            </a:r>
            <a:endParaRPr lang="en-US" sz="7167" dirty="0"/>
          </a:p>
        </p:txBody>
      </p:sp>
      <p:sp>
        <p:nvSpPr>
          <p:cNvPr id="8" name="Text 4"/>
          <p:cNvSpPr/>
          <p:nvPr/>
        </p:nvSpPr>
        <p:spPr>
          <a:xfrm>
            <a:off x="7175500" y="14556980"/>
            <a:ext cx="18161000" cy="3529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250"/>
              </a:lnSpc>
            </a:pPr>
            <a:r>
              <a:rPr lang="en-US" sz="5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Nấm Mỡ gặp Thỏ Trắng đang nhảy tung tăng. Bạn liền vui vẻ chào: </a:t>
            </a:r>
            <a:r>
              <a:rPr lang="en-US" sz="5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“Chào Thỏ Trắng, bạn có muốn chơi với mình không?”</a:t>
            </a:r>
            <a:endParaRPr lang="en-US" sz="5750" dirty="0"/>
          </a:p>
        </p:txBody>
      </p:sp>
      <p:sp>
        <p:nvSpPr>
          <p:cNvPr id="9" name="Text 5"/>
          <p:cNvSpPr/>
          <p:nvPr/>
        </p:nvSpPr>
        <p:spPr>
          <a:xfrm>
            <a:off x="7175500" y="18527121"/>
            <a:ext cx="18161000" cy="1176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9250"/>
              </a:lnSpc>
            </a:pPr>
            <a:r>
              <a:rPr lang="en-US" sz="5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Thỏ lắc đầu: </a:t>
            </a:r>
            <a:r>
              <a:rPr lang="en-US" sz="5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“Xin lỗi, mình đang bận nhảy nhót!”</a:t>
            </a:r>
            <a:endParaRPr lang="en-US" sz="5750" dirty="0"/>
          </a:p>
        </p:txBody>
      </p:sp>
      <p:sp>
        <p:nvSpPr>
          <p:cNvPr id="10" name="Text 6"/>
          <p:cNvSpPr/>
          <p:nvPr/>
        </p:nvSpPr>
        <p:spPr>
          <a:xfrm>
            <a:off x="7175500" y="20144586"/>
            <a:ext cx="18161000" cy="1176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9250"/>
              </a:lnSpc>
            </a:pPr>
            <a:r>
              <a:rPr lang="en-US" sz="5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Nấm Mỡ buồn bã tiếp tục đi.</a:t>
            </a:r>
            <a:endParaRPr lang="en-US" sz="5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-6095996"/>
            <a:ext cx="24384000" cy="145962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370442" y="11275417"/>
            <a:ext cx="19771122" cy="10750550"/>
          </a:xfrm>
          <a:prstGeom prst="roundRect">
            <a:avLst>
              <a:gd name="adj" fmla="val 3969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6370442" y="11186517"/>
            <a:ext cx="19771122" cy="355600"/>
          </a:xfrm>
          <a:prstGeom prst="roundRect">
            <a:avLst>
              <a:gd name="adj" fmla="val 187645"/>
            </a:avLst>
          </a:prstGeom>
          <a:solidFill>
            <a:srgbClr val="006747"/>
          </a:solidFill>
          <a:ln/>
        </p:spPr>
      </p:sp>
      <p:sp>
        <p:nvSpPr>
          <p:cNvPr id="5" name="Shape 2"/>
          <p:cNvSpPr/>
          <p:nvPr/>
        </p:nvSpPr>
        <p:spPr>
          <a:xfrm>
            <a:off x="15143961" y="10163378"/>
            <a:ext cx="2224088" cy="2224088"/>
          </a:xfrm>
          <a:prstGeom prst="roundRect">
            <a:avLst>
              <a:gd name="adj" fmla="val 68522"/>
            </a:avLst>
          </a:prstGeom>
          <a:solidFill>
            <a:srgbClr val="006747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109" y="10719396"/>
            <a:ext cx="889595" cy="111204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200707" y="13128823"/>
            <a:ext cx="9982795" cy="124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9084"/>
              </a:lnSpc>
            </a:pPr>
            <a:r>
              <a:rPr lang="en-US" sz="72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Gặp bạn Chim Sâu </a:t>
            </a:r>
            <a:r>
              <a:rPr lang="en-US" sz="72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🐦</a:t>
            </a:r>
            <a:endParaRPr lang="en-US" sz="7250" dirty="0"/>
          </a:p>
        </p:txBody>
      </p:sp>
      <p:sp>
        <p:nvSpPr>
          <p:cNvPr id="8" name="Text 4"/>
          <p:cNvSpPr/>
          <p:nvPr/>
        </p:nvSpPr>
        <p:spPr>
          <a:xfrm>
            <a:off x="7200703" y="14820703"/>
            <a:ext cx="18110597" cy="3558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334"/>
              </a:lnSpc>
            </a:pPr>
            <a:r>
              <a:rPr lang="en-US" sz="5833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Tiếp đến, Nấm Mỡ gặp Chim Sâu đang bay qua. Bạn gọi to: </a:t>
            </a:r>
            <a:r>
              <a:rPr lang="en-US" sz="5833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“Chào Chim Sâu, bạn có thể chơi với mình không?”</a:t>
            </a:r>
            <a:endParaRPr lang="en-US" sz="5833" dirty="0"/>
          </a:p>
        </p:txBody>
      </p:sp>
      <p:sp>
        <p:nvSpPr>
          <p:cNvPr id="9" name="Text 5"/>
          <p:cNvSpPr/>
          <p:nvPr/>
        </p:nvSpPr>
        <p:spPr>
          <a:xfrm>
            <a:off x="7200703" y="18823587"/>
            <a:ext cx="18110597" cy="2372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334"/>
              </a:lnSpc>
            </a:pPr>
            <a:r>
              <a:rPr lang="en-US" sz="5833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Chim Sâu đáp: “Mình đang bận tìm sâu cho tổ chim. Hẹn hôm khác nhé!”</a:t>
            </a:r>
            <a:endParaRPr lang="en-US" sz="5833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0442" y="2304062"/>
            <a:ext cx="19771122" cy="2663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0084"/>
              </a:lnSpc>
            </a:pPr>
            <a:r>
              <a:rPr lang="en-US" sz="8083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Trời mưa – Nấm Mỡ dang tay giúp bạn! 🌧️</a:t>
            </a:r>
            <a:endParaRPr lang="en-US" sz="8083" dirty="0"/>
          </a:p>
        </p:txBody>
      </p:sp>
      <p:sp>
        <p:nvSpPr>
          <p:cNvPr id="3" name="Text 1"/>
          <p:cNvSpPr/>
          <p:nvPr/>
        </p:nvSpPr>
        <p:spPr>
          <a:xfrm>
            <a:off x="6370442" y="6614517"/>
            <a:ext cx="19771122" cy="3953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0334"/>
              </a:lnSpc>
            </a:pPr>
            <a:r>
              <a:rPr lang="en-US" sz="6417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Đột nhiên trời đổ mưa to. Nấm Mỡ loay hoay tìm chỗ trú. Lúc ấy, Thỏ Trắng, Chim Sâu và nhiều bạn khác cũng không có chỗ núp.</a:t>
            </a:r>
            <a:endParaRPr lang="en-US" sz="6417" dirty="0"/>
          </a:p>
        </p:txBody>
      </p:sp>
      <p:sp>
        <p:nvSpPr>
          <p:cNvPr id="4" name="Text 2"/>
          <p:cNvSpPr/>
          <p:nvPr/>
        </p:nvSpPr>
        <p:spPr>
          <a:xfrm>
            <a:off x="7606114" y="12421394"/>
            <a:ext cx="18535452" cy="2635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Nấm Mỡ gọi to: “Mọi người vào trú dưới tán nấm của mình đi!”</a:t>
            </a:r>
            <a:endParaRPr lang="en-US" sz="6417" dirty="0"/>
          </a:p>
        </p:txBody>
      </p:sp>
      <p:sp>
        <p:nvSpPr>
          <p:cNvPr id="5" name="Shape 3"/>
          <p:cNvSpPr/>
          <p:nvPr/>
        </p:nvSpPr>
        <p:spPr>
          <a:xfrm>
            <a:off x="6370438" y="11494691"/>
            <a:ext cx="101600" cy="4489053"/>
          </a:xfrm>
          <a:prstGeom prst="rect">
            <a:avLst/>
          </a:prstGeom>
          <a:solidFill>
            <a:srgbClr val="006747"/>
          </a:solidFill>
          <a:ln/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0440" y="-1865508"/>
            <a:ext cx="8880673" cy="2663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084"/>
              </a:lnSpc>
            </a:pPr>
            <a:r>
              <a:rPr lang="en-US" sz="8083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Nấm Mỡ có bạn rồi! </a:t>
            </a:r>
            <a:r>
              <a:rPr lang="en-US" sz="8083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🥰</a:t>
            </a:r>
            <a:endParaRPr lang="en-US" sz="8083" dirty="0"/>
          </a:p>
        </p:txBody>
      </p:sp>
      <p:sp>
        <p:nvSpPr>
          <p:cNvPr id="3" name="Text 1"/>
          <p:cNvSpPr/>
          <p:nvPr/>
        </p:nvSpPr>
        <p:spPr>
          <a:xfrm>
            <a:off x="6370440" y="1621235"/>
            <a:ext cx="8880673" cy="7906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Cơn mưa qua đi, các bạn thú cảm ơn Nấm Mỡ. Thỏ Trắng vui vẻ nói: </a:t>
            </a:r>
            <a:r>
              <a:rPr lang="en-US" sz="6417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“Bạn tốt bụng quá! Mình muốn làm bạn với bạn!”</a:t>
            </a:r>
            <a:endParaRPr lang="en-US" sz="6417" dirty="0"/>
          </a:p>
        </p:txBody>
      </p:sp>
      <p:sp>
        <p:nvSpPr>
          <p:cNvPr id="4" name="Text 2"/>
          <p:cNvSpPr/>
          <p:nvPr/>
        </p:nvSpPr>
        <p:spPr>
          <a:xfrm>
            <a:off x="6370440" y="10269538"/>
            <a:ext cx="8880673" cy="3953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Chim Sâu gật đầu: </a:t>
            </a:r>
            <a:r>
              <a:rPr lang="en-US" sz="6417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“Từ giờ, chúng mình chơi cùng nhau nhé!”</a:t>
            </a:r>
            <a:endParaRPr lang="en-US" sz="6417" dirty="0"/>
          </a:p>
        </p:txBody>
      </p:sp>
      <p:sp>
        <p:nvSpPr>
          <p:cNvPr id="5" name="Text 3"/>
          <p:cNvSpPr/>
          <p:nvPr/>
        </p:nvSpPr>
        <p:spPr>
          <a:xfrm>
            <a:off x="6370440" y="14964371"/>
            <a:ext cx="8880673" cy="5271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Nấm Mỡ cười thật tươi. Cuối cùng, bạn đã có những người bạn thân thiết!</a:t>
            </a:r>
            <a:endParaRPr lang="en-US" sz="6417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3590" y="-1762522"/>
            <a:ext cx="8880673" cy="88806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10654" y="3937799"/>
            <a:ext cx="17690505" cy="2211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167"/>
              </a:lnSpc>
            </a:pPr>
            <a:r>
              <a:rPr lang="en-US" sz="12917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💖</a:t>
            </a:r>
            <a:r>
              <a:rPr lang="en-US" sz="12917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Bài học ý nghĩa </a:t>
            </a:r>
            <a:r>
              <a:rPr lang="en-US" sz="12917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💖</a:t>
            </a:r>
            <a:endParaRPr lang="en-US" sz="12917" dirty="0"/>
          </a:p>
        </p:txBody>
      </p:sp>
      <p:sp>
        <p:nvSpPr>
          <p:cNvPr id="3" name="Shape 1"/>
          <p:cNvSpPr/>
          <p:nvPr/>
        </p:nvSpPr>
        <p:spPr>
          <a:xfrm>
            <a:off x="6370443" y="8250143"/>
            <a:ext cx="411758" cy="411758"/>
          </a:xfrm>
          <a:prstGeom prst="roundRect">
            <a:avLst>
              <a:gd name="adj" fmla="val 185060"/>
            </a:avLst>
          </a:prstGeom>
          <a:solidFill>
            <a:srgbClr val="006747"/>
          </a:solidFill>
          <a:ln/>
        </p:spPr>
      </p:sp>
      <p:sp>
        <p:nvSpPr>
          <p:cNvPr id="4" name="Text 2"/>
          <p:cNvSpPr/>
          <p:nvPr/>
        </p:nvSpPr>
        <p:spPr>
          <a:xfrm>
            <a:off x="7605912" y="7797008"/>
            <a:ext cx="18535650" cy="133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🌱</a:t>
            </a:r>
            <a:r>
              <a:rPr lang="en-US" sz="6417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Hãy kiên trì và sống tốt bụng.</a:t>
            </a:r>
            <a:endParaRPr lang="en-US" sz="6417" dirty="0"/>
          </a:p>
        </p:txBody>
      </p:sp>
      <p:sp>
        <p:nvSpPr>
          <p:cNvPr id="5" name="Shape 3"/>
          <p:cNvSpPr/>
          <p:nvPr/>
        </p:nvSpPr>
        <p:spPr>
          <a:xfrm>
            <a:off x="6370443" y="11228094"/>
            <a:ext cx="411758" cy="411758"/>
          </a:xfrm>
          <a:prstGeom prst="roundRect">
            <a:avLst>
              <a:gd name="adj" fmla="val 185060"/>
            </a:avLst>
          </a:prstGeom>
          <a:solidFill>
            <a:srgbClr val="006747"/>
          </a:solidFill>
          <a:ln/>
        </p:spPr>
      </p:sp>
      <p:sp>
        <p:nvSpPr>
          <p:cNvPr id="6" name="Text 4"/>
          <p:cNvSpPr/>
          <p:nvPr/>
        </p:nvSpPr>
        <p:spPr>
          <a:xfrm>
            <a:off x="7605912" y="10774960"/>
            <a:ext cx="18535650" cy="133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334"/>
              </a:lnSpc>
            </a:pPr>
            <a:r>
              <a:rPr lang="en-US" sz="6417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🐾</a:t>
            </a:r>
            <a:r>
              <a:rPr lang="en-US" sz="6417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Tình bạn đến từ sự chân thành và sẻ chia.</a:t>
            </a:r>
            <a:endParaRPr lang="en-US" sz="6417" dirty="0"/>
          </a:p>
        </p:txBody>
      </p:sp>
      <p:sp>
        <p:nvSpPr>
          <p:cNvPr id="7" name="Text 5"/>
          <p:cNvSpPr/>
          <p:nvPr/>
        </p:nvSpPr>
        <p:spPr>
          <a:xfrm>
            <a:off x="6370442" y="13032186"/>
            <a:ext cx="19771122" cy="1317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0334"/>
              </a:lnSpc>
            </a:pPr>
            <a:r>
              <a:rPr lang="en-US" sz="6417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Chia sẻ câu chuyện này với bạn bè của bạn nhé!</a:t>
            </a:r>
            <a:endParaRPr lang="en-US" sz="6417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</TotalTime>
  <Words>416</Words>
  <Application>Microsoft Office PowerPoint</Application>
  <PresentationFormat>Custom</PresentationFormat>
  <Paragraphs>36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 Light</vt:lpstr>
      <vt:lpstr>Calibri</vt:lpstr>
      <vt:lpstr>Geist</vt:lpstr>
      <vt:lpstr>Noto Serif SC Bold</vt:lpstr>
      <vt:lpstr>Cambria Math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Windows User</cp:lastModifiedBy>
  <cp:revision>9</cp:revision>
  <dcterms:created xsi:type="dcterms:W3CDTF">2025-07-30T12:12:35Z</dcterms:created>
  <dcterms:modified xsi:type="dcterms:W3CDTF">2025-07-30T12:54:57Z</dcterms:modified>
</cp:coreProperties>
</file>