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Brygada 1918 Semi Bold"/>
      <p:regular r:id="rId15"/>
    </p:embeddedFont>
    <p:embeddedFont>
      <p:font typeface="Brygada 1918 Semi Bold"/>
      <p:regular r:id="rId16"/>
    </p:embeddedFont>
    <p:embeddedFont>
      <p:font typeface="Brygada 1918 Semi Bold"/>
      <p:regular r:id="rId17"/>
    </p:embeddedFont>
    <p:embeddedFont>
      <p:font typeface="Brygada 1918 Semi Bold"/>
      <p:regular r:id="rId18"/>
    </p:embeddedFont>
    <p:embeddedFont>
      <p:font typeface="Brygada 1918"/>
      <p:regular r:id="rId19"/>
    </p:embeddedFont>
    <p:embeddedFont>
      <p:font typeface="Brygada 1918"/>
      <p:regular r:id="rId20"/>
    </p:embeddedFont>
    <p:embeddedFont>
      <p:font typeface="Brygada 1918"/>
      <p:regular r:id="rId21"/>
    </p:embeddedFont>
    <p:embeddedFont>
      <p:font typeface="Brygada 1918"/>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2F2F2"/>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2F2F2"/>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00000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3406021"/>
            <a:ext cx="7556421" cy="1417558"/>
          </a:xfrm>
          <a:prstGeom prst="rect">
            <a:avLst/>
          </a:prstGeom>
          <a:noFill/>
          <a:ln/>
        </p:spPr>
        <p:txBody>
          <a:bodyPr wrap="square" lIns="0" tIns="0" rIns="0" bIns="0" rtlCol="0" anchor="t"/>
          <a:lstStyle/>
          <a:p>
            <a:pPr algn="ctr"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Trần Quốc Toản – Cậu bé anh hùng</a:t>
            </a:r>
            <a:endParaRPr lang="en-US" sz="4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80549" y="456128"/>
            <a:ext cx="5280065" cy="518279"/>
          </a:xfrm>
          <a:prstGeom prst="rect">
            <a:avLst/>
          </a:prstGeom>
          <a:noFill/>
          <a:ln/>
        </p:spPr>
        <p:txBody>
          <a:bodyPr wrap="none" lIns="0" tIns="0" rIns="0" bIns="0" rtlCol="0" anchor="t"/>
          <a:lstStyle/>
          <a:p>
            <a:pPr algn="l" indent="0" marL="0">
              <a:lnSpc>
                <a:spcPts val="4050"/>
              </a:lnSpc>
              <a:buNone/>
            </a:pPr>
            <a:r>
              <a:rPr lang="en-US" sz="3250" dirty="0">
                <a:solidFill>
                  <a:srgbClr val="403011"/>
                </a:solidFill>
                <a:latin typeface="Brygada 1918 Semi Bold" pitchFamily="34" charset="0"/>
                <a:ea typeface="Brygada 1918 Semi Bold" pitchFamily="34" charset="-122"/>
                <a:cs typeface="Brygada 1918 Semi Bold" pitchFamily="34" charset="-120"/>
              </a:rPr>
              <a:t>Giặc Nguyên Sắp Xâm Lược</a:t>
            </a:r>
            <a:endParaRPr lang="en-US" sz="3250" dirty="0"/>
          </a:p>
        </p:txBody>
      </p:sp>
      <p:sp>
        <p:nvSpPr>
          <p:cNvPr id="3" name="Text 1"/>
          <p:cNvSpPr/>
          <p:nvPr/>
        </p:nvSpPr>
        <p:spPr>
          <a:xfrm>
            <a:off x="580549" y="1372553"/>
            <a:ext cx="6532364" cy="795814"/>
          </a:xfrm>
          <a:prstGeom prst="rect">
            <a:avLst/>
          </a:prstGeom>
          <a:noFill/>
          <a:ln/>
        </p:spPr>
        <p:txBody>
          <a:bodyPr wrap="square" lIns="0" tIns="0" rIns="0" bIns="0" rtlCol="0" anchor="t"/>
          <a:lstStyle/>
          <a:p>
            <a:pPr algn="l" indent="0" marL="0">
              <a:lnSpc>
                <a:spcPts val="2050"/>
              </a:lnSpc>
              <a:buNone/>
            </a:pPr>
            <a:r>
              <a:rPr lang="en-US" sz="1300" dirty="0">
                <a:solidFill>
                  <a:srgbClr val="403011"/>
                </a:solidFill>
                <a:latin typeface="Brygada 1918" pitchFamily="34" charset="0"/>
                <a:ea typeface="Brygada 1918" pitchFamily="34" charset="-122"/>
                <a:cs typeface="Brygada 1918" pitchFamily="34" charset="-120"/>
              </a:rPr>
              <a:t>Vào thế kỷ 13, giặc Nguyên Mông lại đem quân xâm lược nước ta lần thứ hai. Triều đình vô cùng lo lắng, vua Trần Nhân Tông phải triệu tập hội nghị các quan văn võ để bàn kế đánh giặc.</a:t>
            </a:r>
            <a:endParaRPr lang="en-US" sz="1300" dirty="0"/>
          </a:p>
        </p:txBody>
      </p:sp>
      <p:pic>
        <p:nvPicPr>
          <p:cNvPr id="4" name="Image 0" descr="preencoded.png">    </p:cNvPr>
          <p:cNvPicPr>
            <a:picLocks noChangeAspect="1"/>
          </p:cNvPicPr>
          <p:nvPr/>
        </p:nvPicPr>
        <p:blipFill>
          <a:blip r:embed="rId1"/>
          <a:stretch>
            <a:fillRect/>
          </a:stretch>
        </p:blipFill>
        <p:spPr>
          <a:xfrm>
            <a:off x="7525107" y="1409819"/>
            <a:ext cx="6532364" cy="6532364"/>
          </a:xfrm>
          <a:prstGeom prst="rect">
            <a:avLst/>
          </a:prstGeom>
        </p:spPr>
      </p:pic>
      <p:sp>
        <p:nvSpPr>
          <p:cNvPr id="5" name="Text 2"/>
          <p:cNvSpPr/>
          <p:nvPr/>
        </p:nvSpPr>
        <p:spPr>
          <a:xfrm>
            <a:off x="829389" y="8501896"/>
            <a:ext cx="13220462" cy="265271"/>
          </a:xfrm>
          <a:prstGeom prst="rect">
            <a:avLst/>
          </a:prstGeom>
          <a:noFill/>
          <a:ln/>
        </p:spPr>
        <p:txBody>
          <a:bodyPr wrap="none" lIns="0" tIns="0" rIns="0" bIns="0" rtlCol="0" anchor="t"/>
          <a:lstStyle/>
          <a:p>
            <a:pPr algn="l" indent="0" marL="0">
              <a:lnSpc>
                <a:spcPts val="2050"/>
              </a:lnSpc>
              <a:buNone/>
            </a:pPr>
            <a:r>
              <a:rPr lang="en-US" sz="1300" dirty="0">
                <a:solidFill>
                  <a:srgbClr val="403011"/>
                </a:solidFill>
                <a:latin typeface="Brygada 1918" pitchFamily="34" charset="0"/>
                <a:ea typeface="Brygada 1918" pitchFamily="34" charset="-122"/>
                <a:cs typeface="Brygada 1918" pitchFamily="34" charset="-120"/>
              </a:rPr>
              <a:t>"Đất nước đứng trước hiểm họa. Cả dân tộc đang cần người chung sức bảo vệ giang sơn."</a:t>
            </a:r>
            <a:endParaRPr lang="en-US" sz="1300" dirty="0"/>
          </a:p>
        </p:txBody>
      </p:sp>
      <p:sp>
        <p:nvSpPr>
          <p:cNvPr id="6" name="Shape 3"/>
          <p:cNvSpPr/>
          <p:nvPr/>
        </p:nvSpPr>
        <p:spPr>
          <a:xfrm>
            <a:off x="580549" y="8315325"/>
            <a:ext cx="22860" cy="638413"/>
          </a:xfrm>
          <a:prstGeom prst="rect">
            <a:avLst/>
          </a:prstGeom>
          <a:solidFill>
            <a:srgbClr val="626C3B"/>
          </a:solid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082778" y="452914"/>
            <a:ext cx="4464725" cy="514707"/>
          </a:xfrm>
          <a:prstGeom prst="rect">
            <a:avLst/>
          </a:prstGeom>
          <a:noFill/>
          <a:ln/>
        </p:spPr>
        <p:txBody>
          <a:bodyPr wrap="none" lIns="0" tIns="0" rIns="0" bIns="0" rtlCol="0" anchor="t"/>
          <a:lstStyle/>
          <a:p>
            <a:pPr algn="ctr" indent="0" marL="0">
              <a:lnSpc>
                <a:spcPts val="4050"/>
              </a:lnSpc>
              <a:buNone/>
            </a:pPr>
            <a:r>
              <a:rPr lang="en-US" sz="3200" dirty="0">
                <a:solidFill>
                  <a:srgbClr val="403011"/>
                </a:solidFill>
                <a:latin typeface="Brygada 1918 Semi Bold" pitchFamily="34" charset="0"/>
                <a:ea typeface="Brygada 1918 Semi Bold" pitchFamily="34" charset="-122"/>
                <a:cs typeface="Brygada 1918 Semi Bold" pitchFamily="34" charset="-120"/>
              </a:rPr>
              <a:t>Cậu bé Trần Quốc Toản</a:t>
            </a:r>
            <a:endParaRPr lang="en-US" sz="3200" dirty="0"/>
          </a:p>
        </p:txBody>
      </p:sp>
      <p:pic>
        <p:nvPicPr>
          <p:cNvPr id="3" name="Image 0" descr="preencoded.png">    </p:cNvPr>
          <p:cNvPicPr>
            <a:picLocks noChangeAspect="1"/>
          </p:cNvPicPr>
          <p:nvPr/>
        </p:nvPicPr>
        <p:blipFill>
          <a:blip r:embed="rId1"/>
          <a:stretch>
            <a:fillRect/>
          </a:stretch>
        </p:blipFill>
        <p:spPr>
          <a:xfrm>
            <a:off x="576501" y="1297067"/>
            <a:ext cx="6635710" cy="6635710"/>
          </a:xfrm>
          <a:prstGeom prst="rect">
            <a:avLst/>
          </a:prstGeom>
        </p:spPr>
      </p:pic>
      <p:sp>
        <p:nvSpPr>
          <p:cNvPr id="4" name="Text 1"/>
          <p:cNvSpPr/>
          <p:nvPr/>
        </p:nvSpPr>
        <p:spPr>
          <a:xfrm>
            <a:off x="576501" y="8097441"/>
            <a:ext cx="2332077" cy="257294"/>
          </a:xfrm>
          <a:prstGeom prst="rect">
            <a:avLst/>
          </a:prstGeom>
          <a:noFill/>
          <a:ln/>
        </p:spPr>
        <p:txBody>
          <a:bodyPr wrap="none" lIns="0" tIns="0" rIns="0" bIns="0" rtlCol="0" anchor="t"/>
          <a:lstStyle/>
          <a:p>
            <a:pPr algn="l" indent="0" marL="0">
              <a:lnSpc>
                <a:spcPts val="2000"/>
              </a:lnSpc>
              <a:buNone/>
            </a:pPr>
            <a:r>
              <a:rPr lang="en-US" sz="1600" dirty="0">
                <a:solidFill>
                  <a:srgbClr val="403011"/>
                </a:solidFill>
                <a:latin typeface="Brygada 1918 Semi Bold" pitchFamily="34" charset="0"/>
                <a:ea typeface="Brygada 1918 Semi Bold" pitchFamily="34" charset="-122"/>
                <a:cs typeface="Brygada 1918 Semi Bold" pitchFamily="34" charset="-120"/>
              </a:rPr>
              <a:t>Yêu Nước &amp; Thông Minh</a:t>
            </a:r>
            <a:endParaRPr lang="en-US" sz="1600" dirty="0"/>
          </a:p>
        </p:txBody>
      </p:sp>
      <p:sp>
        <p:nvSpPr>
          <p:cNvPr id="5" name="Text 2"/>
          <p:cNvSpPr/>
          <p:nvPr/>
        </p:nvSpPr>
        <p:spPr>
          <a:xfrm>
            <a:off x="576501" y="8453557"/>
            <a:ext cx="6635710" cy="527209"/>
          </a:xfrm>
          <a:prstGeom prst="rect">
            <a:avLst/>
          </a:prstGeom>
          <a:noFill/>
          <a:ln/>
        </p:spPr>
        <p:txBody>
          <a:bodyPr wrap="square" lIns="0" tIns="0" rIns="0" bIns="0" rtlCol="0" anchor="t"/>
          <a:lstStyle/>
          <a:p>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Trần Quốc Toản là một cậu bé 16 tuổi, tuy nhỏ tuổi nhưng vô cùng yêu nước, thông minh và gan dạ.</a:t>
            </a:r>
            <a:endParaRPr lang="en-US" sz="1250" dirty="0"/>
          </a:p>
        </p:txBody>
      </p:sp>
      <p:pic>
        <p:nvPicPr>
          <p:cNvPr id="6" name="Image 1" descr="preencoded.png">    </p:cNvPr>
          <p:cNvPicPr>
            <a:picLocks noChangeAspect="1"/>
          </p:cNvPicPr>
          <p:nvPr/>
        </p:nvPicPr>
        <p:blipFill>
          <a:blip r:embed="rId2"/>
          <a:stretch>
            <a:fillRect/>
          </a:stretch>
        </p:blipFill>
        <p:spPr>
          <a:xfrm>
            <a:off x="7418070" y="1297067"/>
            <a:ext cx="6635829" cy="6635829"/>
          </a:xfrm>
          <a:prstGeom prst="rect">
            <a:avLst/>
          </a:prstGeom>
        </p:spPr>
      </p:pic>
      <p:sp>
        <p:nvSpPr>
          <p:cNvPr id="7" name="Text 3"/>
          <p:cNvSpPr/>
          <p:nvPr/>
        </p:nvSpPr>
        <p:spPr>
          <a:xfrm>
            <a:off x="7418070" y="8097560"/>
            <a:ext cx="2059067" cy="257294"/>
          </a:xfrm>
          <a:prstGeom prst="rect">
            <a:avLst/>
          </a:prstGeom>
          <a:noFill/>
          <a:ln/>
        </p:spPr>
        <p:txBody>
          <a:bodyPr wrap="none" lIns="0" tIns="0" rIns="0" bIns="0" rtlCol="0" anchor="t"/>
          <a:lstStyle/>
          <a:p>
            <a:pPr algn="l" indent="0" marL="0">
              <a:lnSpc>
                <a:spcPts val="2000"/>
              </a:lnSpc>
              <a:buNone/>
            </a:pPr>
            <a:r>
              <a:rPr lang="en-US" sz="1600" dirty="0">
                <a:solidFill>
                  <a:srgbClr val="403011"/>
                </a:solidFill>
                <a:latin typeface="Brygada 1918 Semi Bold" pitchFamily="34" charset="0"/>
                <a:ea typeface="Brygada 1918 Semi Bold" pitchFamily="34" charset="-122"/>
                <a:cs typeface="Brygada 1918 Semi Bold" pitchFamily="34" charset="-120"/>
              </a:rPr>
              <a:t>Đến Kinh Thành</a:t>
            </a:r>
            <a:endParaRPr lang="en-US" sz="1600" dirty="0"/>
          </a:p>
        </p:txBody>
      </p:sp>
      <p:sp>
        <p:nvSpPr>
          <p:cNvPr id="8" name="Text 4"/>
          <p:cNvSpPr/>
          <p:nvPr/>
        </p:nvSpPr>
        <p:spPr>
          <a:xfrm>
            <a:off x="7418070" y="8453676"/>
            <a:ext cx="6635829" cy="263604"/>
          </a:xfrm>
          <a:prstGeom prst="rect">
            <a:avLst/>
          </a:prstGeom>
          <a:noFill/>
          <a:ln/>
        </p:spPr>
        <p:txBody>
          <a:bodyPr wrap="none" lIns="0" tIns="0" rIns="0" bIns="0" rtlCol="0" anchor="t"/>
          <a:lstStyle/>
          <a:p>
            <a:pPr algn="l" indent="0" marL="0">
              <a:lnSpc>
                <a:spcPts val="2050"/>
              </a:lnSpc>
              <a:buNone/>
            </a:pPr>
            <a:r>
              <a:rPr lang="en-US" sz="1250" dirty="0">
                <a:solidFill>
                  <a:srgbClr val="403011"/>
                </a:solidFill>
                <a:latin typeface="Brygada 1918" pitchFamily="34" charset="0"/>
                <a:ea typeface="Brygada 1918" pitchFamily="34" charset="-122"/>
                <a:cs typeface="Brygada 1918" pitchFamily="34" charset="-120"/>
              </a:rPr>
              <a:t>Nghe tin triều đình họp bàn đánh giặc, cậu vội vã tìm đến kinh thành xin vào dự họp.</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892612"/>
            <a:ext cx="5792272"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Không Được Vào Điện</a:t>
            </a:r>
            <a:endParaRPr lang="en-US" sz="4450" dirty="0"/>
          </a:p>
        </p:txBody>
      </p:sp>
      <p:sp>
        <p:nvSpPr>
          <p:cNvPr id="3" name="Text 1"/>
          <p:cNvSpPr/>
          <p:nvPr/>
        </p:nvSpPr>
        <p:spPr>
          <a:xfrm>
            <a:off x="793790" y="2145625"/>
            <a:ext cx="7604284"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Khi đến nơi, Trần Quốc Toản bị lính canh chặn lại vì còn nhỏ tuổi. Cậu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buồn bã, đứng nép một bên</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tay cầm quả cam, lòng thầm nghĩ:</a:t>
            </a:r>
            <a:endParaRPr lang="en-US" sz="1750" dirty="0"/>
          </a:p>
        </p:txBody>
      </p:sp>
      <p:sp>
        <p:nvSpPr>
          <p:cNvPr id="4" name="Text 2"/>
          <p:cNvSpPr/>
          <p:nvPr/>
        </p:nvSpPr>
        <p:spPr>
          <a:xfrm>
            <a:off x="1133951" y="3126581"/>
            <a:ext cx="7264122" cy="362903"/>
          </a:xfrm>
          <a:prstGeom prst="rect">
            <a:avLst/>
          </a:prstGeom>
          <a:noFill/>
          <a:ln/>
        </p:spPr>
        <p:txBody>
          <a:bodyPr wrap="non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“Ta cũng là con dân nước Việt, sao không được góp sức đánh giặc?”</a:t>
            </a:r>
            <a:endParaRPr lang="en-US" sz="1750" dirty="0"/>
          </a:p>
        </p:txBody>
      </p:sp>
      <p:sp>
        <p:nvSpPr>
          <p:cNvPr id="5" name="Shape 3"/>
          <p:cNvSpPr/>
          <p:nvPr/>
        </p:nvSpPr>
        <p:spPr>
          <a:xfrm>
            <a:off x="793790" y="3126581"/>
            <a:ext cx="30480" cy="362903"/>
          </a:xfrm>
          <a:prstGeom prst="rect">
            <a:avLst/>
          </a:prstGeom>
          <a:solidFill>
            <a:srgbClr val="626C3B"/>
          </a:solidFill>
          <a:ln/>
        </p:spPr>
      </p:sp>
      <p:pic>
        <p:nvPicPr>
          <p:cNvPr id="6" name="Image 0" descr="preencoded.png">    </p:cNvPr>
          <p:cNvPicPr>
            <a:picLocks noChangeAspect="1"/>
          </p:cNvPicPr>
          <p:nvPr/>
        </p:nvPicPr>
        <p:blipFill>
          <a:blip r:embed="rId1"/>
          <a:stretch>
            <a:fillRect/>
          </a:stretch>
        </p:blipFill>
        <p:spPr>
          <a:xfrm>
            <a:off x="8959096" y="2196703"/>
            <a:ext cx="4885015" cy="48850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80549" y="456128"/>
            <a:ext cx="4147423" cy="518279"/>
          </a:xfrm>
          <a:prstGeom prst="rect">
            <a:avLst/>
          </a:prstGeom>
          <a:noFill/>
          <a:ln/>
        </p:spPr>
        <p:txBody>
          <a:bodyPr wrap="none" lIns="0" tIns="0" rIns="0" bIns="0" rtlCol="0" anchor="t"/>
          <a:lstStyle/>
          <a:p>
            <a:pPr algn="l" indent="0" marL="0">
              <a:lnSpc>
                <a:spcPts val="4050"/>
              </a:lnSpc>
              <a:buNone/>
            </a:pPr>
            <a:r>
              <a:rPr lang="en-US" sz="3250" dirty="0">
                <a:solidFill>
                  <a:srgbClr val="403011"/>
                </a:solidFill>
                <a:latin typeface="Brygada 1918 Semi Bold" pitchFamily="34" charset="0"/>
                <a:ea typeface="Brygada 1918 Semi Bold" pitchFamily="34" charset="-122"/>
                <a:cs typeface="Brygada 1918 Semi Bold" pitchFamily="34" charset="-120"/>
              </a:rPr>
              <a:t>Bóp Nát Quả Cam</a:t>
            </a:r>
            <a:endParaRPr lang="en-US" sz="3250" dirty="0"/>
          </a:p>
        </p:txBody>
      </p:sp>
      <p:sp>
        <p:nvSpPr>
          <p:cNvPr id="3" name="Text 1"/>
          <p:cNvSpPr/>
          <p:nvPr/>
        </p:nvSpPr>
        <p:spPr>
          <a:xfrm>
            <a:off x="580549" y="1372553"/>
            <a:ext cx="6532364" cy="795814"/>
          </a:xfrm>
          <a:prstGeom prst="rect">
            <a:avLst/>
          </a:prstGeom>
          <a:noFill/>
          <a:ln/>
        </p:spPr>
        <p:txBody>
          <a:bodyPr wrap="square" lIns="0" tIns="0" rIns="0" bIns="0" rtlCol="0" anchor="t"/>
          <a:lstStyle/>
          <a:p>
            <a:pPr algn="l" indent="0" marL="0">
              <a:lnSpc>
                <a:spcPts val="2050"/>
              </a:lnSpc>
              <a:buNone/>
            </a:pPr>
            <a:r>
              <a:rPr lang="en-US" sz="1300" dirty="0">
                <a:solidFill>
                  <a:srgbClr val="403011"/>
                </a:solidFill>
                <a:latin typeface="Brygada 1918" pitchFamily="34" charset="0"/>
                <a:ea typeface="Brygada 1918" pitchFamily="34" charset="-122"/>
                <a:cs typeface="Brygada 1918" pitchFamily="34" charset="-120"/>
              </a:rPr>
              <a:t>Nghe tiếng vua và các quan bàn việc trong điện, Quốc Toản tức giận, </a:t>
            </a:r>
            <a:pPr algn="l" indent="0" marL="0">
              <a:lnSpc>
                <a:spcPts val="2050"/>
              </a:lnSpc>
              <a:buNone/>
            </a:pPr>
            <a:r>
              <a:rPr lang="en-US" sz="1300" b="1" dirty="0">
                <a:solidFill>
                  <a:srgbClr val="403011"/>
                </a:solidFill>
                <a:latin typeface="Brygada 1918" pitchFamily="34" charset="0"/>
                <a:ea typeface="Brygada 1918" pitchFamily="34" charset="-122"/>
                <a:cs typeface="Brygada 1918" pitchFamily="34" charset="-120"/>
              </a:rPr>
              <a:t>nắm chặt quả cam</a:t>
            </a:r>
            <a:pPr algn="l" indent="0" marL="0">
              <a:lnSpc>
                <a:spcPts val="2050"/>
              </a:lnSpc>
              <a:buNone/>
            </a:pPr>
            <a:r>
              <a:rPr lang="en-US" sz="1300" dirty="0">
                <a:solidFill>
                  <a:srgbClr val="403011"/>
                </a:solidFill>
                <a:latin typeface="Brygada 1918" pitchFamily="34" charset="0"/>
                <a:ea typeface="Brygada 1918" pitchFamily="34" charset="-122"/>
                <a:cs typeface="Brygada 1918" pitchFamily="34" charset="-120"/>
              </a:rPr>
              <a:t> trong tay. Cậu bóp mạnh đến nỗi </a:t>
            </a:r>
            <a:pPr algn="l" indent="0" marL="0">
              <a:lnSpc>
                <a:spcPts val="2050"/>
              </a:lnSpc>
              <a:buNone/>
            </a:pPr>
            <a:r>
              <a:rPr lang="en-US" sz="1300" dirty="0">
                <a:solidFill>
                  <a:srgbClr val="F44444"/>
                </a:solidFill>
                <a:latin typeface="Brygada 1918" pitchFamily="34" charset="0"/>
                <a:ea typeface="Brygada 1918" pitchFamily="34" charset="-122"/>
                <a:cs typeface="Brygada 1918" pitchFamily="34" charset="-120"/>
              </a:rPr>
              <a:t>quả cam nát nhừ, nước chảy tràn ra tay mà không hay biết</a:t>
            </a:r>
            <a:pPr algn="l" indent="0" marL="0">
              <a:lnSpc>
                <a:spcPts val="2050"/>
              </a:lnSpc>
              <a:buNone/>
            </a:pPr>
            <a:r>
              <a:rPr lang="en-US" sz="1300" dirty="0">
                <a:solidFill>
                  <a:srgbClr val="403011"/>
                </a:solidFill>
                <a:latin typeface="Brygada 1918" pitchFamily="34" charset="0"/>
                <a:ea typeface="Brygada 1918" pitchFamily="34" charset="-122"/>
                <a:cs typeface="Brygada 1918" pitchFamily="34" charset="-120"/>
              </a:rPr>
              <a:t>.</a:t>
            </a:r>
            <a:endParaRPr lang="en-US" sz="1300" dirty="0"/>
          </a:p>
        </p:txBody>
      </p:sp>
      <p:pic>
        <p:nvPicPr>
          <p:cNvPr id="4" name="Image 0" descr="preencoded.png">    </p:cNvPr>
          <p:cNvPicPr>
            <a:picLocks noChangeAspect="1"/>
          </p:cNvPicPr>
          <p:nvPr/>
        </p:nvPicPr>
        <p:blipFill>
          <a:blip r:embed="rId1"/>
          <a:stretch>
            <a:fillRect/>
          </a:stretch>
        </p:blipFill>
        <p:spPr>
          <a:xfrm>
            <a:off x="7525107" y="1409819"/>
            <a:ext cx="6532364" cy="6532364"/>
          </a:xfrm>
          <a:prstGeom prst="rect">
            <a:avLst/>
          </a:prstGeom>
        </p:spPr>
      </p:pic>
      <p:sp>
        <p:nvSpPr>
          <p:cNvPr id="5" name="Text 2"/>
          <p:cNvSpPr/>
          <p:nvPr/>
        </p:nvSpPr>
        <p:spPr>
          <a:xfrm>
            <a:off x="829389" y="8501896"/>
            <a:ext cx="13220462" cy="265271"/>
          </a:xfrm>
          <a:prstGeom prst="rect">
            <a:avLst/>
          </a:prstGeom>
          <a:noFill/>
          <a:ln/>
        </p:spPr>
        <p:txBody>
          <a:bodyPr wrap="none" lIns="0" tIns="0" rIns="0" bIns="0" rtlCol="0" anchor="t"/>
          <a:lstStyle/>
          <a:p>
            <a:pPr algn="l" indent="0" marL="0">
              <a:lnSpc>
                <a:spcPts val="2050"/>
              </a:lnSpc>
              <a:buNone/>
            </a:pPr>
            <a:r>
              <a:rPr lang="en-US" sz="1300" dirty="0">
                <a:solidFill>
                  <a:srgbClr val="403011"/>
                </a:solidFill>
                <a:latin typeface="Brygada 1918" pitchFamily="34" charset="0"/>
                <a:ea typeface="Brygada 1918" pitchFamily="34" charset="-122"/>
                <a:cs typeface="Brygada 1918" pitchFamily="34" charset="-120"/>
              </a:rPr>
              <a:t>"Đó là biểu hiện của lòng yêu nước sôi sục, khát khao được cống hiến cho Tổ quốc."</a:t>
            </a:r>
            <a:endParaRPr lang="en-US" sz="1300" dirty="0"/>
          </a:p>
        </p:txBody>
      </p:sp>
      <p:sp>
        <p:nvSpPr>
          <p:cNvPr id="6" name="Shape 3"/>
          <p:cNvSpPr/>
          <p:nvPr/>
        </p:nvSpPr>
        <p:spPr>
          <a:xfrm>
            <a:off x="580549" y="8315325"/>
            <a:ext cx="22860" cy="638413"/>
          </a:xfrm>
          <a:prstGeom prst="rect">
            <a:avLst/>
          </a:prstGeom>
          <a:solidFill>
            <a:srgbClr val="626C3B"/>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7223046" y="1564600"/>
            <a:ext cx="5670590" cy="708779"/>
          </a:xfrm>
          <a:prstGeom prst="rect">
            <a:avLst/>
          </a:prstGeom>
          <a:noFill/>
          <a:ln/>
        </p:spPr>
        <p:txBody>
          <a:bodyPr wrap="none" lIns="0" tIns="0" rIns="0" bIns="0" rtlCol="0" anchor="t"/>
          <a:lstStyle/>
          <a:p>
            <a:pPr algn="ctr"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Lập Đội Quân Riêng</a:t>
            </a:r>
            <a:endParaRPr lang="en-US" sz="4450" dirty="0"/>
          </a:p>
        </p:txBody>
      </p:sp>
      <p:sp>
        <p:nvSpPr>
          <p:cNvPr id="4" name="Shape 1"/>
          <p:cNvSpPr/>
          <p:nvPr/>
        </p:nvSpPr>
        <p:spPr>
          <a:xfrm>
            <a:off x="6280190" y="2613541"/>
            <a:ext cx="7556421" cy="2093714"/>
          </a:xfrm>
          <a:prstGeom prst="roundRect">
            <a:avLst>
              <a:gd name="adj" fmla="val 6988"/>
            </a:avLst>
          </a:prstGeom>
          <a:solidFill>
            <a:srgbClr val="F2F2F2"/>
          </a:solidFill>
          <a:ln w="30480">
            <a:solidFill>
              <a:srgbClr val="626C3B"/>
            </a:solidFill>
            <a:prstDash val="solid"/>
          </a:ln>
        </p:spPr>
      </p:sp>
      <p:sp>
        <p:nvSpPr>
          <p:cNvPr id="5" name="Shape 2"/>
          <p:cNvSpPr/>
          <p:nvPr/>
        </p:nvSpPr>
        <p:spPr>
          <a:xfrm>
            <a:off x="6249710" y="2613541"/>
            <a:ext cx="121920" cy="2093714"/>
          </a:xfrm>
          <a:prstGeom prst="roundRect">
            <a:avLst>
              <a:gd name="adj" fmla="val 279070"/>
            </a:avLst>
          </a:prstGeom>
          <a:solidFill>
            <a:srgbClr val="626C3B"/>
          </a:solidFill>
          <a:ln/>
        </p:spPr>
      </p:sp>
      <p:sp>
        <p:nvSpPr>
          <p:cNvPr id="6" name="Text 3"/>
          <p:cNvSpPr/>
          <p:nvPr/>
        </p:nvSpPr>
        <p:spPr>
          <a:xfrm>
            <a:off x="6628924" y="2870835"/>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Tự Chiêu Mộ</a:t>
            </a:r>
            <a:endParaRPr lang="en-US" sz="2200" dirty="0"/>
          </a:p>
        </p:txBody>
      </p:sp>
      <p:sp>
        <p:nvSpPr>
          <p:cNvPr id="7" name="Text 4"/>
          <p:cNvSpPr/>
          <p:nvPr/>
        </p:nvSpPr>
        <p:spPr>
          <a:xfrm>
            <a:off x="6628924" y="3361253"/>
            <a:ext cx="6950393"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Trở về nhà, Quốc Toản quyết không chịu đứng ngoài. Cậu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tự chiêu mộ thanh niên cùng chí hướng</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tập luyện hằng ngày, lập một đội nghĩa quân.</a:t>
            </a:r>
            <a:endParaRPr lang="en-US" sz="1750" dirty="0"/>
          </a:p>
        </p:txBody>
      </p:sp>
      <p:sp>
        <p:nvSpPr>
          <p:cNvPr id="8" name="Shape 5"/>
          <p:cNvSpPr/>
          <p:nvPr/>
        </p:nvSpPr>
        <p:spPr>
          <a:xfrm>
            <a:off x="6280190" y="4934069"/>
            <a:ext cx="7556421" cy="1730812"/>
          </a:xfrm>
          <a:prstGeom prst="roundRect">
            <a:avLst>
              <a:gd name="adj" fmla="val 8453"/>
            </a:avLst>
          </a:prstGeom>
          <a:solidFill>
            <a:srgbClr val="F2F2F2"/>
          </a:solidFill>
          <a:ln w="30480">
            <a:solidFill>
              <a:srgbClr val="83792E"/>
            </a:solidFill>
            <a:prstDash val="solid"/>
          </a:ln>
        </p:spPr>
      </p:sp>
      <p:sp>
        <p:nvSpPr>
          <p:cNvPr id="9" name="Shape 6"/>
          <p:cNvSpPr/>
          <p:nvPr/>
        </p:nvSpPr>
        <p:spPr>
          <a:xfrm>
            <a:off x="6249710" y="4934069"/>
            <a:ext cx="121920" cy="1730812"/>
          </a:xfrm>
          <a:prstGeom prst="roundRect">
            <a:avLst>
              <a:gd name="adj" fmla="val 279070"/>
            </a:avLst>
          </a:prstGeom>
          <a:solidFill>
            <a:srgbClr val="83792E"/>
          </a:solidFill>
          <a:ln/>
        </p:spPr>
      </p:sp>
      <p:sp>
        <p:nvSpPr>
          <p:cNvPr id="10" name="Text 7"/>
          <p:cNvSpPr/>
          <p:nvPr/>
        </p:nvSpPr>
        <p:spPr>
          <a:xfrm>
            <a:off x="6628924" y="519136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Lá Cờ Sáu Chữ Vàng</a:t>
            </a:r>
            <a:endParaRPr lang="en-US" sz="2200" dirty="0"/>
          </a:p>
        </p:txBody>
      </p:sp>
      <p:sp>
        <p:nvSpPr>
          <p:cNvPr id="11" name="Text 8"/>
          <p:cNvSpPr/>
          <p:nvPr/>
        </p:nvSpPr>
        <p:spPr>
          <a:xfrm>
            <a:off x="6628924" y="5681782"/>
            <a:ext cx="6950393"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Cậu thêu lên lá cờ đỏ sáu chữ vàng: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"Phá cường địch, báo hoàng ân"</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a:t>
            </a:r>
            <a:pPr algn="l" indent="0" marL="0">
              <a:lnSpc>
                <a:spcPts val="2850"/>
              </a:lnSpc>
              <a:buNone/>
            </a:pPr>
            <a:r>
              <a:rPr lang="en-US" sz="1750" i="1" dirty="0">
                <a:solidFill>
                  <a:srgbClr val="403011"/>
                </a:solidFill>
                <a:latin typeface="Brygada 1918" pitchFamily="34" charset="0"/>
                <a:ea typeface="Brygada 1918" pitchFamily="34" charset="-122"/>
                <a:cs typeface="Brygada 1918" pitchFamily="34" charset="-120"/>
              </a:rPr>
              <a:t>Đánh tan giặc mạnh, đền ơn vua</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200989"/>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Ra Trận Đánh Giặc</a:t>
            </a:r>
            <a:endParaRPr lang="en-US" sz="4450" dirty="0"/>
          </a:p>
        </p:txBody>
      </p:sp>
      <p:pic>
        <p:nvPicPr>
          <p:cNvPr id="3" name="Image 0" descr="preencoded.png">    </p:cNvPr>
          <p:cNvPicPr>
            <a:picLocks noChangeAspect="1"/>
          </p:cNvPicPr>
          <p:nvPr/>
        </p:nvPicPr>
        <p:blipFill>
          <a:blip r:embed="rId1"/>
          <a:stretch>
            <a:fillRect/>
          </a:stretch>
        </p:blipFill>
        <p:spPr>
          <a:xfrm>
            <a:off x="793790" y="3505081"/>
            <a:ext cx="4082891" cy="2268260"/>
          </a:xfrm>
          <a:prstGeom prst="rect">
            <a:avLst/>
          </a:prstGeom>
        </p:spPr>
      </p:pic>
      <p:sp>
        <p:nvSpPr>
          <p:cNvPr id="4" name="Text 1"/>
          <p:cNvSpPr/>
          <p:nvPr/>
        </p:nvSpPr>
        <p:spPr>
          <a:xfrm>
            <a:off x="7599521" y="3454003"/>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Đội quân nhỏ của Quốc Toản nhiều lần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tham gia chiến đấu cùng quân triều đình</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lập được nhiều chiến công khiến quân giặc khiếp sợ.</a:t>
            </a:r>
            <a:endParaRPr lang="en-US" sz="1750" dirty="0"/>
          </a:p>
        </p:txBody>
      </p:sp>
      <p:sp>
        <p:nvSpPr>
          <p:cNvPr id="5" name="Text 2"/>
          <p:cNvSpPr/>
          <p:nvPr/>
        </p:nvSpPr>
        <p:spPr>
          <a:xfrm>
            <a:off x="7599521" y="4746784"/>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Cậu trở thành một trong những </a:t>
            </a:r>
            <a:pPr algn="l" indent="0" marL="0">
              <a:lnSpc>
                <a:spcPts val="2850"/>
              </a:lnSpc>
              <a:buNone/>
            </a:pPr>
            <a:r>
              <a:rPr lang="en-US" sz="1750" b="1" dirty="0">
                <a:solidFill>
                  <a:srgbClr val="403011"/>
                </a:solidFill>
                <a:latin typeface="Brygada 1918" pitchFamily="34" charset="0"/>
                <a:ea typeface="Brygada 1918" pitchFamily="34" charset="-122"/>
                <a:cs typeface="Brygada 1918" pitchFamily="34" charset="-120"/>
              </a:rPr>
              <a:t>anh hùng trẻ tuổi</a:t>
            </a:r>
            <a:pPr algn="l" indent="0" marL="0">
              <a:lnSpc>
                <a:spcPts val="2850"/>
              </a:lnSpc>
              <a:buNone/>
            </a:pPr>
            <a:r>
              <a:rPr lang="en-US" sz="1750" dirty="0">
                <a:solidFill>
                  <a:srgbClr val="403011"/>
                </a:solidFill>
                <a:latin typeface="Brygada 1918" pitchFamily="34" charset="0"/>
                <a:ea typeface="Brygada 1918" pitchFamily="34" charset="-122"/>
                <a:cs typeface="Brygada 1918" pitchFamily="34" charset="-120"/>
              </a:rPr>
              <a:t> được người dân ca ngợi.</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76920"/>
          </a:xfrm>
          <a:prstGeom prst="rect">
            <a:avLst/>
          </a:prstGeom>
        </p:spPr>
      </p:pic>
      <p:sp>
        <p:nvSpPr>
          <p:cNvPr id="3" name="Text 0"/>
          <p:cNvSpPr/>
          <p:nvPr/>
        </p:nvSpPr>
        <p:spPr>
          <a:xfrm>
            <a:off x="3219093" y="3990261"/>
            <a:ext cx="8192214" cy="708779"/>
          </a:xfrm>
          <a:prstGeom prst="rect">
            <a:avLst/>
          </a:prstGeom>
          <a:noFill/>
          <a:ln/>
        </p:spPr>
        <p:txBody>
          <a:bodyPr wrap="none" lIns="0" tIns="0" rIns="0" bIns="0" rtlCol="0" anchor="t"/>
          <a:lstStyle/>
          <a:p>
            <a:pPr algn="ctr" indent="0" marL="0">
              <a:lnSpc>
                <a:spcPts val="5550"/>
              </a:lnSpc>
              <a:buNone/>
            </a:pPr>
            <a:r>
              <a:rPr lang="en-US" sz="4450" dirty="0">
                <a:solidFill>
                  <a:srgbClr val="FFFFFF"/>
                </a:solidFill>
                <a:latin typeface="Brygada 1918 Semi Bold" pitchFamily="34" charset="0"/>
                <a:ea typeface="Brygada 1918 Semi Bold" pitchFamily="34" charset="-122"/>
                <a:cs typeface="Brygada 1918 Semi Bold" pitchFamily="34" charset="-120"/>
              </a:rPr>
              <a:t>Tấm Gương Tuổi Trẻ Anh Hùng</a:t>
            </a:r>
            <a:endParaRPr lang="en-US" sz="4450" dirty="0"/>
          </a:p>
        </p:txBody>
      </p:sp>
      <p:sp>
        <p:nvSpPr>
          <p:cNvPr id="4" name="Text 1"/>
          <p:cNvSpPr/>
          <p:nvPr/>
        </p:nvSpPr>
        <p:spPr>
          <a:xfrm>
            <a:off x="793790" y="5039201"/>
            <a:ext cx="13042821" cy="907018"/>
          </a:xfrm>
          <a:prstGeom prst="rect">
            <a:avLst/>
          </a:prstGeom>
          <a:noFill/>
          <a:ln/>
        </p:spPr>
        <p:txBody>
          <a:bodyPr wrap="square" lIns="0" tIns="0" rIns="0" bIns="0" rtlCol="0" anchor="t"/>
          <a:lstStyle/>
          <a:p>
            <a:pPr algn="ctr" indent="0" marL="0">
              <a:lnSpc>
                <a:spcPts val="3550"/>
              </a:lnSpc>
              <a:buNone/>
            </a:pPr>
            <a:r>
              <a:rPr lang="en-US" sz="2200" dirty="0">
                <a:solidFill>
                  <a:srgbClr val="CCCCCC"/>
                </a:solidFill>
                <a:latin typeface="Brygada 1918" pitchFamily="34" charset="0"/>
                <a:ea typeface="Brygada 1918" pitchFamily="34" charset="-122"/>
                <a:cs typeface="Brygada 1918" pitchFamily="34" charset="-120"/>
              </a:rPr>
              <a:t>Dù còn rất trẻ, Trần Quốc Toản đã dám nghĩ lớn, làm việc lớn. Câu chuyện của cậu đã trở thành</a:t>
            </a:r>
            <a:pPr algn="ctr" indent="0" marL="0">
              <a:lnSpc>
                <a:spcPts val="3550"/>
              </a:lnSpc>
              <a:buNone/>
            </a:pPr>
            <a:r>
              <a:rPr lang="en-US" sz="2200" dirty="0">
                <a:solidFill>
                  <a:srgbClr val="FFFFFF"/>
                </a:solidFill>
                <a:latin typeface="Brygada 1918" pitchFamily="34" charset="0"/>
                <a:ea typeface="Brygada 1918" pitchFamily="34" charset="-122"/>
                <a:cs typeface="Brygada 1918" pitchFamily="34" charset="-120"/>
              </a:rPr>
              <a:t> </a:t>
            </a:r>
            <a:pPr algn="ctr" indent="0" marL="0">
              <a:lnSpc>
                <a:spcPts val="3550"/>
              </a:lnSpc>
              <a:buNone/>
            </a:pPr>
            <a:r>
              <a:rPr lang="en-US" sz="2200" b="1" dirty="0">
                <a:solidFill>
                  <a:srgbClr val="000000"/>
                </a:solidFill>
                <a:highlight>
                  <a:srgbClr val="F9D933"/>
                </a:highlight>
                <a:latin typeface="Brygada 1918" pitchFamily="34" charset="0"/>
                <a:ea typeface="Brygada 1918" pitchFamily="34" charset="-122"/>
                <a:cs typeface="Brygada 1918" pitchFamily="34" charset="-120"/>
              </a:rPr>
              <a:t>biểu tượng của lòng yêu nước, tinh thần dũng cảm và trách nhiệm với non sông.</a:t>
            </a:r>
            <a:endParaRPr lang="en-US" sz="2200" dirty="0"/>
          </a:p>
        </p:txBody>
      </p:sp>
      <p:sp>
        <p:nvSpPr>
          <p:cNvPr id="5" name="Text 2"/>
          <p:cNvSpPr/>
          <p:nvPr/>
        </p:nvSpPr>
        <p:spPr>
          <a:xfrm>
            <a:off x="1133951" y="6456521"/>
            <a:ext cx="12702659" cy="362903"/>
          </a:xfrm>
          <a:prstGeom prst="rect">
            <a:avLst/>
          </a:prstGeom>
          <a:noFill/>
          <a:ln/>
        </p:spPr>
        <p:txBody>
          <a:bodyPr wrap="none" lIns="0" tIns="0" rIns="0" bIns="0" rtlCol="0" anchor="t"/>
          <a:lstStyle/>
          <a:p>
            <a:pPr algn="l" indent="0" marL="0">
              <a:lnSpc>
                <a:spcPts val="2850"/>
              </a:lnSpc>
              <a:buNone/>
            </a:pPr>
            <a:r>
              <a:rPr lang="en-US" sz="1750" dirty="0">
                <a:solidFill>
                  <a:srgbClr val="FFFFFF"/>
                </a:solidFill>
                <a:latin typeface="Brygada 1918" pitchFamily="34" charset="0"/>
                <a:ea typeface="Brygada 1918" pitchFamily="34" charset="-122"/>
                <a:cs typeface="Brygada 1918" pitchFamily="34" charset="-120"/>
              </a:rPr>
              <a:t>“Tuổi nhỏ chí lớn – Hãy sống như Trần Quốc Toản!”</a:t>
            </a:r>
            <a:endParaRPr lang="en-US" sz="1750" dirty="0"/>
          </a:p>
        </p:txBody>
      </p:sp>
      <p:sp>
        <p:nvSpPr>
          <p:cNvPr id="6" name="Shape 3"/>
          <p:cNvSpPr/>
          <p:nvPr/>
        </p:nvSpPr>
        <p:spPr>
          <a:xfrm>
            <a:off x="793790" y="6201370"/>
            <a:ext cx="30480" cy="873204"/>
          </a:xfrm>
          <a:prstGeom prst="rect">
            <a:avLst/>
          </a:prstGeom>
          <a:solidFill>
            <a:srgbClr val="626C3B"/>
          </a:solidFill>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2025-07-30T15:22:57Z</dcterms:created>
  <dcterms:modified xsi:type="dcterms:W3CDTF">2025-07-30T15:22:57Z</dcterms:modified>
</cp:coreProperties>
</file>