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6" r:id="rId3"/>
    <p:sldMasterId id="2147483698" r:id="rId4"/>
  </p:sldMasterIdLst>
  <p:notesMasterIdLst>
    <p:notesMasterId r:id="rId44"/>
  </p:notesMasterIdLst>
  <p:sldIdLst>
    <p:sldId id="487" r:id="rId5"/>
    <p:sldId id="410" r:id="rId6"/>
    <p:sldId id="475" r:id="rId7"/>
    <p:sldId id="479" r:id="rId8"/>
    <p:sldId id="411" r:id="rId9"/>
    <p:sldId id="418" r:id="rId10"/>
    <p:sldId id="419" r:id="rId11"/>
    <p:sldId id="469" r:id="rId12"/>
    <p:sldId id="489" r:id="rId13"/>
    <p:sldId id="490" r:id="rId14"/>
    <p:sldId id="491" r:id="rId15"/>
    <p:sldId id="422" r:id="rId16"/>
    <p:sldId id="492" r:id="rId17"/>
    <p:sldId id="468" r:id="rId18"/>
    <p:sldId id="483" r:id="rId19"/>
    <p:sldId id="484" r:id="rId20"/>
    <p:sldId id="485" r:id="rId21"/>
    <p:sldId id="351" r:id="rId22"/>
    <p:sldId id="467" r:id="rId23"/>
    <p:sldId id="510" r:id="rId24"/>
    <p:sldId id="511" r:id="rId25"/>
    <p:sldId id="481" r:id="rId26"/>
    <p:sldId id="384" r:id="rId27"/>
    <p:sldId id="405" r:id="rId28"/>
    <p:sldId id="495" r:id="rId29"/>
    <p:sldId id="407" r:id="rId30"/>
    <p:sldId id="512" r:id="rId31"/>
    <p:sldId id="513" r:id="rId32"/>
    <p:sldId id="514" r:id="rId33"/>
    <p:sldId id="515" r:id="rId34"/>
    <p:sldId id="516" r:id="rId35"/>
    <p:sldId id="517" r:id="rId36"/>
    <p:sldId id="518" r:id="rId37"/>
    <p:sldId id="519" r:id="rId38"/>
    <p:sldId id="520" r:id="rId39"/>
    <p:sldId id="521" r:id="rId40"/>
    <p:sldId id="474" r:id="rId41"/>
    <p:sldId id="497" r:id="rId42"/>
    <p:sldId id="476" r:id="rId43"/>
  </p:sldIdLst>
  <p:sldSz cx="12192000" cy="6858000"/>
  <p:notesSz cx="6858000" cy="9144000"/>
  <p:embeddedFontLst>
    <p:embeddedFont>
      <p:font typeface="HP-087" panose="020B0604020202020204" charset="0"/>
      <p:bold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Arial-Rounded" panose="020B0500000000000000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.VnCooper" panose="020B7200000000000000"/>
      <p:regular r:id="rId53"/>
    </p:embeddedFont>
    <p:embeddedFont>
      <p:font typeface=".VnAvant" panose="020B7200000000000000"/>
      <p:regular r:id="rId54"/>
      <p:bold r:id="rId55"/>
      <p:italic r:id="rId56"/>
      <p:boldItalic r:id="rId57"/>
    </p:embeddedFont>
    <p:embeddedFont>
      <p:font typeface="Tahoma" panose="020B0604030504040204" pitchFamily="34" charset="0"/>
      <p:regular r:id="rId58"/>
      <p:bold r:id="rId59"/>
    </p:embeddedFont>
    <p:embeddedFont>
      <p:font typeface="VNI-Avo" panose="020B0604020202020204"/>
      <p:regular r:id="rId60"/>
      <p:bold r:id="rId61"/>
      <p:italic r:id="rId62"/>
      <p:boldItalic r:id="rId63"/>
    </p:embeddedFont>
    <p:embeddedFont>
      <p:font typeface="HP001" panose="020B0604020202020204" charset="0"/>
      <p:regular r:id="rId64"/>
      <p:bold r:id="rId65"/>
    </p:embeddedFont>
  </p:embeddedFontLst>
  <p:custDataLst>
    <p:tags r:id="rId6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66"/>
    <a:srgbClr val="0066FF"/>
    <a:srgbClr val="FF9933"/>
    <a:srgbClr val="002060"/>
    <a:srgbClr val="009900"/>
    <a:srgbClr val="CC3399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94660"/>
  </p:normalViewPr>
  <p:slideViewPr>
    <p:cSldViewPr>
      <p:cViewPr varScale="1">
        <p:scale>
          <a:sx n="81" d="100"/>
          <a:sy n="81" d="100"/>
        </p:scale>
        <p:origin x="77" y="1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12/12/2024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0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49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673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0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447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4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86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22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754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00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59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9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378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43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05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242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364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75889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67757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41518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2769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4926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4962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99829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87782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68926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3482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51158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75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01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>
    <p:sndAc>
      <p:stSnd>
        <p:snd r:embed="rId13" name="chimes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21" Type="http://schemas.openxmlformats.org/officeDocument/2006/relationships/audio" Target="NULL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openxmlformats.org/officeDocument/2006/relationships/audio" Target="../media/audio1.wav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21" Type="http://schemas.openxmlformats.org/officeDocument/2006/relationships/audio" Target="NULL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Relationship Id="rId9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21" Type="http://schemas.openxmlformats.org/officeDocument/2006/relationships/audio" Target="NULL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Relationship Id="rId9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openxmlformats.org/officeDocument/2006/relationships/audio" Target="../media/audio1.wav"/><Relationship Id="rId4" Type="http://schemas.openxmlformats.org/officeDocument/2006/relationships/image" Target="../media/image29.png"/><Relationship Id="rId9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21" Type="http://schemas.openxmlformats.org/officeDocument/2006/relationships/audio" Target="NULL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Relationship Id="rId9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openxmlformats.org/officeDocument/2006/relationships/audio" Target="../media/audio1.wav"/><Relationship Id="rId4" Type="http://schemas.openxmlformats.org/officeDocument/2006/relationships/image" Target="../media/image29.png"/><Relationship Id="rId9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openxmlformats.org/officeDocument/2006/relationships/audio" Target="../media/audio1.wav"/><Relationship Id="rId4" Type="http://schemas.openxmlformats.org/officeDocument/2006/relationships/image" Target="../media/image29.png"/><Relationship Id="rId9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21" Type="http://schemas.openxmlformats.org/officeDocument/2006/relationships/audio" Target="NULL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Relationship Id="rId9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163286"/>
            <a:ext cx="12192000" cy="2878667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86947" tIns="43473" rIns="86947" bIns="4347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95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6" y="603753"/>
            <a:ext cx="2044700" cy="17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08" y="889002"/>
            <a:ext cx="9654040" cy="1262441"/>
          </a:xfrm>
        </p:spPr>
        <p:txBody>
          <a:bodyPr>
            <a:noAutofit/>
          </a:bodyPr>
          <a:lstStyle/>
          <a:p>
            <a:pPr algn="ctr"/>
            <a:r>
              <a:rPr lang="en-US" sz="10095" b="1" dirty="0">
                <a:solidFill>
                  <a:schemeClr val="bg1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4" y="4168344"/>
            <a:ext cx="4523317" cy="207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661392"/>
            <a:ext cx="3448048" cy="40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07151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922"/>
            <a:ext cx="6096000" cy="472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14800" y="4953000"/>
            <a:ext cx="36343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70C0"/>
                </a:solidFill>
                <a:latin typeface="VNI-Avo" pitchFamily="2" charset="0"/>
              </a:rPr>
              <a:t>quaû böôûi</a:t>
            </a:r>
            <a:endParaRPr lang="vi-VN" sz="60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395112" y="4931391"/>
            <a:ext cx="2237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4731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7239000" cy="510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376" y="5257800"/>
            <a:ext cx="3377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70C0"/>
                </a:solidFill>
                <a:latin typeface="VNI-Avo" pitchFamily="2" charset="0"/>
              </a:rPr>
              <a:t>oác böôu</a:t>
            </a:r>
            <a:endParaRPr lang="vi-VN" sz="6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278540" y="5244151"/>
            <a:ext cx="2046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öôu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907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8610600" y="5332492"/>
            <a:ext cx="3276600" cy="1068308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</a:rPr>
              <a:t>oác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</a:rPr>
              <a:t>böôu</a:t>
            </a:r>
            <a:endParaRPr lang="vi-VN" sz="5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572000" y="5332492"/>
            <a:ext cx="3657600" cy="1068308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</a:rPr>
              <a:t>quaû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</a:rPr>
              <a:t>böôûi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81000" y="5332492"/>
            <a:ext cx="3733800" cy="1068308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</a:rPr>
              <a:t>töôi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</a:rPr>
              <a:t>cöôøi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143000"/>
            <a:ext cx="3731525" cy="3581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43000"/>
            <a:ext cx="4114800" cy="3581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52" y="1143000"/>
            <a:ext cx="343354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792791" y="762000"/>
            <a:ext cx="1693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68974" y="23429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9600" y="1828801"/>
            <a:ext cx="3250275" cy="220980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969672" y="2998166"/>
            <a:ext cx="2100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ng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86541" y="1876231"/>
            <a:ext cx="106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ng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86741" y="1905000"/>
            <a:ext cx="1250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858000" y="774866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öôu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6748" y="2931897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495541" y="3962400"/>
            <a:ext cx="1158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böôûi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cöôøi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löôùi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möôøi</a:t>
            </a:r>
            <a:endParaRPr lang="en-US" sz="5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468974" y="4827089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böôùu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höôu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khöôùu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röôïu</a:t>
            </a:r>
            <a:endParaRPr lang="en-US" sz="5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8610600" y="5713492"/>
            <a:ext cx="3276600" cy="1068308"/>
          </a:xfrm>
          <a:prstGeom prst="roundRect">
            <a:avLst/>
          </a:prstGeom>
          <a:noFill/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oác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böôu</a:t>
            </a:r>
            <a:endParaRPr lang="vi-VN" sz="4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4572000" y="5713492"/>
            <a:ext cx="3657600" cy="1068308"/>
          </a:xfrm>
          <a:prstGeom prst="roundRect">
            <a:avLst/>
          </a:prstGeom>
          <a:noFill/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böôûi</a:t>
            </a:r>
            <a:endParaRPr lang="vi-VN" sz="4800" b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81000" y="5713492"/>
            <a:ext cx="3733800" cy="1068308"/>
          </a:xfrm>
          <a:prstGeom prst="roundRect">
            <a:avLst/>
          </a:prstGeom>
          <a:noFill/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töôi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cöôøi</a:t>
            </a:r>
            <a:endParaRPr lang="vi-VN" sz="4800" b="1" dirty="0">
              <a:solidFill>
                <a:srgbClr val="008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4257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841809" y="1130712"/>
            <a:ext cx="705077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88388" y="2647121"/>
            <a:ext cx="2751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b="1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b="1" dirty="0">
                <a:latin typeface="HP001" pitchFamily="34" charset="-93"/>
                <a:ea typeface="HP001" pitchFamily="34" charset="-93"/>
              </a:rPr>
              <a:t>    Ŕơ</a:t>
            </a:r>
            <a:r>
              <a:rPr lang="el-GR" sz="7200" b="1" dirty="0">
                <a:latin typeface="HP001" pitchFamily="34" charset="-93"/>
                <a:ea typeface="HP001" pitchFamily="34" charset="-93"/>
              </a:rPr>
              <a:t>Τ΅</a:t>
            </a:r>
            <a:endParaRPr lang="vi-VN" sz="7200" b="1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4343400"/>
            <a:ext cx="3304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b="1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b="1" dirty="0">
                <a:latin typeface="HP001" pitchFamily="34" charset="-93"/>
                <a:ea typeface="HP001" pitchFamily="34" charset="-93"/>
              </a:rPr>
              <a:t>    Ŕơ</a:t>
            </a:r>
            <a:r>
              <a:rPr lang="el-GR" sz="7200" b="1" dirty="0">
                <a:latin typeface="HP001" pitchFamily="34" charset="-93"/>
                <a:ea typeface="HP001" pitchFamily="34" charset="-93"/>
              </a:rPr>
              <a:t>Τί </a:t>
            </a:r>
            <a:endParaRPr lang="vi-VN" sz="7200" b="1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7194" y="4542833"/>
            <a:ext cx="3304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b="1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b="1" dirty="0">
                <a:latin typeface="HP001" pitchFamily="34" charset="-93"/>
                <a:ea typeface="HP001" pitchFamily="34" charset="-93"/>
              </a:rPr>
              <a:t>    Ŕơ</a:t>
            </a:r>
            <a:r>
              <a:rPr lang="el-GR" sz="7200" b="1" dirty="0">
                <a:latin typeface="HP001" pitchFamily="34" charset="-93"/>
                <a:ea typeface="HP001" pitchFamily="34" charset="-93"/>
              </a:rPr>
              <a:t>Τί </a:t>
            </a:r>
            <a:endParaRPr lang="vi-VN" sz="7200" b="1" dirty="0"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2284269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uwow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371600"/>
            <a:ext cx="8991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8114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24115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u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31608"/>
            <a:ext cx="7772400" cy="54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7456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506384" y="320040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509253" y="1751546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504761"/>
            <a:ext cx="2751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b="1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b="1" dirty="0">
                <a:latin typeface="HP001" pitchFamily="34" charset="-93"/>
                <a:ea typeface="HP001" pitchFamily="34" charset="-93"/>
              </a:rPr>
              <a:t>    Ŕơ</a:t>
            </a:r>
            <a:r>
              <a:rPr lang="el-GR" sz="7200" b="1" dirty="0">
                <a:latin typeface="HP001" pitchFamily="34" charset="-93"/>
                <a:ea typeface="HP001" pitchFamily="34" charset="-93"/>
              </a:rPr>
              <a:t>Τ΅</a:t>
            </a:r>
            <a:endParaRPr lang="vi-VN" sz="7200" b="1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4512" y="2502302"/>
            <a:ext cx="3304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b="1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b="1" dirty="0">
                <a:latin typeface="HP001" pitchFamily="34" charset="-93"/>
                <a:ea typeface="HP001" pitchFamily="34" charset="-93"/>
              </a:rPr>
              <a:t>    Ŕơ</a:t>
            </a:r>
            <a:r>
              <a:rPr lang="el-GR" sz="7200" b="1" dirty="0">
                <a:latin typeface="HP001" pitchFamily="34" charset="-93"/>
                <a:ea typeface="HP001" pitchFamily="34" charset="-93"/>
              </a:rPr>
              <a:t>Τί </a:t>
            </a:r>
            <a:endParaRPr lang="vi-VN" sz="7200" b="1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0994" y="3929648"/>
            <a:ext cx="3607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latin typeface="HP001" pitchFamily="34" charset="-93"/>
                <a:ea typeface="HP001" pitchFamily="34" charset="-93"/>
              </a:rPr>
              <a:t> ǇươΤ΅ cườΤ΅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84872" y="3930445"/>
            <a:ext cx="3296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latin typeface="HP001" pitchFamily="34" charset="-93"/>
                <a:ea typeface="HP001" pitchFamily="34" charset="-93"/>
              </a:rPr>
              <a:t> ốΟɖ λΰơΤί</a:t>
            </a:r>
          </a:p>
        </p:txBody>
      </p:sp>
    </p:spTree>
    <p:extLst>
      <p:ext uri="{BB962C8B-B14F-4D97-AF65-F5344CB8AC3E}">
        <p14:creationId xmlns:p14="http://schemas.microsoft.com/office/powerpoint/2010/main" val="70588972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86032"/>
            <a:ext cx="12039599" cy="17427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</a:t>
            </a:r>
            <a:r>
              <a:rPr lang="en-US" sz="6600" b="1" dirty="0" err="1" smtClean="0">
                <a:solidFill>
                  <a:schemeClr val="bg1"/>
                </a:solidFill>
                <a:latin typeface="VNI-Avo" pitchFamily="2" charset="0"/>
              </a:rPr>
              <a:t>öôi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öôu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2885" y="53340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822133" y="1520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9421" y="509826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69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0707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12191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öôi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öôu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623720" y="-201463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1349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69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792791" y="0"/>
            <a:ext cx="1693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öôi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1219200"/>
            <a:ext cx="3250275" cy="220980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969672" y="2362200"/>
            <a:ext cx="2100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öôi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01082" y="1286470"/>
            <a:ext cx="106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17099" y="1286470"/>
            <a:ext cx="1250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öôi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858000" y="12866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öôu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91950" y="236940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`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495541" y="3648670"/>
            <a:ext cx="1158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böôûi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cöôøi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löôùi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möôøi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468974" y="4563070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böôùu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höôu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khöôùu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röôïu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8610600" y="5713492"/>
            <a:ext cx="3276600" cy="1068308"/>
          </a:xfrm>
          <a:prstGeom prst="roundRect">
            <a:avLst/>
          </a:prstGeom>
          <a:noFill/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böôu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4572000" y="5713492"/>
            <a:ext cx="3657600" cy="1068308"/>
          </a:xfrm>
          <a:prstGeom prst="roundRect">
            <a:avLst/>
          </a:prstGeom>
          <a:noFill/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böôûi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81000" y="5713492"/>
            <a:ext cx="3733800" cy="1068308"/>
          </a:xfrm>
          <a:prstGeom prst="roundRect">
            <a:avLst/>
          </a:prstGeom>
          <a:noFill/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cöôøi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34233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506384" y="320040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509253" y="1751546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504761"/>
            <a:ext cx="2751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+mn-cs"/>
              </a:rPr>
              <a:t> 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+mn-cs"/>
              </a:rPr>
              <a:t>    Ŕơ</a:t>
            </a:r>
            <a:r>
              <a:rPr kumimoji="0" lang="el-G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+mn-cs"/>
              </a:rPr>
              <a:t>Τ΅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91890" y="2502302"/>
            <a:ext cx="3304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+mn-cs"/>
              </a:rPr>
              <a:t> 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+mn-cs"/>
              </a:rPr>
              <a:t>    Ŕơ</a:t>
            </a:r>
            <a:r>
              <a:rPr kumimoji="0" lang="el-G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+mn-cs"/>
              </a:rPr>
              <a:t>Τί 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0994" y="3929648"/>
            <a:ext cx="3607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+mn-cs"/>
              </a:rPr>
              <a:t> ǇươΤ΅ cườΤ΅</a:t>
            </a:r>
          </a:p>
        </p:txBody>
      </p:sp>
    </p:spTree>
    <p:extLst>
      <p:ext uri="{BB962C8B-B14F-4D97-AF65-F5344CB8AC3E}">
        <p14:creationId xmlns:p14="http://schemas.microsoft.com/office/powerpoint/2010/main" val="219086155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511299" y="373380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509253" y="851686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48465" y="895636"/>
            <a:ext cx="3607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latin typeface="HP001" pitchFamily="34" charset="-93"/>
                <a:ea typeface="HP001" pitchFamily="34" charset="-93"/>
              </a:rPr>
              <a:t> ǇươΤ΅ cườΤ΅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5000" y="5200471"/>
            <a:ext cx="3296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latin typeface="HP001" pitchFamily="34" charset="-93"/>
                <a:ea typeface="HP001" pitchFamily="34" charset="-93"/>
              </a:rPr>
              <a:t> ốΟɖ λΰơΤί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85104" y="31748"/>
            <a:ext cx="1782096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Viết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752600" y="-14956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3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0755" y="2315738"/>
            <a:ext cx="3752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latin typeface="HP001" pitchFamily="34" charset="-93"/>
                <a:ea typeface="HP001" pitchFamily="34" charset="-93"/>
              </a:rPr>
              <a:t> </a:t>
            </a:r>
            <a:r>
              <a:rPr lang="en-US" sz="7200" b="1" dirty="0" err="1" smtClean="0">
                <a:latin typeface="HP001" pitchFamily="34" charset="-93"/>
                <a:ea typeface="HP001" pitchFamily="34" charset="-93"/>
              </a:rPr>
              <a:t>quả</a:t>
            </a:r>
            <a:r>
              <a:rPr lang="en-US" sz="7200" b="1" dirty="0" smtClean="0">
                <a:latin typeface="HP001" pitchFamily="34" charset="-93"/>
                <a:ea typeface="HP001" pitchFamily="34" charset="-93"/>
              </a:rPr>
              <a:t> </a:t>
            </a:r>
            <a:r>
              <a:rPr lang="en-US" sz="7200" b="1" dirty="0" err="1" smtClean="0">
                <a:latin typeface="HP001" pitchFamily="34" charset="-93"/>
                <a:ea typeface="HP001" pitchFamily="34" charset="-93"/>
              </a:rPr>
              <a:t>bư</a:t>
            </a:r>
            <a:r>
              <a:rPr lang="en-US" sz="5400" dirty="0" err="1" smtClean="0">
                <a:latin typeface="HP001" pitchFamily="34" charset="-93"/>
                <a:ea typeface="HP001" pitchFamily="34" charset="-93"/>
              </a:rPr>
              <a:t>ở</a:t>
            </a:r>
            <a:r>
              <a:rPr lang="en-US" sz="7200" b="1" dirty="0" err="1" smtClean="0">
                <a:latin typeface="HP001" pitchFamily="34" charset="-93"/>
                <a:ea typeface="HP001" pitchFamily="34" charset="-93"/>
              </a:rPr>
              <a:t>i</a:t>
            </a:r>
            <a:endParaRPr lang="vi-VN" sz="7200" b="1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1" y="3752671"/>
            <a:ext cx="5440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latin typeface="HP001" pitchFamily="34" charset="-93"/>
                <a:ea typeface="HP001" pitchFamily="34" charset="-93"/>
              </a:rPr>
              <a:t> </a:t>
            </a:r>
            <a:r>
              <a:rPr lang="en-US" sz="7200" b="1" dirty="0" err="1">
                <a:latin typeface="HP001" pitchFamily="34" charset="-93"/>
                <a:ea typeface="HP001" pitchFamily="34" charset="-93"/>
              </a:rPr>
              <a:t>chim</a:t>
            </a:r>
            <a:r>
              <a:rPr lang="en-US" sz="7200" b="1" dirty="0">
                <a:latin typeface="HP001" pitchFamily="34" charset="-93"/>
                <a:ea typeface="HP001" pitchFamily="34" charset="-93"/>
              </a:rPr>
              <a:t> </a:t>
            </a:r>
            <a:r>
              <a:rPr lang="en-US" sz="7200" b="1" dirty="0" err="1">
                <a:latin typeface="HP001" pitchFamily="34" charset="-93"/>
                <a:ea typeface="HP001" pitchFamily="34" charset="-93"/>
              </a:rPr>
              <a:t>khư</a:t>
            </a:r>
            <a:r>
              <a:rPr lang="en-US" sz="5400" dirty="0" err="1">
                <a:latin typeface="HP001" pitchFamily="34" charset="-93"/>
                <a:ea typeface="HP001" pitchFamily="34" charset="-93"/>
              </a:rPr>
              <a:t>ớ</a:t>
            </a:r>
            <a:r>
              <a:rPr lang="en-US" sz="7200" b="1" dirty="0" err="1">
                <a:latin typeface="HP001" pitchFamily="34" charset="-93"/>
                <a:ea typeface="HP001" pitchFamily="34" charset="-93"/>
              </a:rPr>
              <a:t>u</a:t>
            </a:r>
            <a:endParaRPr lang="vi-VN" sz="7200" b="1" dirty="0"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4250652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2222" r="8594" b="65555"/>
          <a:stretch/>
        </p:blipFill>
        <p:spPr>
          <a:xfrm>
            <a:off x="1524000" y="0"/>
            <a:ext cx="9144000" cy="36318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71600" y="381000"/>
            <a:ext cx="2620296" cy="838200"/>
            <a:chOff x="76200" y="152400"/>
            <a:chExt cx="2620296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14400" y="228600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6200" y="1524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8600" y="3672818"/>
            <a:ext cx="1173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Laïc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con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vaät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ñaëc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bieät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Noù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coù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böôùu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to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ôû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löng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Böôùu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cuûa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laïc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nôi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döï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tröõ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chaát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beùo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Nhôø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theá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noù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coù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theå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soáng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qua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nhieàu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ngaøy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caàn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aên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uoáng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Laïc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giuùp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con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ngöôøi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baêng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qua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vuøng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maïc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caèn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0148248" y="4198960"/>
            <a:ext cx="1143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374408" y="4758349"/>
            <a:ext cx="94184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9296400" y="5882185"/>
            <a:ext cx="1144137" cy="179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" name="Group 12"/>
          <p:cNvGrpSpPr/>
          <p:nvPr/>
        </p:nvGrpSpPr>
        <p:grpSpPr>
          <a:xfrm>
            <a:off x="7467600" y="3675567"/>
            <a:ext cx="152400" cy="513785"/>
            <a:chOff x="6400800" y="194146"/>
            <a:chExt cx="236483" cy="766958"/>
          </a:xfrm>
        </p:grpSpPr>
        <p:cxnSp>
          <p:nvCxnSpPr>
            <p:cNvPr id="14" name="Straight Connector 13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3071352" y="4321736"/>
            <a:ext cx="152400" cy="403936"/>
            <a:chOff x="6400800" y="194146"/>
            <a:chExt cx="236483" cy="766958"/>
          </a:xfrm>
        </p:grpSpPr>
        <p:cxnSp>
          <p:nvCxnSpPr>
            <p:cNvPr id="18" name="Straight Connector 17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Group 19"/>
          <p:cNvGrpSpPr/>
          <p:nvPr/>
        </p:nvGrpSpPr>
        <p:grpSpPr>
          <a:xfrm>
            <a:off x="1308990" y="4873655"/>
            <a:ext cx="184355" cy="460648"/>
            <a:chOff x="6400800" y="194146"/>
            <a:chExt cx="236483" cy="766958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 22"/>
          <p:cNvGrpSpPr/>
          <p:nvPr/>
        </p:nvGrpSpPr>
        <p:grpSpPr>
          <a:xfrm>
            <a:off x="5029200" y="5459694"/>
            <a:ext cx="152400" cy="422491"/>
            <a:chOff x="6400800" y="194146"/>
            <a:chExt cx="236483" cy="766958"/>
          </a:xfrm>
        </p:grpSpPr>
        <p:cxnSp>
          <p:nvCxnSpPr>
            <p:cNvPr id="24" name="Straight Connector 23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8077200" y="5952564"/>
            <a:ext cx="152400" cy="460483"/>
            <a:chOff x="6400800" y="194146"/>
            <a:chExt cx="236483" cy="766958"/>
          </a:xfrm>
        </p:grpSpPr>
        <p:cxnSp>
          <p:nvCxnSpPr>
            <p:cNvPr id="27" name="Straight Connector 26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886263" y="5246912"/>
            <a:ext cx="10740571" cy="125950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 đà có bộ phận gì đặc biệt? Bộ phận đó nằm ở đâu?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381000" y="1447800"/>
            <a:ext cx="647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162800" y="1447800"/>
            <a:ext cx="46109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99757" y="2075219"/>
            <a:ext cx="5856791" cy="374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63860" y="4136086"/>
            <a:ext cx="75133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63860" y="5275619"/>
            <a:ext cx="11209917" cy="125950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lạc đà có thể sống nhiều ngày mà không cần ăn uống</a:t>
            </a:r>
            <a:r>
              <a:rPr lang="en-US" sz="419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19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5341" y="5246912"/>
            <a:ext cx="11126954" cy="125950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 đà có lợi ích gì đối với con người?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09800" y="3429000"/>
            <a:ext cx="9522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285" y="140483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Laïc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con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vaät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ñaëc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bieät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böôùu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to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ôû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löng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Böôùu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cuûa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laïc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nôi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döï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tröõ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chaát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beùo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Nhôø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theá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theå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soáng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qua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nhieàu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ngaøy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caàn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aên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uoáng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Laïc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giuùp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con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ngöôøi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baêng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qua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vuøng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maïc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caèn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855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3" t="79185" r="13021" b="5336"/>
          <a:stretch/>
        </p:blipFill>
        <p:spPr>
          <a:xfrm>
            <a:off x="6324601" y="3886200"/>
            <a:ext cx="2862617" cy="286261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1000" y="15240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57402" y="552451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atin typeface="VNI-Avo" pitchFamily="2" charset="0"/>
                <a:cs typeface="Times New Roman" panose="02020603050405020304" pitchFamily="18" charset="0"/>
              </a:rPr>
              <a:t>Lôïi</a:t>
            </a:r>
            <a:r>
              <a:rPr lang="en-US" sz="54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VNI-Avo" pitchFamily="2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VNI-Avo" pitchFamily="2" charset="0"/>
                <a:cs typeface="Times New Roman" panose="02020603050405020304" pitchFamily="18" charset="0"/>
              </a:rPr>
              <a:t>cuûa</a:t>
            </a:r>
            <a:r>
              <a:rPr lang="en-US" sz="54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VNI-Avo" pitchFamily="2" charset="0"/>
                <a:cs typeface="Times New Roman" panose="02020603050405020304" pitchFamily="18" charset="0"/>
              </a:rPr>
              <a:t>vaät</a:t>
            </a:r>
            <a:r>
              <a:rPr lang="en-US" sz="54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VNI-Avo" pitchFamily="2" charset="0"/>
                <a:cs typeface="Times New Roman" panose="02020603050405020304" pitchFamily="18" charset="0"/>
              </a:rPr>
              <a:t>nuoâi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t="69231" r="41099" b="4396"/>
          <a:stretch/>
        </p:blipFill>
        <p:spPr>
          <a:xfrm>
            <a:off x="1752601" y="3543302"/>
            <a:ext cx="4419601" cy="3314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87" b="75622" l="48696" r="90087">
                        <a14:foregroundMark x1="57565" y1="67253" x2="71739" y2="66950"/>
                        <a14:foregroundMark x1="52348" y1="62887" x2="53565" y2="71013"/>
                        <a14:foregroundMark x1="52870" y1="61189" x2="62783" y2="59794"/>
                        <a14:foregroundMark x1="81826" y1="61552" x2="86348" y2="64645"/>
                        <a14:foregroundMark x1="82174" y1="66343" x2="83652" y2="73802"/>
                        <a14:foregroundMark x1="76783" y1="70831" x2="79391" y2="69618"/>
                        <a14:foregroundMark x1="49478" y1="69012" x2="55130" y2="72044"/>
                        <a14:foregroundMark x1="58435" y1="72226" x2="68609" y2="73681"/>
                        <a14:foregroundMark x1="72783" y1="74833" x2="82870" y2="74227"/>
                        <a14:foregroundMark x1="84522" y1="72589" x2="85217" y2="74469"/>
                        <a14:foregroundMark x1="83652" y1="72589" x2="86174" y2="73196"/>
                        <a14:foregroundMark x1="64522" y1="60946" x2="78522" y2="59551"/>
                        <a14:foregroundMark x1="82174" y1="60703" x2="85304" y2="62705"/>
                        <a14:foregroundMark x1="51391" y1="61795" x2="50609" y2="65130"/>
                        <a14:foregroundMark x1="50957" y1="61492" x2="55478" y2="60036"/>
                        <a14:foregroundMark x1="49826" y1="62159" x2="50957" y2="65070"/>
                        <a14:foregroundMark x1="51391" y1="66707" x2="50870" y2="70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65" t="59276" r="9857" b="24649"/>
          <a:stretch/>
        </p:blipFill>
        <p:spPr>
          <a:xfrm>
            <a:off x="5138738" y="1905000"/>
            <a:ext cx="552926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902479" y="1375655"/>
            <a:ext cx="38963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8E2B11-008F-4FD6-AA97-94C6727D3823}"/>
              </a:ext>
            </a:extLst>
          </p:cNvPr>
          <p:cNvSpPr/>
          <p:nvPr/>
        </p:nvSpPr>
        <p:spPr>
          <a:xfrm>
            <a:off x="2175731" y="3349651"/>
            <a:ext cx="74029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 các con vật có hại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34" y="163255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00" y="470723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018" y="2095324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0" y="113229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9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215" y="6022062"/>
            <a:ext cx="811148" cy="816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25" y="390013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01194" y="5844108"/>
            <a:ext cx="4633580" cy="994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BẢO VỆ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947" y="4818714"/>
            <a:ext cx="2563484" cy="2050787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51BA0F-4C1C-6CFD-DE58-ACBA3D044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675" y="-281187"/>
            <a:ext cx="1941429" cy="1856600"/>
          </a:xfrm>
          <a:prstGeom prst="rect">
            <a:avLst/>
          </a:prstGeom>
        </p:spPr>
      </p:pic>
      <p:pic>
        <p:nvPicPr>
          <p:cNvPr id="1026" name="Picture 2" descr="Độc đáo Hội thi Hoàng tử trâu ở Ngọc Chiế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90" y="441720"/>
            <a:ext cx="6400799" cy="480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5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215" y="6022062"/>
            <a:ext cx="811148" cy="816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25" y="390013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32043" y="5536762"/>
            <a:ext cx="4928323" cy="970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28" y="4793732"/>
            <a:ext cx="2286838" cy="200964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51BA0F-4C1C-6CFD-DE58-ACBA3D044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675" y="-234053"/>
            <a:ext cx="1941429" cy="1856600"/>
          </a:xfrm>
          <a:prstGeom prst="rect">
            <a:avLst/>
          </a:prstGeom>
        </p:spPr>
      </p:pic>
      <p:pic>
        <p:nvPicPr>
          <p:cNvPr id="2050" name="Picture 2" descr="Ruồi chứa hàng trăm loại vi khuẩn, truyền vào thức ăn ăn gây bệnh tật. Ảnh: Healt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89" y="66714"/>
            <a:ext cx="6844445" cy="472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6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5733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215" y="6022062"/>
            <a:ext cx="811148" cy="816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25" y="390013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01194" y="5844108"/>
            <a:ext cx="4633580" cy="994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BẢO VỆ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947" y="4818714"/>
            <a:ext cx="2563484" cy="2050787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51BA0F-4C1C-6CFD-DE58-ACBA3D044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675" y="-281187"/>
            <a:ext cx="1941429" cy="1856600"/>
          </a:xfrm>
          <a:prstGeom prst="rect">
            <a:avLst/>
          </a:prstGeom>
        </p:spPr>
      </p:pic>
      <p:pic>
        <p:nvPicPr>
          <p:cNvPr id="15362" name="Picture 2" descr="https://vtv1.mediacdn.vn/thumb_w/800/2018/10/13/con-lon-crop-153936685627216669016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45" y="462744"/>
            <a:ext cx="6969552" cy="43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64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215" y="6022062"/>
            <a:ext cx="811148" cy="816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25" y="390013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01194" y="5844108"/>
            <a:ext cx="4633580" cy="994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BẢO VỆ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947" y="4818714"/>
            <a:ext cx="2563484" cy="2050787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51BA0F-4C1C-6CFD-DE58-ACBA3D044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675" y="-281187"/>
            <a:ext cx="1941429" cy="1856600"/>
          </a:xfrm>
          <a:prstGeom prst="rect">
            <a:avLst/>
          </a:prstGeom>
        </p:spPr>
      </p:pic>
      <p:pic>
        <p:nvPicPr>
          <p:cNvPr id="14338" name="Picture 2" descr="https://vnkings.com/wp-content/uploads/2018/06/photo1510368029310-1510368029521-0-9-334-547-crop-151036806343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43" y="179109"/>
            <a:ext cx="7028561" cy="463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3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215" y="6022062"/>
            <a:ext cx="811148" cy="816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25" y="390013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32043" y="5536762"/>
            <a:ext cx="4928323" cy="970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28" y="4793732"/>
            <a:ext cx="2286838" cy="200964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51BA0F-4C1C-6CFD-DE58-ACBA3D044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675" y="-234053"/>
            <a:ext cx="1941429" cy="1856600"/>
          </a:xfrm>
          <a:prstGeom prst="rect">
            <a:avLst/>
          </a:prstGeom>
        </p:spPr>
      </p:pic>
      <p:pic>
        <p:nvPicPr>
          <p:cNvPr id="10242" name="Picture 2" descr="https://vtv1.mediacdn.vn/thumb_w/650/2023/3/10/10032023-chuot-o-thanh-pho-new-york-covid-19-1678438438497163236765-crop-1678438445741799236928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89" y="42509"/>
            <a:ext cx="6861058" cy="475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215" y="6022062"/>
            <a:ext cx="811148" cy="816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25" y="390013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01194" y="5844108"/>
            <a:ext cx="4633580" cy="994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BẢO VỆ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947" y="4818714"/>
            <a:ext cx="2563484" cy="2050787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51BA0F-4C1C-6CFD-DE58-ACBA3D044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675" y="-281187"/>
            <a:ext cx="1941429" cy="1856600"/>
          </a:xfrm>
          <a:prstGeom prst="rect">
            <a:avLst/>
          </a:prstGeom>
        </p:spPr>
      </p:pic>
      <p:pic>
        <p:nvPicPr>
          <p:cNvPr id="13314" name="Picture 2" descr="https://upload.wikimedia.org/wikipedia/commons/thumb/c/c3/Yen_Bai_-_dogs_-_P1390010.JPG/1200px-Yen_Bai_-_dogs_-_P139001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964" y="7978"/>
            <a:ext cx="6711885" cy="477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4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215" y="6022062"/>
            <a:ext cx="811148" cy="816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25" y="390013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32043" y="5536762"/>
            <a:ext cx="4928323" cy="970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28" y="4793732"/>
            <a:ext cx="2286838" cy="200964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51BA0F-4C1C-6CFD-DE58-ACBA3D044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675" y="-234053"/>
            <a:ext cx="1941429" cy="1856600"/>
          </a:xfrm>
          <a:prstGeom prst="rect">
            <a:avLst/>
          </a:prstGeom>
        </p:spPr>
      </p:pic>
      <p:pic>
        <p:nvPicPr>
          <p:cNvPr id="9218" name="Picture 2" descr="Muỗi con vật nhỏ, kẻ thù lớ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27" y="179109"/>
            <a:ext cx="6795355" cy="461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7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215" y="6022062"/>
            <a:ext cx="811148" cy="816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25" y="390013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32043" y="5536762"/>
            <a:ext cx="4928323" cy="970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28" y="4793732"/>
            <a:ext cx="2286838" cy="200964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51BA0F-4C1C-6CFD-DE58-ACBA3D044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675" y="-234053"/>
            <a:ext cx="1941429" cy="1856600"/>
          </a:xfrm>
          <a:prstGeom prst="rect">
            <a:avLst/>
          </a:prstGeom>
        </p:spPr>
      </p:pic>
      <p:pic>
        <p:nvPicPr>
          <p:cNvPr id="8194" name="Picture 2" descr="con gián: tin tức, hình ảnh, video, bình luận mới nhấ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77" y="235670"/>
            <a:ext cx="6800148" cy="455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215" y="6022062"/>
            <a:ext cx="811148" cy="816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25" y="390013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01194" y="5844108"/>
            <a:ext cx="4633580" cy="994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BẢO VỆ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947" y="4818714"/>
            <a:ext cx="2563484" cy="2050787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51BA0F-4C1C-6CFD-DE58-ACBA3D044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675" y="-281187"/>
            <a:ext cx="1941429" cy="1856600"/>
          </a:xfrm>
          <a:prstGeom prst="rect">
            <a:avLst/>
          </a:prstGeom>
        </p:spPr>
      </p:pic>
      <p:pic>
        <p:nvPicPr>
          <p:cNvPr id="12290" name="Picture 2" descr="Mèo con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203" y="84841"/>
            <a:ext cx="6936332" cy="473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84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4574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55578" y="163286"/>
            <a:ext cx="12191999" cy="6313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150" y="1805776"/>
            <a:ext cx="10081120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788"/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nhận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xét</a:t>
            </a:r>
            <a:endParaRPr lang="en-US" sz="6857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5117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91" y="2036078"/>
            <a:ext cx="23622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ộp Văn bản 14"/>
          <p:cNvSpPr txBox="1">
            <a:spLocks noChangeArrowheads="1"/>
          </p:cNvSpPr>
          <p:nvPr/>
        </p:nvSpPr>
        <p:spPr bwMode="auto">
          <a:xfrm>
            <a:off x="838200" y="942976"/>
            <a:ext cx="92202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400" dirty="0">
                <a:latin typeface="Arial-Rounded"/>
                <a:ea typeface="Arial-Rounded"/>
                <a:cs typeface="Arial-Rounded"/>
              </a:rPr>
              <a:t>  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chứa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vần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ươi</a:t>
            </a:r>
            <a:r>
              <a:rPr lang="en-US" sz="5400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ươu</a:t>
            </a:r>
            <a:endParaRPr lang="vi-VN" sz="5400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14" name="Hộp Văn bản 16"/>
          <p:cNvSpPr txBox="1">
            <a:spLocks noChangeArrowheads="1"/>
          </p:cNvSpPr>
          <p:nvPr/>
        </p:nvSpPr>
        <p:spPr bwMode="auto">
          <a:xfrm>
            <a:off x="990600" y="4887323"/>
            <a:ext cx="9677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400" dirty="0" err="1">
                <a:latin typeface="Arial-Rounded"/>
                <a:ea typeface="Arial-Rounded"/>
                <a:cs typeface="Arial-Rounded"/>
              </a:rPr>
              <a:t>Đặt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câu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với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vừa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được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.</a:t>
            </a:r>
            <a:endParaRPr lang="vi-VN" sz="5400" dirty="0"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10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10" y="2015257"/>
            <a:ext cx="2438399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7251904" y="2683481"/>
            <a:ext cx="1702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öôu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494965" y="2700541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55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62000" y="152400"/>
            <a:ext cx="1782096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939421"/>
            <a:ext cx="115823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saép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möa. Chuoàn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thaáp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ñen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kòt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thoåi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maïnh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ñaùm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Roài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truùt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xuoáng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</a:p>
          <a:p>
            <a:pPr algn="just"/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taïnh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haït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long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ñoïng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khí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maùt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meû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3591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8889" r="374" b="68519"/>
          <a:stretch/>
        </p:blipFill>
        <p:spPr>
          <a:xfrm>
            <a:off x="0" y="1295399"/>
            <a:ext cx="12140482" cy="41944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3092" y="5867400"/>
            <a:ext cx="11988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Chim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khöôùu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bieát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baét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chöôùc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tieáng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ngöôøi</a:t>
            </a:r>
            <a:r>
              <a:rPr lang="en-US" sz="4400" b="1" dirty="0">
                <a:latin typeface="VNI-Avo" pitchFamily="2" charset="0"/>
              </a:rPr>
              <a:t>.</a:t>
            </a:r>
            <a:endParaRPr lang="vi-VN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914400" y="2033649"/>
            <a:ext cx="3276600" cy="777667"/>
            <a:chOff x="-604694" y="762000"/>
            <a:chExt cx="3276600" cy="777667"/>
          </a:xfrm>
          <a:solidFill>
            <a:schemeClr val="tx2"/>
          </a:solidFill>
        </p:grpSpPr>
        <p:sp>
          <p:nvSpPr>
            <p:cNvPr id="12" name="Rounded Rectangle 11"/>
            <p:cNvSpPr/>
            <p:nvPr/>
          </p:nvSpPr>
          <p:spPr>
            <a:xfrm>
              <a:off x="233506" y="762000"/>
              <a:ext cx="2438400" cy="7776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604694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24857" y="5867400"/>
            <a:ext cx="15517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C0462"/>
                </a:solidFill>
                <a:latin typeface="VNI-Avo" pitchFamily="2" charset="0"/>
              </a:rPr>
              <a:t>öôu</a:t>
            </a:r>
            <a:endParaRPr lang="vi-VN" sz="44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91464" y="5867400"/>
            <a:ext cx="1191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C0462"/>
                </a:solidFill>
                <a:latin typeface="VNI-Avo" pitchFamily="2" charset="0"/>
              </a:rPr>
              <a:t>öôi</a:t>
            </a:r>
            <a:r>
              <a:rPr lang="en-US" sz="4400" b="1" dirty="0">
                <a:solidFill>
                  <a:srgbClr val="FC0462"/>
                </a:solidFill>
                <a:latin typeface="VNI-Avo" pitchFamily="2" charset="0"/>
              </a:rPr>
              <a:t> </a:t>
            </a:r>
            <a:endParaRPr lang="vi-VN" sz="4400" dirty="0">
              <a:solidFill>
                <a:srgbClr val="FC046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12166241" cy="129539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72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090029" y="-216819"/>
            <a:ext cx="2524961" cy="19367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6997" y="-5524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prstClr val="white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prstClr val="white"/>
                </a:solidFill>
                <a:latin typeface=".VnCooper" pitchFamily="34" charset="0"/>
              </a:rPr>
              <a:t> </a:t>
            </a:r>
            <a:endParaRPr lang="vi-VN" sz="5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6219" y="289480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smtClean="0">
                <a:solidFill>
                  <a:srgbClr val="0070C0"/>
                </a:solidFill>
                <a:latin typeface=".VnCooper" pitchFamily="34" charset="0"/>
              </a:rPr>
              <a:t>69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4876800" y="-26273"/>
            <a:ext cx="6026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VNI-Avo" pitchFamily="2" charset="0"/>
              </a:rPr>
              <a:t>öôi    öôu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792791" y="762000"/>
            <a:ext cx="1693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9600" y="1828800"/>
            <a:ext cx="3250275" cy="2275253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969672" y="2998166"/>
            <a:ext cx="2100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ng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86541" y="1876231"/>
            <a:ext cx="106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ng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86741" y="1905000"/>
            <a:ext cx="1250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858000" y="774866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öôu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6748" y="2931897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2" grpId="0"/>
      <p:bldP spid="33" grpId="0"/>
      <p:bldP spid="1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04800" y="1665678"/>
            <a:ext cx="1158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böôûi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cöôøi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löôùi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möôøi</a:t>
            </a:r>
            <a:endParaRPr lang="en-US" sz="5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 flipH="1">
            <a:off x="3654963" y="1669687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457113" y="1661554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0141051" y="1661612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754040" y="1661669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04800" y="3124526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böôùu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höôu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khöôùu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röôïu</a:t>
            </a:r>
            <a:endParaRPr lang="en-US" sz="5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9861803" y="3119164"/>
            <a:ext cx="1723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7141192" y="3123094"/>
            <a:ext cx="1723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3654963" y="3123094"/>
            <a:ext cx="1723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62000" y="3116240"/>
            <a:ext cx="1723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712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4051" r="8982" b="7754"/>
          <a:stretch/>
        </p:blipFill>
        <p:spPr bwMode="auto">
          <a:xfrm>
            <a:off x="1524001" y="1177636"/>
            <a:ext cx="8915400" cy="556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29018" y="3505200"/>
            <a:ext cx="7448383" cy="2895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229017" y="3962400"/>
            <a:ext cx="7692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öôu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26792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6172200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8891" y="5410200"/>
            <a:ext cx="34676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70C0"/>
                </a:solidFill>
                <a:latin typeface="VNI-Avo" pitchFamily="2" charset="0"/>
              </a:rPr>
              <a:t>töôi cöôøi</a:t>
            </a:r>
            <a:endParaRPr lang="vi-VN" sz="60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871112" y="5396552"/>
            <a:ext cx="1635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746458" y="5396551"/>
            <a:ext cx="1635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öôi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44324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5312</TotalTime>
  <Words>528</Words>
  <Application>Microsoft Office PowerPoint</Application>
  <PresentationFormat>Widescreen</PresentationFormat>
  <Paragraphs>140</Paragraphs>
  <Slides>39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HP-087</vt:lpstr>
      <vt:lpstr>Calibri Light</vt:lpstr>
      <vt:lpstr>Arial-Rounded</vt:lpstr>
      <vt:lpstr>Calibri</vt:lpstr>
      <vt:lpstr>AvantGarde</vt:lpstr>
      <vt:lpstr>.VnCooper</vt:lpstr>
      <vt:lpstr>.VnAvant</vt:lpstr>
      <vt:lpstr>Arial</vt:lpstr>
      <vt:lpstr>UTM Avo</vt:lpstr>
      <vt:lpstr>Times New Roman</vt:lpstr>
      <vt:lpstr>Tahoma</vt:lpstr>
      <vt:lpstr>VNI-Avo</vt:lpstr>
      <vt:lpstr>HP001</vt:lpstr>
      <vt:lpstr>Office Theme</vt:lpstr>
      <vt:lpstr>1_Default Design</vt:lpstr>
      <vt:lpstr>7_Office Theme</vt:lpstr>
      <vt:lpstr>6_Office Theme</vt:lpstr>
      <vt:lpstr>TIẾNG VIỆT 1</vt:lpstr>
      <vt:lpstr>                   öôi    öôu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öôi    öôu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Lôïi ích cuûa vaät nuoâi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Trieu Thi Ta</cp:lastModifiedBy>
  <cp:revision>423</cp:revision>
  <dcterms:created xsi:type="dcterms:W3CDTF">2006-08-16T00:00:00Z</dcterms:created>
  <dcterms:modified xsi:type="dcterms:W3CDTF">2024-12-12T01:28:17Z</dcterms:modified>
</cp:coreProperties>
</file>