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5" r:id="rId2"/>
    <p:sldId id="266" r:id="rId3"/>
    <p:sldId id="270" r:id="rId4"/>
    <p:sldId id="272" r:id="rId5"/>
    <p:sldId id="256" r:id="rId6"/>
    <p:sldId id="260" r:id="rId7"/>
    <p:sldId id="258" r:id="rId8"/>
    <p:sldId id="274" r:id="rId9"/>
    <p:sldId id="275" r:id="rId10"/>
    <p:sldId id="257" r:id="rId11"/>
    <p:sldId id="276" r:id="rId12"/>
    <p:sldId id="277" r:id="rId13"/>
    <p:sldId id="278" r:id="rId14"/>
    <p:sldId id="279" r:id="rId15"/>
    <p:sldId id="281" r:id="rId16"/>
    <p:sldId id="283" r:id="rId17"/>
    <p:sldId id="282" r:id="rId18"/>
    <p:sldId id="284" r:id="rId19"/>
    <p:sldId id="259" r:id="rId20"/>
    <p:sldId id="269" r:id="rId21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155" autoAdjust="0"/>
  </p:normalViewPr>
  <p:slideViewPr>
    <p:cSldViewPr>
      <p:cViewPr varScale="1">
        <p:scale>
          <a:sx n="43" d="100"/>
          <a:sy n="43" d="100"/>
        </p:scale>
        <p:origin x="9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3811E-7A2D-4161-9492-4920DEF60C54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5EC86-3160-4267-BFAD-C29EFEA14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6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359F4-7AB0-48D8-A433-24D242BFDC0F}" type="datetimeFigureOut">
              <a:rPr lang="en-US" smtClean="0"/>
              <a:pPr/>
              <a:t>07/11/2024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D6FF9-BE28-478E-8113-74044F4A6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760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AC51-6E6C-40A9-A4DA-767DDA008330}" type="datetime1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4000-8F07-48E3-9EF3-C9D39C46AF79}" type="datetime1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A834-6B37-451F-8CA9-9BEFFBD9B585}" type="datetime1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6DD9-9F0E-47B8-B47B-4EB432DB9923}" type="datetime1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3572-28F9-494A-B756-728E0172453F}" type="datetime1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8B2A-1A37-4E79-87A4-D46F824EB9A7}" type="datetime1">
              <a:rPr lang="en-US" smtClean="0"/>
              <a:t>07/11/2024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2D12-CDB8-4080-A52F-150BE0F47606}" type="datetime1">
              <a:rPr lang="en-US" smtClean="0"/>
              <a:t>07/11/2024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36CD-4CFF-4CD9-A97E-95D9E5F0BE5C}" type="datetime1">
              <a:rPr lang="en-US" smtClean="0"/>
              <a:t>07/11/2024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413-4DCF-4159-959E-C6905F08C6E7}" type="datetime1">
              <a:rPr lang="en-US" smtClean="0"/>
              <a:t>07/11/2024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5855-CE66-4D0B-8DD8-EEBE8E354BF5}" type="datetime1">
              <a:rPr lang="en-US" smtClean="0"/>
              <a:t>07/11/2024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CE51-247F-43E9-8384-3AED2052E178}" type="datetime1">
              <a:rPr lang="en-US" smtClean="0"/>
              <a:t>07/11/2024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0E275-8761-4183-91AB-9852ECEA08EF}" type="datetime1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9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101.svg"/><Relationship Id="rId21" Type="http://schemas.openxmlformats.org/officeDocument/2006/relationships/image" Target="../media/image113.svg"/><Relationship Id="rId34" Type="http://schemas.openxmlformats.org/officeDocument/2006/relationships/image" Target="../media/image17.png"/><Relationship Id="rId7" Type="http://schemas.openxmlformats.org/officeDocument/2006/relationships/image" Target="../media/image25.svg"/><Relationship Id="rId12" Type="http://schemas.openxmlformats.org/officeDocument/2006/relationships/image" Target="../media/image6.png"/><Relationship Id="rId17" Type="http://schemas.openxmlformats.org/officeDocument/2006/relationships/image" Target="../media/image13.svg"/><Relationship Id="rId25" Type="http://schemas.openxmlformats.org/officeDocument/2006/relationships/image" Target="../media/image117.svg"/><Relationship Id="rId33" Type="http://schemas.openxmlformats.org/officeDocument/2006/relationships/image" Target="../media/image123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7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image" Target="../media/image127.svg"/><Relationship Id="rId5" Type="http://schemas.openxmlformats.org/officeDocument/2006/relationships/image" Target="../media/image103.svg"/><Relationship Id="rId15" Type="http://schemas.openxmlformats.org/officeDocument/2006/relationships/image" Target="../media/image111.svg"/><Relationship Id="rId23" Type="http://schemas.openxmlformats.org/officeDocument/2006/relationships/image" Target="../media/image115.svg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99.svg"/><Relationship Id="rId31" Type="http://schemas.openxmlformats.org/officeDocument/2006/relationships/image" Target="../media/image121.svg"/><Relationship Id="rId4" Type="http://schemas.openxmlformats.org/officeDocument/2006/relationships/image" Target="../media/image2.png"/><Relationship Id="rId9" Type="http://schemas.openxmlformats.org/officeDocument/2006/relationships/image" Target="../media/image105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19.svg"/><Relationship Id="rId30" Type="http://schemas.openxmlformats.org/officeDocument/2006/relationships/image" Target="../media/image15.png"/><Relationship Id="rId35" Type="http://schemas.openxmlformats.org/officeDocument/2006/relationships/image" Target="../media/image125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12" Type="http://schemas.openxmlformats.org/officeDocument/2006/relationships/image" Target="../media/image42.png"/><Relationship Id="rId7" Type="http://schemas.openxmlformats.org/officeDocument/2006/relationships/image" Target="../media/image25.svg"/><Relationship Id="rId17" Type="http://schemas.openxmlformats.org/officeDocument/2006/relationships/image" Target="../media/image34.jpeg"/><Relationship Id="rId2" Type="http://schemas.openxmlformats.org/officeDocument/2006/relationships/image" Target="../media/image40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0.png"/><Relationship Id="rId9" Type="http://schemas.openxmlformats.org/officeDocument/2006/relationships/image" Target="../media/image27.sv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12" Type="http://schemas.openxmlformats.org/officeDocument/2006/relationships/image" Target="../media/image42.png"/><Relationship Id="rId7" Type="http://schemas.openxmlformats.org/officeDocument/2006/relationships/image" Target="../media/image25.svg"/><Relationship Id="rId17" Type="http://schemas.openxmlformats.org/officeDocument/2006/relationships/image" Target="../media/image37.jpeg"/><Relationship Id="rId2" Type="http://schemas.openxmlformats.org/officeDocument/2006/relationships/image" Target="../media/image40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0.png"/><Relationship Id="rId9" Type="http://schemas.openxmlformats.org/officeDocument/2006/relationships/image" Target="../media/image27.sv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12" Type="http://schemas.openxmlformats.org/officeDocument/2006/relationships/image" Target="../media/image42.png"/><Relationship Id="rId7" Type="http://schemas.openxmlformats.org/officeDocument/2006/relationships/image" Target="../media/image25.svg"/><Relationship Id="rId17" Type="http://schemas.openxmlformats.org/officeDocument/2006/relationships/image" Target="../media/image39.jpeg"/><Relationship Id="rId2" Type="http://schemas.openxmlformats.org/officeDocument/2006/relationships/image" Target="../media/image40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0.png"/><Relationship Id="rId9" Type="http://schemas.openxmlformats.org/officeDocument/2006/relationships/image" Target="../media/image27.svg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12" Type="http://schemas.openxmlformats.org/officeDocument/2006/relationships/image" Target="../media/image42.png"/><Relationship Id="rId7" Type="http://schemas.openxmlformats.org/officeDocument/2006/relationships/image" Target="../media/image25.svg"/><Relationship Id="rId2" Type="http://schemas.openxmlformats.org/officeDocument/2006/relationships/image" Target="../media/image40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0.png"/><Relationship Id="rId9" Type="http://schemas.openxmlformats.org/officeDocument/2006/relationships/image" Target="../media/image27.sv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12" Type="http://schemas.openxmlformats.org/officeDocument/2006/relationships/image" Target="../media/image42.png"/><Relationship Id="rId7" Type="http://schemas.openxmlformats.org/officeDocument/2006/relationships/image" Target="../media/image25.svg"/><Relationship Id="rId17" Type="http://schemas.openxmlformats.org/officeDocument/2006/relationships/image" Target="../media/image48.png"/><Relationship Id="rId2" Type="http://schemas.openxmlformats.org/officeDocument/2006/relationships/image" Target="../media/image40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47.png"/><Relationship Id="rId9" Type="http://schemas.openxmlformats.org/officeDocument/2006/relationships/image" Target="../media/image27.sv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48.svg"/><Relationship Id="rId18" Type="http://schemas.openxmlformats.org/officeDocument/2006/relationships/image" Target="../media/image59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56.png"/><Relationship Id="rId17" Type="http://schemas.openxmlformats.org/officeDocument/2006/relationships/image" Target="../media/image52.svg"/><Relationship Id="rId2" Type="http://schemas.openxmlformats.org/officeDocument/2006/relationships/image" Target="../media/image51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55.png"/><Relationship Id="rId19" Type="http://schemas.openxmlformats.org/officeDocument/2006/relationships/image" Target="../media/image54.svg"/><Relationship Id="rId4" Type="http://schemas.openxmlformats.org/officeDocument/2006/relationships/image" Target="../media/image52.png"/><Relationship Id="rId9" Type="http://schemas.openxmlformats.org/officeDocument/2006/relationships/image" Target="../media/image44.svg"/><Relationship Id="rId1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29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svg"/><Relationship Id="rId31" Type="http://schemas.openxmlformats.org/officeDocument/2006/relationships/image" Target="../media/image21.jpeg"/><Relationship Id="rId30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9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101.svg"/><Relationship Id="rId21" Type="http://schemas.openxmlformats.org/officeDocument/2006/relationships/image" Target="../media/image113.svg"/><Relationship Id="rId34" Type="http://schemas.openxmlformats.org/officeDocument/2006/relationships/image" Target="../media/image17.png"/><Relationship Id="rId7" Type="http://schemas.openxmlformats.org/officeDocument/2006/relationships/image" Target="../media/image25.svg"/><Relationship Id="rId12" Type="http://schemas.openxmlformats.org/officeDocument/2006/relationships/image" Target="../media/image6.png"/><Relationship Id="rId17" Type="http://schemas.openxmlformats.org/officeDocument/2006/relationships/image" Target="../media/image13.svg"/><Relationship Id="rId25" Type="http://schemas.openxmlformats.org/officeDocument/2006/relationships/image" Target="../media/image117.svg"/><Relationship Id="rId33" Type="http://schemas.openxmlformats.org/officeDocument/2006/relationships/image" Target="../media/image123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7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image" Target="../media/image127.svg"/><Relationship Id="rId5" Type="http://schemas.openxmlformats.org/officeDocument/2006/relationships/image" Target="../media/image103.svg"/><Relationship Id="rId15" Type="http://schemas.openxmlformats.org/officeDocument/2006/relationships/image" Target="../media/image111.svg"/><Relationship Id="rId23" Type="http://schemas.openxmlformats.org/officeDocument/2006/relationships/image" Target="../media/image115.svg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99.svg"/><Relationship Id="rId31" Type="http://schemas.openxmlformats.org/officeDocument/2006/relationships/image" Target="../media/image121.svg"/><Relationship Id="rId4" Type="http://schemas.openxmlformats.org/officeDocument/2006/relationships/image" Target="../media/image2.png"/><Relationship Id="rId9" Type="http://schemas.openxmlformats.org/officeDocument/2006/relationships/image" Target="../media/image105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19.svg"/><Relationship Id="rId30" Type="http://schemas.openxmlformats.org/officeDocument/2006/relationships/image" Target="../media/image15.png"/><Relationship Id="rId35" Type="http://schemas.openxmlformats.org/officeDocument/2006/relationships/image" Target="../media/image12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29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svg"/><Relationship Id="rId31" Type="http://schemas.openxmlformats.org/officeDocument/2006/relationships/image" Target="../media/image22.png"/><Relationship Id="rId30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29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svg"/><Relationship Id="rId31" Type="http://schemas.openxmlformats.org/officeDocument/2006/relationships/image" Target="../media/image23.jpeg"/><Relationship Id="rId30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29.png"/><Relationship Id="rId2" Type="http://schemas.openxmlformats.org/officeDocument/2006/relationships/image" Target="../media/image24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30.png"/><Relationship Id="rId4" Type="http://schemas.openxmlformats.org/officeDocument/2006/relationships/image" Target="../media/image25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56560">
            <a:off x="17003228" y="1137670"/>
            <a:ext cx="760877" cy="1073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04847">
            <a:off x="517967" y="3803119"/>
            <a:ext cx="1122310" cy="11223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461588">
            <a:off x="16112009" y="6189179"/>
            <a:ext cx="1221388" cy="12968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646022">
            <a:off x="544691" y="476732"/>
            <a:ext cx="1303493" cy="1201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777506" y="3980342"/>
            <a:ext cx="1077413" cy="1288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138642" y="563362"/>
            <a:ext cx="1433059" cy="930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8003586">
            <a:off x="16298884" y="2278356"/>
            <a:ext cx="545634" cy="1130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920968">
            <a:off x="691536" y="2688533"/>
            <a:ext cx="1935172" cy="6333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129358">
            <a:off x="2016552" y="1617438"/>
            <a:ext cx="839734" cy="7985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453495">
            <a:off x="449009" y="6682804"/>
            <a:ext cx="1260226" cy="1426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10601344">
            <a:off x="547998" y="4918056"/>
            <a:ext cx="1451981" cy="1451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438273">
            <a:off x="17174152" y="6290540"/>
            <a:ext cx="399981" cy="18486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-3659741">
            <a:off x="15516672" y="7933902"/>
            <a:ext cx="913813" cy="9341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 rot="1842453">
            <a:off x="16896164" y="8692004"/>
            <a:ext cx="876542" cy="9778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 rot="1045001">
            <a:off x="2122556" y="7316621"/>
            <a:ext cx="862233" cy="1618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 rot="-4492633">
            <a:off x="1172670" y="8480136"/>
            <a:ext cx="616301" cy="181265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209800" y="800100"/>
            <a:ext cx="14364909" cy="6602141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15838411" y="3771392"/>
            <a:ext cx="708008" cy="7080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36077" y="1714501"/>
            <a:ext cx="14427923" cy="3244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+mj-lt"/>
              </a:rPr>
              <a:t>CHÀO MỪNG CÁC THẦY, CÔ GIÁO ĐẾN </a:t>
            </a:r>
            <a:r>
              <a:rPr lang="en-US" sz="7200" b="1" smtClean="0">
                <a:latin typeface="+mj-lt"/>
              </a:rPr>
              <a:t>DỰ GIỜ </a:t>
            </a:r>
            <a:r>
              <a:rPr lang="en-US" sz="7200" b="1" dirty="0" smtClean="0">
                <a:latin typeface="+mj-lt"/>
              </a:rPr>
              <a:t>TIẾT HỌC</a:t>
            </a:r>
            <a:endParaRPr lang="en-US" sz="72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8852532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9, 10</a:t>
            </a: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7A3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13937402" y="9387986"/>
            <a:ext cx="2895600" cy="541763"/>
          </a:xfrm>
        </p:spPr>
        <p:txBody>
          <a:bodyPr/>
          <a:lstStyle/>
          <a:p>
            <a:r>
              <a:rPr lang="en-US" sz="2000" b="1" dirty="0" smtClean="0"/>
              <a:t>1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97473">
            <a:off x="15596518" y="6084434"/>
            <a:ext cx="1101434" cy="10794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62000" y="647700"/>
            <a:ext cx="16611600" cy="8991600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840615">
            <a:off x="15961016" y="8817194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75697" y="8785845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741115" y="6039067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459455">
            <a:off x="-353411" y="8621662"/>
            <a:ext cx="2058223" cy="47731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87987">
            <a:off x="117897" y="-51843"/>
            <a:ext cx="1810452" cy="192229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69" y="1918494"/>
            <a:ext cx="4368101" cy="6477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93482" y="1592806"/>
            <a:ext cx="10673621" cy="7594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tộc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35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fr-FR" sz="35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fr-FR" sz="35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chiến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Nguyễn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Phan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Chánh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3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3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thác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3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</a:t>
            </a:r>
            <a:r>
              <a:rPr lang="fr-FR" sz="3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trầm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ấm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đạo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nâu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nâu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đỏ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xám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3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khuynh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gũi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quen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mĩ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tộc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74344" y="9383060"/>
            <a:ext cx="2895600" cy="365125"/>
          </a:xfrm>
        </p:spPr>
        <p:txBody>
          <a:bodyPr/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97473">
            <a:off x="15596518" y="6084434"/>
            <a:ext cx="1101434" cy="10794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62000" y="647700"/>
            <a:ext cx="16611600" cy="8991600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840615">
            <a:off x="15961016" y="8817194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75697" y="8785845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850028" y="6867884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459455">
            <a:off x="-353411" y="8621662"/>
            <a:ext cx="2058223" cy="47731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87987">
            <a:off x="117897" y="-51843"/>
            <a:ext cx="1810452" cy="19222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263200" y="2230269"/>
            <a:ext cx="76200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Yếu tố dân tộc được thể hiện qua tác phẩm Thiếu nữ trong vườn của họa sĩ Nguyễn Gia Trí:</a:t>
            </a: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500" dirty="0" smtClean="0">
                <a:ea typeface="Calibri" panose="020F0502020204030204" pitchFamily="34" charset="0"/>
                <a:cs typeface="Arial" panose="020B0604020202020204" pitchFamily="34" charset="0"/>
              </a:rPr>
              <a:t>Trang </a:t>
            </a:r>
            <a:r>
              <a:rPr lang="vi-VN" sz="3500" dirty="0">
                <a:ea typeface="Calibri" panose="020F0502020204030204" pitchFamily="34" charset="0"/>
                <a:cs typeface="Arial" panose="020B0604020202020204" pitchFamily="34" charset="0"/>
              </a:rPr>
              <a:t>phục áo dài truyền thống. </a:t>
            </a: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500" dirty="0" smtClean="0">
                <a:ea typeface="Calibri" panose="020F0502020204030204" pitchFamily="34" charset="0"/>
                <a:cs typeface="Arial" panose="020B0604020202020204" pitchFamily="34" charset="0"/>
              </a:rPr>
              <a:t>Khung </a:t>
            </a:r>
            <a:r>
              <a:rPr lang="vi-VN" sz="3500" dirty="0">
                <a:ea typeface="Calibri" panose="020F0502020204030204" pitchFamily="34" charset="0"/>
                <a:cs typeface="Arial" panose="020B0604020202020204" pitchFamily="34" charset="0"/>
              </a:rPr>
              <a:t>cảnh thiên nhiên thân quen với đời sống thường ngày. </a:t>
            </a:r>
          </a:p>
        </p:txBody>
      </p:sp>
      <p:pic>
        <p:nvPicPr>
          <p:cNvPr id="16" name="Picture 15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3" y="1442436"/>
            <a:ext cx="8225049" cy="69530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V="1">
            <a:off x="3124200" y="6721475"/>
            <a:ext cx="2895600" cy="6024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7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97473">
            <a:off x="15596518" y="6084434"/>
            <a:ext cx="1101434" cy="10794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62000" y="647700"/>
            <a:ext cx="16611600" cy="8991600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840615">
            <a:off x="15961016" y="8817194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75697" y="8785845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850028" y="6867884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459455">
            <a:off x="-353411" y="8621662"/>
            <a:ext cx="2058223" cy="47731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87987">
            <a:off x="117897" y="-51843"/>
            <a:ext cx="1810452" cy="19222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752851" y="2180472"/>
            <a:ext cx="7881800" cy="5824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5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Yếu </a:t>
            </a:r>
            <a:r>
              <a:rPr lang="vi-VN" sz="3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tố dân tộc được thể hiện qua tác phẩm Mẹ con của họa sĩ Vũ Giáng Hương: </a:t>
            </a:r>
            <a:endParaRPr lang="vi-VN" sz="3500" b="1" dirty="0" smtClean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500" dirty="0">
                <a:ea typeface="Calibri" panose="020F0502020204030204" pitchFamily="34" charset="0"/>
                <a:cs typeface="Arial" panose="020B0604020202020204" pitchFamily="34" charset="0"/>
              </a:rPr>
              <a:t>Những chi tiết như chiếc áo, khăn, vật dụng gia đình,…đã thể hiện vẻ đẹp của cuộc sống đồng bào miền núi một cách chân thật. </a:t>
            </a:r>
          </a:p>
        </p:txBody>
      </p:sp>
      <p:pic>
        <p:nvPicPr>
          <p:cNvPr id="14" name="Picture 13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96" y="1794344"/>
            <a:ext cx="7382778" cy="64848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9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28290" y="342900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0574" y="2079806"/>
            <a:ext cx="16636267" cy="8011180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3980014" y="536354"/>
            <a:ext cx="10337389" cy="99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vi-VN" sz="5600" b="1" u="none" dirty="0" smtClean="0"/>
              <a:t>2. THỂ HIỆN</a:t>
            </a:r>
            <a:endParaRPr lang="en-US" sz="5600" b="1" u="none" dirty="0"/>
          </a:p>
        </p:txBody>
      </p:sp>
      <p:sp>
        <p:nvSpPr>
          <p:cNvPr id="36" name="Rectangle 35"/>
          <p:cNvSpPr/>
          <p:nvPr/>
        </p:nvSpPr>
        <p:spPr>
          <a:xfrm>
            <a:off x="1329687" y="4033388"/>
            <a:ext cx="5638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Em hãy nêu các bước thể hiện tính dân tộc trên </a:t>
            </a:r>
            <a:r>
              <a:rPr lang="vi-VN" sz="40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sản phẩm mĩ thuật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theo hình thức vẽ màu </a:t>
            </a:r>
            <a:r>
              <a:rPr lang="vi-VN" sz="40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sáp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481718"/>
            <a:ext cx="9190875" cy="7081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34" y="2500768"/>
            <a:ext cx="1696407" cy="156597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3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97473">
            <a:off x="15596518" y="6084434"/>
            <a:ext cx="1101434" cy="10794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62000" y="647700"/>
            <a:ext cx="16611600" cy="8991600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840615">
            <a:off x="15961016" y="8817194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75697" y="8785845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850028" y="6867884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459455">
            <a:off x="-353411" y="8621662"/>
            <a:ext cx="2058223" cy="47731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87987">
            <a:off x="117897" y="-51843"/>
            <a:ext cx="1810452" cy="19222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5697" y="1205735"/>
            <a:ext cx="14867195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tộc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 phẩm mĩ thuật</a:t>
            </a:r>
            <a:r>
              <a:rPr lang="fr-FR" sz="4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sáp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SGK tr.23: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0493" y="2997301"/>
            <a:ext cx="9144000" cy="52932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Phác</a:t>
            </a:r>
            <a:r>
              <a:rPr lang="fr-FR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vi-VN" sz="4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vi-VN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28290" y="342900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0574" y="2079806"/>
            <a:ext cx="16636267" cy="8011180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3980014" y="536354"/>
            <a:ext cx="10337389" cy="99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vi-VN" sz="5600" b="1" u="none" dirty="0" smtClean="0"/>
              <a:t>2. THỂ HIỆN</a:t>
            </a:r>
            <a:endParaRPr lang="en-US" sz="5600" b="1" u="non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t="15817" r="14707" b="22418"/>
          <a:stretch/>
        </p:blipFill>
        <p:spPr>
          <a:xfrm>
            <a:off x="868674" y="2997137"/>
            <a:ext cx="7249886" cy="6172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48800" y="2997137"/>
            <a:ext cx="57405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b="1" dirty="0" smtClean="0">
                <a:solidFill>
                  <a:srgbClr val="FF0000"/>
                </a:solidFill>
              </a:rPr>
              <a:t>THẢO LUẬN CẶP ĐÔI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13797" y="3702463"/>
            <a:ext cx="86073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 phẩm mĩ thuật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8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97473">
            <a:off x="15596518" y="6084434"/>
            <a:ext cx="1101434" cy="10794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62000" y="647700"/>
            <a:ext cx="16611600" cy="8991600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840615">
            <a:off x="15961016" y="8817194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96532" y="8834511"/>
            <a:ext cx="1429612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726449" y="5129981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459455">
            <a:off x="-267112" y="5327328"/>
            <a:ext cx="2058223" cy="47731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87987">
            <a:off x="117897" y="-51843"/>
            <a:ext cx="1810452" cy="1922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98" y="647700"/>
            <a:ext cx="15038368" cy="94848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62745" y="1714500"/>
            <a:ext cx="6019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tộc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mĩ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28290" y="342900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0574" y="2079806"/>
            <a:ext cx="16636267" cy="8011180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3980014" y="536354"/>
            <a:ext cx="10337389" cy="99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vi-VN" sz="5600" b="1" u="none" dirty="0" smtClean="0"/>
              <a:t>3. THẢO LUẬN</a:t>
            </a:r>
            <a:endParaRPr lang="en-US" sz="5600" b="1" u="none" dirty="0"/>
          </a:p>
        </p:txBody>
      </p:sp>
      <p:sp>
        <p:nvSpPr>
          <p:cNvPr id="18" name="TextBox 17"/>
          <p:cNvSpPr txBox="1"/>
          <p:nvPr/>
        </p:nvSpPr>
        <p:spPr>
          <a:xfrm>
            <a:off x="9547194" y="2541442"/>
            <a:ext cx="57405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b="1" dirty="0" smtClean="0">
                <a:solidFill>
                  <a:srgbClr val="FF0000"/>
                </a:solidFill>
              </a:rPr>
              <a:t>THẢO LUẬN CẶP ĐÔI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43716" y="3315584"/>
            <a:ext cx="8747502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Bạn đã thể hiện được yếu tố dân tộc trong SPMT của mình chưa?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Yếu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tố dân tộc được khai thác và thể hiện như thế nào trong sản phầm của bạn?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Viết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một đoạn văn ngắn giới thiệu về yếu tố dân tộc trong mĩ thuật.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92" y="2541442"/>
            <a:ext cx="7117199" cy="716050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1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28290" y="342900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0574" y="2079806"/>
            <a:ext cx="16636267" cy="8011180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3980014" y="536354"/>
            <a:ext cx="10337389" cy="99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vi-VN" sz="5600" b="1" u="none" dirty="0" smtClean="0"/>
              <a:t>4. </a:t>
            </a:r>
            <a:r>
              <a:rPr lang="vi-VN" sz="5600" b="1" dirty="0" smtClean="0"/>
              <a:t>VẬN DỤNG</a:t>
            </a:r>
            <a:endParaRPr lang="en-US" sz="5600" b="1" u="none" dirty="0"/>
          </a:p>
        </p:txBody>
      </p:sp>
      <p:sp>
        <p:nvSpPr>
          <p:cNvPr id="19" name="Rectangle 18"/>
          <p:cNvSpPr/>
          <p:nvPr/>
        </p:nvSpPr>
        <p:spPr>
          <a:xfrm>
            <a:off x="8658225" y="4218122"/>
            <a:ext cx="8105775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Sưu tầm tác phẩm mĩ thuật có yếu tố dân tộc mà em yêu thích</a:t>
            </a:r>
            <a:r>
              <a:rPr lang="vi-VN" sz="38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800" dirty="0" smtClean="0">
                <a:ea typeface="Calibri" panose="020F0502020204030204" pitchFamily="34" charset="0"/>
                <a:cs typeface="Arial" panose="020B0604020202020204" pitchFamily="34" charset="0"/>
              </a:rPr>
              <a:t>Sử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dụng kiến thức đã học để giới thiệu về những tác phẩm đó.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3" b="11028"/>
          <a:stretch/>
        </p:blipFill>
        <p:spPr>
          <a:xfrm>
            <a:off x="1326630" y="3162300"/>
            <a:ext cx="7391400" cy="6282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27197" y="3381554"/>
            <a:ext cx="5152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b="1" dirty="0" smtClean="0">
                <a:solidFill>
                  <a:srgbClr val="FF0000"/>
                </a:solidFill>
              </a:rPr>
              <a:t>THẢO LUẬN NHÓM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9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35503">
            <a:off x="-352745" y="-97672"/>
            <a:ext cx="3415912" cy="32606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31074">
            <a:off x="16675497" y="-838600"/>
            <a:ext cx="3772754" cy="8266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55739">
            <a:off x="16188702" y="6886618"/>
            <a:ext cx="3484672" cy="35823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69688">
            <a:off x="493254" y="3722590"/>
            <a:ext cx="1750852" cy="922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361682">
            <a:off x="-2036897" y="5069565"/>
            <a:ext cx="4495277" cy="5986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600926">
            <a:off x="16119247" y="6727492"/>
            <a:ext cx="649589" cy="13457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334778">
            <a:off x="1608398" y="8572405"/>
            <a:ext cx="2173525" cy="7113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925695">
            <a:off x="-1076008" y="930800"/>
            <a:ext cx="2931449" cy="293144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88964" y="1643774"/>
            <a:ext cx="10759640" cy="101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vi-VN" sz="6400" b="1" dirty="0" smtClean="0">
                <a:solidFill>
                  <a:srgbClr val="FF0000"/>
                </a:solidFill>
              </a:rPr>
              <a:t>HƯỚNG DẪN VỀ NHÀ</a:t>
            </a:r>
            <a:endParaRPr lang="en-US" sz="6400" b="1" u="none" dirty="0">
              <a:solidFill>
                <a:srgbClr val="FF0000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8787215">
            <a:off x="16860078" y="3649620"/>
            <a:ext cx="793059" cy="3665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32633" y="2660772"/>
            <a:ext cx="1348898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 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 nhà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 thêm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đến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Vân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nhà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khắc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Thành,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với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Nguyễn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Ngọc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với bạn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bè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cô, người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vi-VN" sz="3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và chuẩn bị bài mới: </a:t>
            </a:r>
            <a:r>
              <a:rPr lang="vi-VN" sz="38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6 </a:t>
            </a:r>
            <a:r>
              <a:rPr lang="vi-VN" sz="3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Thiết kế logo.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562" y="535379"/>
            <a:ext cx="3622038" cy="9216241"/>
            <a:chOff x="0" y="0"/>
            <a:chExt cx="5863658" cy="8878865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5870049" cy="8885467"/>
            </a:xfrm>
            <a:custGeom>
              <a:avLst/>
              <a:gdLst/>
              <a:ahLst/>
              <a:cxnLst/>
              <a:rect l="l" t="t" r="r" b="b"/>
              <a:pathLst>
                <a:path w="5870049" h="8885467">
                  <a:moveTo>
                    <a:pt x="5242271" y="8830989"/>
                  </a:moveTo>
                  <a:cubicBezTo>
                    <a:pt x="5242271" y="8830989"/>
                    <a:pt x="4511397" y="8885467"/>
                    <a:pt x="3768204" y="8882846"/>
                  </a:cubicBezTo>
                  <a:cubicBezTo>
                    <a:pt x="2369313" y="8880683"/>
                    <a:pt x="1057074" y="8872859"/>
                    <a:pt x="1057074" y="8872859"/>
                  </a:cubicBezTo>
                  <a:cubicBezTo>
                    <a:pt x="812932" y="8864024"/>
                    <a:pt x="449110" y="8842794"/>
                    <a:pt x="282371" y="8784617"/>
                  </a:cubicBezTo>
                  <a:cubicBezTo>
                    <a:pt x="4469" y="8687654"/>
                    <a:pt x="0" y="8514374"/>
                    <a:pt x="0" y="6959562"/>
                  </a:cubicBezTo>
                  <a:lnTo>
                    <a:pt x="0" y="69594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51" y="15681"/>
                    <a:pt x="3252386" y="7673"/>
                  </a:cubicBezTo>
                  <a:cubicBezTo>
                    <a:pt x="4292469" y="0"/>
                    <a:pt x="5009202" y="6979"/>
                    <a:pt x="5009202" y="6979"/>
                  </a:cubicBezTo>
                  <a:cubicBezTo>
                    <a:pt x="5377510" y="14458"/>
                    <a:pt x="5515770" y="42638"/>
                    <a:pt x="5713510" y="165219"/>
                  </a:cubicBezTo>
                  <a:cubicBezTo>
                    <a:pt x="5864527" y="258836"/>
                    <a:pt x="5870049" y="476157"/>
                    <a:pt x="5860909" y="6959483"/>
                  </a:cubicBezTo>
                  <a:lnTo>
                    <a:pt x="5860909" y="6959562"/>
                  </a:lnTo>
                  <a:cubicBezTo>
                    <a:pt x="5860908" y="8632340"/>
                    <a:pt x="5818124" y="8780927"/>
                    <a:pt x="5242271" y="8830989"/>
                  </a:cubicBezTo>
                  <a:close/>
                </a:path>
              </a:pathLst>
            </a:custGeom>
            <a:solidFill>
              <a:srgbClr val="CED8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00805" y="3162300"/>
            <a:ext cx="28575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400" b="1" u="none" dirty="0" smtClean="0"/>
              <a:t>KHỞI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400" b="1" u="none" dirty="0" smtClean="0"/>
              <a:t> ĐỘNG</a:t>
            </a:r>
            <a:endParaRPr lang="en-US" sz="6400" b="1" u="none" dirty="0"/>
          </a:p>
        </p:txBody>
      </p:sp>
      <p:pic>
        <p:nvPicPr>
          <p:cNvPr id="14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2903951" y="97154"/>
            <a:ext cx="1647778" cy="17495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373164" y="602607"/>
            <a:ext cx="74558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các bức tranh sau: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088780" y="8648700"/>
            <a:ext cx="1462949" cy="1436350"/>
          </a:xfrm>
          <a:prstGeom prst="rect">
            <a:avLst/>
          </a:prstGeom>
        </p:spPr>
      </p:pic>
      <p:pic>
        <p:nvPicPr>
          <p:cNvPr id="1027" name="Picture 3" descr="D:\images.jfif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410200" y="1562101"/>
            <a:ext cx="11582400" cy="7391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940748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30823" y="9571682"/>
            <a:ext cx="2895600" cy="365125"/>
          </a:xfrm>
        </p:spPr>
        <p:txBody>
          <a:bodyPr/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56560">
            <a:off x="17003228" y="1137670"/>
            <a:ext cx="760877" cy="1073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04847">
            <a:off x="517967" y="3803119"/>
            <a:ext cx="1122310" cy="11223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461588">
            <a:off x="16112009" y="6189179"/>
            <a:ext cx="1221388" cy="12968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646022">
            <a:off x="544691" y="476732"/>
            <a:ext cx="1303493" cy="1201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777506" y="3980342"/>
            <a:ext cx="1077413" cy="1288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138642" y="563362"/>
            <a:ext cx="1433059" cy="930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8003586">
            <a:off x="16298884" y="2278356"/>
            <a:ext cx="545634" cy="1130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920968">
            <a:off x="691536" y="2688533"/>
            <a:ext cx="1935172" cy="6333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129358">
            <a:off x="2016552" y="1617438"/>
            <a:ext cx="839734" cy="7985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453495">
            <a:off x="449009" y="6682804"/>
            <a:ext cx="1260226" cy="1426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10601344">
            <a:off x="547998" y="4918056"/>
            <a:ext cx="1451981" cy="1451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438273">
            <a:off x="17174152" y="6290540"/>
            <a:ext cx="399981" cy="18486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-3659741">
            <a:off x="15516672" y="7933902"/>
            <a:ext cx="913813" cy="9341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 rot="1842453">
            <a:off x="16896164" y="8692004"/>
            <a:ext cx="876542" cy="9778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 rot="1045001">
            <a:off x="2122556" y="7316621"/>
            <a:ext cx="862233" cy="1618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 rot="-4492633">
            <a:off x="1172670" y="8480136"/>
            <a:ext cx="616301" cy="181265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206792" y="2530064"/>
            <a:ext cx="14364909" cy="5176977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15838411" y="3771392"/>
            <a:ext cx="708008" cy="7080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36077" y="3580357"/>
            <a:ext cx="13738589" cy="323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/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vi-VN" sz="7200" b="1" dirty="0" smtClean="0"/>
              <a:t>LẮNG NGHE BÀI GIẢNG!</a:t>
            </a:r>
            <a:endParaRPr lang="en-US" sz="7200" b="1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562" y="535379"/>
            <a:ext cx="3622038" cy="9216241"/>
            <a:chOff x="0" y="0"/>
            <a:chExt cx="5863658" cy="8878865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5870049" cy="8885467"/>
            </a:xfrm>
            <a:custGeom>
              <a:avLst/>
              <a:gdLst/>
              <a:ahLst/>
              <a:cxnLst/>
              <a:rect l="l" t="t" r="r" b="b"/>
              <a:pathLst>
                <a:path w="5870049" h="8885467">
                  <a:moveTo>
                    <a:pt x="5242271" y="8830989"/>
                  </a:moveTo>
                  <a:cubicBezTo>
                    <a:pt x="5242271" y="8830989"/>
                    <a:pt x="4511397" y="8885467"/>
                    <a:pt x="3768204" y="8882846"/>
                  </a:cubicBezTo>
                  <a:cubicBezTo>
                    <a:pt x="2369313" y="8880683"/>
                    <a:pt x="1057074" y="8872859"/>
                    <a:pt x="1057074" y="8872859"/>
                  </a:cubicBezTo>
                  <a:cubicBezTo>
                    <a:pt x="812932" y="8864024"/>
                    <a:pt x="449110" y="8842794"/>
                    <a:pt x="282371" y="8784617"/>
                  </a:cubicBezTo>
                  <a:cubicBezTo>
                    <a:pt x="4469" y="8687654"/>
                    <a:pt x="0" y="8514374"/>
                    <a:pt x="0" y="6959562"/>
                  </a:cubicBezTo>
                  <a:lnTo>
                    <a:pt x="0" y="69594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51" y="15681"/>
                    <a:pt x="3252386" y="7673"/>
                  </a:cubicBezTo>
                  <a:cubicBezTo>
                    <a:pt x="4292469" y="0"/>
                    <a:pt x="5009202" y="6979"/>
                    <a:pt x="5009202" y="6979"/>
                  </a:cubicBezTo>
                  <a:cubicBezTo>
                    <a:pt x="5377510" y="14458"/>
                    <a:pt x="5515770" y="42638"/>
                    <a:pt x="5713510" y="165219"/>
                  </a:cubicBezTo>
                  <a:cubicBezTo>
                    <a:pt x="5864527" y="258836"/>
                    <a:pt x="5870049" y="476157"/>
                    <a:pt x="5860909" y="6959483"/>
                  </a:cubicBezTo>
                  <a:lnTo>
                    <a:pt x="5860909" y="6959562"/>
                  </a:lnTo>
                  <a:cubicBezTo>
                    <a:pt x="5860908" y="8632340"/>
                    <a:pt x="5818124" y="8780927"/>
                    <a:pt x="5242271" y="8830989"/>
                  </a:cubicBezTo>
                  <a:close/>
                </a:path>
              </a:pathLst>
            </a:custGeom>
            <a:solidFill>
              <a:srgbClr val="CED8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00805" y="3162300"/>
            <a:ext cx="28575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400" b="1" u="none" dirty="0" smtClean="0"/>
              <a:t>KHỞI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400" b="1" u="none" dirty="0" smtClean="0"/>
              <a:t> ĐỘNG</a:t>
            </a:r>
            <a:endParaRPr lang="en-US" sz="6400" b="1" u="none" dirty="0"/>
          </a:p>
        </p:txBody>
      </p:sp>
      <p:pic>
        <p:nvPicPr>
          <p:cNvPr id="14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2903951" y="97154"/>
            <a:ext cx="1647778" cy="17495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82956" y="619144"/>
            <a:ext cx="74558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các bức tranh sau: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088780" y="8648700"/>
            <a:ext cx="1462949" cy="14363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34932" y="8782100"/>
            <a:ext cx="892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 smtClean="0">
                <a:latin typeface="+mj-lt"/>
              </a:rPr>
              <a:t>“</a:t>
            </a:r>
            <a:r>
              <a:rPr lang="en-US" sz="3200" i="1" dirty="0" smtClean="0">
                <a:latin typeface="+mj-lt"/>
              </a:rPr>
              <a:t> </a:t>
            </a:r>
            <a:r>
              <a:rPr lang="en-US" sz="3200" i="1" dirty="0" err="1" smtClean="0">
                <a:latin typeface="+mj-lt"/>
              </a:rPr>
              <a:t>Bữa</a:t>
            </a:r>
            <a:r>
              <a:rPr lang="en-US" sz="3200" i="1" dirty="0" smtClean="0">
                <a:latin typeface="+mj-lt"/>
              </a:rPr>
              <a:t> </a:t>
            </a:r>
            <a:r>
              <a:rPr lang="en-US" sz="3200" i="1" dirty="0" err="1" smtClean="0">
                <a:latin typeface="+mj-lt"/>
              </a:rPr>
              <a:t>cơm</a:t>
            </a:r>
            <a:r>
              <a:rPr lang="en-US" sz="3200" i="1" dirty="0" smtClean="0">
                <a:latin typeface="+mj-lt"/>
              </a:rPr>
              <a:t> </a:t>
            </a:r>
            <a:r>
              <a:rPr lang="en-US" sz="3200" i="1" dirty="0" err="1" smtClean="0">
                <a:latin typeface="+mj-lt"/>
              </a:rPr>
              <a:t>mùa</a:t>
            </a:r>
            <a:r>
              <a:rPr lang="en-US" sz="3200" i="1" dirty="0" smtClean="0">
                <a:latin typeface="+mj-lt"/>
              </a:rPr>
              <a:t> </a:t>
            </a:r>
            <a:r>
              <a:rPr lang="en-US" sz="3200" i="1" dirty="0" err="1" smtClean="0">
                <a:latin typeface="+mj-lt"/>
              </a:rPr>
              <a:t>thắng</a:t>
            </a:r>
            <a:r>
              <a:rPr lang="en-US" sz="3200" i="1" dirty="0" smtClean="0">
                <a:latin typeface="+mj-lt"/>
              </a:rPr>
              <a:t> </a:t>
            </a:r>
            <a:r>
              <a:rPr lang="en-US" sz="3200" i="1" dirty="0" err="1" smtClean="0">
                <a:latin typeface="+mj-lt"/>
              </a:rPr>
              <a:t>lợi</a:t>
            </a:r>
            <a:r>
              <a:rPr lang="en-US" sz="3200" i="1" dirty="0" smtClean="0">
                <a:latin typeface="+mj-lt"/>
              </a:rPr>
              <a:t> </a:t>
            </a:r>
            <a:r>
              <a:rPr lang="vi-VN" sz="3200" i="1" dirty="0" smtClean="0">
                <a:latin typeface="+mj-lt"/>
              </a:rPr>
              <a:t>” </a:t>
            </a:r>
            <a:r>
              <a:rPr lang="vi-VN" sz="3200" i="1" dirty="0">
                <a:latin typeface="+mj-lt"/>
              </a:rPr>
              <a:t>của </a:t>
            </a:r>
            <a:r>
              <a:rPr lang="en-US" sz="3200" i="1" dirty="0" err="1" smtClean="0">
                <a:latin typeface="+mj-lt"/>
              </a:rPr>
              <a:t>Nguyễn</a:t>
            </a:r>
            <a:r>
              <a:rPr lang="en-US" sz="3200" i="1" dirty="0" smtClean="0">
                <a:latin typeface="+mj-lt"/>
              </a:rPr>
              <a:t> </a:t>
            </a:r>
            <a:r>
              <a:rPr lang="en-US" sz="3200" i="1" dirty="0" err="1" smtClean="0">
                <a:latin typeface="+mj-lt"/>
              </a:rPr>
              <a:t>Phan</a:t>
            </a:r>
            <a:r>
              <a:rPr lang="en-US" sz="3200" i="1" dirty="0" smtClean="0">
                <a:latin typeface="+mj-lt"/>
              </a:rPr>
              <a:t> </a:t>
            </a:r>
            <a:r>
              <a:rPr lang="en-US" sz="3200" i="1" dirty="0" err="1" smtClean="0">
                <a:latin typeface="+mj-lt"/>
              </a:rPr>
              <a:t>Chánh</a:t>
            </a:r>
            <a:endParaRPr lang="en-US" sz="3200" i="1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EED698-783E-4163-AC99-B14E4DD6C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638300"/>
            <a:ext cx="126492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011400" y="9393912"/>
            <a:ext cx="2895600" cy="365125"/>
          </a:xfrm>
        </p:spPr>
        <p:txBody>
          <a:bodyPr/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70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562" y="535379"/>
            <a:ext cx="3622038" cy="9216241"/>
            <a:chOff x="0" y="0"/>
            <a:chExt cx="5863658" cy="8878865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5870049" cy="8885467"/>
            </a:xfrm>
            <a:custGeom>
              <a:avLst/>
              <a:gdLst/>
              <a:ahLst/>
              <a:cxnLst/>
              <a:rect l="l" t="t" r="r" b="b"/>
              <a:pathLst>
                <a:path w="5870049" h="8885467">
                  <a:moveTo>
                    <a:pt x="5242271" y="8830989"/>
                  </a:moveTo>
                  <a:cubicBezTo>
                    <a:pt x="5242271" y="8830989"/>
                    <a:pt x="4511397" y="8885467"/>
                    <a:pt x="3768204" y="8882846"/>
                  </a:cubicBezTo>
                  <a:cubicBezTo>
                    <a:pt x="2369313" y="8880683"/>
                    <a:pt x="1057074" y="8872859"/>
                    <a:pt x="1057074" y="8872859"/>
                  </a:cubicBezTo>
                  <a:cubicBezTo>
                    <a:pt x="812932" y="8864024"/>
                    <a:pt x="449110" y="8842794"/>
                    <a:pt x="282371" y="8784617"/>
                  </a:cubicBezTo>
                  <a:cubicBezTo>
                    <a:pt x="4469" y="8687654"/>
                    <a:pt x="0" y="8514374"/>
                    <a:pt x="0" y="6959562"/>
                  </a:cubicBezTo>
                  <a:lnTo>
                    <a:pt x="0" y="69594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51" y="15681"/>
                    <a:pt x="3252386" y="7673"/>
                  </a:cubicBezTo>
                  <a:cubicBezTo>
                    <a:pt x="4292469" y="0"/>
                    <a:pt x="5009202" y="6979"/>
                    <a:pt x="5009202" y="6979"/>
                  </a:cubicBezTo>
                  <a:cubicBezTo>
                    <a:pt x="5377510" y="14458"/>
                    <a:pt x="5515770" y="42638"/>
                    <a:pt x="5713510" y="165219"/>
                  </a:cubicBezTo>
                  <a:cubicBezTo>
                    <a:pt x="5864527" y="258836"/>
                    <a:pt x="5870049" y="476157"/>
                    <a:pt x="5860909" y="6959483"/>
                  </a:cubicBezTo>
                  <a:lnTo>
                    <a:pt x="5860909" y="6959562"/>
                  </a:lnTo>
                  <a:cubicBezTo>
                    <a:pt x="5860908" y="8632340"/>
                    <a:pt x="5818124" y="8780927"/>
                    <a:pt x="5242271" y="8830989"/>
                  </a:cubicBezTo>
                  <a:close/>
                </a:path>
              </a:pathLst>
            </a:custGeom>
            <a:solidFill>
              <a:srgbClr val="CED8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00805" y="3162300"/>
            <a:ext cx="28575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400" b="1" u="none" dirty="0" smtClean="0"/>
              <a:t>KHỞI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400" b="1" u="none" dirty="0" smtClean="0"/>
              <a:t> ĐỘNG</a:t>
            </a:r>
            <a:endParaRPr lang="en-US" sz="6400" b="1" u="none" dirty="0"/>
          </a:p>
        </p:txBody>
      </p:sp>
      <p:pic>
        <p:nvPicPr>
          <p:cNvPr id="14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2903951" y="97154"/>
            <a:ext cx="1647778" cy="17495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82956" y="619144"/>
            <a:ext cx="74558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các bức tranh sau: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088780" y="8648700"/>
            <a:ext cx="1462949" cy="14363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77770" y="9074487"/>
            <a:ext cx="786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 smtClean="0"/>
              <a:t>“Người bán gạo” </a:t>
            </a:r>
            <a:r>
              <a:rPr lang="vi-VN" sz="3200" i="1" dirty="0"/>
              <a:t>của </a:t>
            </a:r>
            <a:r>
              <a:rPr lang="vi-VN" sz="3200" i="1" dirty="0" smtClean="0"/>
              <a:t>Nguyễn Phan Chánh</a:t>
            </a:r>
            <a:endParaRPr lang="en-US" sz="32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720" y="1675598"/>
            <a:ext cx="6292357" cy="72017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347100" y="918431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/>
              <a:pPr/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08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615147" y="3222468"/>
            <a:ext cx="4398805" cy="67666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2364">
            <a:off x="14413247" y="896445"/>
            <a:ext cx="3109816" cy="31970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00000">
            <a:off x="4633448" y="-2300506"/>
            <a:ext cx="9035041" cy="1423497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808213" y="2283100"/>
            <a:ext cx="12963567" cy="6492188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942053" y="2544907"/>
            <a:ext cx="12605745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en-US" sz="6400" b="1" spc="-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3: </a:t>
            </a:r>
            <a:endParaRPr lang="vi-VN" sz="6400" b="1" spc="-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en-US" sz="6000" b="1" spc="-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6000" b="1" spc="-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pc="-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6000" b="1" spc="-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pc="-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6000" b="1" spc="-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pc="-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6000" b="1" spc="-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6000" b="1" spc="-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6000" b="1" spc="-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pc="-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6000" b="1" u="none" spc="-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180231">
            <a:off x="437541" y="2788918"/>
            <a:ext cx="831833" cy="8318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180231">
            <a:off x="1831112" y="1330155"/>
            <a:ext cx="1223634" cy="125092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2682344">
            <a:off x="163837" y="746301"/>
            <a:ext cx="2348424" cy="76857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225879" y="2575903"/>
            <a:ext cx="1110597" cy="123900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6781178" y="5113278"/>
            <a:ext cx="831833" cy="83183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10185448">
            <a:off x="934234" y="7211970"/>
            <a:ext cx="2793450" cy="279345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968147" y="4918548"/>
            <a:ext cx="1236564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6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5: YÊU TỐ DÂN TỘC TRONG TRANH CỦA MỘT HỌA SĨ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901355" y="9568309"/>
            <a:ext cx="2133600" cy="365125"/>
          </a:xfrm>
        </p:spPr>
        <p:txBody>
          <a:bodyPr/>
          <a:lstStyle/>
          <a:p>
            <a:r>
              <a:rPr lang="en-US" sz="2400" dirty="0"/>
              <a:t>6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28290" y="342900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33400" y="2079806"/>
            <a:ext cx="16933441" cy="7982432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3980014" y="536354"/>
            <a:ext cx="10337389" cy="99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vi-VN" sz="5600" b="1" u="none" dirty="0" smtClean="0"/>
              <a:t>1. QUAN SÁT</a:t>
            </a:r>
            <a:endParaRPr lang="en-US" sz="5600" b="1" u="none" dirty="0"/>
          </a:p>
        </p:txBody>
      </p:sp>
      <p:sp>
        <p:nvSpPr>
          <p:cNvPr id="35" name="TextBox 34"/>
          <p:cNvSpPr txBox="1"/>
          <p:nvPr/>
        </p:nvSpPr>
        <p:spPr>
          <a:xfrm>
            <a:off x="6572521" y="2530347"/>
            <a:ext cx="5152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b="1" dirty="0" smtClean="0">
                <a:solidFill>
                  <a:srgbClr val="FF0000"/>
                </a:solidFill>
              </a:rPr>
              <a:t>THẢO LUẬN NHÓM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81424" y="3117895"/>
            <a:ext cx="14556462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vi-VN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 </a:t>
            </a:r>
            <a:r>
              <a:rPr lang="fr-FR" sz="4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vi-VN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9" b="21422"/>
          <a:stretch/>
        </p:blipFill>
        <p:spPr>
          <a:xfrm>
            <a:off x="4756276" y="4318454"/>
            <a:ext cx="8509976" cy="5050517"/>
          </a:xfrm>
          <a:prstGeom prst="rect">
            <a:avLst/>
          </a:prstGeom>
        </p:spPr>
      </p:pic>
      <p:sp>
        <p:nvSpPr>
          <p:cNvPr id="1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045445" y="9180030"/>
            <a:ext cx="2895600" cy="365125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886200" y="1648511"/>
            <a:ext cx="13682087" cy="7924800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06091" y="2336216"/>
            <a:ext cx="4812190" cy="6550353"/>
            <a:chOff x="0" y="0"/>
            <a:chExt cx="6350000" cy="86436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 cstate="print"/>
              <a:stretch>
                <a:fillRect l="-97041" t="-28985" r="-81742" b="-471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5813749" y="3200986"/>
            <a:ext cx="11245184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</a:pPr>
            <a:r>
              <a:rPr lang="vi-VN" sz="4200" b="1" dirty="0">
                <a:solidFill>
                  <a:srgbClr val="272626"/>
                </a:solidFill>
              </a:rPr>
              <a:t>Nhóm 1: </a:t>
            </a:r>
            <a:r>
              <a:rPr lang="vi-VN" sz="4200" dirty="0">
                <a:solidFill>
                  <a:srgbClr val="272626"/>
                </a:solidFill>
              </a:rPr>
              <a:t>Quan sát Tranh 1 – </a:t>
            </a:r>
            <a:r>
              <a:rPr lang="vi-VN" sz="4200" i="1" dirty="0">
                <a:solidFill>
                  <a:srgbClr val="272626"/>
                </a:solidFill>
              </a:rPr>
              <a:t>Sau giờ trực chiến</a:t>
            </a:r>
            <a:r>
              <a:rPr lang="vi-VN" sz="4200" dirty="0">
                <a:solidFill>
                  <a:srgbClr val="272626"/>
                </a:solidFill>
              </a:rPr>
              <a:t> SGK tr.21 và một số TPMT khác của họa sĩ Nguyễn Phan Chánh, phân tích yếu tố dân tộc được thể hiện trong </a:t>
            </a:r>
            <a:r>
              <a:rPr lang="vi-VN" sz="4200" dirty="0" smtClean="0">
                <a:solidFill>
                  <a:srgbClr val="272626"/>
                </a:solidFill>
              </a:rPr>
              <a:t>tác phẩm mĩ thuật. </a:t>
            </a:r>
            <a:endParaRPr lang="en-US" sz="4200" dirty="0">
              <a:solidFill>
                <a:srgbClr val="272626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59" y="2677881"/>
            <a:ext cx="4221253" cy="5867984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24001">
            <a:off x="2395542" y="1322465"/>
            <a:ext cx="777725" cy="21175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045445" y="9180030"/>
            <a:ext cx="2895600" cy="365125"/>
          </a:xfrm>
        </p:spPr>
        <p:txBody>
          <a:bodyPr/>
          <a:lstStyle/>
          <a:p>
            <a:r>
              <a:rPr lang="en-US" sz="2400" dirty="0" smtClean="0"/>
              <a:t>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238218" y="1600998"/>
            <a:ext cx="13682087" cy="7924800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06090" y="2336216"/>
            <a:ext cx="7130932" cy="6550353"/>
            <a:chOff x="0" y="0"/>
            <a:chExt cx="6350000" cy="86436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 cstate="print"/>
              <a:stretch>
                <a:fillRect l="-97041" t="-28985" r="-81742" b="-471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8229600" y="3029435"/>
            <a:ext cx="8975082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</a:pPr>
            <a:r>
              <a:rPr lang="vi-VN" sz="4200" b="1" dirty="0">
                <a:solidFill>
                  <a:srgbClr val="272626"/>
                </a:solidFill>
              </a:rPr>
              <a:t>Nhóm 2: </a:t>
            </a:r>
            <a:r>
              <a:rPr lang="vi-VN" sz="4200" dirty="0">
                <a:solidFill>
                  <a:srgbClr val="272626"/>
                </a:solidFill>
              </a:rPr>
              <a:t>Quan sát Tranh 2 – </a:t>
            </a:r>
            <a:r>
              <a:rPr lang="vi-VN" sz="4200" i="1" dirty="0">
                <a:solidFill>
                  <a:srgbClr val="272626"/>
                </a:solidFill>
              </a:rPr>
              <a:t>Thiếu nữ trong vườn</a:t>
            </a:r>
            <a:r>
              <a:rPr lang="vi-VN" sz="4200" dirty="0">
                <a:solidFill>
                  <a:srgbClr val="272626"/>
                </a:solidFill>
              </a:rPr>
              <a:t> SGK tr.22 và một số </a:t>
            </a:r>
            <a:r>
              <a:rPr lang="vi-VN" sz="4200" dirty="0" smtClean="0">
                <a:solidFill>
                  <a:srgbClr val="272626"/>
                </a:solidFill>
              </a:rPr>
              <a:t>tác phẩm mĩ thuật </a:t>
            </a:r>
            <a:r>
              <a:rPr lang="vi-VN" sz="4200" dirty="0">
                <a:solidFill>
                  <a:srgbClr val="272626"/>
                </a:solidFill>
              </a:rPr>
              <a:t>khác của họa sĩ Nguyễn Gia Trí, phân tích yếu tố dân tộc </a:t>
            </a:r>
            <a:r>
              <a:rPr lang="vi-VN" sz="4200" dirty="0" smtClean="0">
                <a:solidFill>
                  <a:srgbClr val="272626"/>
                </a:solidFill>
              </a:rPr>
              <a:t>thể </a:t>
            </a:r>
            <a:r>
              <a:rPr lang="vi-VN" sz="4200" dirty="0">
                <a:solidFill>
                  <a:srgbClr val="272626"/>
                </a:solidFill>
              </a:rPr>
              <a:t>hiện trong </a:t>
            </a:r>
            <a:r>
              <a:rPr lang="vi-VN" sz="4200" dirty="0" smtClean="0">
                <a:solidFill>
                  <a:srgbClr val="272626"/>
                </a:solidFill>
              </a:rPr>
              <a:t>tác phẩm mĩ thuật. </a:t>
            </a:r>
            <a:endParaRPr lang="en-US" sz="4200" dirty="0">
              <a:solidFill>
                <a:srgbClr val="272626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9" y="2580933"/>
            <a:ext cx="6349444" cy="5964931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24001">
            <a:off x="1147062" y="1425202"/>
            <a:ext cx="777725" cy="21175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986022" y="971038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045445" y="9180030"/>
            <a:ext cx="2895600" cy="365125"/>
          </a:xfrm>
        </p:spPr>
        <p:txBody>
          <a:bodyPr/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8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114800" y="1760080"/>
            <a:ext cx="13682087" cy="7924800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06090" y="2336216"/>
            <a:ext cx="6532910" cy="6550353"/>
            <a:chOff x="0" y="0"/>
            <a:chExt cx="6350000" cy="86436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 cstate="print"/>
              <a:stretch>
                <a:fillRect l="-97041" t="-28985" r="-81742" b="-471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7800304" y="3029435"/>
            <a:ext cx="9404378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</a:pPr>
            <a:r>
              <a:rPr lang="vi-VN" sz="4200" b="1" dirty="0">
                <a:solidFill>
                  <a:srgbClr val="272626"/>
                </a:solidFill>
              </a:rPr>
              <a:t>Nhóm 3: </a:t>
            </a:r>
            <a:r>
              <a:rPr lang="vi-VN" sz="4200" dirty="0">
                <a:solidFill>
                  <a:srgbClr val="272626"/>
                </a:solidFill>
              </a:rPr>
              <a:t>Quan sát Tranh 3 – </a:t>
            </a:r>
            <a:r>
              <a:rPr lang="vi-VN" sz="4200" i="1" dirty="0">
                <a:solidFill>
                  <a:srgbClr val="272626"/>
                </a:solidFill>
              </a:rPr>
              <a:t>Mẹ con </a:t>
            </a:r>
            <a:r>
              <a:rPr lang="vi-VN" sz="4200" dirty="0">
                <a:solidFill>
                  <a:srgbClr val="272626"/>
                </a:solidFill>
              </a:rPr>
              <a:t>SGK tr.22 và một </a:t>
            </a:r>
            <a:r>
              <a:rPr lang="vi-VN" sz="4200" dirty="0" smtClean="0">
                <a:solidFill>
                  <a:srgbClr val="272626"/>
                </a:solidFill>
              </a:rPr>
              <a:t>số tác phẩm mĩ thuật khác </a:t>
            </a:r>
            <a:r>
              <a:rPr lang="vi-VN" sz="4200" dirty="0">
                <a:solidFill>
                  <a:srgbClr val="272626"/>
                </a:solidFill>
              </a:rPr>
              <a:t>của họa sĩ Vũ Giáng Hương, phân tích yếu tố dân tộc được thể hiện trong </a:t>
            </a:r>
            <a:r>
              <a:rPr lang="vi-VN" sz="4200" dirty="0" smtClean="0">
                <a:solidFill>
                  <a:srgbClr val="272626"/>
                </a:solidFill>
              </a:rPr>
              <a:t>tác phẩm mĩ thuật. </a:t>
            </a:r>
            <a:endParaRPr lang="en-US" sz="4200" dirty="0">
              <a:solidFill>
                <a:srgbClr val="272626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10" y="2677881"/>
            <a:ext cx="5730669" cy="5970819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24001">
            <a:off x="1903961" y="1326783"/>
            <a:ext cx="777725" cy="21175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4328575" y="9596785"/>
            <a:ext cx="2895600" cy="365125"/>
          </a:xfrm>
        </p:spPr>
        <p:txBody>
          <a:bodyPr/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24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763</Words>
  <Application>Microsoft Office PowerPoint</Application>
  <PresentationFormat>Custom</PresentationFormat>
  <Paragraphs>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Wingdings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22</cp:revision>
  <cp:lastPrinted>2024-11-07T02:10:51Z</cp:lastPrinted>
  <dcterms:created xsi:type="dcterms:W3CDTF">2006-08-16T00:00:00Z</dcterms:created>
  <dcterms:modified xsi:type="dcterms:W3CDTF">2024-11-07T02:12:01Z</dcterms:modified>
  <dc:identifier>DAEz_iZBoOU</dc:identifier>
</cp:coreProperties>
</file>