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44" r:id="rId4"/>
    <p:sldId id="315" r:id="rId5"/>
    <p:sldId id="345" r:id="rId6"/>
    <p:sldId id="347" r:id="rId7"/>
    <p:sldId id="348" r:id="rId8"/>
    <p:sldId id="346" r:id="rId9"/>
    <p:sldId id="374" r:id="rId10"/>
    <p:sldId id="375" r:id="rId11"/>
    <p:sldId id="312" r:id="rId12"/>
    <p:sldId id="349" r:id="rId13"/>
    <p:sldId id="351" r:id="rId14"/>
    <p:sldId id="378" r:id="rId15"/>
    <p:sldId id="376" r:id="rId16"/>
    <p:sldId id="352" r:id="rId17"/>
    <p:sldId id="379" r:id="rId18"/>
    <p:sldId id="271" r:id="rId19"/>
    <p:sldId id="369" r:id="rId20"/>
    <p:sldId id="380" r:id="rId21"/>
    <p:sldId id="381" r:id="rId22"/>
    <p:sldId id="382" r:id="rId23"/>
    <p:sldId id="353" r:id="rId24"/>
    <p:sldId id="354" r:id="rId25"/>
    <p:sldId id="269" r:id="rId26"/>
    <p:sldId id="294" r:id="rId27"/>
    <p:sldId id="355" r:id="rId28"/>
    <p:sldId id="383" r:id="rId29"/>
    <p:sldId id="384" r:id="rId30"/>
    <p:sldId id="357" r:id="rId31"/>
    <p:sldId id="358" r:id="rId32"/>
    <p:sldId id="359" r:id="rId33"/>
    <p:sldId id="360" r:id="rId34"/>
    <p:sldId id="361" r:id="rId35"/>
    <p:sldId id="362" r:id="rId36"/>
    <p:sldId id="363" r:id="rId37"/>
    <p:sldId id="385" r:id="rId38"/>
    <p:sldId id="386" r:id="rId39"/>
    <p:sldId id="364" r:id="rId40"/>
    <p:sldId id="365" r:id="rId41"/>
    <p:sldId id="387" r:id="rId42"/>
    <p:sldId id="388" r:id="rId43"/>
    <p:sldId id="366" r:id="rId44"/>
    <p:sldId id="367" r:id="rId45"/>
    <p:sldId id="391" r:id="rId46"/>
    <p:sldId id="392" r:id="rId47"/>
    <p:sldId id="389" r:id="rId48"/>
    <p:sldId id="368" r:id="rId49"/>
    <p:sldId id="395" r:id="rId50"/>
    <p:sldId id="396" r:id="rId51"/>
    <p:sldId id="323" r:id="rId52"/>
    <p:sldId id="370" r:id="rId53"/>
    <p:sldId id="340" r:id="rId54"/>
    <p:sldId id="371" r:id="rId55"/>
    <p:sldId id="372" r:id="rId56"/>
    <p:sldId id="373" r:id="rId57"/>
    <p:sldId id="276" r:id="rId58"/>
    <p:sldId id="341"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3" autoAdjust="0"/>
    <p:restoredTop sz="94660"/>
  </p:normalViewPr>
  <p:slideViewPr>
    <p:cSldViewPr snapToGrid="0">
      <p:cViewPr varScale="1">
        <p:scale>
          <a:sx n="76" d="100"/>
          <a:sy n="76" d="100"/>
        </p:scale>
        <p:origin x="22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10/5/2025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77" y="731475"/>
            <a:ext cx="5549763" cy="58919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276" y="731474"/>
            <a:ext cx="5867069" cy="5645471"/>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9444" y="801489"/>
            <a:ext cx="10770638" cy="2800767"/>
          </a:xfrm>
          <a:prstGeom prst="rect">
            <a:avLst/>
          </a:prstGeom>
        </p:spPr>
        <p:txBody>
          <a:bodyPr wrap="square">
            <a:spAutoFit/>
          </a:bodyPr>
          <a:lstStyle/>
          <a:p>
            <a:pPr>
              <a:spcAft>
                <a:spcPts val="0"/>
              </a:spcAft>
            </a:pPr>
            <a:r>
              <a:rPr lang="vi-VN"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I.Một số lý thuyết cơ bản về lựa chọn nghề nghiệp</a:t>
            </a:r>
          </a:p>
          <a:p>
            <a:pPr>
              <a:spcAft>
                <a:spcPts val="0"/>
              </a:spcAft>
            </a:pPr>
            <a:r>
              <a:rPr lang="vi-VN"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1.Lý thuyết mật mã Holland</a:t>
            </a:r>
            <a:endParaRPr lang="en-US" sz="40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*Ý nghĩa</a:t>
            </a:r>
            <a:endParaRPr lang="en-US" sz="4000" dirty="0">
              <a:latin typeface="Times New Roman" panose="02020603050405020304" pitchFamily="18" charset="0"/>
              <a:cs typeface="Times New Roman" panose="02020603050405020304" pitchFamily="18" charset="0"/>
            </a:endParaRPr>
          </a:p>
          <a:p>
            <a:pPr>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7D096C78-D26F-85D4-CABA-FDF20D6D52E7}"/>
              </a:ext>
            </a:extLst>
          </p:cNvPr>
          <p:cNvSpPr/>
          <p:nvPr/>
        </p:nvSpPr>
        <p:spPr>
          <a:xfrm>
            <a:off x="0" y="3429000"/>
            <a:ext cx="12192000" cy="169277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4400" dirty="0">
                <a:solidFill>
                  <a:srgbClr val="002060"/>
                </a:solidFill>
                <a:latin typeface="Times New Roman" panose="02020603050405020304" pitchFamily="18" charset="0"/>
                <a:cs typeface="Times New Roman" panose="02020603050405020304" pitchFamily="18" charset="0"/>
              </a:rPr>
              <a:t>- </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Là</a:t>
            </a:r>
            <a:r>
              <a:rPr lang="en-US" sz="4400" dirty="0">
                <a:solidFill>
                  <a:srgbClr val="002060"/>
                </a:solidFill>
                <a:latin typeface="Times New Roman" panose="02020603050405020304" pitchFamily="18" charset="0"/>
                <a:cs typeface="Times New Roman" panose="02020603050405020304" pitchFamily="18" charset="0"/>
              </a:rPr>
              <a:t> </a:t>
            </a:r>
            <a:r>
              <a:rPr lang="vi-VN" sz="4400" dirty="0">
                <a:solidFill>
                  <a:srgbClr val="002060"/>
                </a:solidFill>
                <a:latin typeface="Times New Roman" panose="02020603050405020304" pitchFamily="18" charset="0"/>
                <a:cs typeface="Times New Roman" panose="02020603050405020304" pitchFamily="18" charset="0"/>
              </a:rPr>
              <a:t>Cơ sở để định hướng nghề nghiệp hay ngành học tương lai.</a:t>
            </a:r>
            <a:endParaRPr lang="en-US" sz="4400" dirty="0">
              <a:solidFill>
                <a:srgbClr val="002060"/>
              </a:solidFill>
              <a:latin typeface="Times New Roman" panose="02020603050405020304" pitchFamily="18" charset="0"/>
              <a:cs typeface="Times New Roman" panose="02020603050405020304" pitchFamily="18" charset="0"/>
            </a:endParaRPr>
          </a:p>
          <a:p>
            <a:pPr>
              <a:spcAft>
                <a:spcPts val="0"/>
              </a:spcAft>
            </a:pP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77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01190" y="225322"/>
            <a:ext cx="7187234" cy="5662294"/>
          </a:xfrm>
          <a:prstGeom prst="rect">
            <a:avLst/>
          </a:prstGeom>
        </p:spPr>
      </p:pic>
      <p:sp>
        <p:nvSpPr>
          <p:cNvPr id="11" name="Rectangle 10"/>
          <p:cNvSpPr/>
          <p:nvPr/>
        </p:nvSpPr>
        <p:spPr>
          <a:xfrm>
            <a:off x="2116369" y="6071510"/>
            <a:ext cx="4525598" cy="369332"/>
          </a:xfrm>
          <a:prstGeom prst="rect">
            <a:avLst/>
          </a:prstGeom>
        </p:spPr>
        <p:txBody>
          <a:bodyPr wrap="none">
            <a:spAutoFit/>
          </a:bodyPr>
          <a:lstStyle/>
          <a:p>
            <a:r>
              <a:rPr lang="vi-VN" b="1" i="1">
                <a:solidFill>
                  <a:srgbClr val="000000"/>
                </a:solidFill>
                <a:latin typeface="Times New Roman" panose="02020603050405020304" pitchFamily="18" charset="0"/>
                <a:ea typeface="Times New Roman" panose="02020603050405020304" pitchFamily="18" charset="0"/>
              </a:rPr>
              <a:t> Hình 4.3. Mô hình lý thuyết cây nghề nghiệp</a:t>
            </a:r>
            <a:endParaRPr lang="en-US"/>
          </a:p>
        </p:txBody>
      </p:sp>
      <p:sp>
        <p:nvSpPr>
          <p:cNvPr id="12" name="Rectangle 11"/>
          <p:cNvSpPr/>
          <p:nvPr/>
        </p:nvSpPr>
        <p:spPr>
          <a:xfrm>
            <a:off x="7893697" y="465272"/>
            <a:ext cx="3676261"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hiểu như thế nào về lí thuyết cây nghề nghiệp? </a:t>
            </a:r>
          </a:p>
        </p:txBody>
      </p:sp>
    </p:spTree>
    <p:extLst>
      <p:ext uri="{BB962C8B-B14F-4D97-AF65-F5344CB8AC3E}">
        <p14:creationId xmlns:p14="http://schemas.microsoft.com/office/powerpoint/2010/main" val="429180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01190" y="225322"/>
            <a:ext cx="7187234" cy="5662294"/>
          </a:xfrm>
          <a:prstGeom prst="rect">
            <a:avLst/>
          </a:prstGeom>
        </p:spPr>
      </p:pic>
      <p:sp>
        <p:nvSpPr>
          <p:cNvPr id="11" name="Rectangle 10"/>
          <p:cNvSpPr/>
          <p:nvPr/>
        </p:nvSpPr>
        <p:spPr>
          <a:xfrm>
            <a:off x="2116369" y="6071510"/>
            <a:ext cx="4525598" cy="369332"/>
          </a:xfrm>
          <a:prstGeom prst="rect">
            <a:avLst/>
          </a:prstGeom>
        </p:spPr>
        <p:txBody>
          <a:bodyPr wrap="none">
            <a:spAutoFit/>
          </a:bodyPr>
          <a:lstStyle/>
          <a:p>
            <a:r>
              <a:rPr lang="vi-VN" b="1" i="1">
                <a:solidFill>
                  <a:srgbClr val="000000"/>
                </a:solidFill>
                <a:latin typeface="Times New Roman" panose="02020603050405020304" pitchFamily="18" charset="0"/>
                <a:ea typeface="Times New Roman" panose="02020603050405020304" pitchFamily="18" charset="0"/>
              </a:rPr>
              <a:t> Hình 4.3. Mô hình lý thuyết cây nghề nghiệp</a:t>
            </a:r>
            <a:endParaRPr lang="en-US"/>
          </a:p>
        </p:txBody>
      </p:sp>
      <p:sp>
        <p:nvSpPr>
          <p:cNvPr id="12" name="Rectangle 11"/>
          <p:cNvSpPr/>
          <p:nvPr/>
        </p:nvSpPr>
        <p:spPr>
          <a:xfrm>
            <a:off x="7893697" y="465272"/>
            <a:ext cx="3676261" cy="830997"/>
          </a:xfrm>
          <a:prstGeom prst="rect">
            <a:avLst/>
          </a:prstGeom>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Em </a:t>
            </a:r>
            <a:r>
              <a:rPr lang="en-US" sz="2400" b="1" dirty="0" err="1">
                <a:solidFill>
                  <a:srgbClr val="0000FF"/>
                </a:solidFill>
                <a:latin typeface="Times New Roman" panose="02020603050405020304" pitchFamily="18" charset="0"/>
                <a:cs typeface="Times New Roman" panose="02020603050405020304" pitchFamily="18" charset="0"/>
              </a:rPr>
              <a:t>hiểu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như</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thế</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nào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thuyết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nghiệp</a:t>
            </a:r>
            <a:r>
              <a:rPr lang="en-US" sz="2400" b="1" dirty="0">
                <a:solidFill>
                  <a:srgbClr val="0000FF"/>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7700865" y="1474438"/>
            <a:ext cx="4491135" cy="1938992"/>
          </a:xfrm>
          <a:prstGeom prst="rect">
            <a:avLst/>
          </a:prstGeom>
        </p:spPr>
        <p:txBody>
          <a:bodyPr wrap="square">
            <a:spAutoFit/>
          </a:bodyPr>
          <a:lstStyle/>
          <a:p>
            <a:pPr>
              <a:spcAft>
                <a:spcPts val="0"/>
              </a:spcAft>
            </a:pPr>
            <a:r>
              <a:rPr lang="en-US" sz="2400" dirty="0">
                <a:solidFill>
                  <a:srgbClr val="FF0000"/>
                </a:solidFill>
                <a:latin typeface="Times New Roman" panose="02020603050405020304" pitchFamily="18" charset="0"/>
                <a:ea typeface="Times New Roman" panose="02020603050405020304" pitchFamily="18" charset="0"/>
              </a:rPr>
              <a:t>- Lý </a:t>
            </a:r>
            <a:r>
              <a:rPr lang="en-US" sz="2400" dirty="0" err="1">
                <a:solidFill>
                  <a:srgbClr val="FF0000"/>
                </a:solidFill>
                <a:latin typeface="Times New Roman" panose="02020603050405020304" pitchFamily="18" charset="0"/>
                <a:ea typeface="Times New Roman" panose="02020603050405020304" pitchFamily="18" charset="0"/>
              </a:rPr>
              <a:t>thuyết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cây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nghề</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nghiệp</a:t>
            </a:r>
            <a:r>
              <a:rPr lang="en-US" sz="2400" dirty="0">
                <a:solidFill>
                  <a:srgbClr val="FF0000"/>
                </a:solidFill>
                <a:latin typeface="Times New Roman" panose="02020603050405020304" pitchFamily="18" charset="0"/>
                <a:ea typeface="Times New Roman" panose="02020603050405020304" pitchFamily="18" charset="0"/>
              </a:rPr>
              <a:t> </a:t>
            </a:r>
            <a:r>
              <a:rPr lang="vi-VN" sz="2400" dirty="0">
                <a:solidFill>
                  <a:srgbClr val="FF0000"/>
                </a:solidFill>
                <a:latin typeface="Times New Roman" panose="02020603050405020304" pitchFamily="18" charset="0"/>
                <a:ea typeface="Times New Roman" panose="02020603050405020304" pitchFamily="18" charset="0"/>
              </a:rPr>
              <a:t>chỉ ra mối quan hệ chặt chẽ giữa thành công trong nghề ng</a:t>
            </a:r>
            <a:r>
              <a:rPr lang="en-US" sz="2400" dirty="0">
                <a:solidFill>
                  <a:srgbClr val="FF0000"/>
                </a:solidFill>
                <a:latin typeface="Times New Roman" panose="02020603050405020304" pitchFamily="18" charset="0"/>
                <a:ea typeface="Times New Roman" panose="02020603050405020304" pitchFamily="18" charset="0"/>
              </a:rPr>
              <a:t>h</a:t>
            </a:r>
            <a:r>
              <a:rPr lang="vi-VN" sz="2400" dirty="0">
                <a:solidFill>
                  <a:srgbClr val="FF0000"/>
                </a:solidFill>
                <a:latin typeface="Times New Roman" panose="02020603050405020304" pitchFamily="18" charset="0"/>
                <a:ea typeface="Times New Roman" panose="02020603050405020304" pitchFamily="18" charset="0"/>
              </a:rPr>
              <a:t>iệp với năng lực, cá tính, khả năng, giá trị nghề nghiệp của cá nhân.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949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44962" y="630792"/>
            <a:ext cx="10770638" cy="1200329"/>
          </a:xfrm>
          <a:prstGeom prst="rect">
            <a:avLst/>
          </a:prstGeom>
        </p:spPr>
        <p:txBody>
          <a:bodyPr wrap="square">
            <a:spAutoFit/>
          </a:bodyPr>
          <a:lstStyle/>
          <a:p>
            <a:pPr>
              <a:spcAft>
                <a:spcPts val="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I.Một số lý thuyết cơ bản về lựa chọn nghề nghiệp</a:t>
            </a:r>
          </a:p>
          <a:p>
            <a:r>
              <a:rPr lang="vi-VN" sz="2400" b="1" dirty="0">
                <a:latin typeface="Times New Roman" panose="02020603050405020304" pitchFamily="18" charset="0"/>
                <a:cs typeface="Times New Roman" panose="02020603050405020304" pitchFamily="18" charset="0"/>
              </a:rPr>
              <a:t>2.Lý thuyết cây nghề nghiệp</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*Nội dung cơ bản</a:t>
            </a:r>
            <a:endParaRPr lang="en-US" sz="24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858666F-BC71-6F62-90FD-40087861A858}"/>
              </a:ext>
            </a:extLst>
          </p:cNvPr>
          <p:cNvSpPr/>
          <p:nvPr/>
        </p:nvSpPr>
        <p:spPr>
          <a:xfrm>
            <a:off x="463791" y="2474656"/>
            <a:ext cx="10770638" cy="2554545"/>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Lý </a:t>
            </a:r>
            <a:r>
              <a:rPr lang="en-US" sz="4000" dirty="0" err="1">
                <a:latin typeface="Times New Roman" panose="02020603050405020304" pitchFamily="18" charset="0"/>
                <a:cs typeface="Times New Roman" panose="02020603050405020304" pitchFamily="18" charset="0"/>
              </a:rPr>
              <a:t>thuyết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chỉ ra mối quan hệ chặt chẽ giữa thành công trong nghề ngiệp với năng lực, cá tính, khả năng, giá trị nghề nghiệp của cá nhân.</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63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44962" y="630792"/>
            <a:ext cx="10770638" cy="1200329"/>
          </a:xfrm>
          <a:prstGeom prst="rect">
            <a:avLst/>
          </a:prstGeom>
        </p:spPr>
        <p:txBody>
          <a:bodyPr wrap="square">
            <a:spAutoFit/>
          </a:bodyPr>
          <a:lstStyle/>
          <a:p>
            <a:pPr>
              <a:spcAft>
                <a:spcPts val="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I.Một số lý thuyết cơ bản về lựa chọn nghề nghiệp</a:t>
            </a:r>
          </a:p>
          <a:p>
            <a:r>
              <a:rPr lang="vi-VN" sz="2400" b="1" dirty="0">
                <a:latin typeface="Times New Roman" panose="02020603050405020304" pitchFamily="18" charset="0"/>
                <a:cs typeface="Times New Roman" panose="02020603050405020304" pitchFamily="18" charset="0"/>
              </a:rPr>
              <a:t>2.Lý thuyết cây nghề nghiệp</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*Nội dung cơ bản</a:t>
            </a:r>
            <a:endParaRPr 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7402AE9-6F2E-771D-6DEE-03525C09F22C}"/>
              </a:ext>
            </a:extLst>
          </p:cNvPr>
          <p:cNvSpPr/>
          <p:nvPr/>
        </p:nvSpPr>
        <p:spPr>
          <a:xfrm>
            <a:off x="438945" y="2164558"/>
            <a:ext cx="11395246" cy="3170099"/>
          </a:xfrm>
          <a:prstGeom prst="rect">
            <a:avLst/>
          </a:prstGeom>
        </p:spPr>
        <p:txBody>
          <a:bodyPr wrap="square">
            <a:spAutoFit/>
          </a:bodyPr>
          <a:lstStyle/>
          <a:p>
            <a:pPr algn="just"/>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tưởng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thuyết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rễ</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2754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9444" y="801489"/>
            <a:ext cx="10770638" cy="1077218"/>
          </a:xfrm>
          <a:prstGeom prst="rect">
            <a:avLst/>
          </a:prstGeom>
        </p:spPr>
        <p:txBody>
          <a:bodyPr wrap="square">
            <a:spAutoFit/>
          </a:bodyPr>
          <a:lstStyle/>
          <a:p>
            <a:pPr>
              <a:spcAft>
                <a:spcPts val="0"/>
              </a:spcAft>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I.Một số lý thuyết cơ bản về lựa chọn nghề nghiệp</a:t>
            </a:r>
          </a:p>
          <a:p>
            <a:r>
              <a:rPr lang="vi-VN" sz="3200" b="1" dirty="0">
                <a:latin typeface="Times New Roman" panose="02020603050405020304" pitchFamily="18" charset="0"/>
                <a:cs typeface="Times New Roman" panose="02020603050405020304" pitchFamily="18" charset="0"/>
              </a:rPr>
              <a:t>2.Lý thuyết cây nghề nghiệp</a:t>
            </a:r>
            <a:endParaRPr lang="en-US" sz="32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D0D531B-544B-3F54-0B34-9F3A993DDB88}"/>
              </a:ext>
            </a:extLst>
          </p:cNvPr>
          <p:cNvSpPr/>
          <p:nvPr/>
        </p:nvSpPr>
        <p:spPr>
          <a:xfrm>
            <a:off x="379444" y="1878707"/>
            <a:ext cx="10770638" cy="646331"/>
          </a:xfrm>
          <a:prstGeom prst="rect">
            <a:avLst/>
          </a:prstGeom>
        </p:spPr>
        <p:txBody>
          <a:bodyPr wrap="square">
            <a:spAutoFit/>
          </a:bodyPr>
          <a:lstStyle/>
          <a:p>
            <a:r>
              <a:rPr lang="vi-VN" sz="3600" dirty="0">
                <a:latin typeface="Times New Roman" panose="02020603050405020304" pitchFamily="18" charset="0"/>
                <a:cs typeface="Times New Roman" panose="02020603050405020304" pitchFamily="18" charset="0"/>
              </a:rPr>
              <a:t>* Ý nghĩa</a:t>
            </a:r>
            <a:endParaRPr lang="en-US" sz="36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931FD96-226F-E01E-8B68-399BF6905D0C}"/>
              </a:ext>
            </a:extLst>
          </p:cNvPr>
          <p:cNvSpPr/>
          <p:nvPr/>
        </p:nvSpPr>
        <p:spPr>
          <a:xfrm>
            <a:off x="379444" y="2491038"/>
            <a:ext cx="10770638" cy="769441"/>
          </a:xfrm>
          <a:prstGeom prst="rect">
            <a:avLst/>
          </a:prstGeom>
        </p:spPr>
        <p:txBody>
          <a:bodyPr wrap="square">
            <a:spAutoFit/>
          </a:bodyPr>
          <a:lstStyle/>
          <a:p>
            <a:r>
              <a:rPr lang="vi-VN" sz="4400" dirty="0">
                <a:latin typeface="Times New Roman" panose="02020603050405020304" pitchFamily="18" charset="0"/>
                <a:cs typeface="Times New Roman" panose="02020603050405020304" pitchFamily="18" charset="0"/>
              </a:rPr>
              <a:t>- Dùng trong công tác hướng nghiệp học sinh</a:t>
            </a:r>
            <a:endParaRPr lang="en-US" sz="4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0219EA8-D563-0948-0642-5328345995AC}"/>
              </a:ext>
            </a:extLst>
          </p:cNvPr>
          <p:cNvSpPr/>
          <p:nvPr/>
        </p:nvSpPr>
        <p:spPr>
          <a:xfrm>
            <a:off x="379444" y="3411145"/>
            <a:ext cx="10770638" cy="769441"/>
          </a:xfrm>
          <a:prstGeom prst="rect">
            <a:avLst/>
          </a:prstGeom>
        </p:spPr>
        <p:txBody>
          <a:bodyPr wrap="square">
            <a:spAutoFit/>
          </a:bodyPr>
          <a:lstStyle/>
          <a:p>
            <a:r>
              <a:rPr lang="vi-VN" sz="4400" dirty="0">
                <a:latin typeface="Times New Roman" panose="02020603050405020304" pitchFamily="18" charset="0"/>
                <a:cs typeface="Times New Roman" panose="02020603050405020304" pitchFamily="18" charset="0"/>
              </a:rPr>
              <a:t>- Lựa chọn nghề nghiệp phù hợp với bản thân.</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23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1001" y="79309"/>
            <a:ext cx="11851238" cy="6454013"/>
          </a:xfrm>
          <a:prstGeom prst="rect">
            <a:avLst/>
          </a:prstGeom>
        </p:spPr>
      </p:pic>
    </p:spTree>
    <p:extLst>
      <p:ext uri="{BB962C8B-B14F-4D97-AF65-F5344CB8AC3E}">
        <p14:creationId xmlns:p14="http://schemas.microsoft.com/office/powerpoint/2010/main" val="32074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6773" y="439270"/>
            <a:ext cx="11587182" cy="4596556"/>
          </a:xfrm>
          <a:prstGeom prst="rect">
            <a:avLst/>
          </a:prstGeom>
        </p:spPr>
      </p:pic>
    </p:spTree>
    <p:extLst>
      <p:ext uri="{BB962C8B-B14F-4D97-AF65-F5344CB8AC3E}">
        <p14:creationId xmlns:p14="http://schemas.microsoft.com/office/powerpoint/2010/main" val="14893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754326"/>
          </a:xfrm>
          <a:prstGeom prst="rect">
            <a:avLst/>
          </a:prstGeom>
        </p:spPr>
        <p:txBody>
          <a:bodyPr wrap="square">
            <a:spAutoFit/>
          </a:bodyPr>
          <a:lstStyle/>
          <a:p>
            <a:pPr algn="just"/>
            <a:r>
              <a:rPr lang="vi-VN" sz="3600" b="1" dirty="0">
                <a:solidFill>
                  <a:srgbClr val="0000FF"/>
                </a:solidFill>
                <a:latin typeface="Times New Roman" panose="02020603050405020304" pitchFamily="18" charset="0"/>
                <a:cs typeface="Times New Roman" panose="02020603050405020304" pitchFamily="18" charset="0"/>
              </a:rPr>
              <a:t>1.</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lí</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thuyết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mã</a:t>
            </a:r>
            <a:r>
              <a:rPr lang="en-US" sz="3600" b="1" dirty="0">
                <a:solidFill>
                  <a:srgbClr val="0000FF"/>
                </a:solidFill>
                <a:latin typeface="Times New Roman" panose="02020603050405020304" pitchFamily="18" charset="0"/>
                <a:cs typeface="Times New Roman" panose="02020603050405020304" pitchFamily="18" charset="0"/>
              </a:rPr>
              <a:t> Holland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lí</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thuyết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nghề</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nghiệp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hãy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định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đặc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điểm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bản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về</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sở</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thích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năng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lực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tính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bản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thân</a:t>
            </a:r>
            <a:r>
              <a:rPr lang="en-US" sz="3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754326"/>
          </a:xfrm>
          <a:prstGeom prst="rect">
            <a:avLst/>
          </a:prstGeom>
        </p:spPr>
        <p:txBody>
          <a:bodyPr wrap="square">
            <a:spAutoFit/>
          </a:bodyPr>
          <a:lstStyle/>
          <a:p>
            <a:r>
              <a:rPr lang="vi-VN" sz="3600" b="1" dirty="0">
                <a:solidFill>
                  <a:srgbClr val="0000FF"/>
                </a:solidFill>
                <a:latin typeface="Times New Roman" panose="02020603050405020304" pitchFamily="18" charset="0"/>
                <a:cs typeface="Times New Roman" panose="02020603050405020304" pitchFamily="18" charset="0"/>
              </a:rPr>
              <a:t>1.</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lí</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thuyết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mã</a:t>
            </a:r>
            <a:r>
              <a:rPr lang="en-US" sz="3600" b="1" dirty="0">
                <a:solidFill>
                  <a:srgbClr val="0000FF"/>
                </a:solidFill>
                <a:latin typeface="Times New Roman" panose="02020603050405020304" pitchFamily="18" charset="0"/>
                <a:cs typeface="Times New Roman" panose="02020603050405020304" pitchFamily="18" charset="0"/>
              </a:rPr>
              <a:t> Holland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lí</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thuyết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nghề</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nghiệp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hãy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định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đặc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điểm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bản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về</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sở</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thích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năng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lực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tính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bản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thân</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2" name="Rectangle 1"/>
          <p:cNvSpPr/>
          <p:nvPr/>
        </p:nvSpPr>
        <p:spPr>
          <a:xfrm>
            <a:off x="531981" y="2451606"/>
            <a:ext cx="8876522" cy="584775"/>
          </a:xfrm>
          <a:prstGeom prst="rect">
            <a:avLst/>
          </a:prstGeom>
        </p:spPr>
        <p:txBody>
          <a:bodyPr wrap="square">
            <a:spAutoFit/>
          </a:bodyPr>
          <a:lstStyle/>
          <a:p>
            <a:pPr>
              <a:spcAft>
                <a:spcPts val="0"/>
              </a:spcAf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Sở</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thích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đọc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sách</a:t>
            </a:r>
            <a:r>
              <a:rPr lang="en-US" sz="3200" dirty="0">
                <a:solidFill>
                  <a:srgbClr val="FF0000"/>
                </a:solidFill>
                <a:latin typeface="Times New Roman" panose="02020603050405020304" pitchFamily="18" charset="0"/>
                <a:ea typeface="Times New Roman" panose="02020603050405020304" pitchFamily="18" charset="0"/>
              </a:rPr>
              <a:t>, du </a:t>
            </a:r>
            <a:r>
              <a:rPr lang="en-US" sz="3200" dirty="0" err="1">
                <a:solidFill>
                  <a:srgbClr val="FF0000"/>
                </a:solidFill>
                <a:latin typeface="Times New Roman" panose="02020603050405020304" pitchFamily="18" charset="0"/>
                <a:ea typeface="Times New Roman" panose="02020603050405020304" pitchFamily="18" charset="0"/>
              </a:rPr>
              <a:t>lịch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học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ngoại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ngữ</a:t>
            </a:r>
            <a:r>
              <a:rPr lang="en-US" sz="3200" dirty="0">
                <a:solidFill>
                  <a:srgbClr val="FF0000"/>
                </a:solidFill>
                <a:latin typeface="Times New Roman" panose="02020603050405020304" pitchFamily="18" charset="0"/>
                <a:ea typeface="Times New Roman" panose="02020603050405020304" pitchFamily="18" charset="0"/>
              </a:rPr>
              <a:t>…</a:t>
            </a:r>
          </a:p>
        </p:txBody>
      </p:sp>
      <p:sp>
        <p:nvSpPr>
          <p:cNvPr id="5" name="Rectangle 4">
            <a:extLst>
              <a:ext uri="{FF2B5EF4-FFF2-40B4-BE49-F238E27FC236}">
                <a16:creationId xmlns:a16="http://schemas.microsoft.com/office/drawing/2014/main" id="{EFC86EE9-9A88-0C68-EFC1-5ED4D8F7CE3C}"/>
              </a:ext>
            </a:extLst>
          </p:cNvPr>
          <p:cNvSpPr/>
          <p:nvPr/>
        </p:nvSpPr>
        <p:spPr>
          <a:xfrm>
            <a:off x="631372" y="3239141"/>
            <a:ext cx="10977532" cy="584775"/>
          </a:xfrm>
          <a:prstGeom prst="rect">
            <a:avLst/>
          </a:prstGeom>
        </p:spPr>
        <p:txBody>
          <a:bodyPr wrap="square">
            <a:spAutoFit/>
          </a:bodyPr>
          <a:lstStyle/>
          <a:p>
            <a:pPr>
              <a:spcAft>
                <a:spcPts val="0"/>
              </a:spcAf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Năng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lực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năng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giao</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tiếp</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và</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hợp</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tự</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học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và</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tự</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chủ</a:t>
            </a:r>
            <a:r>
              <a:rPr lang="en-US" sz="3200" dirty="0">
                <a:solidFill>
                  <a:srgbClr val="FF0000"/>
                </a:solidFill>
                <a:latin typeface="Times New Roman" panose="02020603050405020304" pitchFamily="18" charset="0"/>
                <a:ea typeface="Times New Roman" panose="02020603050405020304" pitchFamily="18" charset="0"/>
              </a:rPr>
              <a:t>.</a:t>
            </a:r>
          </a:p>
        </p:txBody>
      </p:sp>
      <p:sp>
        <p:nvSpPr>
          <p:cNvPr id="6" name="Rectangle 5">
            <a:extLst>
              <a:ext uri="{FF2B5EF4-FFF2-40B4-BE49-F238E27FC236}">
                <a16:creationId xmlns:a16="http://schemas.microsoft.com/office/drawing/2014/main" id="{AA43B464-7602-8B0C-8AFA-9DF62303E7DA}"/>
              </a:ext>
            </a:extLst>
          </p:cNvPr>
          <p:cNvSpPr/>
          <p:nvPr/>
        </p:nvSpPr>
        <p:spPr>
          <a:xfrm>
            <a:off x="631372" y="4026676"/>
            <a:ext cx="8876522" cy="646331"/>
          </a:xfrm>
          <a:prstGeom prst="rect">
            <a:avLst/>
          </a:prstGeom>
        </p:spPr>
        <p:txBody>
          <a:bodyPr wrap="square">
            <a:spAutoFit/>
          </a:bodyPr>
          <a:lstStyle/>
          <a:p>
            <a:pPr>
              <a:spcAft>
                <a:spcPts val="0"/>
              </a:spcAft>
            </a:pP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Cá</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tính</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mạnh</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mẽ</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quyết</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đoán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tự</a:t>
            </a:r>
            <a:r>
              <a:rPr lang="en-US" sz="3600" dirty="0">
                <a:solidFill>
                  <a:srgbClr val="002060"/>
                </a:solidFill>
                <a:latin typeface="Times New Roman" panose="02020603050405020304" pitchFamily="18" charset="0"/>
                <a:ea typeface="Times New Roman" panose="02020603050405020304" pitchFamily="18" charset="0"/>
              </a:rPr>
              <a:t> tin…</a:t>
            </a:r>
            <a:endParaRPr lang="en-US" sz="36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30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1.4 và cho biết: Ba yếu tố trong hình có ảnh hưởng như thế nào đến quyết định lựa chọn nghề nghiệp?</a:t>
            </a:r>
          </a:p>
        </p:txBody>
      </p:sp>
      <p:pic>
        <p:nvPicPr>
          <p:cNvPr id="3" name="Picture 2"/>
          <p:cNvPicPr>
            <a:picLocks noChangeAspect="1"/>
          </p:cNvPicPr>
          <p:nvPr/>
        </p:nvPicPr>
        <p:blipFill>
          <a:blip r:embed="rId2"/>
          <a:stretch>
            <a:fillRect/>
          </a:stretch>
        </p:blipFill>
        <p:spPr>
          <a:xfrm>
            <a:off x="1637852" y="477078"/>
            <a:ext cx="5383150" cy="5581816"/>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055A-5F5B-B55F-54FC-60C894979639}"/>
              </a:ext>
            </a:extLst>
          </p:cNvPr>
          <p:cNvSpPr>
            <a:spLocks noGrp="1"/>
          </p:cNvSpPr>
          <p:nvPr>
            <p:ph type="title"/>
          </p:nvPr>
        </p:nvSpPr>
        <p:spPr>
          <a:xfrm>
            <a:off x="3493257" y="306333"/>
            <a:ext cx="8911687" cy="1280890"/>
          </a:xfrm>
        </p:spPr>
        <p:txBody>
          <a:bodyPr/>
          <a:lstStyle/>
          <a:p>
            <a:r>
              <a:rPr lang="en-US" b="1" dirty="0">
                <a:latin typeface="Times New Roman" panose="02020603050405020304" pitchFamily="18" charset="0"/>
                <a:cs typeface="Times New Roman" panose="02020603050405020304" pitchFamily="18" charset="0"/>
              </a:rPr>
              <a:t>KIỂM TRA 15 PHÚT</a:t>
            </a:r>
          </a:p>
        </p:txBody>
      </p:sp>
      <p:sp>
        <p:nvSpPr>
          <p:cNvPr id="3" name="Content Placeholder 2">
            <a:extLst>
              <a:ext uri="{FF2B5EF4-FFF2-40B4-BE49-F238E27FC236}">
                <a16:creationId xmlns:a16="http://schemas.microsoft.com/office/drawing/2014/main" id="{D04B6DCA-27A2-C200-A570-B108A9B1B885}"/>
              </a:ext>
            </a:extLst>
          </p:cNvPr>
          <p:cNvSpPr>
            <a:spLocks noGrp="1"/>
          </p:cNvSpPr>
          <p:nvPr>
            <p:ph idx="1"/>
          </p:nvPr>
        </p:nvSpPr>
        <p:spPr>
          <a:xfrm>
            <a:off x="267286" y="2133600"/>
            <a:ext cx="11237326" cy="3777622"/>
          </a:xfrm>
        </p:spPr>
        <p:txBody>
          <a:bodyPr>
            <a:normAutofit/>
          </a:bodyPr>
          <a:lstStyle/>
          <a:p>
            <a:pPr algn="just"/>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1( 4 </a:t>
            </a:r>
            <a:r>
              <a:rPr lang="en-US" sz="3600" dirty="0" err="1">
                <a:solidFill>
                  <a:schemeClr val="tx1"/>
                </a:solidFill>
                <a:latin typeface="Times New Roman" panose="02020603050405020304" pitchFamily="18" charset="0"/>
                <a:cs typeface="Times New Roman" panose="02020603050405020304" pitchFamily="18" charset="0"/>
              </a:rPr>
              <a:t>điểm</a:t>
            </a:r>
            <a:r>
              <a:rPr lang="en-US" sz="3600" dirty="0">
                <a:solidFill>
                  <a:schemeClr val="tx1"/>
                </a:solidFill>
                <a:latin typeface="Times New Roman" panose="02020603050405020304" pitchFamily="18" charset="0"/>
                <a:cs typeface="Times New Roman" panose="02020603050405020304" pitchFamily="18" charset="0"/>
              </a:rPr>
              <a:t>): Em </a:t>
            </a:r>
            <a:r>
              <a:rPr lang="en-US" sz="3600" dirty="0" err="1">
                <a:solidFill>
                  <a:schemeClr val="tx1"/>
                </a:solidFill>
                <a:latin typeface="Times New Roman" panose="02020603050405020304" pitchFamily="18" charset="0"/>
                <a:cs typeface="Times New Roman" panose="02020603050405020304" pitchFamily="18" charset="0"/>
              </a:rPr>
              <a:t>hãy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vẽ</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mô</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hình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lí</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thuyết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cây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nghiệp</a:t>
            </a:r>
            <a:endParaRPr lang="en-US" sz="3600" dirty="0">
              <a:solidFill>
                <a:schemeClr val="tx1"/>
              </a:solidFill>
              <a:latin typeface="Times New Roman" panose="02020603050405020304" pitchFamily="18" charset="0"/>
              <a:cs typeface="Times New Roman" panose="02020603050405020304" pitchFamily="18" charset="0"/>
            </a:endParaRPr>
          </a:p>
          <a:p>
            <a:pPr algn="just"/>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2: ( 6 </a:t>
            </a:r>
            <a:r>
              <a:rPr lang="en-US" sz="3600" dirty="0" err="1">
                <a:solidFill>
                  <a:schemeClr val="tx1"/>
                </a:solidFill>
                <a:latin typeface="Times New Roman" panose="02020603050405020304" pitchFamily="18" charset="0"/>
                <a:cs typeface="Times New Roman" panose="02020603050405020304" pitchFamily="18" charset="0"/>
              </a:rPr>
              <a:t>điểm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Với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lí</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thuyết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mật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mã</a:t>
            </a:r>
            <a:r>
              <a:rPr lang="en-US" sz="3600" dirty="0">
                <a:solidFill>
                  <a:schemeClr val="tx1"/>
                </a:solidFill>
                <a:latin typeface="Times New Roman" panose="02020603050405020304" pitchFamily="18" charset="0"/>
                <a:cs typeface="Times New Roman" panose="02020603050405020304" pitchFamily="18" charset="0"/>
              </a:rPr>
              <a:t> Holland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lí</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thuyết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cây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nghiệp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em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hãy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định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đặc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điểm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cơ</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bản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sở</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thích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năng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lực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tính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bản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thân</a:t>
            </a:r>
            <a:r>
              <a:rPr lang="en-US" sz="36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45069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Đáp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754326"/>
          </a:xfrm>
          <a:prstGeom prst="rect">
            <a:avLst/>
          </a:prstGeom>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2</a:t>
            </a:r>
            <a:r>
              <a:rPr lang="vi-VN" sz="3600" b="1" dirty="0">
                <a:solidFill>
                  <a:srgbClr val="0000FF"/>
                </a:solidFill>
                <a:latin typeface="Times New Roman" panose="02020603050405020304" pitchFamily="18" charset="0"/>
                <a:cs typeface="Times New Roman" panose="02020603050405020304" pitchFamily="18" charset="0"/>
              </a:rPr>
              <a:t>.</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lí</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thuyết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mã</a:t>
            </a:r>
            <a:r>
              <a:rPr lang="en-US" sz="3600" b="1" dirty="0">
                <a:solidFill>
                  <a:srgbClr val="0000FF"/>
                </a:solidFill>
                <a:latin typeface="Times New Roman" panose="02020603050405020304" pitchFamily="18" charset="0"/>
                <a:cs typeface="Times New Roman" panose="02020603050405020304" pitchFamily="18" charset="0"/>
              </a:rPr>
              <a:t> Holland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lí</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thuyết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nghề</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nghiệp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hãy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định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đặc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điểm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bản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về</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sở</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thích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năng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lực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tính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bản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thân</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2" name="Rectangle 1"/>
          <p:cNvSpPr/>
          <p:nvPr/>
        </p:nvSpPr>
        <p:spPr>
          <a:xfrm>
            <a:off x="531981" y="2451606"/>
            <a:ext cx="8876522" cy="584775"/>
          </a:xfrm>
          <a:prstGeom prst="rect">
            <a:avLst/>
          </a:prstGeom>
        </p:spPr>
        <p:txBody>
          <a:bodyPr wrap="square">
            <a:spAutoFit/>
          </a:bodyPr>
          <a:lstStyle/>
          <a:p>
            <a:pPr>
              <a:spcAft>
                <a:spcPts val="0"/>
              </a:spcAf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Sở</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thích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đọc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sách</a:t>
            </a:r>
            <a:r>
              <a:rPr lang="en-US" sz="3200" dirty="0">
                <a:solidFill>
                  <a:srgbClr val="FF0000"/>
                </a:solidFill>
                <a:latin typeface="Times New Roman" panose="02020603050405020304" pitchFamily="18" charset="0"/>
                <a:ea typeface="Times New Roman" panose="02020603050405020304" pitchFamily="18" charset="0"/>
              </a:rPr>
              <a:t>, du </a:t>
            </a:r>
            <a:r>
              <a:rPr lang="en-US" sz="3200" dirty="0" err="1">
                <a:solidFill>
                  <a:srgbClr val="FF0000"/>
                </a:solidFill>
                <a:latin typeface="Times New Roman" panose="02020603050405020304" pitchFamily="18" charset="0"/>
                <a:ea typeface="Times New Roman" panose="02020603050405020304" pitchFamily="18" charset="0"/>
              </a:rPr>
              <a:t>lịch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học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ngoại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ngữ</a:t>
            </a:r>
            <a:r>
              <a:rPr lang="en-US" sz="3200" dirty="0">
                <a:solidFill>
                  <a:srgbClr val="FF0000"/>
                </a:solidFill>
                <a:latin typeface="Times New Roman" panose="02020603050405020304" pitchFamily="18" charset="0"/>
                <a:ea typeface="Times New Roman" panose="02020603050405020304" pitchFamily="18" charset="0"/>
              </a:rPr>
              <a:t>…</a:t>
            </a:r>
          </a:p>
        </p:txBody>
      </p:sp>
      <p:sp>
        <p:nvSpPr>
          <p:cNvPr id="5" name="Rectangle 4">
            <a:extLst>
              <a:ext uri="{FF2B5EF4-FFF2-40B4-BE49-F238E27FC236}">
                <a16:creationId xmlns:a16="http://schemas.microsoft.com/office/drawing/2014/main" id="{EFC86EE9-9A88-0C68-EFC1-5ED4D8F7CE3C}"/>
              </a:ext>
            </a:extLst>
          </p:cNvPr>
          <p:cNvSpPr/>
          <p:nvPr/>
        </p:nvSpPr>
        <p:spPr>
          <a:xfrm>
            <a:off x="631372" y="3239141"/>
            <a:ext cx="10977532" cy="584775"/>
          </a:xfrm>
          <a:prstGeom prst="rect">
            <a:avLst/>
          </a:prstGeom>
        </p:spPr>
        <p:txBody>
          <a:bodyPr wrap="square">
            <a:spAutoFit/>
          </a:bodyPr>
          <a:lstStyle/>
          <a:p>
            <a:pPr>
              <a:spcAft>
                <a:spcPts val="0"/>
              </a:spcAf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Năng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lực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năng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giao</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tiếp</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và</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hợp</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tự</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học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và</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tự</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chủ</a:t>
            </a:r>
            <a:r>
              <a:rPr lang="en-US" sz="3200" dirty="0">
                <a:solidFill>
                  <a:srgbClr val="FF0000"/>
                </a:solidFill>
                <a:latin typeface="Times New Roman" panose="02020603050405020304" pitchFamily="18" charset="0"/>
                <a:ea typeface="Times New Roman" panose="02020603050405020304" pitchFamily="18" charset="0"/>
              </a:rPr>
              <a:t>.</a:t>
            </a:r>
          </a:p>
        </p:txBody>
      </p:sp>
      <p:sp>
        <p:nvSpPr>
          <p:cNvPr id="6" name="Rectangle 5">
            <a:extLst>
              <a:ext uri="{FF2B5EF4-FFF2-40B4-BE49-F238E27FC236}">
                <a16:creationId xmlns:a16="http://schemas.microsoft.com/office/drawing/2014/main" id="{AA43B464-7602-8B0C-8AFA-9DF62303E7DA}"/>
              </a:ext>
            </a:extLst>
          </p:cNvPr>
          <p:cNvSpPr/>
          <p:nvPr/>
        </p:nvSpPr>
        <p:spPr>
          <a:xfrm>
            <a:off x="631372" y="4026676"/>
            <a:ext cx="8876522" cy="646331"/>
          </a:xfrm>
          <a:prstGeom prst="rect">
            <a:avLst/>
          </a:prstGeom>
        </p:spPr>
        <p:txBody>
          <a:bodyPr wrap="square">
            <a:spAutoFit/>
          </a:bodyPr>
          <a:lstStyle/>
          <a:p>
            <a:pPr>
              <a:spcAft>
                <a:spcPts val="0"/>
              </a:spcAft>
            </a:pP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Cá</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tính</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mạnh</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mẽ</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quyết</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đoán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tự</a:t>
            </a:r>
            <a:r>
              <a:rPr lang="en-US" sz="3600" dirty="0">
                <a:solidFill>
                  <a:srgbClr val="002060"/>
                </a:solidFill>
                <a:latin typeface="Times New Roman" panose="02020603050405020304" pitchFamily="18" charset="0"/>
                <a:ea typeface="Times New Roman" panose="02020603050405020304" pitchFamily="18" charset="0"/>
              </a:rPr>
              <a:t> tin…</a:t>
            </a:r>
            <a:endParaRPr lang="en-US" sz="36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972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7E5CB0-C294-A0EF-2EE1-B264EAA66CF7}"/>
              </a:ext>
            </a:extLst>
          </p:cNvPr>
          <p:cNvSpPr>
            <a:spLocks noGrp="1"/>
          </p:cNvSpPr>
          <p:nvPr>
            <p:ph type="title"/>
          </p:nvPr>
        </p:nvSpPr>
        <p:spPr>
          <a:xfrm>
            <a:off x="628615" y="146810"/>
            <a:ext cx="10934770" cy="1077218"/>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TIẾT 10</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07F97C7-0AD3-758B-D9B3-11852CC984AA}"/>
              </a:ext>
            </a:extLst>
          </p:cNvPr>
          <p:cNvSpPr txBox="1"/>
          <p:nvPr/>
        </p:nvSpPr>
        <p:spPr>
          <a:xfrm>
            <a:off x="278296" y="1113182"/>
            <a:ext cx="10842005"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II: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lựa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nghiệp</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824" y="176022"/>
            <a:ext cx="11798897" cy="461665"/>
          </a:xfrm>
          <a:prstGeom prst="rect">
            <a:avLst/>
          </a:prstGeom>
        </p:spPr>
        <p:txBody>
          <a:bodyPr wrap="square">
            <a:spAutoFit/>
          </a:bodyPr>
          <a:lstStyle/>
          <a:p>
            <a:pPr>
              <a:spcAft>
                <a:spcPts val="0"/>
              </a:spcAft>
            </a:pPr>
            <a:r>
              <a:rPr lang="en-US" sz="2400" b="1" dirty="0">
                <a:solidFill>
                  <a:srgbClr val="0000FF"/>
                </a:solidFill>
                <a:latin typeface="Times New Roman" panose="02020603050405020304" pitchFamily="18" charset="0"/>
                <a:ea typeface="Times New Roman" panose="02020603050405020304" pitchFamily="18" charset="0"/>
              </a:rPr>
              <a:t>Quan </a:t>
            </a:r>
            <a:r>
              <a:rPr lang="en-US" sz="2400" b="1" dirty="0" err="1">
                <a:solidFill>
                  <a:srgbClr val="0000FF"/>
                </a:solidFill>
                <a:latin typeface="Times New Roman" panose="02020603050405020304" pitchFamily="18" charset="0"/>
                <a:ea typeface="Times New Roman" panose="02020603050405020304" pitchFamily="18" charset="0"/>
              </a:rPr>
              <a:t>sát</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hình</a:t>
            </a:r>
            <a:r>
              <a:rPr lang="en-US" sz="2400" b="1" dirty="0">
                <a:solidFill>
                  <a:srgbClr val="0000FF"/>
                </a:solidFill>
                <a:latin typeface="Times New Roman" panose="02020603050405020304" pitchFamily="18" charset="0"/>
                <a:ea typeface="Times New Roman" panose="02020603050405020304" pitchFamily="18" charset="0"/>
              </a:rPr>
              <a:t> 4.5 </a:t>
            </a:r>
            <a:r>
              <a:rPr lang="en-US" sz="2400" b="1" dirty="0" err="1">
                <a:solidFill>
                  <a:srgbClr val="0000FF"/>
                </a:solidFill>
                <a:latin typeface="Times New Roman" panose="02020603050405020304" pitchFamily="18" charset="0"/>
                <a:ea typeface="Times New Roman" panose="02020603050405020304" pitchFamily="18" charset="0"/>
              </a:rPr>
              <a:t>và</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biết</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Để</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chọn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nghề</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học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sinh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cần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tìm</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hiểu</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những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thông</a:t>
            </a:r>
            <a:r>
              <a:rPr lang="en-US" sz="2400" b="1" dirty="0">
                <a:solidFill>
                  <a:srgbClr val="0000FF"/>
                </a:solidFill>
                <a:latin typeface="Times New Roman" panose="02020603050405020304" pitchFamily="18" charset="0"/>
                <a:ea typeface="Times New Roman" panose="02020603050405020304" pitchFamily="18" charset="0"/>
              </a:rPr>
              <a:t> tin </a:t>
            </a:r>
            <a:r>
              <a:rPr lang="en-US" sz="2400" b="1" dirty="0" err="1">
                <a:solidFill>
                  <a:srgbClr val="0000FF"/>
                </a:solidFill>
                <a:latin typeface="Times New Roman" panose="02020603050405020304" pitchFamily="18" charset="0"/>
                <a:ea typeface="Times New Roman" panose="02020603050405020304" pitchFamily="18" charset="0"/>
              </a:rPr>
              <a:t>gì</a:t>
            </a:r>
            <a:r>
              <a:rPr lang="en-US" sz="2400" b="1" dirty="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1861" y="1266348"/>
            <a:ext cx="5638393" cy="5237089"/>
          </a:xfrm>
          <a:prstGeom prst="rect">
            <a:avLst/>
          </a:prstGeom>
        </p:spPr>
      </p:pic>
    </p:spTree>
    <p:extLst>
      <p:ext uri="{BB962C8B-B14F-4D97-AF65-F5344CB8AC3E}">
        <p14:creationId xmlns:p14="http://schemas.microsoft.com/office/powerpoint/2010/main" val="6340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825" y="176022"/>
            <a:ext cx="6096000" cy="830997"/>
          </a:xfrm>
          <a:prstGeom prst="rect">
            <a:avLst/>
          </a:prstGeom>
        </p:spPr>
        <p:txBody>
          <a:bodyPr>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4.5 và cho biết: Để chọn nghề, học sinh cần tìm hiểu những thông tin gì?</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1861" y="1266348"/>
            <a:ext cx="5638393" cy="5237089"/>
          </a:xfrm>
          <a:prstGeom prst="rect">
            <a:avLst/>
          </a:prstGeom>
        </p:spPr>
      </p:pic>
      <p:sp>
        <p:nvSpPr>
          <p:cNvPr id="3" name="Rectangle 2"/>
          <p:cNvSpPr/>
          <p:nvPr/>
        </p:nvSpPr>
        <p:spPr>
          <a:xfrm>
            <a:off x="6627845" y="1391921"/>
            <a:ext cx="4270310" cy="193899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Để chọn nghề, học sinh cần tìm hiểu những thông tin: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Sở thích của bản thân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Năng lực của bản thân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thị trường lao động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076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5188075" y="86856"/>
            <a:ext cx="2802820" cy="400110"/>
          </a:xfrm>
          <a:prstGeom prst="rect">
            <a:avLst/>
          </a:prstGeom>
        </p:spPr>
        <p:txBody>
          <a:bodyPr wrap="none">
            <a:spAutoFit/>
          </a:bodyPr>
          <a:lstStyle/>
          <a:p>
            <a:pPr algn="ctr">
              <a:spcAft>
                <a:spcPts val="0"/>
              </a:spcAft>
            </a:pPr>
            <a:r>
              <a:rPr lang="vi-VN" sz="2000" b="1">
                <a:solidFill>
                  <a:srgbClr val="000000"/>
                </a:solidFill>
                <a:latin typeface="Times New Roman" panose="02020603050405020304" pitchFamily="18" charset="0"/>
                <a:ea typeface="Times New Roman" panose="02020603050405020304" pitchFamily="18" charset="0"/>
              </a:rPr>
              <a:t>PHIẾU HỌC TẬP SỐ 1</a:t>
            </a:r>
            <a:endParaRPr lang="en-US" sz="2000" b="1">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9496990"/>
              </p:ext>
            </p:extLst>
          </p:nvPr>
        </p:nvGraphicFramePr>
        <p:xfrm>
          <a:off x="1410491" y="718154"/>
          <a:ext cx="10392733" cy="3142091"/>
        </p:xfrm>
        <a:graphic>
          <a:graphicData uri="http://schemas.openxmlformats.org/drawingml/2006/table">
            <a:tbl>
              <a:tblPr firstRow="1" firstCol="1" bandRow="1"/>
              <a:tblGrid>
                <a:gridCol w="6582293">
                  <a:extLst>
                    <a:ext uri="{9D8B030D-6E8A-4147-A177-3AD203B41FA5}">
                      <a16:colId xmlns:a16="http://schemas.microsoft.com/office/drawing/2014/main" val="859767699"/>
                    </a:ext>
                  </a:extLst>
                </a:gridCol>
                <a:gridCol w="3810440">
                  <a:extLst>
                    <a:ext uri="{9D8B030D-6E8A-4147-A177-3AD203B41FA5}">
                      <a16:colId xmlns:a16="http://schemas.microsoft.com/office/drawing/2014/main" val="2319472762"/>
                    </a:ext>
                  </a:extLst>
                </a:gridCol>
              </a:tblGrid>
              <a:tr h="342795">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8870" marR="48870" marT="24435" marB="244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734384322"/>
                  </a:ext>
                </a:extLst>
              </a:tr>
              <a:tr h="69179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quy trình lựa chọn nghề nghiệp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8870" marR="48870" marT="24435" marB="244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802421"/>
                  </a:ext>
                </a:extLst>
              </a:tr>
              <a:tr h="408578">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lựa chọn nghề nghiệp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86121855"/>
                  </a:ext>
                </a:extLst>
              </a:tr>
              <a:tr h="428494">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bản thân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531309"/>
                  </a:ext>
                </a:extLst>
              </a:tr>
              <a:tr h="515941">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thị trường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255256"/>
                  </a:ext>
                </a:extLst>
              </a:tr>
              <a:tr h="691798">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 quyết định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216921"/>
                  </a:ext>
                </a:extLst>
              </a:tr>
            </a:tbl>
          </a:graphicData>
        </a:graphic>
      </p:graphicFrame>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51523682"/>
              </p:ext>
            </p:extLst>
          </p:nvPr>
        </p:nvGraphicFramePr>
        <p:xfrm>
          <a:off x="1688841" y="927056"/>
          <a:ext cx="9171991" cy="4552905"/>
        </p:xfrm>
        <a:graphic>
          <a:graphicData uri="http://schemas.openxmlformats.org/drawingml/2006/table">
            <a:tbl>
              <a:tblPr firstRow="1" firstCol="1" bandRow="1"/>
              <a:tblGrid>
                <a:gridCol w="3573624">
                  <a:extLst>
                    <a:ext uri="{9D8B030D-6E8A-4147-A177-3AD203B41FA5}">
                      <a16:colId xmlns:a16="http://schemas.microsoft.com/office/drawing/2014/main" val="2527571787"/>
                    </a:ext>
                  </a:extLst>
                </a:gridCol>
                <a:gridCol w="5598367">
                  <a:extLst>
                    <a:ext uri="{9D8B030D-6E8A-4147-A177-3AD203B41FA5}">
                      <a16:colId xmlns:a16="http://schemas.microsoft.com/office/drawing/2014/main" val="1424599061"/>
                    </a:ext>
                  </a:extLst>
                </a:gridCol>
              </a:tblGrid>
              <a:tr h="195481">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52375347"/>
                  </a:ext>
                </a:extLst>
              </a:tr>
              <a:tr h="738144">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quy trình lựa chọn nghề nghiệp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3430796"/>
                  </a:ext>
                </a:extLst>
              </a:tr>
              <a:tr h="516297">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lựa chọn nghề nghiệp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29566871"/>
                  </a:ext>
                </a:extLst>
              </a:tr>
              <a:tr h="738144">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bản thân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 xét năng lực, sở thích, tính cách, sức khỏe của mình; bối cảnh gia đình và những mong muốn về nghề nghiệp.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86437"/>
                  </a:ext>
                </a:extLst>
              </a:tr>
              <a:tr h="738144">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thị trường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 danh sách những nghề mình quan tâm, thông quan internet, sách báo...tìm hiểu nhu cầu xã hội đối nghề đó</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758626"/>
                  </a:ext>
                </a:extLst>
              </a:tr>
              <a:tr h="738144">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 quyết định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lựa chọn nghề nghiệp của bản thân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766623"/>
                  </a:ext>
                </a:extLst>
              </a:tr>
            </a:tbl>
          </a:graphicData>
        </a:graphic>
      </p:graphicFrame>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10681" y="934011"/>
            <a:ext cx="10770638" cy="5632311"/>
          </a:xfrm>
          <a:prstGeom prst="rect">
            <a:avLst/>
          </a:prstGeom>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II</a:t>
            </a:r>
            <a:r>
              <a:rPr lang="en-US" sz="4000" b="1" dirty="0">
                <a:latin typeface="Times New Roman" panose="02020603050405020304" pitchFamily="18" charset="0"/>
                <a:cs typeface="Times New Roman" panose="02020603050405020304" pitchFamily="18" charset="0"/>
              </a:rPr>
              <a:t>.</a:t>
            </a:r>
            <a:r>
              <a:rPr lang="vi-VN" sz="4000" b="1" dirty="0">
                <a:latin typeface="Times New Roman" panose="02020603050405020304" pitchFamily="18" charset="0"/>
                <a:cs typeface="Times New Roman" panose="02020603050405020304" pitchFamily="18" charset="0"/>
              </a:rPr>
              <a:t>Quy trình lựa chọn nghề nghiệp</a:t>
            </a:r>
            <a:endParaRPr lang="en-US" sz="4000" b="1" dirty="0">
              <a:latin typeface="Times New Roman" panose="02020603050405020304" pitchFamily="18" charset="0"/>
              <a:cs typeface="Times New Roman" panose="02020603050405020304" pitchFamily="18" charset="0"/>
            </a:endParaRPr>
          </a:p>
          <a:p>
            <a:pPr algn="just"/>
            <a:r>
              <a:rPr lang="vi-VN" sz="4000" dirty="0">
                <a:latin typeface="Times New Roman" panose="02020603050405020304" pitchFamily="18" charset="0"/>
                <a:cs typeface="Times New Roman" panose="02020603050405020304" pitchFamily="18" charset="0"/>
              </a:rPr>
              <a:t>Bước 1. Đánh giá bản thân</a:t>
            </a:r>
            <a:endParaRPr lang="en-US" sz="4000" dirty="0">
              <a:latin typeface="Times New Roman" panose="02020603050405020304" pitchFamily="18" charset="0"/>
              <a:cs typeface="Times New Roman" panose="02020603050405020304" pitchFamily="18" charset="0"/>
            </a:endParaRP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thông</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thêm</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kiến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thầy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bè</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tận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endParaRPr lang="en-US" sz="4000" dirty="0">
              <a:latin typeface="Times New Roman" panose="02020603050405020304" pitchFamily="18" charset="0"/>
              <a:cs typeface="Times New Roman" panose="02020603050405020304" pitchFamily="18" charset="0"/>
            </a:endParaRP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rõ</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lĩnh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hội</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1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9444" y="801489"/>
            <a:ext cx="10770638" cy="5632311"/>
          </a:xfrm>
          <a:prstGeom prst="rect">
            <a:avLst/>
          </a:prstGeom>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II</a:t>
            </a:r>
            <a:r>
              <a:rPr lang="en-US" sz="4000" b="1" dirty="0">
                <a:latin typeface="Times New Roman" panose="02020603050405020304" pitchFamily="18" charset="0"/>
                <a:cs typeface="Times New Roman" panose="02020603050405020304" pitchFamily="18" charset="0"/>
              </a:rPr>
              <a:t>.</a:t>
            </a:r>
            <a:r>
              <a:rPr lang="vi-VN" sz="4000" b="1" dirty="0">
                <a:latin typeface="Times New Roman" panose="02020603050405020304" pitchFamily="18" charset="0"/>
                <a:cs typeface="Times New Roman" panose="02020603050405020304" pitchFamily="18" charset="0"/>
              </a:rPr>
              <a:t>Quy trình lựa chọn nghề nghiệp</a:t>
            </a:r>
            <a:endParaRPr lang="en-US" sz="4000" dirty="0">
              <a:latin typeface="Times New Roman" panose="02020603050405020304" pitchFamily="18" charset="0"/>
              <a:cs typeface="Times New Roman" panose="02020603050405020304" pitchFamily="18" charset="0"/>
            </a:endParaRPr>
          </a:p>
          <a:p>
            <a:pPr algn="just"/>
            <a:r>
              <a:rPr lang="vi-VN" sz="4000" dirty="0">
                <a:latin typeface="Times New Roman" panose="02020603050405020304" pitchFamily="18" charset="0"/>
                <a:cs typeface="Times New Roman" panose="02020603050405020304" pitchFamily="18" charset="0"/>
              </a:rPr>
              <a:t>Bước 2. Tìm hiểu thị trường lao động</a:t>
            </a:r>
            <a:endParaRPr lang="en-US" sz="4000" dirty="0">
              <a:latin typeface="Times New Roman" panose="02020603050405020304" pitchFamily="18" charset="0"/>
              <a:cs typeface="Times New Roman" panose="02020603050405020304" pitchFamily="18" charset="0"/>
            </a:endParaRPr>
          </a:p>
          <a:p>
            <a:pPr marL="342900" indent="-342900" algn="just">
              <a:buFontTx/>
              <a:buChar char="-"/>
            </a:pPr>
            <a:r>
              <a:rPr lang="en-US" sz="4000" dirty="0" err="1">
                <a:latin typeface="Times New Roman" panose="02020603050405020304" pitchFamily="18" charset="0"/>
                <a:cs typeface="Times New Roman" panose="02020603050405020304" pitchFamily="18" charset="0"/>
              </a:rPr>
              <a:t>Lập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endParaRPr lang="en-US" sz="4000" dirty="0">
              <a:latin typeface="Times New Roman" panose="02020603050405020304" pitchFamily="18" charset="0"/>
              <a:cs typeface="Times New Roman" panose="02020603050405020304" pitchFamily="18" charset="0"/>
            </a:endParaRPr>
          </a:p>
          <a:p>
            <a:pPr marL="342900" indent="-342900" algn="just">
              <a:buFontTx/>
              <a:buChar char="-"/>
            </a:pP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thông</a:t>
            </a:r>
            <a:r>
              <a:rPr lang="en-US" sz="4000" dirty="0">
                <a:latin typeface="Times New Roman" panose="02020603050405020304" pitchFamily="18" charset="0"/>
                <a:cs typeface="Times New Roman" panose="02020603050405020304" pitchFamily="18" charset="0"/>
              </a:rPr>
              <a:t> qua internet, </a:t>
            </a:r>
            <a:r>
              <a:rPr lang="en-US" sz="4000" dirty="0" err="1">
                <a:latin typeface="Times New Roman" panose="02020603050405020304" pitchFamily="18" charset="0"/>
                <a:cs typeface="Times New Roman" panose="02020603050405020304" pitchFamily="18" charset="0"/>
              </a:rPr>
              <a:t>sách</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báo</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thông</a:t>
            </a:r>
            <a:r>
              <a:rPr lang="en-US" sz="4000" dirty="0">
                <a:latin typeface="Times New Roman" panose="02020603050405020304" pitchFamily="18" charset="0"/>
                <a:cs typeface="Times New Roman" panose="02020603050405020304" pitchFamily="18" charset="0"/>
              </a:rPr>
              <a:t> tin </a:t>
            </a:r>
            <a:r>
              <a:rPr lang="en-US" sz="4000" dirty="0" err="1">
                <a:latin typeface="Times New Roman" panose="02020603050405020304" pitchFamily="18" charset="0"/>
                <a:cs typeface="Times New Roman" panose="02020603050405020304" pitchFamily="18" charset="0"/>
              </a:rPr>
              <a:t>cụ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nhiệm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phẩm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nhập</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324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9444" y="801489"/>
            <a:ext cx="10770638" cy="6001643"/>
          </a:xfrm>
          <a:prstGeom prst="rect">
            <a:avLst/>
          </a:prstGeom>
        </p:spPr>
        <p:txBody>
          <a:bodyPr wrap="square">
            <a:spAutoFit/>
          </a:bodyPr>
          <a:lstStyle/>
          <a:p>
            <a:pPr algn="just"/>
            <a:r>
              <a:rPr lang="vi-VN" sz="4800" b="1" dirty="0">
                <a:latin typeface="Times New Roman" panose="02020603050405020304" pitchFamily="18" charset="0"/>
                <a:cs typeface="Times New Roman" panose="02020603050405020304" pitchFamily="18" charset="0"/>
              </a:rPr>
              <a:t>II</a:t>
            </a:r>
            <a:r>
              <a:rPr lang="en-US" sz="4800" b="1" dirty="0">
                <a:latin typeface="Times New Roman" panose="02020603050405020304" pitchFamily="18" charset="0"/>
                <a:cs typeface="Times New Roman" panose="02020603050405020304" pitchFamily="18" charset="0"/>
              </a:rPr>
              <a:t>.</a:t>
            </a:r>
            <a:r>
              <a:rPr lang="vi-VN" sz="4800" b="1" dirty="0">
                <a:latin typeface="Times New Roman" panose="02020603050405020304" pitchFamily="18" charset="0"/>
                <a:cs typeface="Times New Roman" panose="02020603050405020304" pitchFamily="18" charset="0"/>
              </a:rPr>
              <a:t>Quy trình lựa chọn nghề nghiệp</a:t>
            </a:r>
            <a:endParaRPr lang="en-US" sz="4800" b="1" dirty="0">
              <a:latin typeface="Times New Roman" panose="02020603050405020304" pitchFamily="18" charset="0"/>
              <a:cs typeface="Times New Roman" panose="02020603050405020304" pitchFamily="18" charset="0"/>
            </a:endParaRPr>
          </a:p>
          <a:p>
            <a:pPr algn="just"/>
            <a:r>
              <a:rPr lang="vi-VN" sz="4800" dirty="0">
                <a:latin typeface="Times New Roman" panose="02020603050405020304" pitchFamily="18" charset="0"/>
                <a:cs typeface="Times New Roman" panose="02020603050405020304" pitchFamily="18" charset="0"/>
              </a:rPr>
              <a:t>Bước 3. Ra quyết định</a:t>
            </a:r>
            <a:endParaRPr lang="en-US" sz="4800" dirty="0">
              <a:latin typeface="Times New Roman" panose="02020603050405020304" pitchFamily="18" charset="0"/>
              <a:cs typeface="Times New Roman" panose="02020603050405020304" pitchFamily="18" charset="0"/>
            </a:endParaRPr>
          </a:p>
          <a:p>
            <a:pPr algn="just"/>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Từ</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bước</a:t>
            </a:r>
            <a:r>
              <a:rPr lang="en-US" sz="4800" dirty="0">
                <a:latin typeface="Times New Roman" panose="02020603050405020304" pitchFamily="18" charset="0"/>
                <a:cs typeface="Times New Roman" panose="02020603050405020304" pitchFamily="18" charset="0"/>
              </a:rPr>
              <a:t> 1,2 </a:t>
            </a:r>
            <a:r>
              <a:rPr lang="en-US" sz="4800" dirty="0" err="1">
                <a:latin typeface="Times New Roman" panose="02020603050405020304" pitchFamily="18" charset="0"/>
                <a:cs typeface="Times New Roman" panose="02020603050405020304" pitchFamily="18" charset="0"/>
              </a:rPr>
              <a:t>tiến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hành</a:t>
            </a:r>
            <a:r>
              <a:rPr lang="en-US" sz="4800" dirty="0">
                <a:latin typeface="Times New Roman" panose="02020603050405020304" pitchFamily="18" charset="0"/>
                <a:cs typeface="Times New Roman" panose="02020603050405020304" pitchFamily="18" charset="0"/>
              </a:rPr>
              <a:t> so </a:t>
            </a:r>
            <a:r>
              <a:rPr lang="en-US" sz="4800" dirty="0" err="1">
                <a:latin typeface="Times New Roman" panose="02020603050405020304" pitchFamily="18" charset="0"/>
                <a:cs typeface="Times New Roman" panose="02020603050405020304" pitchFamily="18" charset="0"/>
              </a:rPr>
              <a:t>sánh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chiếu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tìm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sự</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phù</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hợp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nhằm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quyết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định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cuối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cùng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lựa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chọn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lĩnh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vực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nghề</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nghiệp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phù</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hợp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từ</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quyết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dịnh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cuối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cùng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lựa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chọn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lĩnh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vực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nghề</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nghiệp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bản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thân</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80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036499" y="172213"/>
            <a:ext cx="3485322" cy="3584548"/>
          </a:xfrm>
          <a:prstGeom prst="cloudCallout">
            <a:avLst>
              <a:gd name="adj1" fmla="val -129653"/>
              <a:gd name="adj2" fmla="val 483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1.4 và cho biết: Ba yếu tố trong hình có ảnh hưởng như thế nào đến quyết định lựa chọn nghề nghiệp?</a:t>
            </a:r>
          </a:p>
        </p:txBody>
      </p:sp>
      <p:pic>
        <p:nvPicPr>
          <p:cNvPr id="3" name="Picture 2"/>
          <p:cNvPicPr>
            <a:picLocks noChangeAspect="1"/>
          </p:cNvPicPr>
          <p:nvPr/>
        </p:nvPicPr>
        <p:blipFill>
          <a:blip r:embed="rId2"/>
          <a:stretch>
            <a:fillRect/>
          </a:stretch>
        </p:blipFill>
        <p:spPr>
          <a:xfrm>
            <a:off x="518179" y="172213"/>
            <a:ext cx="5383150" cy="4054554"/>
          </a:xfrm>
          <a:prstGeom prst="rect">
            <a:avLst/>
          </a:prstGeom>
        </p:spPr>
      </p:pic>
      <p:sp>
        <p:nvSpPr>
          <p:cNvPr id="4" name="Rectangle 3"/>
          <p:cNvSpPr/>
          <p:nvPr/>
        </p:nvSpPr>
        <p:spPr>
          <a:xfrm>
            <a:off x="2152261" y="4593781"/>
            <a:ext cx="9389706"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Ba yếu tố trong hình là sở thích, nhu cầu xã hội và năng lực có ảnh hưởng trực tiếp đến quyết định lựa chọn nghề nghiệp. Khi chọn nghề, đầu tiên chúng ta phải đánh giá được bản thân (sở thích, năng lực) và xem xét nhu cầu của xã hội để lựa chọn công việc phù hợp với bản thân.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00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10" y="944880"/>
            <a:ext cx="10390864" cy="5694460"/>
          </a:xfrm>
          <a:prstGeom prst="rect">
            <a:avLst/>
          </a:prstGeom>
        </p:spPr>
      </p:pic>
      <p:sp>
        <p:nvSpPr>
          <p:cNvPr id="3" name="Rectangle 2"/>
          <p:cNvSpPr/>
          <p:nvPr/>
        </p:nvSpPr>
        <p:spPr>
          <a:xfrm>
            <a:off x="535387" y="203609"/>
            <a:ext cx="11312056"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Vì sao nên chọn nghề nghiệp phù hợp với năng lực, sở thích và tính cách của bản thân?</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553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89" y="1034606"/>
            <a:ext cx="4018461" cy="5694460"/>
          </a:xfrm>
          <a:prstGeom prst="rect">
            <a:avLst/>
          </a:prstGeom>
        </p:spPr>
      </p:pic>
      <p:sp>
        <p:nvSpPr>
          <p:cNvPr id="3" name="Rectangle 2"/>
          <p:cNvSpPr/>
          <p:nvPr/>
        </p:nvSpPr>
        <p:spPr>
          <a:xfrm>
            <a:off x="535387" y="203609"/>
            <a:ext cx="11312056"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Vì sao nên chọn nghề nghiệp phù hợp với năng lực, sở thích và tính cách của bản thân?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4282750" y="733571"/>
            <a:ext cx="7763070" cy="5909310"/>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1. Việc chọn nghề nghiệp phù hợp với năng lực, sở thích và tính cách của bản thân có nhiều lợi ích quan trọng, bao gồm: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Tăng cảm giác hạnh phúc và hài lòng: Khi bạn làm việc trong lĩnh vực phù hợp với năng lực và sở thích của mình, bạn có xu hướng cảm thấy hạnh phúc và hài lòng hơn với công việc của mình. Điều này giúp bạn tránh được cảm giác căng thẳng và không hài lòng khi làm việc.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Tối ưu hóa hiệu suất làm việc: Khi bạn làm việc trong lĩnh vực mà bạn yêu thích và có kỹ năng, bạn có xu hướng làm việc với hiệu suất cao hơn. Sự tương thích giữa công việc và tính cách của bạn cũng giúp bạn làm việc một cách tự nhiên và hiệu quả hơn.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Phát triển nghề nghiệp bền vững: Chọn nghề nghiệp phù hợp với bản thân giúp bạn xây dựng một nền tảng nghề nghiệp bền vững. Bạn có thể dễ dàng tiếp tục phát triển và tiến bộ trong lĩnh vực mà bạn yêu thích và có kỹ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Giảm stress và cảm giác bỏ cuộc: Khi bạn làm việc trong lĩnh vực phù hợp với tính cách và sở thích của mình, bạn có xu hướng trải qua ít stress hơn và ít khả năng gặp phải cảm giác bỏ cuộc. Điều này làm tăng cơ hội duy trì sự nghiệp lâu dài và thành công.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Tạo ra động lực và cam kết: Khi bạn làm việc trong lĩnh vực mà bạn yêu thích và có kỹ năng, bạn có xu hướng cảm thấy động viên và cam kết hơn với công việc của mình. Điều này giúp bạn duy trì động lực và tinh thần làm việc cao trong suốt sự nghiệp của mình.</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221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2" y="1092254"/>
            <a:ext cx="5775649" cy="51312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204" y="1092254"/>
            <a:ext cx="5945543" cy="5131264"/>
          </a:xfrm>
          <a:prstGeom prst="rect">
            <a:avLst/>
          </a:prstGeom>
        </p:spPr>
      </p:pic>
      <p:sp>
        <p:nvSpPr>
          <p:cNvPr id="6" name="Rectangle 5"/>
          <p:cNvSpPr/>
          <p:nvPr/>
        </p:nvSpPr>
        <p:spPr>
          <a:xfrm>
            <a:off x="199053" y="167951"/>
            <a:ext cx="11355355"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2. Em có biết vì sao với một số ngành nghề, người ta phải tiến hành khám sức khỏe người tham gia dự tuyển?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6232849" y="6316824"/>
            <a:ext cx="5959151"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Khám sức khỏe cho thí sinh đăng kí thi vào trường công an</a:t>
            </a:r>
            <a:endParaRPr lang="en-US" b="1" i="1">
              <a:latin typeface="Times New Roman" panose="02020603050405020304" pitchFamily="18" charset="0"/>
              <a:cs typeface="Times New Roman" panose="02020603050405020304" pitchFamily="18" charset="0"/>
            </a:endParaRPr>
          </a:p>
        </p:txBody>
      </p:sp>
      <p:sp>
        <p:nvSpPr>
          <p:cNvPr id="8" name="TextBox 7"/>
          <p:cNvSpPr txBox="1"/>
          <p:nvPr/>
        </p:nvSpPr>
        <p:spPr>
          <a:xfrm>
            <a:off x="199053" y="6316824"/>
            <a:ext cx="5959151"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Khám sức khỏe cho thí sinh đăng kí thi vào trường quân đội</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71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3" y="1092254"/>
            <a:ext cx="4627984" cy="21208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8" y="3760238"/>
            <a:ext cx="4799433" cy="2377129"/>
          </a:xfrm>
          <a:prstGeom prst="rect">
            <a:avLst/>
          </a:prstGeom>
        </p:spPr>
      </p:pic>
      <p:sp>
        <p:nvSpPr>
          <p:cNvPr id="6" name="Rectangle 5"/>
          <p:cNvSpPr/>
          <p:nvPr/>
        </p:nvSpPr>
        <p:spPr>
          <a:xfrm>
            <a:off x="199053" y="167951"/>
            <a:ext cx="11355355"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2. Em có biết vì sao với một số ngành nghề, người ta phải tiến hành khám sức khỏe người tham gia dự tuyển?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146181" y="6211669"/>
            <a:ext cx="4708848"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Khám sức khỏe cho thí sinh đăng kí thi vào trường công an</a:t>
            </a:r>
            <a:endParaRPr lang="en-US" b="1" i="1">
              <a:latin typeface="Times New Roman" panose="02020603050405020304" pitchFamily="18" charset="0"/>
              <a:cs typeface="Times New Roman" panose="02020603050405020304" pitchFamily="18" charset="0"/>
            </a:endParaRPr>
          </a:p>
        </p:txBody>
      </p:sp>
      <p:sp>
        <p:nvSpPr>
          <p:cNvPr id="8" name="TextBox 7"/>
          <p:cNvSpPr txBox="1"/>
          <p:nvPr/>
        </p:nvSpPr>
        <p:spPr>
          <a:xfrm>
            <a:off x="69007" y="3163522"/>
            <a:ext cx="4878356"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Khám sức khỏe cho thí sinh đăng kí thi vào trường quân đội</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4907901" y="597389"/>
            <a:ext cx="7361853" cy="6186309"/>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2. Có một số lý do mà một số ngành nghề yêu cầu kiểm tra sức khỏe đặc biệt hoặc khám sức khỏe cho những người tham gia dự tuyển: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An toàn lao động: Trong một số ngành nghề như xây dựng, công nghiệp, y tế hoặc ngành hàng không, việc kiểm tra sức khỏe đảm bảo rằng những người làm việc có thể đối mặt và hoạt động trong môi trường làm việc có nguy cơ cao một cách an toàn. Điều này giúp giảm thiểu nguy cơ tai nạn hoặc thương tích trong quá trình làm việc.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Yêu cầu về sức khỏe: Trong một số ngành nghề như y tế, chăm sóc sức khỏe hoặc quân đội, việc kiểm tra sức khỏe là bắt buộc để đảm bảo rằng những người làm việc có khả năng đáp ứng được yêu cầu về sức khỏe cụ thể của ngành nghề đó.</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Chẩn đoán sớm bệnh tật: Việc kiểm tra sức khỏe trước khi tham gia một ngành nghề có thể phát hiện ra các vấn đề sức khỏe tiềm ẩn hoặc bệnh tật trước khi chúng trở nên nghiêm trọng. Điều này giúp người tham gia có thể chăm sóc sức khỏe của mình kịp thời và ngăn ngừa các biến chứng xấu hơn trong tương lai.</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Tuân thủ quy định pháp lý: Trong một số ngành nghề, việc kiểm tra sức khỏe trước khi tham gia dự tuyển có thể là yêu cầu pháp lý để đảm bảo rằng các nhà tuyển dụng tuân thủ các quy định và tiêu chuẩn y tế liên quan.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Bảo vệ sức khỏe cộng đồng: Việc kiểm tra sức khỏe cũng có thể giúp ngăn chặn việc lây lan các bệnh truyền nhiễm hoặc các vấn đề sức khỏe khác từ người tham gia sang cộng đồng hoặc đối tác làm việc.</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078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3" y="174395"/>
            <a:ext cx="8416789" cy="523220"/>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6678" y="666360"/>
            <a:ext cx="10770638" cy="3046988"/>
          </a:xfrm>
          <a:prstGeom prst="rect">
            <a:avLst/>
          </a:prstGeom>
        </p:spPr>
        <p:txBody>
          <a:bodyPr wrap="square">
            <a:spAutoFit/>
          </a:bodyPr>
          <a:lstStyle/>
          <a:p>
            <a:r>
              <a:rPr lang="vi-VN" sz="4000" b="1" dirty="0">
                <a:latin typeface="Times New Roman" panose="02020603050405020304" pitchFamily="18" charset="0"/>
                <a:cs typeface="Times New Roman" panose="02020603050405020304" pitchFamily="18" charset="0"/>
              </a:rPr>
              <a:t>III.Yếu tố ảnh hưởng tới quyết định lựa chọn nghề nghiệp trong lĩnh vực kĩ thuật, công nghệ</a:t>
            </a:r>
            <a:endParaRPr lang="en-US" sz="4000" b="1" dirty="0">
              <a:latin typeface="Times New Roman" panose="02020603050405020304" pitchFamily="18" charset="0"/>
              <a:cs typeface="Times New Roman" panose="02020603050405020304" pitchFamily="18" charset="0"/>
            </a:endParaRPr>
          </a:p>
          <a:p>
            <a:r>
              <a:rPr lang="vi-VN" sz="4000" b="1" dirty="0">
                <a:latin typeface="Times New Roman" panose="02020603050405020304" pitchFamily="18" charset="0"/>
                <a:cs typeface="Times New Roman" panose="02020603050405020304" pitchFamily="18" charset="0"/>
              </a:rPr>
              <a:t>1.Nhóm yếu tố chủ  quan</a:t>
            </a:r>
            <a:endParaRPr lang="en-US" sz="40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D461520-DB96-72BE-F8DA-551967163062}"/>
              </a:ext>
            </a:extLst>
          </p:cNvPr>
          <p:cNvSpPr txBox="1"/>
          <p:nvPr/>
        </p:nvSpPr>
        <p:spPr>
          <a:xfrm>
            <a:off x="430794" y="2690352"/>
            <a:ext cx="8660197" cy="1569660"/>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a.Năng lực bản thân</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Năng lực </a:t>
            </a:r>
            <a:r>
              <a:rPr lang="en-US" sz="3200" dirty="0">
                <a:latin typeface="Times New Roman" panose="02020603050405020304" pitchFamily="18" charset="0"/>
                <a:cs typeface="Times New Roman" panose="02020603050405020304" pitchFamily="18" charset="0"/>
              </a:rPr>
              <a:t>c</a:t>
            </a:r>
            <a:r>
              <a:rPr lang="vi-VN" sz="3200" dirty="0">
                <a:latin typeface="Times New Roman" panose="02020603050405020304" pitchFamily="18" charset="0"/>
                <a:cs typeface="Times New Roman" panose="02020603050405020304" pitchFamily="18" charset="0"/>
              </a:rPr>
              <a:t>ông nghệ, năng lực sáng tạo</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Sức khỏe</a:t>
            </a: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2CA8AB9-93FD-A679-88A4-CD610F644886}"/>
              </a:ext>
            </a:extLst>
          </p:cNvPr>
          <p:cNvSpPr txBox="1"/>
          <p:nvPr/>
        </p:nvSpPr>
        <p:spPr>
          <a:xfrm>
            <a:off x="430794" y="4367959"/>
            <a:ext cx="6268278" cy="646331"/>
          </a:xfrm>
          <a:prstGeom prst="rect">
            <a:avLst/>
          </a:prstGeom>
          <a:noFill/>
        </p:spPr>
        <p:txBody>
          <a:bodyPr wrap="square" rtlCol="0">
            <a:spAutoFit/>
          </a:bodyPr>
          <a:lstStyle/>
          <a:p>
            <a:r>
              <a:rPr lang="vi-VN" sz="3600" dirty="0">
                <a:latin typeface="Times New Roman" panose="02020603050405020304" pitchFamily="18" charset="0"/>
                <a:cs typeface="Times New Roman" panose="02020603050405020304" pitchFamily="18" charset="0"/>
              </a:rPr>
              <a:t>b. Sở thích bản thân</a:t>
            </a:r>
            <a:endParaRPr lang="en-US" sz="3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6A4B254-B9FC-B668-E3EC-A50EA457DB04}"/>
              </a:ext>
            </a:extLst>
          </p:cNvPr>
          <p:cNvSpPr txBox="1"/>
          <p:nvPr/>
        </p:nvSpPr>
        <p:spPr>
          <a:xfrm>
            <a:off x="430794" y="4952510"/>
            <a:ext cx="11310729" cy="1569660"/>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c. Cá tính bản thân</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Thông minh, sáng tạo, làm việc thẳng thắn, trng thực, dứt khoát; thực hiện công việc cẩn thận, tỉ mỉ, đúng quy trình....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1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8" y="569166"/>
            <a:ext cx="6120882" cy="5822303"/>
          </a:xfrm>
          <a:prstGeom prst="rect">
            <a:avLst/>
          </a:prstGeom>
        </p:spPr>
      </p:pic>
      <p:sp>
        <p:nvSpPr>
          <p:cNvPr id="5" name="Rectangle 4"/>
          <p:cNvSpPr/>
          <p:nvPr/>
        </p:nvSpPr>
        <p:spPr>
          <a:xfrm>
            <a:off x="6755364" y="569166"/>
            <a:ext cx="4767942"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Yếu tố gia đình có ảnh hưởng như thế nào đến việc lựa chọn nghề nghiệp?</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214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8" y="569166"/>
            <a:ext cx="4749282" cy="5822303"/>
          </a:xfrm>
          <a:prstGeom prst="rect">
            <a:avLst/>
          </a:prstGeom>
        </p:spPr>
      </p:pic>
      <p:sp>
        <p:nvSpPr>
          <p:cNvPr id="5" name="Rectangle 4"/>
          <p:cNvSpPr/>
          <p:nvPr/>
        </p:nvSpPr>
        <p:spPr>
          <a:xfrm>
            <a:off x="5401479" y="153667"/>
            <a:ext cx="6103167" cy="830997"/>
          </a:xfrm>
          <a:prstGeom prst="rect">
            <a:avLst/>
          </a:prstGeom>
        </p:spPr>
        <p:txBody>
          <a:bodyPr wrap="square">
            <a:spAutoFit/>
          </a:bodyPr>
          <a:lstStyle/>
          <a:p>
            <a:pPr>
              <a:spcAft>
                <a:spcPts val="0"/>
              </a:spcAft>
            </a:pPr>
            <a:r>
              <a:rPr lang="en-US" sz="2400" b="1" dirty="0">
                <a:solidFill>
                  <a:srgbClr val="0000FF"/>
                </a:solidFill>
                <a:latin typeface="Times New Roman" panose="02020603050405020304" pitchFamily="18" charset="0"/>
                <a:ea typeface="Times New Roman" panose="02020603050405020304" pitchFamily="18" charset="0"/>
              </a:rPr>
              <a:t>1. </a:t>
            </a:r>
            <a:r>
              <a:rPr lang="en-US" sz="2400" b="1" dirty="0" err="1">
                <a:solidFill>
                  <a:srgbClr val="0000FF"/>
                </a:solidFill>
                <a:latin typeface="Times New Roman" panose="02020603050405020304" pitchFamily="18" charset="0"/>
                <a:ea typeface="Times New Roman" panose="02020603050405020304" pitchFamily="18" charset="0"/>
              </a:rPr>
              <a:t>Yếu</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tố</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gia</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đình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có</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ảnh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hưởng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như</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thế</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nào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đến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việc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lựa</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chọn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nghề</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nghiệp</a:t>
            </a:r>
            <a:r>
              <a:rPr lang="en-US" sz="2400" b="1" dirty="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522912" y="1141215"/>
            <a:ext cx="6103166" cy="5109091"/>
          </a:xfrm>
          <a:prstGeom prst="rect">
            <a:avLst/>
          </a:prstGeom>
        </p:spPr>
        <p:txBody>
          <a:bodyPr wrap="square">
            <a:spAutoFit/>
          </a:bodyPr>
          <a:lstStyle/>
          <a:p>
            <a:pPr algn="just">
              <a:spcAft>
                <a:spcPts val="0"/>
              </a:spcAft>
            </a:pPr>
            <a:r>
              <a:rPr lang="en-US" sz="4400" dirty="0">
                <a:solidFill>
                  <a:srgbClr val="FF0000"/>
                </a:solidFill>
                <a:latin typeface="Times New Roman" panose="02020603050405020304" pitchFamily="18" charset="0"/>
                <a:ea typeface="Times New Roman" panose="02020603050405020304" pitchFamily="18" charset="0"/>
              </a:rPr>
              <a:t>- Gia </a:t>
            </a:r>
            <a:r>
              <a:rPr lang="en-US" sz="4400" dirty="0" err="1">
                <a:solidFill>
                  <a:srgbClr val="FF0000"/>
                </a:solidFill>
                <a:latin typeface="Times New Roman" panose="02020603050405020304" pitchFamily="18" charset="0"/>
                <a:ea typeface="Times New Roman" panose="02020603050405020304" pitchFamily="18" charset="0"/>
              </a:rPr>
              <a:t>đình</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có</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thể</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ảnh</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hưởng</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đến</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lựa</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chọn</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nghề</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nghiệp</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của</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một</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người</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thông</a:t>
            </a:r>
            <a:r>
              <a:rPr lang="en-US" sz="4400" dirty="0">
                <a:solidFill>
                  <a:srgbClr val="FF0000"/>
                </a:solidFill>
                <a:latin typeface="Times New Roman" panose="02020603050405020304" pitchFamily="18" charset="0"/>
                <a:ea typeface="Times New Roman" panose="02020603050405020304" pitchFamily="18" charset="0"/>
              </a:rPr>
              <a:t> qua </a:t>
            </a:r>
            <a:r>
              <a:rPr lang="en-US" sz="4400" dirty="0" err="1">
                <a:solidFill>
                  <a:srgbClr val="FF0000"/>
                </a:solidFill>
                <a:latin typeface="Times New Roman" panose="02020603050405020304" pitchFamily="18" charset="0"/>
                <a:ea typeface="Times New Roman" panose="02020603050405020304" pitchFamily="18" charset="0"/>
              </a:rPr>
              <a:t>việc</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truyền</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đạt</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giá</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trị</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niềm</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đam</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mê</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và</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kỹ</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năng</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từ</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thế</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hệ</a:t>
            </a:r>
            <a:r>
              <a:rPr lang="en-US" sz="4400" dirty="0">
                <a:solidFill>
                  <a:srgbClr val="FF0000"/>
                </a:solidFill>
                <a:latin typeface="Times New Roman" panose="02020603050405020304" pitchFamily="18" charset="0"/>
                <a:ea typeface="Times New Roman" panose="02020603050405020304" pitchFamily="18" charset="0"/>
              </a:rPr>
              <a:t> cha </a:t>
            </a:r>
            <a:r>
              <a:rPr lang="en-US" sz="4400" dirty="0" err="1">
                <a:solidFill>
                  <a:srgbClr val="FF0000"/>
                </a:solidFill>
                <a:latin typeface="Times New Roman" panose="02020603050405020304" pitchFamily="18" charset="0"/>
                <a:ea typeface="Times New Roman" panose="02020603050405020304" pitchFamily="18" charset="0"/>
              </a:rPr>
              <a:t>mẹ</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đến</a:t>
            </a:r>
            <a:r>
              <a:rPr lang="en-US" sz="4400" dirty="0">
                <a:solidFill>
                  <a:srgbClr val="FF0000"/>
                </a:solidFill>
                <a:latin typeface="Times New Roman" panose="02020603050405020304" pitchFamily="18" charset="0"/>
                <a:ea typeface="Times New Roman" panose="02020603050405020304" pitchFamily="18" charset="0"/>
              </a:rPr>
              <a:t> con </a:t>
            </a:r>
            <a:r>
              <a:rPr lang="en-US" sz="4400" dirty="0" err="1">
                <a:solidFill>
                  <a:srgbClr val="FF0000"/>
                </a:solidFill>
                <a:latin typeface="Times New Roman" panose="02020603050405020304" pitchFamily="18" charset="0"/>
                <a:ea typeface="Times New Roman" panose="02020603050405020304" pitchFamily="18" charset="0"/>
              </a:rPr>
              <a:t>cái</a:t>
            </a:r>
            <a:r>
              <a:rPr lang="en-US" sz="4400" dirty="0">
                <a:solidFill>
                  <a:srgbClr val="FF0000"/>
                </a:solidFill>
                <a:latin typeface="Times New Roman" panose="02020603050405020304" pitchFamily="18" charset="0"/>
                <a:ea typeface="Times New Roman" panose="02020603050405020304" pitchFamily="18" charset="0"/>
              </a:rPr>
              <a:t>.</a:t>
            </a:r>
          </a:p>
          <a:p>
            <a:pPr algn="just">
              <a:spcAft>
                <a:spcPts val="0"/>
              </a:spcAft>
            </a:pPr>
            <a:r>
              <a:rPr lang="en-US" dirty="0">
                <a:solidFill>
                  <a:srgbClr val="000000"/>
                </a:solidFill>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980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8" y="569166"/>
            <a:ext cx="4749282" cy="5822303"/>
          </a:xfrm>
          <a:prstGeom prst="rect">
            <a:avLst/>
          </a:prstGeom>
        </p:spPr>
      </p:pic>
      <p:sp>
        <p:nvSpPr>
          <p:cNvPr id="5" name="Rectangle 4"/>
          <p:cNvSpPr/>
          <p:nvPr/>
        </p:nvSpPr>
        <p:spPr>
          <a:xfrm>
            <a:off x="5401479" y="153667"/>
            <a:ext cx="6790521" cy="1754326"/>
          </a:xfrm>
          <a:prstGeom prst="rect">
            <a:avLst/>
          </a:prstGeom>
        </p:spPr>
        <p:txBody>
          <a:bodyPr wrap="square">
            <a:spAutoFit/>
          </a:bodyPr>
          <a:lstStyle/>
          <a:p>
            <a:pPr algn="just">
              <a:spcAft>
                <a:spcPts val="0"/>
              </a:spcAft>
            </a:pPr>
            <a:r>
              <a:rPr lang="en-US" sz="3600" b="1" dirty="0">
                <a:solidFill>
                  <a:srgbClr val="0000FF"/>
                </a:solidFill>
                <a:latin typeface="Times New Roman" panose="02020603050405020304" pitchFamily="18" charset="0"/>
                <a:ea typeface="Times New Roman" panose="02020603050405020304" pitchFamily="18" charset="0"/>
              </a:rPr>
              <a:t>1. </a:t>
            </a:r>
            <a:r>
              <a:rPr lang="en-US" sz="3600" b="1" dirty="0" err="1">
                <a:solidFill>
                  <a:srgbClr val="0000FF"/>
                </a:solidFill>
                <a:latin typeface="Times New Roman" panose="02020603050405020304" pitchFamily="18" charset="0"/>
                <a:ea typeface="Times New Roman" panose="02020603050405020304" pitchFamily="18" charset="0"/>
              </a:rPr>
              <a:t>Yếu</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tố</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gia</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đình</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có</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ảnh</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hưởng</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như</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thế</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nào</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đến</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việc</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lựa</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chọn</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nghề</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nghiệp</a:t>
            </a:r>
            <a:r>
              <a:rPr lang="en-US" sz="3600" b="1" dirty="0">
                <a:solidFill>
                  <a:srgbClr val="0000FF"/>
                </a:solidFill>
                <a:latin typeface="Times New Roman" panose="02020603050405020304" pitchFamily="18" charset="0"/>
                <a:ea typeface="Times New Roman" panose="02020603050405020304" pitchFamily="18" charset="0"/>
              </a:rPr>
              <a:t>?</a:t>
            </a:r>
            <a:endParaRPr lang="en-US" sz="3600" b="1" dirty="0">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390660" y="1907993"/>
            <a:ext cx="6642314" cy="4431983"/>
          </a:xfrm>
          <a:prstGeom prst="rect">
            <a:avLst/>
          </a:prstGeom>
        </p:spPr>
        <p:txBody>
          <a:bodyPr wrap="square">
            <a:spAutoFit/>
          </a:bodyPr>
          <a:lstStyle/>
          <a:p>
            <a:pPr algn="just">
              <a:spcAft>
                <a:spcPts val="0"/>
              </a:spcAft>
            </a:pP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Sự</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ủng</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hộ</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từ</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gia</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đình</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có</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thể</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là</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một</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yếu</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tố</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quan</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trọng</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giúp</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người</a:t>
            </a:r>
            <a:r>
              <a:rPr lang="en-US" sz="4400" dirty="0">
                <a:solidFill>
                  <a:srgbClr val="FF0000"/>
                </a:solidFill>
                <a:latin typeface="Times New Roman" panose="02020603050405020304" pitchFamily="18" charset="0"/>
                <a:ea typeface="Times New Roman" panose="02020603050405020304" pitchFamily="18" charset="0"/>
              </a:rPr>
              <a:t> ta </a:t>
            </a:r>
            <a:r>
              <a:rPr lang="en-US" sz="4400" dirty="0" err="1">
                <a:solidFill>
                  <a:srgbClr val="FF0000"/>
                </a:solidFill>
                <a:latin typeface="Times New Roman" panose="02020603050405020304" pitchFamily="18" charset="0"/>
                <a:ea typeface="Times New Roman" panose="02020603050405020304" pitchFamily="18" charset="0"/>
              </a:rPr>
              <a:t>tự</a:t>
            </a:r>
            <a:r>
              <a:rPr lang="en-US" sz="4400" dirty="0">
                <a:solidFill>
                  <a:srgbClr val="FF0000"/>
                </a:solidFill>
                <a:latin typeface="Times New Roman" panose="02020603050405020304" pitchFamily="18" charset="0"/>
                <a:ea typeface="Times New Roman" panose="02020603050405020304" pitchFamily="18" charset="0"/>
              </a:rPr>
              <a:t> tin </a:t>
            </a:r>
            <a:r>
              <a:rPr lang="en-US" sz="4400" dirty="0" err="1">
                <a:solidFill>
                  <a:srgbClr val="FF0000"/>
                </a:solidFill>
                <a:latin typeface="Times New Roman" panose="02020603050405020304" pitchFamily="18" charset="0"/>
                <a:ea typeface="Times New Roman" panose="02020603050405020304" pitchFamily="18" charset="0"/>
              </a:rPr>
              <a:t>và</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quyết</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tâm</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hơn</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trong</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việc</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theo</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đuổi</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mục</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tiêu</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nghề</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nghiệp</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của</a:t>
            </a:r>
            <a:r>
              <a:rPr lang="en-US" sz="4400" dirty="0">
                <a:solidFill>
                  <a:srgbClr val="FF0000"/>
                </a:solidFill>
                <a:latin typeface="Times New Roman" panose="02020603050405020304" pitchFamily="18" charset="0"/>
                <a:ea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rPr>
              <a:t>mình</a:t>
            </a:r>
            <a:r>
              <a:rPr lang="en-US" sz="44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dirty="0">
                <a:solidFill>
                  <a:srgbClr val="000000"/>
                </a:solidFill>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14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8" y="569166"/>
            <a:ext cx="4749282" cy="5822303"/>
          </a:xfrm>
          <a:prstGeom prst="rect">
            <a:avLst/>
          </a:prstGeom>
        </p:spPr>
      </p:pic>
      <p:sp>
        <p:nvSpPr>
          <p:cNvPr id="5" name="Rectangle 4"/>
          <p:cNvSpPr/>
          <p:nvPr/>
        </p:nvSpPr>
        <p:spPr>
          <a:xfrm>
            <a:off x="5401479" y="153667"/>
            <a:ext cx="6103167" cy="830997"/>
          </a:xfrm>
          <a:prstGeom prst="rect">
            <a:avLst/>
          </a:prstGeom>
        </p:spPr>
        <p:txBody>
          <a:bodyPr wrap="square">
            <a:spAutoFit/>
          </a:bodyPr>
          <a:lstStyle/>
          <a:p>
            <a:pPr>
              <a:spcAft>
                <a:spcPts val="0"/>
              </a:spcAft>
            </a:pPr>
            <a:r>
              <a:rPr lang="en-US" sz="2400" b="1" dirty="0">
                <a:solidFill>
                  <a:srgbClr val="0000FF"/>
                </a:solidFill>
                <a:latin typeface="Times New Roman" panose="02020603050405020304" pitchFamily="18" charset="0"/>
                <a:ea typeface="Times New Roman" panose="02020603050405020304" pitchFamily="18" charset="0"/>
              </a:rPr>
              <a:t>1. </a:t>
            </a:r>
            <a:r>
              <a:rPr lang="en-US" sz="2400" b="1" dirty="0" err="1">
                <a:solidFill>
                  <a:srgbClr val="0000FF"/>
                </a:solidFill>
                <a:latin typeface="Times New Roman" panose="02020603050405020304" pitchFamily="18" charset="0"/>
                <a:ea typeface="Times New Roman" panose="02020603050405020304" pitchFamily="18" charset="0"/>
              </a:rPr>
              <a:t>Yếu</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tố</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gia</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đình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có</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ảnh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hưởng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như</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thế</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nào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đến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việc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lựa</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chọn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nghề</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nghiệp</a:t>
            </a:r>
            <a:r>
              <a:rPr lang="en-US" sz="2400" b="1" dirty="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522912" y="1141215"/>
            <a:ext cx="6496810" cy="4801314"/>
          </a:xfrm>
          <a:prstGeom prst="rect">
            <a:avLst/>
          </a:prstGeom>
        </p:spPr>
        <p:txBody>
          <a:bodyPr wrap="square">
            <a:spAutoFit/>
          </a:bodyPr>
          <a:lstStyle/>
          <a:p>
            <a:pPr algn="just">
              <a:spcAft>
                <a:spcPts val="0"/>
              </a:spcAft>
            </a:pP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Ngược</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lại</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áp</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lực</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từ</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gia</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đình</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hoặc</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sự</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kỳ</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vọng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không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phù</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hợp</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có</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thể</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khiến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người</a:t>
            </a:r>
            <a:r>
              <a:rPr lang="en-US" sz="3600" dirty="0">
                <a:solidFill>
                  <a:srgbClr val="FF0000"/>
                </a:solidFill>
                <a:latin typeface="Times New Roman" panose="02020603050405020304" pitchFamily="18" charset="0"/>
                <a:ea typeface="Times New Roman" panose="02020603050405020304" pitchFamily="18" charset="0"/>
              </a:rPr>
              <a:t> ta </a:t>
            </a:r>
            <a:r>
              <a:rPr lang="en-US" sz="3600" dirty="0" err="1">
                <a:solidFill>
                  <a:srgbClr val="FF0000"/>
                </a:solidFill>
                <a:latin typeface="Times New Roman" panose="02020603050405020304" pitchFamily="18" charset="0"/>
                <a:ea typeface="Times New Roman" panose="02020603050405020304" pitchFamily="18" charset="0"/>
              </a:rPr>
              <a:t>phải</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chọn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lựa</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nghề</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nghiệp</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không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phù</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hợp</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với</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sở</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thích</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và</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năng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lực</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của</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mình</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gây</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ra</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sự</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không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hài</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lòng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và</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căng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thẳng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trong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sự</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nghiệp</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sau</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này</a:t>
            </a:r>
            <a:r>
              <a:rPr lang="en-US" sz="3600" dirty="0">
                <a:solidFill>
                  <a:srgbClr val="FF0000"/>
                </a:solidFill>
                <a:latin typeface="Times New Roman" panose="02020603050405020304" pitchFamily="18" charset="0"/>
                <a:ea typeface="Times New Roman" panose="02020603050405020304" pitchFamily="18" charset="0"/>
              </a:rPr>
              <a:t>.</a:t>
            </a:r>
          </a:p>
          <a:p>
            <a:pPr algn="just">
              <a:spcAft>
                <a:spcPts val="0"/>
              </a:spcAft>
            </a:pPr>
            <a:r>
              <a:rPr lang="en-US" dirty="0">
                <a:solidFill>
                  <a:srgbClr val="000000"/>
                </a:solidFill>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007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1" y="718457"/>
            <a:ext cx="5905499" cy="5430416"/>
          </a:xfrm>
          <a:prstGeom prst="rect">
            <a:avLst/>
          </a:prstGeom>
        </p:spPr>
      </p:pic>
      <p:sp>
        <p:nvSpPr>
          <p:cNvPr id="4" name="Rectangle 3"/>
          <p:cNvSpPr/>
          <p:nvPr/>
        </p:nvSpPr>
        <p:spPr>
          <a:xfrm>
            <a:off x="6480447" y="426909"/>
            <a:ext cx="5512770" cy="2308324"/>
          </a:xfrm>
          <a:prstGeom prst="rect">
            <a:avLst/>
          </a:prstGeom>
        </p:spPr>
        <p:txBody>
          <a:bodyPr wrap="square">
            <a:spAutoFit/>
          </a:bodyPr>
          <a:lstStyle/>
          <a:p>
            <a:pPr algn="just">
              <a:spcAft>
                <a:spcPts val="0"/>
              </a:spcAft>
            </a:pPr>
            <a:r>
              <a:rPr lang="en-US" sz="3600" b="1" dirty="0">
                <a:solidFill>
                  <a:srgbClr val="0000FF"/>
                </a:solidFill>
                <a:latin typeface="Times New Roman" panose="02020603050405020304" pitchFamily="18" charset="0"/>
                <a:ea typeface="Times New Roman" panose="02020603050405020304" pitchFamily="18" charset="0"/>
              </a:rPr>
              <a:t>2. </a:t>
            </a:r>
            <a:r>
              <a:rPr lang="en-US" sz="3600" b="1" dirty="0" err="1">
                <a:solidFill>
                  <a:srgbClr val="0000FF"/>
                </a:solidFill>
                <a:latin typeface="Times New Roman" panose="02020603050405020304" pitchFamily="18" charset="0"/>
                <a:ea typeface="Times New Roman" panose="02020603050405020304" pitchFamily="18" charset="0"/>
              </a:rPr>
              <a:t>Vì</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sao</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khi</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lựa</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chọn</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nghề</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nghiệp</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cần</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quan</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tâm</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đến</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nhu</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cầu</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của</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thị</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trường</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lao</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động</a:t>
            </a:r>
            <a:r>
              <a:rPr lang="en-US" sz="3600" b="1" dirty="0">
                <a:solidFill>
                  <a:srgbClr val="0000FF"/>
                </a:solidFill>
                <a:latin typeface="Times New Roman" panose="02020603050405020304" pitchFamily="18" charset="0"/>
                <a:ea typeface="Times New Roman" panose="02020603050405020304" pitchFamily="18" charset="0"/>
              </a:rPr>
              <a:t>?</a:t>
            </a:r>
            <a:endParaRPr lang="en-US" sz="36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583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929" y="126946"/>
            <a:ext cx="667138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Trình bày nội dung cơ bản của sáu nhóm tính cách theo lý thuyết mật mã Holland</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1929" y="1026368"/>
            <a:ext cx="6336206" cy="5335783"/>
          </a:xfrm>
          <a:prstGeom prst="rect">
            <a:avLst/>
          </a:prstGeom>
        </p:spPr>
      </p:pic>
    </p:spTree>
    <p:extLst>
      <p:ext uri="{BB962C8B-B14F-4D97-AF65-F5344CB8AC3E}">
        <p14:creationId xmlns:p14="http://schemas.microsoft.com/office/powerpoint/2010/main" val="28347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1" y="718457"/>
            <a:ext cx="5905499" cy="5430416"/>
          </a:xfrm>
          <a:prstGeom prst="rect">
            <a:avLst/>
          </a:prstGeom>
        </p:spPr>
      </p:pic>
      <p:sp>
        <p:nvSpPr>
          <p:cNvPr id="4" name="Rectangle 3"/>
          <p:cNvSpPr/>
          <p:nvPr/>
        </p:nvSpPr>
        <p:spPr>
          <a:xfrm>
            <a:off x="6270170" y="103959"/>
            <a:ext cx="5905498" cy="1569660"/>
          </a:xfrm>
          <a:prstGeom prst="rect">
            <a:avLst/>
          </a:prstGeom>
        </p:spPr>
        <p:txBody>
          <a:bodyPr wrap="square">
            <a:spAutoFit/>
          </a:bodyPr>
          <a:lstStyle/>
          <a:p>
            <a:pPr algn="just">
              <a:spcAft>
                <a:spcPts val="0"/>
              </a:spcAft>
            </a:pPr>
            <a:r>
              <a:rPr lang="en-US" sz="3200" b="1" dirty="0">
                <a:solidFill>
                  <a:srgbClr val="0000FF"/>
                </a:solidFill>
                <a:latin typeface="Times New Roman" panose="02020603050405020304" pitchFamily="18" charset="0"/>
                <a:ea typeface="Times New Roman" panose="02020603050405020304" pitchFamily="18" charset="0"/>
              </a:rPr>
              <a:t>2. </a:t>
            </a:r>
            <a:r>
              <a:rPr lang="en-US" sz="3200" b="1" dirty="0" err="1">
                <a:solidFill>
                  <a:srgbClr val="0000FF"/>
                </a:solidFill>
                <a:latin typeface="Times New Roman" panose="02020603050405020304" pitchFamily="18" charset="0"/>
                <a:ea typeface="Times New Roman" panose="02020603050405020304" pitchFamily="18" charset="0"/>
              </a:rPr>
              <a:t>Vì</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sao</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khi</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lựa</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chọn</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nghề</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nghiệp</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cần</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quan</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tâm</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đến</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nhu</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cầu</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của</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thị</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trường</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lao</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động</a:t>
            </a:r>
            <a:r>
              <a:rPr lang="en-US" sz="3200" b="1" dirty="0">
                <a:solidFill>
                  <a:srgbClr val="0000FF"/>
                </a:solidFill>
                <a:latin typeface="Times New Roman" panose="02020603050405020304" pitchFamily="18" charset="0"/>
                <a:ea typeface="Times New Roman" panose="02020603050405020304" pitchFamily="18" charset="0"/>
              </a:rPr>
              <a:t>?</a:t>
            </a:r>
            <a:endParaRPr lang="en-US" sz="3200" b="1" dirty="0">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6475054" y="1673619"/>
            <a:ext cx="5495730" cy="3416320"/>
          </a:xfrm>
          <a:prstGeom prst="rect">
            <a:avLst/>
          </a:prstGeom>
        </p:spPr>
        <p:txBody>
          <a:bodyPr wrap="square">
            <a:spAutoFit/>
          </a:bodyPr>
          <a:lstStyle/>
          <a:p>
            <a:pPr algn="just">
              <a:spcAft>
                <a:spcPts val="0"/>
              </a:spcAft>
            </a:pPr>
            <a:r>
              <a:rPr lang="en-US" sz="3600" dirty="0">
                <a:solidFill>
                  <a:srgbClr val="FF0000"/>
                </a:solidFill>
                <a:latin typeface="Times New Roman" panose="02020603050405020304" pitchFamily="18" charset="0"/>
                <a:ea typeface="Times New Roman" panose="02020603050405020304" pitchFamily="18" charset="0"/>
              </a:rPr>
              <a:t> - </a:t>
            </a:r>
            <a:r>
              <a:rPr lang="en-US" sz="3600" dirty="0" err="1">
                <a:solidFill>
                  <a:srgbClr val="FF0000"/>
                </a:solidFill>
                <a:latin typeface="Times New Roman" panose="02020603050405020304" pitchFamily="18" charset="0"/>
                <a:ea typeface="Times New Roman" panose="02020603050405020304" pitchFamily="18" charset="0"/>
              </a:rPr>
              <a:t>Việc</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quan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tâm</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đến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nhu</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cầu</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của</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thị</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trường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lao</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động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giúp</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đảm</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bảo</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rằng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bạn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chọn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lựa</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một</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ngành</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nghề</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có</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tiềm</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năng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phát</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triển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và</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cơ</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hội</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việc</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làm</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tốt</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trong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tương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lai</a:t>
            </a:r>
            <a:r>
              <a:rPr lang="en-US" sz="3600"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09231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1" y="718457"/>
            <a:ext cx="5905499" cy="5430416"/>
          </a:xfrm>
          <a:prstGeom prst="rect">
            <a:avLst/>
          </a:prstGeom>
        </p:spPr>
      </p:pic>
      <p:sp>
        <p:nvSpPr>
          <p:cNvPr id="4" name="Rectangle 3"/>
          <p:cNvSpPr/>
          <p:nvPr/>
        </p:nvSpPr>
        <p:spPr>
          <a:xfrm>
            <a:off x="6652726" y="718457"/>
            <a:ext cx="5178490"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2. Vì sao khi lựa chọn nghề nghiệp cần quan tâm đến nhu cầu của thị trường lao động?</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6550090" y="1918786"/>
            <a:ext cx="5495730" cy="4524315"/>
          </a:xfrm>
          <a:prstGeom prst="rect">
            <a:avLst/>
          </a:prstGeom>
        </p:spPr>
        <p:txBody>
          <a:bodyPr wrap="square">
            <a:spAutoFit/>
          </a:bodyPr>
          <a:lstStyle/>
          <a:p>
            <a:pPr algn="just">
              <a:spcAft>
                <a:spcPts val="0"/>
              </a:spcAft>
            </a:pP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Thị</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trường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lao</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động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biến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đổi</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liên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tục</a:t>
            </a:r>
            <a:r>
              <a:rPr lang="en-US" sz="3600" dirty="0">
                <a:solidFill>
                  <a:srgbClr val="FF0000"/>
                </a:solidFill>
                <a:latin typeface="Times New Roman" panose="02020603050405020304" pitchFamily="18" charset="0"/>
                <a:ea typeface="Times New Roman" panose="02020603050405020304" pitchFamily="18" charset="0"/>
              </a:rPr>
              <a:t>, do </a:t>
            </a:r>
            <a:r>
              <a:rPr lang="en-US" sz="3600" dirty="0" err="1">
                <a:solidFill>
                  <a:srgbClr val="FF0000"/>
                </a:solidFill>
                <a:latin typeface="Times New Roman" panose="02020603050405020304" pitchFamily="18" charset="0"/>
                <a:ea typeface="Times New Roman" panose="02020603050405020304" pitchFamily="18" charset="0"/>
              </a:rPr>
              <a:t>đó</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việc</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đưa</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ra</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quyết</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định</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dựa</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trên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thông</a:t>
            </a:r>
            <a:r>
              <a:rPr lang="en-US" sz="3600" dirty="0">
                <a:solidFill>
                  <a:srgbClr val="FF0000"/>
                </a:solidFill>
                <a:latin typeface="Times New Roman" panose="02020603050405020304" pitchFamily="18" charset="0"/>
                <a:ea typeface="Times New Roman" panose="02020603050405020304" pitchFamily="18" charset="0"/>
              </a:rPr>
              <a:t> tin </a:t>
            </a:r>
            <a:r>
              <a:rPr lang="en-US" sz="3600" dirty="0" err="1">
                <a:solidFill>
                  <a:srgbClr val="FF0000"/>
                </a:solidFill>
                <a:latin typeface="Times New Roman" panose="02020603050405020304" pitchFamily="18" charset="0"/>
                <a:ea typeface="Times New Roman" panose="02020603050405020304" pitchFamily="18" charset="0"/>
              </a:rPr>
              <a:t>về</a:t>
            </a:r>
            <a:r>
              <a:rPr lang="en-US" sz="3600" dirty="0">
                <a:solidFill>
                  <a:srgbClr val="FF0000"/>
                </a:solidFill>
                <a:latin typeface="Times New Roman" panose="02020603050405020304" pitchFamily="18" charset="0"/>
                <a:ea typeface="Times New Roman" panose="02020603050405020304" pitchFamily="18" charset="0"/>
              </a:rPr>
              <a:t> xu </a:t>
            </a:r>
            <a:r>
              <a:rPr lang="en-US" sz="3600" dirty="0" err="1">
                <a:solidFill>
                  <a:srgbClr val="FF0000"/>
                </a:solidFill>
                <a:latin typeface="Times New Roman" panose="02020603050405020304" pitchFamily="18" charset="0"/>
                <a:ea typeface="Times New Roman" panose="02020603050405020304" pitchFamily="18" charset="0"/>
              </a:rPr>
              <a:t>hướng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và</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tiềm</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năng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của</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thị</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trường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giúp</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bạn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có</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cái</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nhìn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toàn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diện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và</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chiến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lược</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hơn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về</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sự</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nghiệp</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của</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mình</a:t>
            </a:r>
            <a:r>
              <a:rPr lang="en-US" sz="3600"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76742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1" y="718457"/>
            <a:ext cx="5905499" cy="5430416"/>
          </a:xfrm>
          <a:prstGeom prst="rect">
            <a:avLst/>
          </a:prstGeom>
        </p:spPr>
      </p:pic>
      <p:sp>
        <p:nvSpPr>
          <p:cNvPr id="4" name="Rectangle 3"/>
          <p:cNvSpPr/>
          <p:nvPr/>
        </p:nvSpPr>
        <p:spPr>
          <a:xfrm>
            <a:off x="6270170" y="175118"/>
            <a:ext cx="5775650" cy="2308324"/>
          </a:xfrm>
          <a:prstGeom prst="rect">
            <a:avLst/>
          </a:prstGeom>
        </p:spPr>
        <p:txBody>
          <a:bodyPr wrap="square">
            <a:spAutoFit/>
          </a:bodyPr>
          <a:lstStyle/>
          <a:p>
            <a:pPr algn="just">
              <a:spcAft>
                <a:spcPts val="0"/>
              </a:spcAft>
            </a:pPr>
            <a:r>
              <a:rPr lang="en-US" sz="3600" b="1" dirty="0">
                <a:solidFill>
                  <a:srgbClr val="0000FF"/>
                </a:solidFill>
                <a:latin typeface="Times New Roman" panose="02020603050405020304" pitchFamily="18" charset="0"/>
                <a:ea typeface="Times New Roman" panose="02020603050405020304" pitchFamily="18" charset="0"/>
              </a:rPr>
              <a:t>2. </a:t>
            </a:r>
            <a:r>
              <a:rPr lang="en-US" sz="3600" b="1" dirty="0" err="1">
                <a:solidFill>
                  <a:srgbClr val="0000FF"/>
                </a:solidFill>
                <a:latin typeface="Times New Roman" panose="02020603050405020304" pitchFamily="18" charset="0"/>
                <a:ea typeface="Times New Roman" panose="02020603050405020304" pitchFamily="18" charset="0"/>
              </a:rPr>
              <a:t>Vì</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sao</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khi</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lựa</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chọn</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nghề</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nghiệp</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cần</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quan</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tâm</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đến</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nhu</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cầu</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của</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thị</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trường</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lao</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động</a:t>
            </a:r>
            <a:r>
              <a:rPr lang="en-US" sz="3600" b="1" dirty="0">
                <a:solidFill>
                  <a:srgbClr val="0000FF"/>
                </a:solidFill>
                <a:latin typeface="Times New Roman" panose="02020603050405020304" pitchFamily="18" charset="0"/>
                <a:ea typeface="Times New Roman" panose="02020603050405020304" pitchFamily="18" charset="0"/>
              </a:rPr>
              <a:t>?</a:t>
            </a:r>
            <a:endParaRPr lang="en-US" sz="3600" b="1" dirty="0">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6331598" y="2483442"/>
            <a:ext cx="5714221" cy="3539430"/>
          </a:xfrm>
          <a:prstGeom prst="rect">
            <a:avLst/>
          </a:prstGeom>
        </p:spPr>
        <p:txBody>
          <a:bodyPr wrap="square">
            <a:spAutoFit/>
          </a:bodyPr>
          <a:lstStyle/>
          <a:p>
            <a:pPr algn="just">
              <a:spcAft>
                <a:spcPts val="0"/>
              </a:spcAf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Thị</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trường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lao</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động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đổi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liên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tục</a:t>
            </a:r>
            <a:r>
              <a:rPr lang="en-US" sz="3200" dirty="0">
                <a:solidFill>
                  <a:srgbClr val="FF0000"/>
                </a:solidFill>
                <a:latin typeface="Times New Roman" panose="02020603050405020304" pitchFamily="18" charset="0"/>
                <a:ea typeface="Times New Roman" panose="02020603050405020304" pitchFamily="18" charset="0"/>
              </a:rPr>
              <a:t>, do </a:t>
            </a:r>
            <a:r>
              <a:rPr lang="en-US" sz="3200" dirty="0" err="1">
                <a:solidFill>
                  <a:srgbClr val="FF0000"/>
                </a:solidFill>
                <a:latin typeface="Times New Roman" panose="02020603050405020304" pitchFamily="18" charset="0"/>
                <a:ea typeface="Times New Roman" panose="02020603050405020304" pitchFamily="18" charset="0"/>
              </a:rPr>
              <a:t>đó</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việc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đưa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quyết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định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dựa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trên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thông</a:t>
            </a:r>
            <a:r>
              <a:rPr lang="en-US" sz="3200" dirty="0">
                <a:solidFill>
                  <a:srgbClr val="FF0000"/>
                </a:solidFill>
                <a:latin typeface="Times New Roman" panose="02020603050405020304" pitchFamily="18" charset="0"/>
                <a:ea typeface="Times New Roman" panose="02020603050405020304" pitchFamily="18" charset="0"/>
              </a:rPr>
              <a:t> tin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xu </a:t>
            </a:r>
            <a:r>
              <a:rPr lang="en-US" sz="3200" dirty="0" err="1">
                <a:solidFill>
                  <a:srgbClr val="FF0000"/>
                </a:solidFill>
                <a:latin typeface="Times New Roman" panose="02020603050405020304" pitchFamily="18" charset="0"/>
                <a:ea typeface="Times New Roman" panose="02020603050405020304" pitchFamily="18" charset="0"/>
              </a:rPr>
              <a:t>hướng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và</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tiềm</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năng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của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thị</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trường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giúp</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bạn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có</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nhìn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toàn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diện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và</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lược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hơn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sự</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nghiệp</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của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mình</a:t>
            </a:r>
            <a:r>
              <a:rPr lang="en-US" sz="3200"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74611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97" y="390720"/>
            <a:ext cx="6263951" cy="6047402"/>
          </a:xfrm>
          <a:prstGeom prst="rect">
            <a:avLst/>
          </a:prstGeom>
        </p:spPr>
      </p:pic>
      <p:sp>
        <p:nvSpPr>
          <p:cNvPr id="8" name="Rectangle 7"/>
          <p:cNvSpPr/>
          <p:nvPr/>
        </p:nvSpPr>
        <p:spPr>
          <a:xfrm>
            <a:off x="6858000" y="390720"/>
            <a:ext cx="4945224" cy="1938992"/>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3. Nhà trường thể hiện vai trò định hướng lựa chọn nghề nghiệp cho học sinh trong lĩnh vực kĩ thuật, công nghệ thông qua những hoạt động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370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93" y="568001"/>
            <a:ext cx="4901683" cy="6047402"/>
          </a:xfrm>
          <a:prstGeom prst="rect">
            <a:avLst/>
          </a:prstGeom>
        </p:spPr>
      </p:pic>
      <p:sp>
        <p:nvSpPr>
          <p:cNvPr id="2" name="Rectangle 1"/>
          <p:cNvSpPr/>
          <p:nvPr/>
        </p:nvSpPr>
        <p:spPr>
          <a:xfrm>
            <a:off x="5141169" y="183280"/>
            <a:ext cx="6960638" cy="1938992"/>
          </a:xfrm>
          <a:prstGeom prst="rect">
            <a:avLst/>
          </a:prstGeom>
        </p:spPr>
        <p:txBody>
          <a:bodyPr wrap="square">
            <a:spAutoFit/>
          </a:bodyPr>
          <a:lstStyle/>
          <a:p>
            <a:pPr algn="just">
              <a:spcAft>
                <a:spcPts val="0"/>
              </a:spcAft>
            </a:pPr>
            <a:r>
              <a:rPr lang="en-US" sz="4000" dirty="0">
                <a:solidFill>
                  <a:srgbClr val="FF0000"/>
                </a:solidFill>
                <a:latin typeface="Times New Roman" panose="02020603050405020304" pitchFamily="18" charset="0"/>
                <a:ea typeface="Times New Roman" panose="02020603050405020304" pitchFamily="18" charset="0"/>
              </a:rPr>
              <a:t>3. Vai </a:t>
            </a:r>
            <a:r>
              <a:rPr lang="en-US" sz="4000" dirty="0" err="1">
                <a:solidFill>
                  <a:srgbClr val="FF0000"/>
                </a:solidFill>
                <a:latin typeface="Times New Roman" panose="02020603050405020304" pitchFamily="18" charset="0"/>
                <a:ea typeface="Times New Roman" panose="02020603050405020304" pitchFamily="18" charset="0"/>
              </a:rPr>
              <a:t>trò</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của</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nhà</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trường</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trong</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định</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hướng</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lựa</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chọn</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nghề</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nghiệp</a:t>
            </a:r>
            <a:r>
              <a:rPr lang="en-US" sz="4000"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361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93" y="568001"/>
            <a:ext cx="4901683" cy="6047402"/>
          </a:xfrm>
          <a:prstGeom prst="rect">
            <a:avLst/>
          </a:prstGeom>
        </p:spPr>
      </p:pic>
      <p:sp>
        <p:nvSpPr>
          <p:cNvPr id="2" name="Rectangle 1"/>
          <p:cNvSpPr/>
          <p:nvPr/>
        </p:nvSpPr>
        <p:spPr>
          <a:xfrm>
            <a:off x="5231362" y="328383"/>
            <a:ext cx="6960638" cy="5262979"/>
          </a:xfrm>
          <a:prstGeom prst="rect">
            <a:avLst/>
          </a:prstGeom>
        </p:spPr>
        <p:txBody>
          <a:bodyPr wrap="square">
            <a:spAutoFit/>
          </a:bodyPr>
          <a:lstStyle/>
          <a:p>
            <a:pPr algn="just">
              <a:spcAft>
                <a:spcPts val="0"/>
              </a:spcAft>
            </a:pPr>
            <a:r>
              <a:rPr lang="en-US" sz="4800" dirty="0">
                <a:solidFill>
                  <a:srgbClr val="FF0000"/>
                </a:solidFill>
                <a:latin typeface="Times New Roman" panose="02020603050405020304" pitchFamily="18" charset="0"/>
                <a:ea typeface="Times New Roman" panose="02020603050405020304" pitchFamily="18" charset="0"/>
              </a:rPr>
              <a:t>- Cung </a:t>
            </a:r>
            <a:r>
              <a:rPr lang="en-US" sz="4800" dirty="0" err="1">
                <a:solidFill>
                  <a:srgbClr val="FF0000"/>
                </a:solidFill>
                <a:latin typeface="Times New Roman" panose="02020603050405020304" pitchFamily="18" charset="0"/>
                <a:ea typeface="Times New Roman" panose="02020603050405020304" pitchFamily="18" charset="0"/>
              </a:rPr>
              <a:t>cấp</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các</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hoạt</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động</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tư</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vấn</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nghề</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nghiệp</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và</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hướng</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dẫn</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lựa</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chọn</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sự</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nghiệp</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cho</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học</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sinh</a:t>
            </a:r>
            <a:r>
              <a:rPr lang="en-US" sz="4800" dirty="0">
                <a:solidFill>
                  <a:srgbClr val="FF0000"/>
                </a:solidFill>
                <a:latin typeface="Times New Roman" panose="02020603050405020304" pitchFamily="18" charset="0"/>
                <a:ea typeface="Times New Roman" panose="02020603050405020304" pitchFamily="18" charset="0"/>
              </a:rPr>
              <a:t>, bao </a:t>
            </a:r>
            <a:r>
              <a:rPr lang="en-US" sz="4800" dirty="0" err="1">
                <a:solidFill>
                  <a:srgbClr val="FF0000"/>
                </a:solidFill>
                <a:latin typeface="Times New Roman" panose="02020603050405020304" pitchFamily="18" charset="0"/>
                <a:ea typeface="Times New Roman" panose="02020603050405020304" pitchFamily="18" charset="0"/>
              </a:rPr>
              <a:t>gồm</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buổi</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tư</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vấn</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cá</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nhân</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và</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các</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khóa</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học</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giới</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thiệu</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về</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các</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ngành</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nghề</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khác</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nhau</a:t>
            </a:r>
            <a:r>
              <a:rPr lang="en-US" sz="4800"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08032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93" y="568001"/>
            <a:ext cx="4901683" cy="6047402"/>
          </a:xfrm>
          <a:prstGeom prst="rect">
            <a:avLst/>
          </a:prstGeom>
        </p:spPr>
      </p:pic>
      <p:sp>
        <p:nvSpPr>
          <p:cNvPr id="2" name="Rectangle 1"/>
          <p:cNvSpPr/>
          <p:nvPr/>
        </p:nvSpPr>
        <p:spPr>
          <a:xfrm>
            <a:off x="4991876" y="130679"/>
            <a:ext cx="6960638" cy="3170099"/>
          </a:xfrm>
          <a:prstGeom prst="rect">
            <a:avLst/>
          </a:prstGeom>
        </p:spPr>
        <p:txBody>
          <a:bodyPr wrap="square">
            <a:spAutoFit/>
          </a:bodyPr>
          <a:lstStyle/>
          <a:p>
            <a:pPr algn="just">
              <a:spcAft>
                <a:spcPts val="0"/>
              </a:spcAft>
            </a:pP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Tổ</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chức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thực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tập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chương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trình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làm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việc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thực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tế</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để</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học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sinh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có</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thể</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trải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nghiệm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thực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tế</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môi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trường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làm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việc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áp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dụng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kiến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thức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học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tập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vào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thực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tiễn</a:t>
            </a:r>
            <a:r>
              <a:rPr lang="en-US" sz="4000" dirty="0">
                <a:latin typeface="Times New Roman" panose="02020603050405020304" pitchFamily="18" charset="0"/>
                <a:ea typeface="Times New Roman" panose="02020603050405020304" pitchFamily="18" charset="0"/>
              </a:rPr>
              <a:t>.</a:t>
            </a:r>
          </a:p>
        </p:txBody>
      </p:sp>
      <p:sp>
        <p:nvSpPr>
          <p:cNvPr id="3" name="Rectangle 2">
            <a:extLst>
              <a:ext uri="{FF2B5EF4-FFF2-40B4-BE49-F238E27FC236}">
                <a16:creationId xmlns:a16="http://schemas.microsoft.com/office/drawing/2014/main" id="{36F790EF-7E68-F568-2F72-AD262592AB25}"/>
              </a:ext>
            </a:extLst>
          </p:cNvPr>
          <p:cNvSpPr/>
          <p:nvPr/>
        </p:nvSpPr>
        <p:spPr>
          <a:xfrm>
            <a:off x="4991876" y="3300778"/>
            <a:ext cx="6960638" cy="3170099"/>
          </a:xfrm>
          <a:prstGeom prst="rect">
            <a:avLst/>
          </a:prstGeom>
        </p:spPr>
        <p:txBody>
          <a:bodyPr wrap="square">
            <a:spAutoFit/>
          </a:bodyPr>
          <a:lstStyle/>
          <a:p>
            <a:pPr algn="just">
              <a:spcAft>
                <a:spcPts val="0"/>
              </a:spcAft>
            </a:pP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Tổ</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chức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các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buổi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hội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thảo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triển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lãm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nghề</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nghiệp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để</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giới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thiệu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về</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các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ngành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nghề</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khác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nhau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cung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cấp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thông</a:t>
            </a:r>
            <a:r>
              <a:rPr lang="en-US" sz="4000" dirty="0">
                <a:latin typeface="Times New Roman" panose="02020603050405020304" pitchFamily="18" charset="0"/>
                <a:ea typeface="Times New Roman" panose="02020603050405020304" pitchFamily="18" charset="0"/>
              </a:rPr>
              <a:t> tin </a:t>
            </a:r>
            <a:r>
              <a:rPr lang="en-US" sz="4000" dirty="0" err="1">
                <a:latin typeface="Times New Roman" panose="02020603050405020304" pitchFamily="18" charset="0"/>
                <a:ea typeface="Times New Roman" panose="02020603050405020304" pitchFamily="18" charset="0"/>
              </a:rPr>
              <a:t>về</a:t>
            </a:r>
            <a:r>
              <a:rPr lang="en-US" sz="4000" dirty="0">
                <a:latin typeface="Times New Roman" panose="02020603050405020304" pitchFamily="18" charset="0"/>
                <a:ea typeface="Times New Roman" panose="02020603050405020304" pitchFamily="18" charset="0"/>
              </a:rPr>
              <a:t> xu </a:t>
            </a:r>
            <a:r>
              <a:rPr lang="en-US" sz="4000" dirty="0" err="1">
                <a:latin typeface="Times New Roman" panose="02020603050405020304" pitchFamily="18" charset="0"/>
                <a:ea typeface="Times New Roman" panose="02020603050405020304" pitchFamily="18" charset="0"/>
              </a:rPr>
              <a:t>hướng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thị</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trường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lao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động</a:t>
            </a:r>
            <a:r>
              <a:rPr lang="en-US" sz="40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94895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93" y="568001"/>
            <a:ext cx="4901683" cy="6047402"/>
          </a:xfrm>
          <a:prstGeom prst="rect">
            <a:avLst/>
          </a:prstGeom>
        </p:spPr>
      </p:pic>
      <p:sp>
        <p:nvSpPr>
          <p:cNvPr id="2" name="Rectangle 1"/>
          <p:cNvSpPr/>
          <p:nvPr/>
        </p:nvSpPr>
        <p:spPr>
          <a:xfrm>
            <a:off x="4991876" y="184695"/>
            <a:ext cx="6960638" cy="1938992"/>
          </a:xfrm>
          <a:prstGeom prst="rect">
            <a:avLst/>
          </a:prstGeom>
        </p:spPr>
        <p:txBody>
          <a:bodyPr wrap="square">
            <a:spAutoFit/>
          </a:bodyPr>
          <a:lstStyle/>
          <a:p>
            <a:pPr algn="just">
              <a:spcAft>
                <a:spcPts val="0"/>
              </a:spcAft>
            </a:pPr>
            <a:r>
              <a:rPr lang="en-US" sz="4000" dirty="0">
                <a:solidFill>
                  <a:srgbClr val="FF0000"/>
                </a:solidFill>
                <a:latin typeface="Times New Roman" panose="02020603050405020304" pitchFamily="18" charset="0"/>
                <a:ea typeface="Times New Roman" panose="02020603050405020304" pitchFamily="18" charset="0"/>
              </a:rPr>
              <a:t>3. Vai </a:t>
            </a:r>
            <a:r>
              <a:rPr lang="en-US" sz="4000" dirty="0" err="1">
                <a:solidFill>
                  <a:srgbClr val="FF0000"/>
                </a:solidFill>
                <a:latin typeface="Times New Roman" panose="02020603050405020304" pitchFamily="18" charset="0"/>
                <a:ea typeface="Times New Roman" panose="02020603050405020304" pitchFamily="18" charset="0"/>
              </a:rPr>
              <a:t>trò</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của</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nhà</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trường</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trong</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định</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hướng</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lựa</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chọn</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nghề</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nghiệp</a:t>
            </a:r>
            <a:r>
              <a:rPr lang="en-US" sz="4000" dirty="0">
                <a:solidFill>
                  <a:srgbClr val="FF0000"/>
                </a:solidFill>
                <a:latin typeface="Times New Roman" panose="02020603050405020304" pitchFamily="18" charset="0"/>
                <a:ea typeface="Times New Roman" panose="02020603050405020304" pitchFamily="18" charset="0"/>
              </a:rPr>
              <a:t>:</a:t>
            </a:r>
          </a:p>
        </p:txBody>
      </p:sp>
      <p:sp>
        <p:nvSpPr>
          <p:cNvPr id="3" name="Rectangle 2">
            <a:extLst>
              <a:ext uri="{FF2B5EF4-FFF2-40B4-BE49-F238E27FC236}">
                <a16:creationId xmlns:a16="http://schemas.microsoft.com/office/drawing/2014/main" id="{4D573626-8288-8670-6A7A-298390D78A63}"/>
              </a:ext>
            </a:extLst>
          </p:cNvPr>
          <p:cNvSpPr/>
          <p:nvPr/>
        </p:nvSpPr>
        <p:spPr>
          <a:xfrm>
            <a:off x="4991876" y="2321627"/>
            <a:ext cx="6960638" cy="3785652"/>
          </a:xfrm>
          <a:prstGeom prst="rect">
            <a:avLst/>
          </a:prstGeom>
        </p:spPr>
        <p:txBody>
          <a:bodyPr wrap="square">
            <a:spAutoFit/>
          </a:bodyPr>
          <a:lstStyle/>
          <a:p>
            <a:pPr algn="just">
              <a:spcAft>
                <a:spcPts val="0"/>
              </a:spcAft>
            </a:pP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Hỗ</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trợ</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học</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sinh</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trong</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việc</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lập</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kế</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hoạch</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sự</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nghiệp</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và</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chuẩn</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bị</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cho</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các</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bước</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tiếp</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theo</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sau</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khi</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tốt</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nghiệp</a:t>
            </a:r>
            <a:r>
              <a:rPr lang="en-US" sz="4000" dirty="0">
                <a:solidFill>
                  <a:srgbClr val="FF0000"/>
                </a:solidFill>
                <a:latin typeface="Times New Roman" panose="02020603050405020304" pitchFamily="18" charset="0"/>
                <a:ea typeface="Times New Roman" panose="02020603050405020304" pitchFamily="18" charset="0"/>
              </a:rPr>
              <a:t>, bao </a:t>
            </a:r>
            <a:r>
              <a:rPr lang="en-US" sz="4000" dirty="0" err="1">
                <a:solidFill>
                  <a:srgbClr val="FF0000"/>
                </a:solidFill>
                <a:latin typeface="Times New Roman" panose="02020603050405020304" pitchFamily="18" charset="0"/>
                <a:ea typeface="Times New Roman" panose="02020603050405020304" pitchFamily="18" charset="0"/>
              </a:rPr>
              <a:t>gồm</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việc</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xây</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dựng</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hồ</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sơ</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chuẩn</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bị</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phỏng</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vấn</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và</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tìm</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kiếm</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việc</a:t>
            </a:r>
            <a:r>
              <a:rPr lang="en-US" sz="4000" dirty="0">
                <a:solidFill>
                  <a:srgbClr val="FF0000"/>
                </a:solidFill>
                <a:latin typeface="Times New Roman" panose="02020603050405020304" pitchFamily="18" charset="0"/>
                <a:ea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rPr>
              <a:t>làm</a:t>
            </a:r>
            <a:r>
              <a:rPr lang="en-US" sz="4000" dirty="0">
                <a:solidFill>
                  <a:srgbClr val="FF0000"/>
                </a:solidFill>
                <a:latin typeface="Times New Roman" panose="02020603050405020304" pitchFamily="18" charset="0"/>
                <a:ea typeface="Times New Roman" panose="02020603050405020304" pitchFamily="18" charset="0"/>
              </a:rPr>
              <a:t>.</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44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1941" y="121386"/>
            <a:ext cx="9198667" cy="584775"/>
          </a:xfrm>
          <a:prstGeom prst="rect">
            <a:avLst/>
          </a:prstGeom>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9443" y="801489"/>
            <a:ext cx="11574017" cy="1200329"/>
          </a:xfrm>
          <a:prstGeom prst="rect">
            <a:avLst/>
          </a:prstGeom>
        </p:spPr>
        <p:txBody>
          <a:bodyPr wrap="square">
            <a:spAutoFit/>
          </a:bodyPr>
          <a:lstStyle/>
          <a:p>
            <a:r>
              <a:rPr lang="vi-VN" sz="3600" b="1" dirty="0">
                <a:latin typeface="Times New Roman" panose="02020603050405020304" pitchFamily="18" charset="0"/>
                <a:cs typeface="Times New Roman" panose="02020603050405020304" pitchFamily="18" charset="0"/>
              </a:rPr>
              <a:t>III.Yếu tố ảnh hưởng tới quyết định lựa chọn nghề nghiệp trong lĩnh vực kĩ thuật, công nghệ</a:t>
            </a:r>
            <a:endParaRPr lang="en-US" sz="36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EB59F65-D856-AFAE-654C-74EDCA9BF0E1}"/>
              </a:ext>
            </a:extLst>
          </p:cNvPr>
          <p:cNvSpPr txBox="1"/>
          <p:nvPr/>
        </p:nvSpPr>
        <p:spPr>
          <a:xfrm>
            <a:off x="457200" y="2001818"/>
            <a:ext cx="11277600" cy="3477875"/>
          </a:xfrm>
          <a:prstGeom prst="rect">
            <a:avLst/>
          </a:prstGeom>
          <a:noFill/>
        </p:spPr>
        <p:txBody>
          <a:bodyPr wrap="square">
            <a:spAutoFit/>
          </a:bodyPr>
          <a:lstStyle/>
          <a:p>
            <a:pPr algn="just"/>
            <a:r>
              <a:rPr lang="vi-VN" sz="4400" dirty="0">
                <a:latin typeface="Times New Roman" panose="02020603050405020304" pitchFamily="18" charset="0"/>
                <a:cs typeface="Times New Roman" panose="02020603050405020304" pitchFamily="18" charset="0"/>
              </a:rPr>
              <a:t>- Nhà trường: Bài giảng hướng nghiệp, qua các hoạt động trải nghiệm ngoài thực tế, qua các câu chuy</a:t>
            </a:r>
            <a:r>
              <a:rPr lang="en-US" sz="4400" dirty="0">
                <a:latin typeface="Times New Roman" panose="02020603050405020304" pitchFamily="18" charset="0"/>
                <a:cs typeface="Times New Roman" panose="02020603050405020304" pitchFamily="18" charset="0"/>
              </a:rPr>
              <a:t>ệ</a:t>
            </a:r>
            <a:r>
              <a:rPr lang="vi-VN" sz="4400" dirty="0">
                <a:latin typeface="Times New Roman" panose="02020603050405020304" pitchFamily="18" charset="0"/>
                <a:cs typeface="Times New Roman" panose="02020603050405020304" pitchFamily="18" charset="0"/>
              </a:rPr>
              <a:t>n nghề nghiệp thầy cô chia sẻ có căn cứ chính xác trong việc định hướng nghề nghiệp tương lai.</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71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1941" y="121386"/>
            <a:ext cx="9198667" cy="584775"/>
          </a:xfrm>
          <a:prstGeom prst="rect">
            <a:avLst/>
          </a:prstGeom>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9443" y="801489"/>
            <a:ext cx="11574017" cy="1200329"/>
          </a:xfrm>
          <a:prstGeom prst="rect">
            <a:avLst/>
          </a:prstGeom>
        </p:spPr>
        <p:txBody>
          <a:bodyPr wrap="square">
            <a:spAutoFit/>
          </a:bodyPr>
          <a:lstStyle/>
          <a:p>
            <a:r>
              <a:rPr lang="vi-VN" sz="3600" b="1" dirty="0">
                <a:latin typeface="Times New Roman" panose="02020603050405020304" pitchFamily="18" charset="0"/>
                <a:cs typeface="Times New Roman" panose="02020603050405020304" pitchFamily="18" charset="0"/>
              </a:rPr>
              <a:t>III.Yếu tố ảnh hưởng tới quyết định lựa chọn nghề nghiệp trong lĩnh vực kĩ thuật, công nghệ</a:t>
            </a:r>
            <a:endParaRPr lang="en-US" sz="36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0DDAD78-A199-8C2B-BA95-3FC4D05FB529}"/>
              </a:ext>
            </a:extLst>
          </p:cNvPr>
          <p:cNvSpPr txBox="1"/>
          <p:nvPr/>
        </p:nvSpPr>
        <p:spPr>
          <a:xfrm>
            <a:off x="308991" y="2055416"/>
            <a:ext cx="11574017" cy="2800767"/>
          </a:xfrm>
          <a:prstGeom prst="rect">
            <a:avLst/>
          </a:prstGeom>
          <a:noFill/>
        </p:spPr>
        <p:txBody>
          <a:bodyPr wrap="square">
            <a:spAutoFit/>
          </a:bodyPr>
          <a:lstStyle/>
          <a:p>
            <a:pPr algn="just"/>
            <a:r>
              <a:rPr lang="vi-VN" sz="4400" dirty="0">
                <a:latin typeface="Times New Roman" panose="02020603050405020304" pitchFamily="18" charset="0"/>
                <a:cs typeface="Times New Roman" panose="02020603050405020304" pitchFamily="18" charset="0"/>
              </a:rPr>
              <a:t>- Gia đình: Điều kiện, hoàn cảnh kinh tế, sự quan tâm, định hướng cha mẹ, truyền thống gia đình, sự thành công của người thân ảnh hưởng đến khi lựa chọn nghề nghiệp.</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92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929" y="126946"/>
            <a:ext cx="667138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Trình bày nội dung cơ bản của sáu nhóm tính cách theo lý thuyết mật mã Holland</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1929" y="1026368"/>
            <a:ext cx="6336206" cy="5335783"/>
          </a:xfrm>
          <a:prstGeom prst="rect">
            <a:avLst/>
          </a:prstGeom>
        </p:spPr>
      </p:pic>
      <p:sp>
        <p:nvSpPr>
          <p:cNvPr id="2" name="Rectangle 1"/>
          <p:cNvSpPr/>
          <p:nvPr/>
        </p:nvSpPr>
        <p:spPr>
          <a:xfrm>
            <a:off x="7293428" y="788351"/>
            <a:ext cx="3540135" cy="2308324"/>
          </a:xfrm>
          <a:prstGeom prst="rect">
            <a:avLst/>
          </a:prstGeom>
        </p:spPr>
        <p:txBody>
          <a:bodyPr wrap="square">
            <a:spAutoFit/>
          </a:bodyPr>
          <a:lstStyle/>
          <a:p>
            <a:pPr>
              <a:spcAft>
                <a:spcPts val="0"/>
              </a:spcAft>
            </a:pPr>
            <a:r>
              <a:rPr lang="en-US" sz="2400" b="1">
                <a:solidFill>
                  <a:srgbClr val="FF0000"/>
                </a:solidFill>
                <a:latin typeface="Times New Roman" panose="02020603050405020304" pitchFamily="18" charset="0"/>
                <a:ea typeface="Times New Roman" panose="02020603050405020304" pitchFamily="18" charset="0"/>
              </a:rPr>
              <a:t>- </a:t>
            </a:r>
            <a:r>
              <a:rPr lang="vi-VN" sz="2400" b="1">
                <a:solidFill>
                  <a:srgbClr val="FF0000"/>
                </a:solidFill>
                <a:latin typeface="Times New Roman" panose="02020603050405020304" pitchFamily="18" charset="0"/>
                <a:ea typeface="Times New Roman" panose="02020603050405020304" pitchFamily="18" charset="0"/>
              </a:rPr>
              <a:t>Nghiệp vụ</a:t>
            </a:r>
            <a:endParaRPr lang="en-US" sz="2400" b="1">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 </a:t>
            </a:r>
            <a:r>
              <a:rPr lang="vi-VN" sz="2400" b="1">
                <a:solidFill>
                  <a:srgbClr val="FF0000"/>
                </a:solidFill>
                <a:latin typeface="Times New Roman" panose="02020603050405020304" pitchFamily="18" charset="0"/>
                <a:ea typeface="Times New Roman" panose="02020603050405020304" pitchFamily="18" charset="0"/>
              </a:rPr>
              <a:t>Quản lý</a:t>
            </a:r>
            <a:endParaRPr lang="en-US" sz="2400" b="1">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 </a:t>
            </a:r>
            <a:r>
              <a:rPr lang="vi-VN" sz="2400" b="1">
                <a:solidFill>
                  <a:srgbClr val="FF0000"/>
                </a:solidFill>
                <a:latin typeface="Times New Roman" panose="02020603050405020304" pitchFamily="18" charset="0"/>
                <a:ea typeface="Times New Roman" panose="02020603050405020304" pitchFamily="18" charset="0"/>
              </a:rPr>
              <a:t>Kĩ thuật</a:t>
            </a:r>
            <a:endParaRPr lang="en-US" sz="2400" b="1">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 Xã hội</a:t>
            </a: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 </a:t>
            </a:r>
            <a:r>
              <a:rPr lang="vi-VN" sz="2400" b="1">
                <a:solidFill>
                  <a:srgbClr val="FF0000"/>
                </a:solidFill>
                <a:latin typeface="Times New Roman" panose="02020603050405020304" pitchFamily="18" charset="0"/>
                <a:ea typeface="Times New Roman" panose="02020603050405020304" pitchFamily="18" charset="0"/>
              </a:rPr>
              <a:t>Nghệ thuật</a:t>
            </a:r>
            <a:endParaRPr lang="en-US" sz="2400" b="1">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 </a:t>
            </a:r>
            <a:r>
              <a:rPr lang="vi-VN" sz="2400" b="1">
                <a:solidFill>
                  <a:srgbClr val="FF0000"/>
                </a:solidFill>
                <a:latin typeface="Times New Roman" panose="02020603050405020304" pitchFamily="18" charset="0"/>
                <a:ea typeface="Times New Roman" panose="02020603050405020304" pitchFamily="18" charset="0"/>
              </a:rPr>
              <a:t>Nghiên cứu</a:t>
            </a:r>
            <a:endParaRPr lang="en-US" sz="24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345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1941" y="121386"/>
            <a:ext cx="9198667" cy="584775"/>
          </a:xfrm>
          <a:prstGeom prst="rect">
            <a:avLst/>
          </a:prstGeom>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9443" y="801489"/>
            <a:ext cx="11574017" cy="1200329"/>
          </a:xfrm>
          <a:prstGeom prst="rect">
            <a:avLst/>
          </a:prstGeom>
        </p:spPr>
        <p:txBody>
          <a:bodyPr wrap="square">
            <a:spAutoFit/>
          </a:bodyPr>
          <a:lstStyle/>
          <a:p>
            <a:r>
              <a:rPr lang="vi-VN" sz="3600" b="1" dirty="0">
                <a:latin typeface="Times New Roman" panose="02020603050405020304" pitchFamily="18" charset="0"/>
                <a:cs typeface="Times New Roman" panose="02020603050405020304" pitchFamily="18" charset="0"/>
              </a:rPr>
              <a:t>III.Yếu tố ảnh hưởng tới quyết định lựa chọn nghề nghiệp trong lĩnh vực kĩ thuật, công nghệ</a:t>
            </a:r>
            <a:endParaRPr lang="en-US" sz="36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0DDAD78-A199-8C2B-BA95-3FC4D05FB529}"/>
              </a:ext>
            </a:extLst>
          </p:cNvPr>
          <p:cNvSpPr txBox="1"/>
          <p:nvPr/>
        </p:nvSpPr>
        <p:spPr>
          <a:xfrm>
            <a:off x="308991" y="2055416"/>
            <a:ext cx="11574017" cy="1446550"/>
          </a:xfrm>
          <a:prstGeom prst="rect">
            <a:avLst/>
          </a:prstGeom>
          <a:noFill/>
        </p:spPr>
        <p:txBody>
          <a:bodyPr wrap="square">
            <a:spAutoFit/>
          </a:bodyPr>
          <a:lstStyle/>
          <a:p>
            <a:r>
              <a:rPr lang="vi-VN" sz="4400" dirty="0">
                <a:latin typeface="Times New Roman" panose="02020603050405020304" pitchFamily="18" charset="0"/>
                <a:cs typeface="Times New Roman" panose="02020603050405020304" pitchFamily="18" charset="0"/>
              </a:rPr>
              <a:t>- Xã hội: Sự thay đổi cung cầu trong thị trường lao động</a:t>
            </a:r>
            <a:endParaRPr lang="en-US" sz="4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01772A0-3A6A-8E4F-9BD6-166D645EDFF5}"/>
              </a:ext>
            </a:extLst>
          </p:cNvPr>
          <p:cNvSpPr txBox="1"/>
          <p:nvPr/>
        </p:nvSpPr>
        <p:spPr>
          <a:xfrm>
            <a:off x="379442" y="3732000"/>
            <a:ext cx="11503565" cy="1446550"/>
          </a:xfrm>
          <a:prstGeom prst="rect">
            <a:avLst/>
          </a:prstGeom>
          <a:noFill/>
        </p:spPr>
        <p:txBody>
          <a:bodyPr wrap="square">
            <a:spAutoFit/>
          </a:bodyPr>
          <a:lstStyle/>
          <a:p>
            <a:pPr algn="just"/>
            <a:r>
              <a:rPr lang="vi-VN" sz="4400" dirty="0">
                <a:latin typeface="Times New Roman" panose="02020603050405020304" pitchFamily="18" charset="0"/>
                <a:cs typeface="Times New Roman" panose="02020603050405020304" pitchFamily="18" charset="0"/>
              </a:rPr>
              <a:t>- Nhóm bạn: Các bạn trong lớp là nguồn thông tin tham khảo khi lựa chọn nghề nghiệp.</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9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3416320"/>
          </a:xfrm>
          <a:prstGeom prst="rect">
            <a:avLst/>
          </a:prstGeom>
        </p:spPr>
        <p:txBody>
          <a:bodyPr wrap="square">
            <a:spAutoFit/>
          </a:bodyPr>
          <a:lstStyle/>
          <a:p>
            <a:r>
              <a:rPr lang="vi-VN" sz="5400" b="1" dirty="0">
                <a:solidFill>
                  <a:srgbClr val="0000FF"/>
                </a:solidFill>
                <a:latin typeface="Times New Roman" panose="02020603050405020304" pitchFamily="18" charset="0"/>
                <a:cs typeface="Times New Roman" panose="02020603050405020304" pitchFamily="18" charset="0"/>
              </a:rPr>
              <a:t>2.</a:t>
            </a:r>
            <a:r>
              <a:rPr lang="en-US" sz="5400" b="1" dirty="0" err="1">
                <a:solidFill>
                  <a:srgbClr val="0000FF"/>
                </a:solidFill>
                <a:latin typeface="Times New Roman" panose="02020603050405020304" pitchFamily="18" charset="0"/>
                <a:cs typeface="Times New Roman" panose="02020603050405020304" pitchFamily="18" charset="0"/>
              </a:rPr>
              <a:t>Với</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quy</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trình</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chọn</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nghề</a:t>
            </a:r>
            <a:r>
              <a:rPr lang="en-US" sz="5400" b="1" dirty="0">
                <a:solidFill>
                  <a:srgbClr val="0000FF"/>
                </a:solidFill>
                <a:latin typeface="Times New Roman" panose="02020603050405020304" pitchFamily="18" charset="0"/>
                <a:cs typeface="Times New Roman" panose="02020603050405020304" pitchFamily="18" charset="0"/>
              </a:rPr>
              <a:t> 3 </a:t>
            </a:r>
            <a:r>
              <a:rPr lang="en-US" sz="5400" b="1" dirty="0" err="1">
                <a:solidFill>
                  <a:srgbClr val="0000FF"/>
                </a:solidFill>
                <a:latin typeface="Times New Roman" panose="02020603050405020304" pitchFamily="18" charset="0"/>
                <a:cs typeface="Times New Roman" panose="02020603050405020304" pitchFamily="18" charset="0"/>
              </a:rPr>
              <a:t>bước</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em</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có</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thể</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giải</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thích</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tại</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sao</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mình</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phải</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thực</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hiện</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theo</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từng</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bước</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đó</a:t>
            </a:r>
            <a:r>
              <a:rPr lang="en-US" sz="5400" b="1" dirty="0">
                <a:solidFill>
                  <a:srgbClr val="0000FF"/>
                </a:solidFill>
                <a:latin typeface="Times New Roman" panose="02020603050405020304" pitchFamily="18" charset="0"/>
                <a:cs typeface="Times New Roman" panose="02020603050405020304" pitchFamily="18" charset="0"/>
              </a:rPr>
              <a:t> hay </a:t>
            </a:r>
            <a:r>
              <a:rPr lang="en-US" sz="5400" b="1" dirty="0" err="1">
                <a:solidFill>
                  <a:srgbClr val="0000FF"/>
                </a:solidFill>
                <a:latin typeface="Times New Roman" panose="02020603050405020304" pitchFamily="18" charset="0"/>
                <a:cs typeface="Times New Roman" panose="02020603050405020304" pitchFamily="18" charset="0"/>
              </a:rPr>
              <a:t>không</a:t>
            </a:r>
            <a:r>
              <a:rPr lang="en-US" sz="5400" b="1" dirty="0">
                <a:solidFill>
                  <a:srgbClr val="0000FF"/>
                </a:solidFill>
                <a:latin typeface="Times New Roman" panose="02020603050405020304" pitchFamily="18" charset="0"/>
                <a:cs typeface="Times New Roman" panose="02020603050405020304" pitchFamily="18" charset="0"/>
              </a:rPr>
              <a:t>?</a:t>
            </a:r>
          </a:p>
          <a:p>
            <a:endParaRPr lang="en-US" sz="5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46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Với quy trình chọn nghề 3 bước, em có thể giải thích tại sao mình phải thực hiện theo từng bước đó hay không?</a:t>
            </a:r>
          </a:p>
          <a:p>
            <a:endParaRPr lang="en-US" sz="2400" b="1">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81965" y="1649114"/>
            <a:ext cx="9971970" cy="4524315"/>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a:t>
            </a:r>
            <a:r>
              <a:rPr lang="en-US" sz="2400">
                <a:solidFill>
                  <a:srgbClr val="FF0000"/>
                </a:solidFill>
                <a:latin typeface="Times New Roman" panose="02020603050405020304" pitchFamily="18" charset="0"/>
                <a:ea typeface="Times New Roman" panose="02020603050405020304" pitchFamily="18" charset="0"/>
              </a:rPr>
              <a:t>Theo em, sở thích và năng lực là hai yếu tố gốc quyết định đến sự thành công của bản thân. Làm việc mình thích, làm công việc mình có năng lực sẽ dễ dàng thành công và đạt được kết quả tốt nhất. Do đó, trước khi chọn nghề, mỗi chúng ta cần phải đánh giá được bản thân mình, từ đó mới đưa ra được những danh sách nghề nghiệp phù hợp với bản thân. </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Tiếp đến, trong các công việc phù hợp đó, đâu là nghành nghề cần nhiều nhân sự, ngành nghề có cơ hội phát triển ở hiện tại và tương lai, đòi hòi chúng ta bắt buộc phải tìm hiểu thị trường lao động. Khi nắm bắt được các thông số, các thông tin chính xác chúng ta sẽ có cơ sở để đưa ra sự lựa chọn phù hợp để theo đuổi và cống hiến.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=&gt; Việc trải qua các bước trong quy trình chọn nghề sẽ giúp chúng ta tránh được rủi ro trong việc chọn nghề.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24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569660"/>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 </a:t>
            </a:r>
            <a:r>
              <a:rPr lang="en-US" sz="2400" b="1">
                <a:solidFill>
                  <a:srgbClr val="0000FF"/>
                </a:solidFill>
                <a:latin typeface="Times New Roman" panose="02020603050405020304" pitchFamily="18" charset="0"/>
                <a:cs typeface="Times New Roman" panose="02020603050405020304" pitchFamily="18" charset="0"/>
              </a:rPr>
              <a:t>Cùng với 2 hoặc 3 bạn trong lớp, tiến hành thảo luận về những lí do bản thân đã quyết định lựa chọn hoặc không lựa chọn nghề nghiệp trong lĩnh vực kĩ thuật, công nghệ. Giải thích tại sao đưa ra quyết định đó của mình.</a:t>
            </a:r>
          </a:p>
          <a:p>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24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569660"/>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 </a:t>
            </a:r>
            <a:r>
              <a:rPr lang="en-US" sz="2400" b="1">
                <a:solidFill>
                  <a:srgbClr val="0000FF"/>
                </a:solidFill>
                <a:latin typeface="Times New Roman" panose="02020603050405020304" pitchFamily="18" charset="0"/>
                <a:cs typeface="Times New Roman" panose="02020603050405020304" pitchFamily="18" charset="0"/>
              </a:rPr>
              <a:t>Cùng với 2 hoặc 3 bạn trong lớp, tiến hành thảo luận về những lí do bản thân đã quyết định lựa chọn hoặc không lựa chọn nghề nghiệp trong lĩnh vực kĩ thuật, công nghệ. Giải thích tại sao đưa ra quyết định đó của mình.</a:t>
            </a:r>
          </a:p>
          <a:p>
            <a:endParaRPr lang="en-US" sz="2400" b="1">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81964" y="1882952"/>
            <a:ext cx="9570753" cy="2677656"/>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3.</a:t>
            </a:r>
            <a:r>
              <a:rPr lang="en-US" sz="2400">
                <a:solidFill>
                  <a:srgbClr val="FF0000"/>
                </a:solidFill>
                <a:latin typeface="Times New Roman" panose="02020603050405020304" pitchFamily="18" charset="0"/>
                <a:ea typeface="Times New Roman" panose="02020603050405020304" pitchFamily="18" charset="0"/>
              </a:rPr>
              <a:t> - Ví dụ: Thảo luận về lí do bản thân đã không lựa chọn nghề nghiệp trong lĩnh vực kĩ thuật, công nghệ:</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Về năng lực: Sức khỏe kém, bị mắc bệnh hen suyễn, học yếu các môn tự nhiên.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Về sở thích: Không thích khám phá, sử dụng máy móc.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Về cá tính: không trầm tĩnh, điềm đạm, ít nói.</a:t>
            </a: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=&gt; </a:t>
            </a:r>
            <a:r>
              <a:rPr lang="en-US" sz="2400">
                <a:solidFill>
                  <a:srgbClr val="FF0000"/>
                </a:solidFill>
                <a:latin typeface="Times New Roman" panose="02020603050405020304" pitchFamily="18" charset="0"/>
                <a:ea typeface="Times New Roman" panose="02020603050405020304" pitchFamily="18" charset="0"/>
              </a:rPr>
              <a:t>Không phù hợp với những nghề trong lĩnh vực kĩ thuật, công nghệ.</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618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4.</a:t>
            </a:r>
            <a:r>
              <a:rPr lang="en-US" sz="2400" b="1">
                <a:solidFill>
                  <a:srgbClr val="0000FF"/>
                </a:solidFill>
                <a:latin typeface="Times New Roman" panose="02020603050405020304" pitchFamily="18" charset="0"/>
                <a:cs typeface="Times New Roman" panose="02020603050405020304" pitchFamily="18" charset="0"/>
              </a:rPr>
              <a:t> Một người bạn của em cho rằng, khi chọn nghề cứ chọn nghề dễ xin việc và kiếm được nhiều tiền, mà không quan tâm tới mình có thích nghề nghiệp đó hay không. Em hãy đưa ra những lời khuyên giúp bạn có những bước chọn nghề đúng đắn.</a:t>
            </a:r>
          </a:p>
        </p:txBody>
      </p:sp>
    </p:spTree>
    <p:extLst>
      <p:ext uri="{BB962C8B-B14F-4D97-AF65-F5344CB8AC3E}">
        <p14:creationId xmlns:p14="http://schemas.microsoft.com/office/powerpoint/2010/main" val="90759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4.</a:t>
            </a:r>
            <a:r>
              <a:rPr lang="en-US" sz="2400" b="1">
                <a:solidFill>
                  <a:srgbClr val="0000FF"/>
                </a:solidFill>
                <a:latin typeface="Times New Roman" panose="02020603050405020304" pitchFamily="18" charset="0"/>
                <a:cs typeface="Times New Roman" panose="02020603050405020304" pitchFamily="18" charset="0"/>
              </a:rPr>
              <a:t> Một người bạn của em cho rằng, khi chọn nghề cứ chọn nghề dễ xin việc và kiếm được nhiều tiền, mà không quan tâm tới mình có thích nghề nghiệp đó hay không. Em hãy đưa ra những lời khuyên giúp bạn có những bước chọn nghề đúng đắn.</a:t>
            </a:r>
          </a:p>
        </p:txBody>
      </p:sp>
      <p:sp>
        <p:nvSpPr>
          <p:cNvPr id="2" name="Rectangle 1"/>
          <p:cNvSpPr/>
          <p:nvPr/>
        </p:nvSpPr>
        <p:spPr>
          <a:xfrm>
            <a:off x="1681964" y="2032242"/>
            <a:ext cx="10149251" cy="2677656"/>
          </a:xfrm>
          <a:prstGeom prst="rect">
            <a:avLst/>
          </a:prstGeom>
        </p:spPr>
        <p:txBody>
          <a:bodyPr wrap="square">
            <a:spAutoFit/>
          </a:bodyPr>
          <a:lstStyle/>
          <a:p>
            <a:r>
              <a:rPr lang="vi-VN" sz="2400">
                <a:solidFill>
                  <a:srgbClr val="FF0000"/>
                </a:solidFill>
                <a:latin typeface="Times New Roman" panose="02020603050405020304" pitchFamily="18" charset="0"/>
                <a:ea typeface="Times New Roman" panose="02020603050405020304" pitchFamily="18" charset="0"/>
              </a:rPr>
              <a:t>4. </a:t>
            </a:r>
            <a:r>
              <a:rPr lang="en-US" sz="2400">
                <a:solidFill>
                  <a:srgbClr val="FF0000"/>
                </a:solidFill>
                <a:latin typeface="Times New Roman" panose="02020603050405020304" pitchFamily="18" charset="0"/>
                <a:ea typeface="Times New Roman" panose="02020603050405020304" pitchFamily="18" charset="0"/>
              </a:rPr>
              <a:t>Sau khi bạn học xong, nghề nghiệp là thứ vừa để nuôi sống bạn, vừa gắn bó lâu dài với bạn. Nếu bạn lựa chọn nghề không có sự yêu thích, bạn sẽ nhanh chán với công việc đó và không thể gắn bó lâu dài. Do đó, khi chọn việc, bạn nên ưu tiên những công việc mình thích và đồng thời cũng phải phù hợp với năng lực, phẩm chất của mình. Khi bạn chọn đúng nghề bạn sẽ yêu thích và đam mê với công việc đó, bạn dễ dàng hoàn thành công việc, cơ hội thăng tiến cao hơn và tương lai rộng mở hơn.</a:t>
            </a:r>
            <a:endParaRPr lang="en-US" sz="2400">
              <a:solidFill>
                <a:srgbClr val="FF0000"/>
              </a:solidFill>
            </a:endParaRPr>
          </a:p>
        </p:txBody>
      </p:sp>
    </p:spTree>
    <p:extLst>
      <p:ext uri="{BB962C8B-B14F-4D97-AF65-F5344CB8AC3E}">
        <p14:creationId xmlns:p14="http://schemas.microsoft.com/office/powerpoint/2010/main" val="41203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lí thuyết mật mã Holland, em hãy tự xác định nhóm tính cách của bản thân và kể tên một số công việc phù hợp với nhóm tính cách đó. Báo cáo kết quả với thầy cô.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lí thuyết mật mã Holland, em hãy tự xác định nhóm tính cách của bản thân và kể tên một số công việc phù hợp với nhóm tính cách đó. Báo cáo kết quả với thầy cô. </a:t>
            </a:r>
          </a:p>
        </p:txBody>
      </p:sp>
      <p:sp>
        <p:nvSpPr>
          <p:cNvPr id="2" name="Rectangle 1"/>
          <p:cNvSpPr/>
          <p:nvPr/>
        </p:nvSpPr>
        <p:spPr>
          <a:xfrm>
            <a:off x="2099387" y="1531623"/>
            <a:ext cx="9685175" cy="5324535"/>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Dưới đây là một số câu hỏi bạn có thể sử dụng để tự xác định tính cách của mình dựa trên lý thuyết mật mã của Holland:</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thích làm gì trong thời gian rảnh rỗi của mình?</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Trong các hoạt động nhóm, bạn thường đảm nhận vai trò gì?</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có thích tham gia vào các cuộc thảo luận, phân tích vấn đề hoặc tìm kiếm  giải pháp cho các vấn đề phức tạp không?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thích sáng tạo qua việc vẽ, hát, viết lách hoặc các hoạt động nghệ thuật khác không?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Khi bạn đối mặt với một tình huống khó khăn, bạn thường làm gì đầu tiên?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cảm thấy thoải mái khi làm việc một mình, hay bạn thích làm việc trong môi trường tập thể?</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thích tương tác với người khác và giúp đỡ họ trong các tình huống khó khăn không?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có thích thử thách và làm việc theo nhóm trong môi trường cạnh tranh không?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cảm thấy hạnh phúc khi giải quyết các vấn đề hoặc sắp xếp thông tin và dữ liệu theo một cách cụ thể không?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có thích làm việc với công cụ, máy móc hoặc vật liệu thô không?</a:t>
            </a:r>
          </a:p>
          <a:p>
            <a:r>
              <a:rPr lang="en-US" sz="2000">
                <a:solidFill>
                  <a:srgbClr val="FF0000"/>
                </a:solidFill>
                <a:latin typeface="Times New Roman" panose="02020603050405020304" pitchFamily="18" charset="0"/>
                <a:ea typeface="Times New Roman" panose="02020603050405020304" pitchFamily="18" charset="0"/>
              </a:rPr>
              <a:t>Những câu hỏi này sẽ giúp bạn hiểu rõ hơn về bản thân và tính cách của mình, từ đó giúp bạn xác định được nhóm tính cách mà bạn có thể thuộc vào theo lý thuyết Holland.</a:t>
            </a:r>
            <a:endParaRPr lang="en-US" sz="2000">
              <a:solidFill>
                <a:srgbClr val="FF0000"/>
              </a:solidFill>
            </a:endParaRPr>
          </a:p>
        </p:txBody>
      </p:sp>
    </p:spTree>
    <p:extLst>
      <p:ext uri="{BB962C8B-B14F-4D97-AF65-F5344CB8AC3E}">
        <p14:creationId xmlns:p14="http://schemas.microsoft.com/office/powerpoint/2010/main" val="25536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929" y="126946"/>
            <a:ext cx="11648523" cy="830997"/>
          </a:xfrm>
          <a:prstGeom prst="rect">
            <a:avLst/>
          </a:prstGeom>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Từ lý thuyết mật mã Holland, em rút ra được điều gì khi lựa chọn nghề nghiệp cho bản thân</a:t>
            </a:r>
            <a:endParaRPr lang="en-US" sz="2400" b="1" dirty="0">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1929" y="1026368"/>
            <a:ext cx="6336206" cy="5335783"/>
          </a:xfrm>
          <a:prstGeom prst="rect">
            <a:avLst/>
          </a:prstGeom>
        </p:spPr>
      </p:pic>
    </p:spTree>
    <p:extLst>
      <p:ext uri="{BB962C8B-B14F-4D97-AF65-F5344CB8AC3E}">
        <p14:creationId xmlns:p14="http://schemas.microsoft.com/office/powerpoint/2010/main" val="3015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929" y="126946"/>
            <a:ext cx="11688142" cy="1077218"/>
          </a:xfrm>
          <a:prstGeom prst="rect">
            <a:avLst/>
          </a:prstGeom>
        </p:spPr>
        <p:txBody>
          <a:bodyPr wrap="square">
            <a:spAutoFit/>
          </a:bodyPr>
          <a:lstStyle/>
          <a:p>
            <a:r>
              <a:rPr lang="vi-VN" sz="3200" b="1" dirty="0">
                <a:solidFill>
                  <a:srgbClr val="0000FF"/>
                </a:solidFill>
                <a:latin typeface="Times New Roman" panose="02020603050405020304" pitchFamily="18" charset="0"/>
                <a:cs typeface="Times New Roman" panose="02020603050405020304" pitchFamily="18" charset="0"/>
              </a:rPr>
              <a:t>Từ lý thuyết mật mã Holland, em rút ra được điều gì khi lựa chọn nghề nghiệp cho bản thân</a:t>
            </a:r>
            <a:endParaRPr lang="en-US" sz="3200" b="1" dirty="0">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1929" y="1395271"/>
            <a:ext cx="5844071" cy="4921351"/>
          </a:xfrm>
          <a:prstGeom prst="rect">
            <a:avLst/>
          </a:prstGeom>
        </p:spPr>
      </p:pic>
      <p:sp>
        <p:nvSpPr>
          <p:cNvPr id="2" name="Rectangle 1"/>
          <p:cNvSpPr/>
          <p:nvPr/>
        </p:nvSpPr>
        <p:spPr>
          <a:xfrm>
            <a:off x="7002095" y="1639468"/>
            <a:ext cx="4937976" cy="2800767"/>
          </a:xfrm>
          <a:prstGeom prst="rect">
            <a:avLst/>
          </a:prstGeom>
        </p:spPr>
        <p:txBody>
          <a:bodyPr wrap="square">
            <a:spAutoFit/>
          </a:bodyPr>
          <a:lstStyle/>
          <a:p>
            <a:pPr>
              <a:spcAft>
                <a:spcPts val="0"/>
              </a:spcAft>
            </a:pPr>
            <a:r>
              <a:rPr lang="vi-VN"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Là</a:t>
            </a:r>
            <a:r>
              <a:rPr lang="en-US" sz="4400" b="1" dirty="0">
                <a:solidFill>
                  <a:srgbClr val="FF0000"/>
                </a:solidFill>
                <a:latin typeface="Times New Roman" panose="02020603050405020304" pitchFamily="18" charset="0"/>
                <a:ea typeface="Times New Roman" panose="02020603050405020304" pitchFamily="18" charset="0"/>
              </a:rPr>
              <a:t> c</a:t>
            </a:r>
            <a:r>
              <a:rPr lang="vi-VN" sz="4400" b="1" dirty="0">
                <a:solidFill>
                  <a:srgbClr val="FF0000"/>
                </a:solidFill>
                <a:latin typeface="Times New Roman" panose="02020603050405020304" pitchFamily="18" charset="0"/>
                <a:ea typeface="Times New Roman" panose="02020603050405020304" pitchFamily="18" charset="0"/>
              </a:rPr>
              <a:t>ơ sở để định hướng nghề nghiệp hay ngành học tương lai.</a:t>
            </a:r>
            <a:endParaRPr lang="en-US" sz="44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746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801489"/>
            <a:ext cx="12192000" cy="2185214"/>
          </a:xfrm>
          <a:prstGeom prst="rect">
            <a:avLst/>
          </a:prstGeom>
        </p:spPr>
        <p:txBody>
          <a:bodyPr wrap="square">
            <a:spAutoFit/>
          </a:bodyPr>
          <a:lstStyle/>
          <a:p>
            <a:pPr>
              <a:spcAft>
                <a:spcPts val="0"/>
              </a:spcAft>
            </a:pPr>
            <a:r>
              <a:rPr lang="vi-VN"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I.Một số lý thuyết cơ bản về lựa chọn nghề nghiệp</a:t>
            </a:r>
          </a:p>
          <a:p>
            <a:pPr>
              <a:spcAft>
                <a:spcPts val="0"/>
              </a:spcAft>
            </a:pPr>
            <a:r>
              <a:rPr lang="vi-VN"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1.Lý thuyết mật mã Holland</a:t>
            </a:r>
            <a:endParaRPr lang="en-US" sz="40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 dung cơ bản</a:t>
            </a:r>
            <a:endParaRPr lang="en-US" sz="40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FD36B55B-1D1B-641B-3ED4-81343F9C1E84}"/>
              </a:ext>
            </a:extLst>
          </p:cNvPr>
          <p:cNvSpPr/>
          <p:nvPr/>
        </p:nvSpPr>
        <p:spPr>
          <a:xfrm>
            <a:off x="0" y="3441680"/>
            <a:ext cx="1219200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0"/>
              </a:spcAft>
            </a:pPr>
            <a:r>
              <a:rPr lang="vi-VN" sz="5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Một người chọn được nghề nghiệp phù hợp với tính cách của mình sẽ dễ thích ứng với các yêu cầu công việc và hoàn thành nhiệm vụ được giao.</a:t>
            </a:r>
            <a:endParaRPr lang="en-US" sz="5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89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10957" y="709983"/>
            <a:ext cx="10770638" cy="1200329"/>
          </a:xfrm>
          <a:prstGeom prst="rect">
            <a:avLst/>
          </a:prstGeom>
        </p:spPr>
        <p:txBody>
          <a:bodyPr wrap="square">
            <a:spAutoFit/>
          </a:bodyPr>
          <a:lstStyle/>
          <a:p>
            <a:pPr>
              <a:spcAft>
                <a:spcPts val="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I.Một số lý thuyết cơ bản về lựa chọn nghề nghiệp</a:t>
            </a:r>
          </a:p>
          <a:p>
            <a:pPr>
              <a:spcAft>
                <a:spcPts val="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1.Lý thuyết mật mã Holland</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C67D7D07-6CC7-01CD-CF54-AF4358A69771}"/>
              </a:ext>
            </a:extLst>
          </p:cNvPr>
          <p:cNvSpPr/>
          <p:nvPr/>
        </p:nvSpPr>
        <p:spPr>
          <a:xfrm>
            <a:off x="610957" y="1617925"/>
            <a:ext cx="10770638" cy="892552"/>
          </a:xfrm>
          <a:prstGeom prst="rect">
            <a:avLst/>
          </a:prstGeom>
        </p:spPr>
        <p:txBody>
          <a:bodyPr wrap="square">
            <a:spAutoFit/>
          </a:bodyPr>
          <a:lstStyle/>
          <a:p>
            <a:pPr>
              <a:spcAft>
                <a:spcPts val="0"/>
              </a:spcAft>
            </a:pPr>
            <a:r>
              <a:rPr lang="vi-VN"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6 nhóm tính cách là:</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97F4C784-B327-5801-06D3-C1CB563B78F2}"/>
              </a:ext>
            </a:extLst>
          </p:cNvPr>
          <p:cNvSpPr txBox="1"/>
          <p:nvPr/>
        </p:nvSpPr>
        <p:spPr>
          <a:xfrm>
            <a:off x="1099930" y="2133600"/>
            <a:ext cx="3935896" cy="584775"/>
          </a:xfrm>
          <a:prstGeom prst="rect">
            <a:avLst/>
          </a:prstGeom>
          <a:noFill/>
        </p:spPr>
        <p:txBody>
          <a:bodyPr wrap="square" rtlCol="0">
            <a:spAutoFit/>
          </a:bodyPr>
          <a:lstStyle/>
          <a:p>
            <a:pPr>
              <a:spcAft>
                <a:spcPts val="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Nghiệp vụ</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C765CAE-97F9-3576-C58B-59BA532A5E53}"/>
              </a:ext>
            </a:extLst>
          </p:cNvPr>
          <p:cNvSpPr txBox="1"/>
          <p:nvPr/>
        </p:nvSpPr>
        <p:spPr>
          <a:xfrm>
            <a:off x="1099930" y="3262463"/>
            <a:ext cx="3935896" cy="584775"/>
          </a:xfrm>
          <a:prstGeom prst="rect">
            <a:avLst/>
          </a:prstGeom>
          <a:noFill/>
        </p:spPr>
        <p:txBody>
          <a:bodyPr wrap="square" rtlCol="0">
            <a:spAutoFit/>
          </a:bodyPr>
          <a:lstStyle/>
          <a:p>
            <a:pPr>
              <a:spcAft>
                <a:spcPts val="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Kĩ thuật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F2C4020-D038-2838-978E-7229B821B6C5}"/>
              </a:ext>
            </a:extLst>
          </p:cNvPr>
          <p:cNvSpPr txBox="1"/>
          <p:nvPr/>
        </p:nvSpPr>
        <p:spPr>
          <a:xfrm>
            <a:off x="1099930" y="2718375"/>
            <a:ext cx="3935896" cy="584775"/>
          </a:xfrm>
          <a:prstGeom prst="rect">
            <a:avLst/>
          </a:prstGeom>
          <a:noFill/>
        </p:spPr>
        <p:txBody>
          <a:bodyPr wrap="square" rtlCol="0">
            <a:spAutoFit/>
          </a:bodyPr>
          <a:lstStyle/>
          <a:p>
            <a:pPr>
              <a:spcAft>
                <a:spcPts val="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Quản lý</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E365045-4AE6-9540-43BE-122AB11F85BC}"/>
              </a:ext>
            </a:extLst>
          </p:cNvPr>
          <p:cNvSpPr txBox="1"/>
          <p:nvPr/>
        </p:nvSpPr>
        <p:spPr>
          <a:xfrm>
            <a:off x="1099930" y="3916637"/>
            <a:ext cx="3935896" cy="584775"/>
          </a:xfrm>
          <a:prstGeom prst="rect">
            <a:avLst/>
          </a:prstGeom>
          <a:noFill/>
        </p:spPr>
        <p:txBody>
          <a:bodyPr wrap="square" rtlCol="0">
            <a:spAutoFit/>
          </a:bodyPr>
          <a:lstStyle/>
          <a:p>
            <a:pPr>
              <a:spcAft>
                <a:spcPts val="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B89AFD5-836A-A53A-BC4D-5F67E27CDA58}"/>
              </a:ext>
            </a:extLst>
          </p:cNvPr>
          <p:cNvSpPr txBox="1"/>
          <p:nvPr/>
        </p:nvSpPr>
        <p:spPr>
          <a:xfrm>
            <a:off x="1099930" y="4501412"/>
            <a:ext cx="3935896" cy="584775"/>
          </a:xfrm>
          <a:prstGeom prst="rect">
            <a:avLst/>
          </a:prstGeom>
          <a:noFill/>
        </p:spPr>
        <p:txBody>
          <a:bodyPr wrap="square" rtlCol="0">
            <a:spAutoFit/>
          </a:bodyPr>
          <a:lstStyle/>
          <a:p>
            <a:pPr>
              <a:spcAft>
                <a:spcPts val="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Nghệ thuật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BB34D3D-F395-F615-9FF1-E822CF8679BC}"/>
              </a:ext>
            </a:extLst>
          </p:cNvPr>
          <p:cNvSpPr txBox="1"/>
          <p:nvPr/>
        </p:nvSpPr>
        <p:spPr>
          <a:xfrm>
            <a:off x="1099930" y="5086187"/>
            <a:ext cx="3935896" cy="584775"/>
          </a:xfrm>
          <a:prstGeom prst="rect">
            <a:avLst/>
          </a:prstGeom>
          <a:noFill/>
        </p:spPr>
        <p:txBody>
          <a:bodyPr wrap="square" rtlCol="0">
            <a:spAutoFit/>
          </a:bodyPr>
          <a:lstStyle/>
          <a:p>
            <a:pPr>
              <a:spcAft>
                <a:spcPts val="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Nghiên cứu</a:t>
            </a:r>
          </a:p>
        </p:txBody>
      </p:sp>
    </p:spTree>
    <p:extLst>
      <p:ext uri="{BB962C8B-B14F-4D97-AF65-F5344CB8AC3E}">
        <p14:creationId xmlns:p14="http://schemas.microsoft.com/office/powerpoint/2010/main" val="254332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 calcmode="lin" valueType="num">
                                      <p:cBhvr additive="base">
                                        <p:cTn id="3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7" grpId="0"/>
      <p:bldP spid="9" grpId="0"/>
      <p:bldP spid="11"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1174</TotalTime>
  <Words>4363</Words>
  <Application>Microsoft Office PowerPoint</Application>
  <PresentationFormat>Màn hình rộng</PresentationFormat>
  <Paragraphs>216</Paragraphs>
  <Slides>58</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58</vt:i4>
      </vt:variant>
    </vt:vector>
  </HeadingPairs>
  <TitlesOfParts>
    <vt:vector size="63" baseType="lpstr">
      <vt:lpstr>Arial</vt:lpstr>
      <vt:lpstr>Century Gothic</vt:lpstr>
      <vt:lpstr>Times New Roman</vt:lpstr>
      <vt:lpstr>Wingdings 3</vt:lpstr>
      <vt:lpstr>Wisp</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KIỂM TRA 15 PHÚT</vt:lpstr>
      <vt:lpstr>Bản trình bày PowerPoint</vt:lpstr>
      <vt:lpstr>TIẾT 10  BÀI 4. QUY TRÌNH  LỰA CHỌN NGHỀ NGHIỆP</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TIN</cp:lastModifiedBy>
  <cp:revision>113</cp:revision>
  <dcterms:created xsi:type="dcterms:W3CDTF">2023-06-21T22:05:51Z</dcterms:created>
  <dcterms:modified xsi:type="dcterms:W3CDTF">2025-10-05T15:26:51Z</dcterms:modified>
</cp:coreProperties>
</file>