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media1.WAV" ContentType="audio/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384" r:id="rId11"/>
    <p:sldId id="382" r:id="rId12"/>
    <p:sldId id="261" r:id="rId13"/>
    <p:sldId id="263" r:id="rId14"/>
    <p:sldId id="276" r:id="rId15"/>
    <p:sldId id="264" r:id="rId16"/>
    <p:sldId id="302" r:id="rId17"/>
    <p:sldId id="286" r:id="rId18"/>
    <p:sldId id="300" r:id="rId19"/>
    <p:sldId id="301" r:id="rId20"/>
    <p:sldId id="266" r:id="rId21"/>
    <p:sldId id="303" r:id="rId22"/>
    <p:sldId id="304" r:id="rId23"/>
    <p:sldId id="268" r:id="rId24"/>
    <p:sldId id="272" r:id="rId25"/>
    <p:sldId id="3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660"/>
  </p:normalViewPr>
  <p:slideViewPr>
    <p:cSldViewPr>
      <p:cViewPr varScale="1">
        <p:scale>
          <a:sx n="69" d="100"/>
          <a:sy n="69" d="100"/>
        </p:scale>
        <p:origin x="-76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B07D9-3C7C-419F-A8DE-2FA4B330929B}" type="datetimeFigureOut">
              <a:rPr lang="en-US" smtClean="0"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2539E-4C71-4E0E-BFAF-B45E64EE6A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8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2539E-4C71-4E0E-BFAF-B45E64EE6A8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4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6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12" Type="http://schemas.openxmlformats.org/officeDocument/2006/relationships/image" Target="../media/image8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jpeg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7.xml"/><Relationship Id="rId10" Type="http://schemas.openxmlformats.org/officeDocument/2006/relationships/slide" Target="slide8.xml"/><Relationship Id="rId4" Type="http://schemas.openxmlformats.org/officeDocument/2006/relationships/image" Target="../media/image1.jpeg"/><Relationship Id="rId9" Type="http://schemas.openxmlformats.org/officeDocument/2006/relationships/image" Target="../media/image7.png"/><Relationship Id="rId1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sv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.jpeg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openxmlformats.org/officeDocument/2006/relationships/image" Target="../media/image1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="" xmlns:a16="http://schemas.microsoft.com/office/drawing/2014/main" id="{8B56B57E-F32E-84CF-8395-DD3C2593B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7891" name="Content Placeholder 2">
            <a:extLst>
              <a:ext uri="{FF2B5EF4-FFF2-40B4-BE49-F238E27FC236}">
                <a16:creationId xmlns="" xmlns:a16="http://schemas.microsoft.com/office/drawing/2014/main" id="{AA4794D2-4230-6EEF-41A6-078E55FC7C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7892" name="Picture 4" descr="them">
            <a:extLst>
              <a:ext uri="{FF2B5EF4-FFF2-40B4-BE49-F238E27FC236}">
                <a16:creationId xmlns="" xmlns:a16="http://schemas.microsoft.com/office/drawing/2014/main" id="{17B99362-6E26-A9F8-6A1C-3C52AD1C5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1" b="1557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>
            <a:extLst>
              <a:ext uri="{FF2B5EF4-FFF2-40B4-BE49-F238E27FC236}">
                <a16:creationId xmlns="" xmlns:a16="http://schemas.microsoft.com/office/drawing/2014/main" id="{7D0A1333-1C89-65D8-65DB-57D367120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120636"/>
            <a:ext cx="6934200" cy="1201367"/>
          </a:xfrm>
          <a:prstGeom prst="cloudCallout">
            <a:avLst>
              <a:gd name="adj1" fmla="val -44903"/>
              <a:gd name="adj2" fmla="val 97370"/>
            </a:avLst>
          </a:prstGeom>
          <a:solidFill>
            <a:srgbClr val="00B050"/>
          </a:solidFill>
          <a:ln w="12700"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vi-VN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  <a:sym typeface="MS PGothic" panose="020B0600070205080204" pitchFamily="34" charset="-128"/>
              </a:rPr>
              <a:t>Khởi động</a:t>
            </a:r>
          </a:p>
          <a:p>
            <a:pPr algn="ctr"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7896" name="Picture 5" descr="hinh">
            <a:extLst>
              <a:ext uri="{FF2B5EF4-FFF2-40B4-BE49-F238E27FC236}">
                <a16:creationId xmlns="" xmlns:a16="http://schemas.microsoft.com/office/drawing/2014/main" id="{2E714663-02F0-CC2A-667D-AB2D05E068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34" y="1580877"/>
            <a:ext cx="11498132" cy="404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2">
            <a:extLst>
              <a:ext uri="{FF2B5EF4-FFF2-40B4-BE49-F238E27FC236}">
                <a16:creationId xmlns="" xmlns:a16="http://schemas.microsoft.com/office/drawing/2014/main" id="{29E1510F-7B63-266D-0AFC-A054656EA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650" y="4217110"/>
            <a:ext cx="35687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531F54B-4594-3E30-16A9-01013494974A}"/>
              </a:ext>
            </a:extLst>
          </p:cNvPr>
          <p:cNvSpPr/>
          <p:nvPr/>
        </p:nvSpPr>
        <p:spPr>
          <a:xfrm>
            <a:off x="3269802" y="3119968"/>
            <a:ext cx="5728596" cy="971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Trò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chơi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ea typeface="SimSun" pitchFamily="2" charset="-122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“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Hộp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quà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mắn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”</a:t>
            </a:r>
            <a:endParaRPr lang="vi-V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4291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repeatCount="2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$21.2022.70$70+K4lPs7H94VUqPe2XwIsfPRnrXQE//QTEXxb8/8N4CNc6FpgZahzpTjFhMzSA7T/nHJa11DE8Ng2TP3iAmRczFlmslSuUNOgUeb6yRvs0=" hidden="1">
            <a:extLst>
              <a:ext uri="{FF2B5EF4-FFF2-40B4-BE49-F238E27FC236}">
                <a16:creationId xmlns:a16="http://schemas.microsoft.com/office/drawing/2014/main" xmlns="" id="{0E3ECD2D-D9C1-48DD-9B1B-E56F8D3D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i="1" u="sng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</a:t>
            </a:r>
            <a:r>
              <a:rPr lang="en-US" sz="6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 LƯỢC VỀ BẢNG TUẦN HOÀN CÁC NGUYÊN TỐ HÓA HỌC</a:t>
            </a:r>
            <a:endParaRPr lang="vi-VN" sz="6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Rectangle: Rounded Corners 3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7F9786AE-B337-945D-A7EF-84307F366933}"/>
              </a:ext>
            </a:extLst>
          </p:cNvPr>
          <p:cNvSpPr/>
          <p:nvPr/>
        </p:nvSpPr>
        <p:spPr>
          <a:xfrm>
            <a:off x="1036164" y="3830055"/>
            <a:ext cx="10957811" cy="14693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14-H13. BÀI 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4: SƠ LƯỢC VỀ BẢNG TUẦN HOÀN CÁC NGUYÊN TỐ HÓA HỌC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2" name="Picture 6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xmlns="" id="{38F501EE-41FF-430A-B24E-3098F2E04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59" y="102784"/>
            <a:ext cx="5358063" cy="316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9226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21C2948-B939-4293-AC9E-A2AD1495F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219170">
              <a:defRPr/>
            </a:pPr>
            <a:r>
              <a:rPr lang="en-US" altLang="zh-CN" sz="4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NỘI DUNG BÀI HỌC</a:t>
            </a:r>
            <a:endParaRPr lang="zh-CN" altLang="en-US" sz="4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6DCD7D49-0F47-3ED9-655E-0B91B75A6F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732376"/>
              </p:ext>
            </p:extLst>
          </p:nvPr>
        </p:nvGraphicFramePr>
        <p:xfrm>
          <a:off x="0" y="0"/>
          <a:ext cx="1228516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Bitmap Image" r:id="rId3" imgW="9745920" imgH="5440680" progId="Paint.Picture">
                  <p:embed/>
                </p:oleObj>
              </mc:Choice>
              <mc:Fallback>
                <p:oleObj name="Bitmap Image" r:id="rId3" imgW="9745920" imgH="5440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85164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56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6764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0886" y="0"/>
            <a:ext cx="12192000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14 - H13 </a:t>
            </a:r>
          </a:p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4: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LƯỢC VỀ BẢNG TUẦN HOÀN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NGUYÊN TỐ HÓA HỌC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791200" y="1066800"/>
            <a:ext cx="0" cy="563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15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1"/>
            <a:ext cx="673655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600" b="1" dirty="0">
                <a:solidFill>
                  <a:srgbClr val="FFC000"/>
                </a:solidFill>
                <a:latin typeface="+mj-lt"/>
                <a:cs typeface="Arial" panose="020B0604020202020204" pitchFamily="34" charset="0"/>
              </a:rPr>
              <a:t>Sắp xếp các nguyên tố hóa học</a:t>
            </a:r>
            <a:endParaRPr lang="vi-VN" sz="3600" dirty="0">
              <a:solidFill>
                <a:srgbClr val="FFC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599" y="702960"/>
            <a:ext cx="1150619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eaLnBrk="1" hangingPunct="1"/>
            <a:r>
              <a:rPr lang="vi-VN" sz="2800" b="1" i="1" dirty="0">
                <a:solidFill>
                  <a:srgbClr val="FF0000"/>
                </a:solidFill>
                <a:latin typeface="+mj-lt"/>
                <a:cs typeface="Arial" pitchFamily="34" charset="0"/>
              </a:rPr>
              <a:t>Chuẩn bị:</a:t>
            </a:r>
            <a:r>
              <a:rPr lang="vi-VN" sz="2800" dirty="0">
                <a:solidFill>
                  <a:srgbClr val="333333"/>
                </a:solidFill>
                <a:latin typeface="+mj-lt"/>
                <a:cs typeface="Arial" pitchFamily="34" charset="0"/>
              </a:rPr>
              <a:t> 18 thẻ ghi thông tin của 18 nguyên tố</a:t>
            </a:r>
            <a:r>
              <a:rPr lang="en-US" sz="2800" dirty="0">
                <a:solidFill>
                  <a:srgbClr val="333333"/>
                </a:solidFill>
                <a:latin typeface="+mj-lt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+mj-lt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+mj-lt"/>
                <a:cs typeface="Times New Roman" pitchFamily="18" charset="0"/>
              </a:rPr>
              <a:t>học</a:t>
            </a:r>
            <a:r>
              <a:rPr lang="vi-VN" sz="2800" dirty="0">
                <a:solidFill>
                  <a:srgbClr val="333333"/>
                </a:solidFill>
                <a:latin typeface="+mj-lt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333333"/>
                </a:solidFill>
                <a:latin typeface="+mj-lt"/>
                <a:cs typeface="Arial" pitchFamily="34" charset="0"/>
              </a:rPr>
              <a:t>đầu ti</a:t>
            </a:r>
            <a:r>
              <a:rPr lang="en-US" sz="2800" dirty="0">
                <a:solidFill>
                  <a:srgbClr val="333333"/>
                </a:solidFill>
                <a:latin typeface="+mj-lt"/>
                <a:cs typeface="Arial" pitchFamily="34" charset="0"/>
              </a:rPr>
              <a:t>ê</a:t>
            </a:r>
            <a:r>
              <a:rPr lang="vi-VN" sz="2800" dirty="0">
                <a:solidFill>
                  <a:srgbClr val="333333"/>
                </a:solidFill>
                <a:latin typeface="+mj-lt"/>
                <a:cs typeface="Arial" pitchFamily="34" charset="0"/>
              </a:rPr>
              <a:t>n theo mẫu trong Hình 4.1</a:t>
            </a:r>
            <a:r>
              <a:rPr lang="vi-VN" sz="2400" dirty="0">
                <a:solidFill>
                  <a:srgbClr val="333333"/>
                </a:solidFill>
                <a:latin typeface="+mj-lt"/>
                <a:cs typeface="Arial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327962E-AB8D-232A-85E1-0E90D22AD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7067"/>
            <a:ext cx="11430000" cy="520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76201"/>
            <a:ext cx="6736556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xếp các nguyên tố hóa học</a:t>
            </a:r>
            <a:endParaRPr lang="vi-VN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327962E-AB8D-232A-85E1-0E90D22AD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74344"/>
            <a:ext cx="7628919" cy="4274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75001"/>
            <a:ext cx="1150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00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375" y="2260618"/>
            <a:ext cx="5568738" cy="398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2" y="1036095"/>
            <a:ext cx="5943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2" y="1805536"/>
            <a:ext cx="6172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Các nguyên tố hóa học được xếp theo chiều tăng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dần của ……………………….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553200" y="1114772"/>
            <a:ext cx="0" cy="5432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10886" y="0"/>
            <a:ext cx="12192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14 - H13-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LƯỢC VỀ BẢNG TUẦN HOÀN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NGUYÊN TỐ HÓA HỌC </a:t>
            </a:r>
          </a:p>
        </p:txBody>
      </p:sp>
    </p:spTree>
    <p:extLst>
      <p:ext uri="{BB962C8B-B14F-4D97-AF65-F5344CB8AC3E}">
        <p14:creationId xmlns:p14="http://schemas.microsoft.com/office/powerpoint/2010/main" val="346147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2260619"/>
            <a:ext cx="5246913" cy="3757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2" y="1036095"/>
            <a:ext cx="59435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Nguyên tắc sắp xếp các nguyên tố hóa học trong bảng tuần hoàn.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2" y="1805536"/>
            <a:ext cx="6172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Các nguyên tố hóa học được xếp theo chiều tăng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dần của điện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tích hạt nhân.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6248400" y="1114920"/>
            <a:ext cx="0" cy="54325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-10886" y="0"/>
            <a:ext cx="12192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14 - H13-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 LƯỢC VỀ BẢNG TUẦN HOÀN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NGUYÊN TỐ HÓA HỌC 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="" xmlns:a16="http://schemas.microsoft.com/office/drawing/2014/main" id="{26C3B7FD-0AEB-409E-BBEF-3F5964D0F739}"/>
              </a:ext>
            </a:extLst>
          </p:cNvPr>
          <p:cNvSpPr txBox="1"/>
          <p:nvPr/>
        </p:nvSpPr>
        <p:spPr>
          <a:xfrm>
            <a:off x="6248400" y="1215717"/>
            <a:ext cx="6008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theo chúng ta cùng tìm hiểu các nguyên tố theo từng </a:t>
            </a:r>
            <a:r>
              <a:rPr kumimoji="0" lang="en-US" sz="22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hàng 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 từng cột thông qua </a:t>
            </a:r>
            <a:r>
              <a:rPr kumimoji="0" lang="en-US" sz="22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nội dung sau.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95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8002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Phiếu học tập 1 </a:t>
            </a:r>
            <a:endParaRPr lang="vi-VN" sz="27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Quan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sát bảng vừa sắp xếp, điền thông tin vào chỗ trống </a:t>
            </a:r>
            <a:r>
              <a:rPr lang="vi-VN" sz="2200" b="1" i="1">
                <a:latin typeface="Times New Roman" pitchFamily="18" charset="0"/>
                <a:cs typeface="Times New Roman" pitchFamily="18" charset="0"/>
              </a:rPr>
              <a:t>(…)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 trong các nội dung sau.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0305D70F-C7E1-481A-A863-D20E12599A72}"/>
              </a:ext>
            </a:extLst>
          </p:cNvPr>
          <p:cNvSpPr txBox="1"/>
          <p:nvPr/>
        </p:nvSpPr>
        <p:spPr>
          <a:xfrm>
            <a:off x="952500" y="1378323"/>
            <a:ext cx="10287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>
                <a:latin typeface="+mj-lt"/>
              </a:rPr>
              <a:t>Nội dung 1: Kiểm tra số lớp electron trong nguyên tử của các nguyên tố cùng hàng.</a:t>
            </a:r>
          </a:p>
          <a:p>
            <a:pPr marL="342900" indent="-342900">
              <a:buFontTx/>
              <a:buChar char="-"/>
            </a:pPr>
            <a:r>
              <a:rPr lang="vi-VN" sz="2100">
                <a:latin typeface="+mj-lt"/>
              </a:rPr>
              <a:t>Các nguyên tố trong hàng 1 có ……. lớp eletron</a:t>
            </a:r>
          </a:p>
          <a:p>
            <a:pPr marL="342900" indent="-342900">
              <a:buFontTx/>
              <a:buChar char="-"/>
            </a:pP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nguyên tố trong hàng 2 có ……. lớp eletron</a:t>
            </a:r>
          </a:p>
          <a:p>
            <a:pPr marL="342900" indent="-342900">
              <a:buFontTx/>
              <a:buChar char="-"/>
            </a:pP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nguyên tố trong hàng </a:t>
            </a:r>
            <a:r>
              <a:rPr kumimoji="0" lang="vi-VN" sz="2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 ……. lớp eletron</a:t>
            </a:r>
          </a:p>
          <a:p>
            <a:r>
              <a:rPr lang="vi-V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=&gt; Kết luận: </a:t>
            </a:r>
            <a:r>
              <a:rPr lang="vi-VN" sz="2100">
                <a:solidFill>
                  <a:srgbClr val="FF0000"/>
                </a:solidFill>
                <a:latin typeface="Times New Roman" panose="02020603050405020304" pitchFamily="18" charset="0"/>
              </a:rPr>
              <a:t>Nguyên tử của các nguyên tố cùng hàng có ….…..………………. bằng nhau.</a:t>
            </a:r>
            <a:endParaRPr lang="vi-VN" sz="21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AB4AA80-A96A-45DF-9F73-2CE144A0F55E}"/>
              </a:ext>
            </a:extLst>
          </p:cNvPr>
          <p:cNvSpPr txBox="1"/>
          <p:nvPr/>
        </p:nvSpPr>
        <p:spPr>
          <a:xfrm>
            <a:off x="838200" y="3086483"/>
            <a:ext cx="10744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>
                <a:latin typeface="+mj-lt"/>
              </a:rPr>
              <a:t>Nội dung 2: Kiểm tra số electron lớp ngoài cùng trong nguyên tử của các nguyên tố cùng cột, lần lượt từ cột ngoài cùng bên trái qua phải.</a:t>
            </a:r>
          </a:p>
          <a:p>
            <a:pPr marL="342900" indent="-342900">
              <a:buFontTx/>
              <a:buChar char="-"/>
            </a:pPr>
            <a:r>
              <a:rPr lang="vi-VN" sz="2100">
                <a:latin typeface="+mj-lt"/>
              </a:rPr>
              <a:t>Các nguyên tố ở cột 1 có …….electron ở lớp ngoài cùng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nguyên tố ở cột 2 có …….electron ở lớp ngoài cùng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nguyên tố ở cột 3 có …….electron ở lớp ngoài cùng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nguyên tố ở cột 4 có …….electron ở lớp ngoài cùng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nguyên tố ở cột 5 có …….electron ở lớp ngoài cùng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nguyên tố ở cột 6 có …….electron ở lớp ngoài cùng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nguyên tố ở cột 7 có …….electron ở lớp ngoài cùng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vi-VN" sz="2100" b="1">
                <a:solidFill>
                  <a:srgbClr val="FF0000"/>
                </a:solidFill>
                <a:latin typeface="Times New Roman" panose="02020603050405020304" pitchFamily="18" charset="0"/>
              </a:rPr>
              <a:t>Kết luận: </a:t>
            </a:r>
            <a:r>
              <a:rPr lang="vi-VN" sz="2100">
                <a:solidFill>
                  <a:srgbClr val="FF0000"/>
                </a:solidFill>
                <a:latin typeface="Times New Roman" panose="02020603050405020304" pitchFamily="18" charset="0"/>
              </a:rPr>
              <a:t>Nguyên tử của các nguyên tố cùng cột có số electron lớp ngoài cùng ……………….</a:t>
            </a:r>
            <a:endParaRPr lang="vi-VN" sz="210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373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38FB175-52D1-43DF-80C6-AD10F7AAD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05588550-2DBF-4DCD-A96A-7CE5CBD464E9}"/>
              </a:ext>
            </a:extLst>
          </p:cNvPr>
          <p:cNvSpPr txBox="1"/>
          <p:nvPr/>
        </p:nvSpPr>
        <p:spPr>
          <a:xfrm>
            <a:off x="2057400" y="1295400"/>
            <a:ext cx="838200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2100">
                <a:latin typeface="+mj-lt"/>
              </a:rPr>
              <a:t>CÁC NHÓM QUAN SÁT BẢNG ĐỂ HOÀN THÀNH PHIẾU HỌC TẬP </a:t>
            </a:r>
          </a:p>
        </p:txBody>
      </p:sp>
    </p:spTree>
    <p:extLst>
      <p:ext uri="{BB962C8B-B14F-4D97-AF65-F5344CB8AC3E}">
        <p14:creationId xmlns:p14="http://schemas.microsoft.com/office/powerpoint/2010/main" val="8709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 án phiếu học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0305D70F-C7E1-481A-A863-D20E12599A72}"/>
              </a:ext>
            </a:extLst>
          </p:cNvPr>
          <p:cNvSpPr txBox="1"/>
          <p:nvPr/>
        </p:nvSpPr>
        <p:spPr>
          <a:xfrm>
            <a:off x="683623" y="573732"/>
            <a:ext cx="102870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 dung 1: Kiểm tra số lớp electron trong nguyên tử của các nguyên tố cùng hàng.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nguyên tố trong hàng 1 có   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lớp eletron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nguyên tố trong hàng 2 có    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lớp eletron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nguyên tố trong hàng </a:t>
            </a:r>
            <a:r>
              <a:rPr kumimoji="0" lang="vi-VN" sz="2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    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lớp eletron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=&gt; Kết luận: 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Nguyên tử của các nguyên tố cùng hàng có 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số lớp electron 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 nhau.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7AB4AA80-A96A-45DF-9F73-2CE144A0F55E}"/>
              </a:ext>
            </a:extLst>
          </p:cNvPr>
          <p:cNvSpPr txBox="1"/>
          <p:nvPr/>
        </p:nvSpPr>
        <p:spPr>
          <a:xfrm>
            <a:off x="683623" y="2281892"/>
            <a:ext cx="10744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 dung 2: Kiểm tra số electron lớp ngoài cùng trong nguyên tử của các nguyên tố cùng cột, lần lượt từ cột ngoài cùng bên trái qua phải.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nguyên tố ở cột 1 có 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electron ở lớp ngoài cùng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nguyên tố ở cột 2 có  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electron ở lớp ngoài cùng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nguyên tố ở cột 3 có  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electron ở lớp ngoài cùng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nguyên tố ở cột 4 có   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electron ở lớp ngoài cùng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nguyên tố ở cột 5 có  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electron ở lớp ngoài cùng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nguyên tố ở cột 6 có   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electron ở lớp ngoài cùng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nguyên tố ở cột 7 có  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7 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electron ở lớp ngoài cùng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r>
              <a:rPr kumimoji="0" lang="vi-VN" sz="2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Kết luận: 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Nguyên tử của các nguyên tố cùng cột có số electron lớp ngoài cùng </a:t>
            </a:r>
            <a:r>
              <a:rPr kumimoji="0" lang="vi-VN" sz="2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 nhau</a:t>
            </a:r>
          </a:p>
        </p:txBody>
      </p:sp>
    </p:spTree>
    <p:extLst>
      <p:ext uri="{BB962C8B-B14F-4D97-AF65-F5344CB8AC3E}">
        <p14:creationId xmlns:p14="http://schemas.microsoft.com/office/powerpoint/2010/main" val="249842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hem">
            <a:extLst>
              <a:ext uri="{FF2B5EF4-FFF2-40B4-BE49-F238E27FC236}">
                <a16:creationId xmlns="" xmlns:a16="http://schemas.microsoft.com/office/drawing/2014/main" id="{0DA8077B-874D-B4A2-CF27-218081B6E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1" b="15575"/>
          <a:stretch>
            <a:fillRect/>
          </a:stretch>
        </p:blipFill>
        <p:spPr bwMode="auto">
          <a:xfrm>
            <a:off x="0" y="0"/>
            <a:ext cx="12192000" cy="70221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4" name="Picture 17">
            <a:extLst>
              <a:ext uri="{FF2B5EF4-FFF2-40B4-BE49-F238E27FC236}">
                <a16:creationId xmlns="" xmlns:a16="http://schemas.microsoft.com/office/drawing/2014/main" id="{0A685113-F101-F5E7-989A-902E7C0A4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065" y="2388969"/>
            <a:ext cx="2107528" cy="18077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pic>
        <p:nvPicPr>
          <p:cNvPr id="38916" name="Picture 13">
            <a:extLst>
              <a:ext uri="{FF2B5EF4-FFF2-40B4-BE49-F238E27FC236}">
                <a16:creationId xmlns="" xmlns:a16="http://schemas.microsoft.com/office/drawing/2014/main" id="{9A2D9427-86B0-7FDE-0DD2-01BCF7CD3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090" y="2388969"/>
            <a:ext cx="2128833" cy="18077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1">
            <a:extLst>
              <a:ext uri="{FF2B5EF4-FFF2-40B4-BE49-F238E27FC236}">
                <a16:creationId xmlns="" xmlns:a16="http://schemas.microsoft.com/office/drawing/2014/main" id="{0E1F4C9B-F538-E933-9661-1346C5AAE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88" y="2388973"/>
            <a:ext cx="2231246" cy="18077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302D21CE-322B-F826-E574-289FCADF3376}"/>
              </a:ext>
            </a:extLst>
          </p:cNvPr>
          <p:cNvSpPr/>
          <p:nvPr/>
        </p:nvSpPr>
        <p:spPr>
          <a:xfrm>
            <a:off x="453088" y="3710910"/>
            <a:ext cx="401638" cy="48577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700" b="1" dirty="0">
                <a:solidFill>
                  <a:schemeClr val="tx1"/>
                </a:solidFill>
                <a:ea typeface="SimSun" pitchFamily="2" charset="-122"/>
              </a:rPr>
              <a:t>1</a:t>
            </a:r>
            <a:endParaRPr lang="vi-VN" altLang="en-US" sz="27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hlinkClick r:id="rId8" action="ppaction://hlinksldjump"/>
            <a:extLst>
              <a:ext uri="{FF2B5EF4-FFF2-40B4-BE49-F238E27FC236}">
                <a16:creationId xmlns="" xmlns:a16="http://schemas.microsoft.com/office/drawing/2014/main" id="{02904C67-8558-0213-A449-3EAE4CB74CAC}"/>
              </a:ext>
            </a:extLst>
          </p:cNvPr>
          <p:cNvSpPr/>
          <p:nvPr/>
        </p:nvSpPr>
        <p:spPr>
          <a:xfrm>
            <a:off x="5245243" y="3735816"/>
            <a:ext cx="392112" cy="45243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700" b="1" noProof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="" xmlns:a16="http://schemas.microsoft.com/office/drawing/2014/main" id="{C68C2D4F-49FB-C06D-4040-775FF949822E}"/>
              </a:ext>
            </a:extLst>
          </p:cNvPr>
          <p:cNvSpPr/>
          <p:nvPr/>
        </p:nvSpPr>
        <p:spPr>
          <a:xfrm>
            <a:off x="3294332" y="446906"/>
            <a:ext cx="5728596" cy="9716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altLang="zh-CN" sz="3200" b="1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Trò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chơi:  “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Hộp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quà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mắn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itchFamily="2" charset="-122"/>
                <a:cs typeface="Times New Roman" panose="02020603050405020304" pitchFamily="18" charset="0"/>
              </a:rPr>
              <a:t>”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acnen">
            <a:hlinkClick r:id="" action="ppaction://media"/>
            <a:extLst>
              <a:ext uri="{FF2B5EF4-FFF2-40B4-BE49-F238E27FC236}">
                <a16:creationId xmlns="" xmlns:a16="http://schemas.microsoft.com/office/drawing/2014/main" id="{A4762F37-6174-3F17-3FED-CD6980EB9592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6" y="5764214"/>
            <a:ext cx="417513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ao: 10 Cánh 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067222A-76D4-4DFC-13C6-B2484A766C21}"/>
              </a:ext>
            </a:extLst>
          </p:cNvPr>
          <p:cNvSpPr/>
          <p:nvPr/>
        </p:nvSpPr>
        <p:spPr>
          <a:xfrm>
            <a:off x="11488617" y="6019007"/>
            <a:ext cx="515815" cy="509587"/>
          </a:xfrm>
          <a:prstGeom prst="star10">
            <a:avLst/>
          </a:prstGeom>
          <a:solidFill>
            <a:srgbClr val="FF000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B2309FEB-2D12-4B6B-6028-00429F0BDE00}"/>
              </a:ext>
            </a:extLst>
          </p:cNvPr>
          <p:cNvSpPr/>
          <p:nvPr/>
        </p:nvSpPr>
        <p:spPr>
          <a:xfrm>
            <a:off x="2884852" y="3710910"/>
            <a:ext cx="390525" cy="4857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700" b="1" noProof="1">
                <a:solidFill>
                  <a:schemeClr val="tx1"/>
                </a:solidFill>
              </a:rPr>
              <a:t>2</a:t>
            </a:r>
          </a:p>
        </p:txBody>
      </p:sp>
      <p:pic>
        <p:nvPicPr>
          <p:cNvPr id="1026" name="Picture 2" descr="Mua Combo Hộp Quà Tròn (22 x 10 cm) - Xanh Lá Đậm Ngôi Sao + Thiệp (Giao  Mẫu Ngẫu Nhiên) | Tiki">
            <a:extLst>
              <a:ext uri="{FF2B5EF4-FFF2-40B4-BE49-F238E27FC236}">
                <a16:creationId xmlns="" xmlns:a16="http://schemas.microsoft.com/office/drawing/2014/main" id="{8118065E-C35A-4F9E-AD65-1B5361AC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401" y="2388970"/>
            <a:ext cx="1984647" cy="18077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C167A341-4831-4109-96B8-8F38D564C4BF}"/>
              </a:ext>
            </a:extLst>
          </p:cNvPr>
          <p:cNvSpPr/>
          <p:nvPr/>
        </p:nvSpPr>
        <p:spPr>
          <a:xfrm>
            <a:off x="7612134" y="3719147"/>
            <a:ext cx="390525" cy="4857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700" b="1" noProof="1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028" name="Picture 4" descr="Hộp quà trái tim màu vàng chấm bi 31x15cm giá rẻ, giao nhanh trong 2h - Hộp  quà Như Phương">
            <a:extLst>
              <a:ext uri="{FF2B5EF4-FFF2-40B4-BE49-F238E27FC236}">
                <a16:creationId xmlns="" xmlns:a16="http://schemas.microsoft.com/office/drawing/2014/main" id="{243CE838-60BF-4084-B1D7-7CFFAC0B9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41" y="2388969"/>
            <a:ext cx="1967645" cy="18159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DE987CC3-3EE0-4C3F-8FA0-57930010C766}"/>
              </a:ext>
            </a:extLst>
          </p:cNvPr>
          <p:cNvSpPr/>
          <p:nvPr/>
        </p:nvSpPr>
        <p:spPr>
          <a:xfrm>
            <a:off x="9870065" y="3710717"/>
            <a:ext cx="390525" cy="48577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700" b="1" noProof="1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6056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  <p:bldP spid="13" grpId="0" bldLvl="0" animBg="1"/>
      <p:bldP spid="8" grpId="0" bldLvl="0" animBg="1"/>
      <p:bldP spid="15" grpId="0" bldLvl="0" animBg="1"/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1" y="1036095"/>
            <a:ext cx="5661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Nguyên tắc sắp xếp các nguyên tố hóa học trong bảng tuần hoàn.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188" y="1741513"/>
            <a:ext cx="68679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 Các nguyên tố hóa học được xếp theo chiều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 dần của điện tích hạt nhân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239000" y="1531084"/>
            <a:ext cx="0" cy="5326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8627" y="2399818"/>
            <a:ext cx="6867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nguyên tố trong cùng một hàng có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……….........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trong nguyên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180502" y="3147888"/>
            <a:ext cx="73632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nguyên tố trong cùng một cột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………......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bằng nhau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886" y="0"/>
            <a:ext cx="12192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14 - H13-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LƯỢC VỀ BẢNG TUẦN HOÀN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NGUYÊN TỐ HÓA HỌC </a:t>
            </a:r>
          </a:p>
        </p:txBody>
      </p:sp>
    </p:spTree>
    <p:extLst>
      <p:ext uri="{BB962C8B-B14F-4D97-AF65-F5344CB8AC3E}">
        <p14:creationId xmlns:p14="http://schemas.microsoft.com/office/powerpoint/2010/main" val="29818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1" y="1036095"/>
            <a:ext cx="5661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Nguyên tắc sắp xếp các nguyên tố hóa học trong bảng tuần hoàn.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188" y="1741513"/>
            <a:ext cx="6349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Các nguyên tố hóa học được xếp theo chiều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tăng dần của điện tích hạt nhân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629400" y="1513148"/>
            <a:ext cx="0" cy="5326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8627" y="2399818"/>
            <a:ext cx="6410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nguyên tố trong cùng một hàng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 cùng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số lớp eletron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 nguyên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tử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503" y="3147888"/>
            <a:ext cx="6448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nguyên tố trong cùng một cột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 ……….......bằng nhau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886" y="0"/>
            <a:ext cx="12192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14 - H13-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 LƯỢC VỀ BẢNG TUẦN HOÀN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NGUYÊN TỐ HÓA HỌC </a:t>
            </a:r>
          </a:p>
        </p:txBody>
      </p:sp>
    </p:spTree>
    <p:extLst>
      <p:ext uri="{BB962C8B-B14F-4D97-AF65-F5344CB8AC3E}">
        <p14:creationId xmlns:p14="http://schemas.microsoft.com/office/powerpoint/2010/main" val="195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1" y="1036095"/>
            <a:ext cx="5661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Nguyên tắc sắp xếp các nguyên tố hóa học trong bảng tuần hoàn.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188" y="1741513"/>
            <a:ext cx="6349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Các nguyên tố hóa học được xếp theo chiều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tăng dần của điện tích hạt nhân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162800" y="1531084"/>
            <a:ext cx="0" cy="5326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8627" y="2399818"/>
            <a:ext cx="6410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nguyên tố trong cùng một hàng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 cùng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số lớp eletron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 nguyên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tử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503" y="3147888"/>
            <a:ext cx="6448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nguyên tố trong cùng một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 có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 electron lớp ngoài cùng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 nhau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886" y="0"/>
            <a:ext cx="12192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Tiết 14 - H13-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 LƯỢC VỀ BẢNG TUẦN HOÀN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NGUYÊN TỐ HÓA HỌC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="" xmlns:a16="http://schemas.microsoft.com/office/drawing/2014/main" id="{B5418792-E5DC-4005-8174-2E4FB8E27E0A}"/>
              </a:ext>
            </a:extLst>
          </p:cNvPr>
          <p:cNvSpPr txBox="1"/>
          <p:nvPr/>
        </p:nvSpPr>
        <p:spPr>
          <a:xfrm>
            <a:off x="7289076" y="2524067"/>
            <a:ext cx="48659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lectron lớp ngoài cùng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quyết định tính chất hóa hóa học của nguyên tử.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="" xmlns:a16="http://schemas.microsoft.com/office/drawing/2014/main" id="{B4CF2481-63D1-48F5-8D9B-2080B8CD1E0F}"/>
              </a:ext>
            </a:extLst>
          </p:cNvPr>
          <p:cNvSpPr txBox="1"/>
          <p:nvPr/>
        </p:nvSpPr>
        <p:spPr>
          <a:xfrm>
            <a:off x="2677886" y="3486442"/>
            <a:ext cx="5323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=&gt; Tính chất hóa học gần giống nhau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6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042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042118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1869 D.I. Men-de-le-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(1834-1907) –Nhà bác học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NTHH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NTHH.</a:t>
            </a:r>
          </a:p>
        </p:txBody>
      </p:sp>
    </p:spTree>
    <p:extLst>
      <p:ext uri="{BB962C8B-B14F-4D97-AF65-F5344CB8AC3E}">
        <p14:creationId xmlns:p14="http://schemas.microsoft.com/office/powerpoint/2010/main" val="115857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104CF4F-6030-2EEA-07B4-D9B2B389B064}"/>
              </a:ext>
            </a:extLst>
          </p:cNvPr>
          <p:cNvSpPr/>
          <p:nvPr/>
        </p:nvSpPr>
        <p:spPr>
          <a:xfrm>
            <a:off x="1524000" y="5583715"/>
            <a:ext cx="9144000" cy="1274323"/>
          </a:xfrm>
          <a:prstGeom prst="rect">
            <a:avLst/>
          </a:prstGeom>
          <a:solidFill>
            <a:srgbClr val="B5EA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08F1451-02E6-5F16-A4AF-7F3BEA535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56" b="96333" l="3431" r="96913">
                        <a14:foregroundMark x1="31046" y1="8778" x2="42024" y2="8889"/>
                        <a14:foregroundMark x1="28816" y1="3667" x2="40309" y2="3556"/>
                        <a14:foregroundMark x1="40309" y1="3556" x2="48370" y2="3556"/>
                        <a14:foregroundMark x1="15094" y1="7000" x2="7376" y2="15889"/>
                        <a14:foregroundMark x1="7376" y1="15889" x2="6518" y2="22667"/>
                        <a14:foregroundMark x1="38422" y1="33333" x2="47856" y2="33667"/>
                        <a14:foregroundMark x1="33619" y1="34333" x2="45111" y2="36444"/>
                        <a14:foregroundMark x1="45111" y1="36444" x2="46141" y2="36444"/>
                        <a14:foregroundMark x1="76329" y1="34444" x2="81304" y2="34000"/>
                        <a14:foregroundMark x1="79417" y1="31444" x2="79760" y2="40000"/>
                        <a14:foregroundMark x1="79760" y1="40000" x2="89708" y2="37889"/>
                        <a14:foregroundMark x1="75986" y1="32889" x2="74443" y2="41222"/>
                        <a14:foregroundMark x1="74443" y1="41222" x2="77015" y2="52778"/>
                        <a14:foregroundMark x1="77015" y1="52778" x2="92110" y2="46111"/>
                        <a14:foregroundMark x1="92110" y1="46111" x2="92624" y2="33333"/>
                        <a14:foregroundMark x1="92624" y1="33333" x2="87307" y2="33889"/>
                        <a14:foregroundMark x1="77015" y1="32778" x2="72899" y2="39222"/>
                        <a14:foregroundMark x1="72899" y1="39222" x2="73928" y2="50556"/>
                        <a14:foregroundMark x1="73928" y1="50556" x2="86449" y2="55111"/>
                        <a14:foregroundMark x1="86449" y1="55111" x2="92796" y2="51667"/>
                        <a14:foregroundMark x1="94168" y1="31111" x2="96913" y2="45333"/>
                        <a14:foregroundMark x1="96913" y1="45333" x2="95197" y2="49778"/>
                        <a14:foregroundMark x1="29846" y1="91222" x2="29846" y2="91222"/>
                        <a14:foregroundMark x1="29331" y1="93444" x2="29331" y2="93444"/>
                        <a14:foregroundMark x1="43053" y1="93667" x2="43053" y2="93667"/>
                        <a14:foregroundMark x1="25386" y1="96444" x2="25386" y2="96444"/>
                        <a14:foregroundMark x1="3431" y1="53889" x2="3431" y2="5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7446" y="819857"/>
            <a:ext cx="2922653" cy="52210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BC4FDC6-A455-F4EE-F834-53902D6B32A8}"/>
              </a:ext>
            </a:extLst>
          </p:cNvPr>
          <p:cNvSpPr txBox="1"/>
          <p:nvPr/>
        </p:nvSpPr>
        <p:spPr>
          <a:xfrm>
            <a:off x="3429000" y="2546444"/>
            <a:ext cx="1226134" cy="830999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algn="ctr"/>
            <a:r>
              <a:rPr lang="en-US" sz="2400" b="1" dirty="0">
                <a:solidFill>
                  <a:srgbClr val="FE50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sz="2400" b="1" dirty="0">
              <a:solidFill>
                <a:srgbClr val="FE50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63B9B04-EDFE-B9C7-ABA1-2D0E756F584E}"/>
              </a:ext>
            </a:extLst>
          </p:cNvPr>
          <p:cNvGrpSpPr/>
          <p:nvPr/>
        </p:nvGrpSpPr>
        <p:grpSpPr>
          <a:xfrm>
            <a:off x="4630713" y="538610"/>
            <a:ext cx="685800" cy="914400"/>
            <a:chOff x="3715965" y="291830"/>
            <a:chExt cx="914400" cy="914400"/>
          </a:xfrm>
        </p:grpSpPr>
        <p:sp>
          <p:nvSpPr>
            <p:cNvPr id="7" name="Teardrop 6">
              <a:extLst>
                <a:ext uri="{FF2B5EF4-FFF2-40B4-BE49-F238E27FC236}">
                  <a16:creationId xmlns="" xmlns:a16="http://schemas.microsoft.com/office/drawing/2014/main" id="{1AA58EF9-B705-7660-28A8-49BC8C5EDF2F}"/>
                </a:ext>
              </a:extLst>
            </p:cNvPr>
            <p:cNvSpPr/>
            <p:nvPr/>
          </p:nvSpPr>
          <p:spPr>
            <a:xfrm>
              <a:off x="3715965" y="291830"/>
              <a:ext cx="914400" cy="914400"/>
            </a:xfrm>
            <a:prstGeom prst="teardrop">
              <a:avLst/>
            </a:prstGeom>
            <a:solidFill>
              <a:srgbClr val="FF9AA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pic>
          <p:nvPicPr>
            <p:cNvPr id="9" name="Graphic 8" descr="Paint brush">
              <a:extLst>
                <a:ext uri="{FF2B5EF4-FFF2-40B4-BE49-F238E27FC236}">
                  <a16:creationId xmlns="" xmlns:a16="http://schemas.microsoft.com/office/drawing/2014/main" id="{53BF0C33-40CB-D5EE-7FDD-8692FD926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93495" y="369652"/>
              <a:ext cx="559340" cy="55934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44AE6A8-11C7-186F-E9CF-74BF11E1DDD9}"/>
              </a:ext>
            </a:extLst>
          </p:cNvPr>
          <p:cNvSpPr txBox="1"/>
          <p:nvPr/>
        </p:nvSpPr>
        <p:spPr>
          <a:xfrm>
            <a:off x="5329109" y="457200"/>
            <a:ext cx="6623446" cy="1077220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AB42CF0-0CFE-BD30-00A8-73D748938CF1}"/>
              </a:ext>
            </a:extLst>
          </p:cNvPr>
          <p:cNvGrpSpPr/>
          <p:nvPr/>
        </p:nvGrpSpPr>
        <p:grpSpPr>
          <a:xfrm>
            <a:off x="4723467" y="2016714"/>
            <a:ext cx="685800" cy="914400"/>
            <a:chOff x="4528242" y="1660489"/>
            <a:chExt cx="914400" cy="914400"/>
          </a:xfrm>
        </p:grpSpPr>
        <p:sp>
          <p:nvSpPr>
            <p:cNvPr id="12" name="Teardrop 11">
              <a:extLst>
                <a:ext uri="{FF2B5EF4-FFF2-40B4-BE49-F238E27FC236}">
                  <a16:creationId xmlns="" xmlns:a16="http://schemas.microsoft.com/office/drawing/2014/main" id="{A75ECC25-FB2D-6884-7B83-2A1985867FC4}"/>
                </a:ext>
              </a:extLst>
            </p:cNvPr>
            <p:cNvSpPr/>
            <p:nvPr/>
          </p:nvSpPr>
          <p:spPr>
            <a:xfrm>
              <a:off x="4528242" y="1660489"/>
              <a:ext cx="914400" cy="914400"/>
            </a:xfrm>
            <a:prstGeom prst="teardrop">
              <a:avLst/>
            </a:prstGeom>
            <a:solidFill>
              <a:srgbClr val="FF9AA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pic>
          <p:nvPicPr>
            <p:cNvPr id="14" name="Graphic 13" descr="Paint brush">
              <a:extLst>
                <a:ext uri="{FF2B5EF4-FFF2-40B4-BE49-F238E27FC236}">
                  <a16:creationId xmlns="" xmlns:a16="http://schemas.microsoft.com/office/drawing/2014/main" id="{D9F95E7F-D719-C49B-5130-FE536E2FE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34955" y="1724173"/>
              <a:ext cx="559340" cy="55934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6085A24B-49D8-3CB8-925F-DED9A8760918}"/>
              </a:ext>
            </a:extLst>
          </p:cNvPr>
          <p:cNvGrpSpPr/>
          <p:nvPr/>
        </p:nvGrpSpPr>
        <p:grpSpPr>
          <a:xfrm>
            <a:off x="4578346" y="3618095"/>
            <a:ext cx="685800" cy="914400"/>
            <a:chOff x="4528242" y="1660489"/>
            <a:chExt cx="914400" cy="914400"/>
          </a:xfrm>
        </p:grpSpPr>
        <p:sp>
          <p:nvSpPr>
            <p:cNvPr id="23" name="Teardrop 22">
              <a:extLst>
                <a:ext uri="{FF2B5EF4-FFF2-40B4-BE49-F238E27FC236}">
                  <a16:creationId xmlns="" xmlns:a16="http://schemas.microsoft.com/office/drawing/2014/main" id="{A9862F02-0438-68A8-8495-0BC0BEE0E98F}"/>
                </a:ext>
              </a:extLst>
            </p:cNvPr>
            <p:cNvSpPr/>
            <p:nvPr/>
          </p:nvSpPr>
          <p:spPr>
            <a:xfrm>
              <a:off x="4528242" y="1660489"/>
              <a:ext cx="914400" cy="914400"/>
            </a:xfrm>
            <a:prstGeom prst="teardrop">
              <a:avLst/>
            </a:prstGeom>
            <a:solidFill>
              <a:srgbClr val="FF9AA2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</a:endParaRPr>
            </a:p>
          </p:txBody>
        </p:sp>
        <p:pic>
          <p:nvPicPr>
            <p:cNvPr id="24" name="Graphic 23" descr="Paint brush">
              <a:extLst>
                <a:ext uri="{FF2B5EF4-FFF2-40B4-BE49-F238E27FC236}">
                  <a16:creationId xmlns="" xmlns:a16="http://schemas.microsoft.com/office/drawing/2014/main" id="{D0AE3AD6-E751-DFCF-153F-32503DB41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34955" y="1724173"/>
              <a:ext cx="559340" cy="55934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5614998" y="2117843"/>
            <a:ext cx="60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483" y="3408313"/>
            <a:ext cx="6782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61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1" y="1036095"/>
            <a:ext cx="5661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I. Nguyên tắc sắp xếp các nguyên tố hóa học trong bảng tuần hoàn.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0188" y="1741513"/>
            <a:ext cx="6349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Các nguyên tố hóa học được xếp theo chiều 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tăng dần của điện tích hạt nhân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162800" y="1531084"/>
            <a:ext cx="0" cy="5326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18627" y="2399818"/>
            <a:ext cx="6410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nguyên tố trong cùng một hàng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 cùng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số lớp eletron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 nguyên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tử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503" y="3147888"/>
            <a:ext cx="6448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nguyên tố trong cùng một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cột có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 electron lớp ngoài cùng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bằng nhau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886" y="0"/>
            <a:ext cx="12192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14 </a:t>
            </a:r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H13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4: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 LƯỢC VỀ BẢNG TUẦN HOÀN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NGUYÊN TỐ HÓA HỌC 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="" xmlns:a16="http://schemas.microsoft.com/office/drawing/2014/main" id="{B5418792-E5DC-4005-8174-2E4FB8E27E0A}"/>
              </a:ext>
            </a:extLst>
          </p:cNvPr>
          <p:cNvSpPr txBox="1"/>
          <p:nvPr/>
        </p:nvSpPr>
        <p:spPr>
          <a:xfrm>
            <a:off x="7151914" y="4395787"/>
            <a:ext cx="5029200" cy="2462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NHÀ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aseline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Xem</a:t>
            </a:r>
            <a:r>
              <a:rPr lang="en-US" sz="2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lại bài học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 lời 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?1 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?2 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SGK, trang 24.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 trước mục II về bảng hệ thống tuần hoàn các nguyên tố.</a:t>
            </a:r>
            <a:r>
              <a:rPr kumimoji="0" lang="en-US" sz="22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200" baseline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hiểu lịch sử phát minh ra bảng tuần hoàn.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2">
            <a:extLst>
              <a:ext uri="{FF2B5EF4-FFF2-40B4-BE49-F238E27FC236}">
                <a16:creationId xmlns="" xmlns:a16="http://schemas.microsoft.com/office/drawing/2014/main" id="{B4CF2481-63D1-48F5-8D9B-2080B8CD1E0F}"/>
              </a:ext>
            </a:extLst>
          </p:cNvPr>
          <p:cNvSpPr txBox="1"/>
          <p:nvPr/>
        </p:nvSpPr>
        <p:spPr>
          <a:xfrm>
            <a:off x="2677886" y="3486442"/>
            <a:ext cx="53231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=&gt; Tính chất hóa học gần giống nhau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06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hem">
            <a:hlinkClick r:id="rId4" action="ppaction://hlinksldjump"/>
            <a:extLst>
              <a:ext uri="{FF2B5EF4-FFF2-40B4-BE49-F238E27FC236}">
                <a16:creationId xmlns="" xmlns:a16="http://schemas.microsoft.com/office/drawing/2014/main" id="{169C1315-AFBE-348A-97D4-04D1E5D1D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1" b="15575"/>
          <a:stretch>
            <a:fillRect/>
          </a:stretch>
        </p:blipFill>
        <p:spPr bwMode="auto">
          <a:xfrm>
            <a:off x="49131" y="0"/>
            <a:ext cx="12192000" cy="6858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Box 1">
            <a:extLst>
              <a:ext uri="{FF2B5EF4-FFF2-40B4-BE49-F238E27FC236}">
                <a16:creationId xmlns="" xmlns:a16="http://schemas.microsoft.com/office/drawing/2014/main" id="{B24FBE67-7CE1-45C0-7B2C-831BD69D1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826" y="1909763"/>
            <a:ext cx="4594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AutoShape 7">
            <a:extLst>
              <a:ext uri="{FF2B5EF4-FFF2-40B4-BE49-F238E27FC236}">
                <a16:creationId xmlns="" xmlns:a16="http://schemas.microsoft.com/office/drawing/2014/main" id="{ECA9CBBA-7B9B-111A-D4C5-6D6C79F88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17" y="1014760"/>
            <a:ext cx="9734413" cy="3706448"/>
          </a:xfrm>
          <a:prstGeom prst="cloudCallout">
            <a:avLst>
              <a:gd name="adj1" fmla="val -68106"/>
              <a:gd name="adj2" fmla="val -84204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9pPr>
          </a:lstStyle>
          <a:p>
            <a:pPr algn="ctr" eaLnBrk="1" hangingPunct="1">
              <a:buNone/>
            </a:pPr>
            <a:r>
              <a:rPr lang="vi-VN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1: Cấu tạo nguyên tử gồm </a:t>
            </a:r>
            <a:endParaRPr lang="en-US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hạt proton và các hạt nhân  </a:t>
            </a:r>
          </a:p>
          <a:p>
            <a:pPr>
              <a:buNone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hạt proton, neutron và electron</a:t>
            </a:r>
          </a:p>
          <a:p>
            <a:pPr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hạt proton, neutron và hạt nhân          </a:t>
            </a:r>
          </a:p>
          <a:p>
            <a:pPr>
              <a:buNone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hạt proton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và electron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endParaRPr lang="en-US" alt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941" name="Picture 2">
            <a:extLst>
              <a:ext uri="{FF2B5EF4-FFF2-40B4-BE49-F238E27FC236}">
                <a16:creationId xmlns="" xmlns:a16="http://schemas.microsoft.com/office/drawing/2014/main" id="{112D90D2-8203-3CF2-4C45-714B6CAA5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6" y="4437158"/>
            <a:ext cx="2110154" cy="183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-Point Star 10">
            <a:hlinkClick r:id="rId8" action="ppaction://hlinksldjump"/>
            <a:extLst>
              <a:ext uri="{FF2B5EF4-FFF2-40B4-BE49-F238E27FC236}">
                <a16:creationId xmlns="" xmlns:a16="http://schemas.microsoft.com/office/drawing/2014/main" id="{3B5D80F8-C4E1-154F-7954-BF0F78AC3193}"/>
              </a:ext>
            </a:extLst>
          </p:cNvPr>
          <p:cNvSpPr/>
          <p:nvPr/>
        </p:nvSpPr>
        <p:spPr>
          <a:xfrm>
            <a:off x="10729791" y="5451231"/>
            <a:ext cx="782271" cy="502875"/>
          </a:xfrm>
          <a:prstGeom prst="star5">
            <a:avLst/>
          </a:prstGeom>
          <a:solidFill>
            <a:srgbClr val="FF33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altLang="en-US">
              <a:solidFill>
                <a:srgbClr val="FFFFFF"/>
              </a:solidFill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="" xmlns:a16="http://schemas.microsoft.com/office/drawing/2014/main" id="{5A5440FC-2014-9672-3E2F-DEDD5BC1E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805" y="5086563"/>
            <a:ext cx="6450501" cy="584775"/>
          </a:xfrm>
          <a:prstGeom prst="rect">
            <a:avLst/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Quà của em là hộp quà số 1.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Nhóm 9">
            <a:extLst>
              <a:ext uri="{FF2B5EF4-FFF2-40B4-BE49-F238E27FC236}">
                <a16:creationId xmlns="" xmlns:a16="http://schemas.microsoft.com/office/drawing/2014/main" id="{54CBF5A9-3130-46FE-A9B9-5F3C94A45306}"/>
              </a:ext>
            </a:extLst>
          </p:cNvPr>
          <p:cNvGrpSpPr/>
          <p:nvPr/>
        </p:nvGrpSpPr>
        <p:grpSpPr>
          <a:xfrm>
            <a:off x="-21945" y="0"/>
            <a:ext cx="1296925" cy="790832"/>
            <a:chOff x="-21945" y="0"/>
            <a:chExt cx="1296925" cy="790832"/>
          </a:xfrm>
        </p:grpSpPr>
        <p:sp>
          <p:nvSpPr>
            <p:cNvPr id="11" name="Mũi tên: Phải 10">
              <a:extLst>
                <a:ext uri="{FF2B5EF4-FFF2-40B4-BE49-F238E27FC236}">
                  <a16:creationId xmlns="" xmlns:a16="http://schemas.microsoft.com/office/drawing/2014/main" id="{298AC22F-3410-4C9E-833B-FE20D05D787B}"/>
                </a:ext>
              </a:extLst>
            </p:cNvPr>
            <p:cNvSpPr/>
            <p:nvPr/>
          </p:nvSpPr>
          <p:spPr>
            <a:xfrm flipH="1">
              <a:off x="-21945" y="0"/>
              <a:ext cx="1120050" cy="790832"/>
            </a:xfrm>
            <a:prstGeom prst="rightArrow">
              <a:avLst/>
            </a:prstGeom>
            <a:solidFill>
              <a:srgbClr val="96E8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Hộp Văn bản 7">
              <a:hlinkClick r:id="rId8" action="ppaction://hlinksldjump"/>
              <a:extLst>
                <a:ext uri="{FF2B5EF4-FFF2-40B4-BE49-F238E27FC236}">
                  <a16:creationId xmlns="" xmlns:a16="http://schemas.microsoft.com/office/drawing/2014/main" id="{0CE95714-611E-4403-A83E-0A28F846819E}"/>
                </a:ext>
              </a:extLst>
            </p:cNvPr>
            <p:cNvSpPr txBox="1"/>
            <p:nvPr/>
          </p:nvSpPr>
          <p:spPr>
            <a:xfrm>
              <a:off x="154930" y="210750"/>
              <a:ext cx="11200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100" b="1">
                  <a:solidFill>
                    <a:srgbClr val="FF0000"/>
                  </a:solidFill>
                </a:rPr>
                <a:t>HOME</a:t>
              </a: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="" xmlns:a16="http://schemas.microsoft.com/office/drawing/2014/main" id="{BFE63DAE-898D-49F6-B28E-42360273C277}"/>
              </a:ext>
            </a:extLst>
          </p:cNvPr>
          <p:cNvGrpSpPr/>
          <p:nvPr/>
        </p:nvGrpSpPr>
        <p:grpSpPr>
          <a:xfrm>
            <a:off x="11120926" y="0"/>
            <a:ext cx="1021943" cy="790832"/>
            <a:chOff x="11120926" y="0"/>
            <a:chExt cx="1021943" cy="790832"/>
          </a:xfrm>
        </p:grpSpPr>
        <p:sp>
          <p:nvSpPr>
            <p:cNvPr id="7" name="Mũi tên: Phải 6">
              <a:extLst>
                <a:ext uri="{FF2B5EF4-FFF2-40B4-BE49-F238E27FC236}">
                  <a16:creationId xmlns="" xmlns:a16="http://schemas.microsoft.com/office/drawing/2014/main" id="{9D68A94B-B297-4353-B555-A6AABA94D69F}"/>
                </a:ext>
              </a:extLst>
            </p:cNvPr>
            <p:cNvSpPr/>
            <p:nvPr/>
          </p:nvSpPr>
          <p:spPr>
            <a:xfrm>
              <a:off x="11129319" y="0"/>
              <a:ext cx="1013550" cy="790832"/>
            </a:xfrm>
            <a:prstGeom prst="rightArrow">
              <a:avLst/>
            </a:prstGeom>
            <a:solidFill>
              <a:srgbClr val="96E8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="" xmlns:a16="http://schemas.microsoft.com/office/drawing/2014/main" id="{C70763C7-B10B-4519-842B-45DEF72C5376}"/>
                </a:ext>
              </a:extLst>
            </p:cNvPr>
            <p:cNvSpPr txBox="1"/>
            <p:nvPr/>
          </p:nvSpPr>
          <p:spPr>
            <a:xfrm>
              <a:off x="11120926" y="164583"/>
              <a:ext cx="854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>
                  <a:solidFill>
                    <a:srgbClr val="FF0000"/>
                  </a:solidFill>
                </a:rPr>
                <a:t>END</a:t>
              </a:r>
            </a:p>
          </p:txBody>
        </p:sp>
      </p:grp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743200" y="2639384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24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34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3" grpId="1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hem">
            <a:extLst>
              <a:ext uri="{FF2B5EF4-FFF2-40B4-BE49-F238E27FC236}">
                <a16:creationId xmlns="" xmlns:a16="http://schemas.microsoft.com/office/drawing/2014/main" id="{9EFD122C-3DE3-2E64-85F7-4C30DD57D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1" b="15575"/>
          <a:stretch>
            <a:fillRect/>
          </a:stretch>
        </p:blipFill>
        <p:spPr bwMode="auto">
          <a:xfrm>
            <a:off x="10357" y="0"/>
            <a:ext cx="12192000" cy="6858000"/>
          </a:xfrm>
          <a:prstGeom prst="rect">
            <a:avLst/>
          </a:prstGeom>
          <a:solidFill>
            <a:srgbClr val="FF3399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AutoShape 7">
            <a:extLst>
              <a:ext uri="{FF2B5EF4-FFF2-40B4-BE49-F238E27FC236}">
                <a16:creationId xmlns="" xmlns:a16="http://schemas.microsoft.com/office/drawing/2014/main" id="{3E6351C5-97EA-FFDB-BA3C-EB976DC67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07" y="730440"/>
            <a:ext cx="11706880" cy="3491428"/>
          </a:xfrm>
          <a:prstGeom prst="cloudCallout">
            <a:avLst>
              <a:gd name="adj1" fmla="val -68106"/>
              <a:gd name="adj2" fmla="val -84204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  <a:sym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vi-VN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</a:t>
            </a:r>
            <a:r>
              <a:rPr lang="en-US" alt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2. Ở vỏ nguyên tử các electron </a:t>
            </a:r>
            <a:r>
              <a:rPr lang="en-US" altLang="en-US" sz="2700" b="1">
                <a:latin typeface="Times New Roman" panose="02020603050405020304" pitchFamily="18" charset="0"/>
                <a:cs typeface="Times New Roman" panose="02020603050405020304" pitchFamily="18" charset="0"/>
              </a:rPr>
              <a:t>sắp xếp: </a:t>
            </a:r>
            <a:endParaRPr lang="en-US" altLang="en-US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từng lớp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từ trong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ra ngoài.     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Thành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một vòng tròn bao quanh hạt nhân.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trật tự từ bé đến lớn.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hạt bé hơn thì xa hạt nhân.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90" name="Picture 2">
            <a:extLst>
              <a:ext uri="{FF2B5EF4-FFF2-40B4-BE49-F238E27FC236}">
                <a16:creationId xmlns="" xmlns:a16="http://schemas.microsoft.com/office/drawing/2014/main" id="{C4F96A01-2322-87DF-F4CE-A06CED41F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" y="4693979"/>
            <a:ext cx="2347055" cy="174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-Point Star 10">
            <a:hlinkClick r:id="rId7" action="ppaction://hlinksldjump"/>
            <a:extLst>
              <a:ext uri="{FF2B5EF4-FFF2-40B4-BE49-F238E27FC236}">
                <a16:creationId xmlns="" xmlns:a16="http://schemas.microsoft.com/office/drawing/2014/main" id="{048A9CCF-4AB3-1927-9C6E-8B3EC9962225}"/>
              </a:ext>
            </a:extLst>
          </p:cNvPr>
          <p:cNvSpPr/>
          <p:nvPr/>
        </p:nvSpPr>
        <p:spPr>
          <a:xfrm>
            <a:off x="10729791" y="5451231"/>
            <a:ext cx="782271" cy="502875"/>
          </a:xfrm>
          <a:prstGeom prst="star5">
            <a:avLst/>
          </a:prstGeom>
          <a:solidFill>
            <a:srgbClr val="FF33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alt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7592FE-6BB1-968E-51AD-1C5CC416E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631" y="5542785"/>
            <a:ext cx="5365749" cy="584775"/>
          </a:xfrm>
          <a:prstGeom prst="rect">
            <a:avLst/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Quà của em là hộp quà số 2.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="" xmlns:a16="http://schemas.microsoft.com/office/drawing/2014/main" id="{B633C4C1-9B86-4CCC-9348-E36774FCB3E6}"/>
              </a:ext>
            </a:extLst>
          </p:cNvPr>
          <p:cNvGrpSpPr/>
          <p:nvPr/>
        </p:nvGrpSpPr>
        <p:grpSpPr>
          <a:xfrm>
            <a:off x="-21945" y="0"/>
            <a:ext cx="1296925" cy="790832"/>
            <a:chOff x="-21945" y="0"/>
            <a:chExt cx="1296925" cy="790832"/>
          </a:xfrm>
        </p:grpSpPr>
        <p:sp>
          <p:nvSpPr>
            <p:cNvPr id="10" name="Mũi tên: Phải 9">
              <a:extLst>
                <a:ext uri="{FF2B5EF4-FFF2-40B4-BE49-F238E27FC236}">
                  <a16:creationId xmlns="" xmlns:a16="http://schemas.microsoft.com/office/drawing/2014/main" id="{1BB0C93E-E746-467C-B7FC-6F1AC726C1B0}"/>
                </a:ext>
              </a:extLst>
            </p:cNvPr>
            <p:cNvSpPr/>
            <p:nvPr/>
          </p:nvSpPr>
          <p:spPr>
            <a:xfrm flipH="1">
              <a:off x="-21945" y="0"/>
              <a:ext cx="1120050" cy="790832"/>
            </a:xfrm>
            <a:prstGeom prst="rightArrow">
              <a:avLst/>
            </a:prstGeom>
            <a:solidFill>
              <a:srgbClr val="96E8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Hộp Văn bản 10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683EB9A0-94DE-46D1-A296-795BC971F653}"/>
                </a:ext>
              </a:extLst>
            </p:cNvPr>
            <p:cNvSpPr txBox="1"/>
            <p:nvPr/>
          </p:nvSpPr>
          <p:spPr>
            <a:xfrm>
              <a:off x="154930" y="210750"/>
              <a:ext cx="11200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100" b="1">
                  <a:solidFill>
                    <a:srgbClr val="FF0000"/>
                  </a:solidFill>
                </a:rPr>
                <a:t>HOME</a:t>
              </a: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="" xmlns:a16="http://schemas.microsoft.com/office/drawing/2014/main" id="{C5653CD8-5355-4CEF-A393-CD6004D65311}"/>
              </a:ext>
            </a:extLst>
          </p:cNvPr>
          <p:cNvGrpSpPr/>
          <p:nvPr/>
        </p:nvGrpSpPr>
        <p:grpSpPr>
          <a:xfrm>
            <a:off x="11120926" y="0"/>
            <a:ext cx="1021943" cy="790832"/>
            <a:chOff x="11120926" y="0"/>
            <a:chExt cx="1021943" cy="790832"/>
          </a:xfrm>
        </p:grpSpPr>
        <p:sp>
          <p:nvSpPr>
            <p:cNvPr id="13" name="Mũi tên: Phải 12">
              <a:extLst>
                <a:ext uri="{FF2B5EF4-FFF2-40B4-BE49-F238E27FC236}">
                  <a16:creationId xmlns="" xmlns:a16="http://schemas.microsoft.com/office/drawing/2014/main" id="{CA366B0C-1A5E-443D-A814-97482A30D8F1}"/>
                </a:ext>
              </a:extLst>
            </p:cNvPr>
            <p:cNvSpPr/>
            <p:nvPr/>
          </p:nvSpPr>
          <p:spPr>
            <a:xfrm>
              <a:off x="11129319" y="0"/>
              <a:ext cx="1013550" cy="790832"/>
            </a:xfrm>
            <a:prstGeom prst="rightArrow">
              <a:avLst/>
            </a:prstGeom>
            <a:solidFill>
              <a:srgbClr val="96E8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="" xmlns:a16="http://schemas.microsoft.com/office/drawing/2014/main" id="{E7AFC5C3-2A57-46E1-BA7A-1DAAECA23402}"/>
                </a:ext>
              </a:extLst>
            </p:cNvPr>
            <p:cNvSpPr txBox="1"/>
            <p:nvPr/>
          </p:nvSpPr>
          <p:spPr>
            <a:xfrm>
              <a:off x="11120926" y="164583"/>
              <a:ext cx="854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>
                  <a:solidFill>
                    <a:srgbClr val="FF0000"/>
                  </a:solidFill>
                </a:rPr>
                <a:t>END</a:t>
              </a:r>
            </a:p>
          </p:txBody>
        </p:sp>
      </p:grp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1752600" y="18288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sz="24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7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2" grpId="1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hem">
            <a:extLst>
              <a:ext uri="{FF2B5EF4-FFF2-40B4-BE49-F238E27FC236}">
                <a16:creationId xmlns="" xmlns:a16="http://schemas.microsoft.com/office/drawing/2014/main" id="{B7129EFA-0B7C-65B5-3E06-AFCA1C5B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1" b="15575"/>
          <a:stretch>
            <a:fillRect/>
          </a:stretch>
        </p:blipFill>
        <p:spPr bwMode="auto">
          <a:xfrm>
            <a:off x="-49131" y="-82062"/>
            <a:ext cx="12192000" cy="70221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="" xmlns:a16="http://schemas.microsoft.com/office/drawing/2014/main" id="{19E799B5-35BC-1BFA-8791-E0A6C5A1D852}"/>
              </a:ext>
            </a:extLst>
          </p:cNvPr>
          <p:cNvSpPr/>
          <p:nvPr/>
        </p:nvSpPr>
        <p:spPr>
          <a:xfrm>
            <a:off x="1680062" y="-92780"/>
            <a:ext cx="10511938" cy="4969580"/>
          </a:xfrm>
          <a:prstGeom prst="cloudCallout">
            <a:avLst>
              <a:gd name="adj1" fmla="val -49004"/>
              <a:gd name="adj2" fmla="val 51981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endParaRPr lang="en-US" alt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7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Câu </a:t>
            </a:r>
            <a:r>
              <a:rPr lang="vi-VN" altLang="en-US" sz="2700" b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3:</a:t>
            </a:r>
            <a:r>
              <a:rPr lang="en-US" altLang="en-US" sz="2700" b="1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electron quyết định tính chất hóa học của nguyên tử là </a:t>
            </a:r>
          </a:p>
          <a:p>
            <a:pPr marL="514350" indent="-514350">
              <a:buAutoNum type="alphaUcPeriod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Toàn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bộ các electron                   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electron lớp ngoài cùng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electron lớp trong cùng        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electron lớp ở giữa</a:t>
            </a:r>
          </a:p>
          <a:p>
            <a:pPr>
              <a:defRPr/>
            </a:pP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2">
            <a:extLst>
              <a:ext uri="{FF2B5EF4-FFF2-40B4-BE49-F238E27FC236}">
                <a16:creationId xmlns="" xmlns:a16="http://schemas.microsoft.com/office/drawing/2014/main" id="{C848492C-5EAF-564D-6427-239427418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8" y="4404358"/>
            <a:ext cx="2229522" cy="185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-Point Star 10">
            <a:hlinkClick r:id="rId7" action="ppaction://hlinksldjump"/>
            <a:extLst>
              <a:ext uri="{FF2B5EF4-FFF2-40B4-BE49-F238E27FC236}">
                <a16:creationId xmlns="" xmlns:a16="http://schemas.microsoft.com/office/drawing/2014/main" id="{F023D486-F26C-762F-71F4-509C0AF84931}"/>
              </a:ext>
            </a:extLst>
          </p:cNvPr>
          <p:cNvSpPr/>
          <p:nvPr/>
        </p:nvSpPr>
        <p:spPr>
          <a:xfrm>
            <a:off x="10729791" y="5451231"/>
            <a:ext cx="782271" cy="502875"/>
          </a:xfrm>
          <a:prstGeom prst="star5">
            <a:avLst/>
          </a:prstGeom>
          <a:solidFill>
            <a:srgbClr val="FF33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altLang="en-US">
              <a:solidFill>
                <a:srgbClr val="FFFFFF"/>
              </a:solidFill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="" xmlns:a16="http://schemas.microsoft.com/office/drawing/2014/main" id="{7A2081EB-CF60-D9A7-AB61-1E4A1D6F9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7938" y="5332128"/>
            <a:ext cx="6247393" cy="584775"/>
          </a:xfrm>
          <a:prstGeom prst="rect">
            <a:avLst/>
          </a:prstGeom>
          <a:solidFill>
            <a:srgbClr val="FF33CC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Quà của em là hộp quà số 3.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CAFA0656-ABAC-4566-BCA1-CCD1E8ACDE99}"/>
              </a:ext>
            </a:extLst>
          </p:cNvPr>
          <p:cNvGrpSpPr/>
          <p:nvPr/>
        </p:nvGrpSpPr>
        <p:grpSpPr>
          <a:xfrm>
            <a:off x="49131" y="-4099"/>
            <a:ext cx="1296925" cy="790832"/>
            <a:chOff x="-21945" y="0"/>
            <a:chExt cx="1296925" cy="790832"/>
          </a:xfrm>
        </p:grpSpPr>
        <p:sp>
          <p:nvSpPr>
            <p:cNvPr id="10" name="Mũi tên: Phải 9">
              <a:extLst>
                <a:ext uri="{FF2B5EF4-FFF2-40B4-BE49-F238E27FC236}">
                  <a16:creationId xmlns="" xmlns:a16="http://schemas.microsoft.com/office/drawing/2014/main" id="{6437567F-3019-4E8D-8FDD-4205630FBEA5}"/>
                </a:ext>
              </a:extLst>
            </p:cNvPr>
            <p:cNvSpPr/>
            <p:nvPr/>
          </p:nvSpPr>
          <p:spPr>
            <a:xfrm flipH="1">
              <a:off x="-21945" y="0"/>
              <a:ext cx="1120050" cy="790832"/>
            </a:xfrm>
            <a:prstGeom prst="rightArrow">
              <a:avLst/>
            </a:prstGeom>
            <a:solidFill>
              <a:srgbClr val="96E8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Hộp Văn bản 10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DDA5DFF2-449F-45B8-912C-4D2B7B9F9467}"/>
                </a:ext>
              </a:extLst>
            </p:cNvPr>
            <p:cNvSpPr txBox="1"/>
            <p:nvPr/>
          </p:nvSpPr>
          <p:spPr>
            <a:xfrm>
              <a:off x="154930" y="210750"/>
              <a:ext cx="11200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100" b="1">
                  <a:solidFill>
                    <a:srgbClr val="FF0000"/>
                  </a:solidFill>
                </a:rPr>
                <a:t>HOME</a:t>
              </a: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="" xmlns:a16="http://schemas.microsoft.com/office/drawing/2014/main" id="{FC0C30B4-F42D-4B9D-9690-A4B4AC628A16}"/>
              </a:ext>
            </a:extLst>
          </p:cNvPr>
          <p:cNvGrpSpPr/>
          <p:nvPr/>
        </p:nvGrpSpPr>
        <p:grpSpPr>
          <a:xfrm>
            <a:off x="11120926" y="40576"/>
            <a:ext cx="1021943" cy="790832"/>
            <a:chOff x="11120926" y="0"/>
            <a:chExt cx="1021943" cy="790832"/>
          </a:xfrm>
        </p:grpSpPr>
        <p:sp>
          <p:nvSpPr>
            <p:cNvPr id="13" name="Mũi tên: Phải 12">
              <a:extLst>
                <a:ext uri="{FF2B5EF4-FFF2-40B4-BE49-F238E27FC236}">
                  <a16:creationId xmlns="" xmlns:a16="http://schemas.microsoft.com/office/drawing/2014/main" id="{4E91B344-E43C-40BF-A961-7F19FC775B7A}"/>
                </a:ext>
              </a:extLst>
            </p:cNvPr>
            <p:cNvSpPr/>
            <p:nvPr/>
          </p:nvSpPr>
          <p:spPr>
            <a:xfrm>
              <a:off x="11129319" y="0"/>
              <a:ext cx="1013550" cy="790832"/>
            </a:xfrm>
            <a:prstGeom prst="rightArrow">
              <a:avLst/>
            </a:prstGeom>
            <a:solidFill>
              <a:srgbClr val="96E8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="" xmlns:a16="http://schemas.microsoft.com/office/drawing/2014/main" id="{79C4EC6F-DAC1-4EB5-AA60-4C1AF3FC357E}"/>
                </a:ext>
              </a:extLst>
            </p:cNvPr>
            <p:cNvSpPr txBox="1"/>
            <p:nvPr/>
          </p:nvSpPr>
          <p:spPr>
            <a:xfrm>
              <a:off x="11120926" y="164583"/>
              <a:ext cx="854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>
                  <a:solidFill>
                    <a:srgbClr val="FF0000"/>
                  </a:solidFill>
                </a:rPr>
                <a:t>END</a:t>
              </a:r>
            </a:p>
          </p:txBody>
        </p:sp>
      </p:grp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3048000" y="22098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sz="24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hem">
            <a:extLst>
              <a:ext uri="{FF2B5EF4-FFF2-40B4-BE49-F238E27FC236}">
                <a16:creationId xmlns="" xmlns:a16="http://schemas.microsoft.com/office/drawing/2014/main" id="{B7129EFA-0B7C-65B5-3E06-AFCA1C5B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1" b="15575"/>
          <a:stretch>
            <a:fillRect/>
          </a:stretch>
        </p:blipFill>
        <p:spPr bwMode="auto">
          <a:xfrm>
            <a:off x="0" y="-204699"/>
            <a:ext cx="12192000" cy="70221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="" xmlns:a16="http://schemas.microsoft.com/office/drawing/2014/main" id="{19E799B5-35BC-1BFA-8791-E0A6C5A1D852}"/>
              </a:ext>
            </a:extLst>
          </p:cNvPr>
          <p:cNvSpPr/>
          <p:nvPr/>
        </p:nvSpPr>
        <p:spPr>
          <a:xfrm>
            <a:off x="1231748" y="-34534"/>
            <a:ext cx="10338548" cy="4835134"/>
          </a:xfrm>
          <a:prstGeom prst="cloudCallout">
            <a:avLst>
              <a:gd name="adj1" fmla="val -48697"/>
              <a:gd name="adj2" fmla="val 58515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vi-VN" alt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altLang="en-US" sz="2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altLang="en-US" sz="2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27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Trong </a:t>
            </a:r>
            <a:r>
              <a:rPr lang="en-US" alt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 tử số đơn vị điện tích hạt nhân luôn bằng</a:t>
            </a:r>
          </a:p>
          <a:p>
            <a:pPr marL="514350" indent="-514350">
              <a:buAutoNum type="alphaUcPeriod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Tổng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số hạt protron          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Tổng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số hạt protron và neutron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Tổng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số hạt neutron          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Tổng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số hạt protron, electron, neutron</a:t>
            </a:r>
          </a:p>
        </p:txBody>
      </p:sp>
      <p:pic>
        <p:nvPicPr>
          <p:cNvPr id="40964" name="Picture 2">
            <a:extLst>
              <a:ext uri="{FF2B5EF4-FFF2-40B4-BE49-F238E27FC236}">
                <a16:creationId xmlns="" xmlns:a16="http://schemas.microsoft.com/office/drawing/2014/main" id="{C848492C-5EAF-564D-6427-239427418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88" y="4404358"/>
            <a:ext cx="2229522" cy="185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-Point Star 10">
            <a:hlinkClick r:id="rId7" action="ppaction://hlinksldjump"/>
            <a:extLst>
              <a:ext uri="{FF2B5EF4-FFF2-40B4-BE49-F238E27FC236}">
                <a16:creationId xmlns="" xmlns:a16="http://schemas.microsoft.com/office/drawing/2014/main" id="{F023D486-F26C-762F-71F4-509C0AF84931}"/>
              </a:ext>
            </a:extLst>
          </p:cNvPr>
          <p:cNvSpPr/>
          <p:nvPr/>
        </p:nvSpPr>
        <p:spPr>
          <a:xfrm>
            <a:off x="10729791" y="5451231"/>
            <a:ext cx="782271" cy="502875"/>
          </a:xfrm>
          <a:prstGeom prst="star5">
            <a:avLst/>
          </a:prstGeom>
          <a:solidFill>
            <a:srgbClr val="FF33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altLang="en-US">
              <a:solidFill>
                <a:srgbClr val="FFFFFF"/>
              </a:solidFill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="" xmlns:a16="http://schemas.microsoft.com/office/drawing/2014/main" id="{7A2081EB-CF60-D9A7-AB61-1E4A1D6F9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649" y="5158843"/>
            <a:ext cx="7749002" cy="584775"/>
          </a:xfrm>
          <a:prstGeom prst="rect">
            <a:avLst/>
          </a:prstGeom>
          <a:solidFill>
            <a:srgbClr val="FF33CC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Quà của em là hộp quà số 4.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372F1FE8-B8B8-44EC-85AA-E0C66FA2D492}"/>
              </a:ext>
            </a:extLst>
          </p:cNvPr>
          <p:cNvGrpSpPr/>
          <p:nvPr/>
        </p:nvGrpSpPr>
        <p:grpSpPr>
          <a:xfrm>
            <a:off x="27186" y="-34534"/>
            <a:ext cx="1296925" cy="790832"/>
            <a:chOff x="-21945" y="0"/>
            <a:chExt cx="1296925" cy="790832"/>
          </a:xfrm>
        </p:grpSpPr>
        <p:sp>
          <p:nvSpPr>
            <p:cNvPr id="10" name="Mũi tên: Phải 9">
              <a:extLst>
                <a:ext uri="{FF2B5EF4-FFF2-40B4-BE49-F238E27FC236}">
                  <a16:creationId xmlns="" xmlns:a16="http://schemas.microsoft.com/office/drawing/2014/main" id="{14FF536C-B041-4065-BA2D-BA5552C9201A}"/>
                </a:ext>
              </a:extLst>
            </p:cNvPr>
            <p:cNvSpPr/>
            <p:nvPr/>
          </p:nvSpPr>
          <p:spPr>
            <a:xfrm flipH="1">
              <a:off x="-21945" y="0"/>
              <a:ext cx="1120050" cy="790832"/>
            </a:xfrm>
            <a:prstGeom prst="rightArrow">
              <a:avLst/>
            </a:prstGeom>
            <a:solidFill>
              <a:srgbClr val="96E8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Hộp Văn bản 10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6631C91E-F746-4072-BCA3-EC85797E4C64}"/>
                </a:ext>
              </a:extLst>
            </p:cNvPr>
            <p:cNvSpPr txBox="1"/>
            <p:nvPr/>
          </p:nvSpPr>
          <p:spPr>
            <a:xfrm>
              <a:off x="154930" y="210750"/>
              <a:ext cx="11200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100" b="1">
                  <a:solidFill>
                    <a:srgbClr val="FF0000"/>
                  </a:solidFill>
                </a:rPr>
                <a:t>HOME</a:t>
              </a: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="" xmlns:a16="http://schemas.microsoft.com/office/drawing/2014/main" id="{8E18DF70-97BD-479D-9F45-F4A3E4D90BF1}"/>
              </a:ext>
            </a:extLst>
          </p:cNvPr>
          <p:cNvGrpSpPr/>
          <p:nvPr/>
        </p:nvGrpSpPr>
        <p:grpSpPr>
          <a:xfrm>
            <a:off x="11142871" y="40576"/>
            <a:ext cx="1021943" cy="790832"/>
            <a:chOff x="11120926" y="0"/>
            <a:chExt cx="1021943" cy="790832"/>
          </a:xfrm>
        </p:grpSpPr>
        <p:sp>
          <p:nvSpPr>
            <p:cNvPr id="13" name="Mũi tên: Phải 12">
              <a:extLst>
                <a:ext uri="{FF2B5EF4-FFF2-40B4-BE49-F238E27FC236}">
                  <a16:creationId xmlns="" xmlns:a16="http://schemas.microsoft.com/office/drawing/2014/main" id="{659A7FC4-435E-4BA1-A1C6-7BD978869593}"/>
                </a:ext>
              </a:extLst>
            </p:cNvPr>
            <p:cNvSpPr/>
            <p:nvPr/>
          </p:nvSpPr>
          <p:spPr>
            <a:xfrm>
              <a:off x="11129319" y="0"/>
              <a:ext cx="1013550" cy="790832"/>
            </a:xfrm>
            <a:prstGeom prst="rightArrow">
              <a:avLst/>
            </a:prstGeom>
            <a:solidFill>
              <a:srgbClr val="96E8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="" xmlns:a16="http://schemas.microsoft.com/office/drawing/2014/main" id="{870552EA-05A7-4E2E-8DCE-7C4B1D6B1941}"/>
                </a:ext>
              </a:extLst>
            </p:cNvPr>
            <p:cNvSpPr txBox="1"/>
            <p:nvPr/>
          </p:nvSpPr>
          <p:spPr>
            <a:xfrm>
              <a:off x="11120926" y="164583"/>
              <a:ext cx="854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>
                  <a:solidFill>
                    <a:srgbClr val="FF0000"/>
                  </a:solidFill>
                </a:rPr>
                <a:t>END</a:t>
              </a:r>
            </a:p>
          </p:txBody>
        </p:sp>
      </p:grp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2701664" y="152400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sz="24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6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hem">
            <a:extLst>
              <a:ext uri="{FF2B5EF4-FFF2-40B4-BE49-F238E27FC236}">
                <a16:creationId xmlns="" xmlns:a16="http://schemas.microsoft.com/office/drawing/2014/main" id="{B7129EFA-0B7C-65B5-3E06-AFCA1C5B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1" b="15575"/>
          <a:stretch>
            <a:fillRect/>
          </a:stretch>
        </p:blipFill>
        <p:spPr bwMode="auto">
          <a:xfrm>
            <a:off x="-6927" y="60391"/>
            <a:ext cx="12192000" cy="70221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="" xmlns:a16="http://schemas.microsoft.com/office/drawing/2014/main" id="{19E799B5-35BC-1BFA-8791-E0A6C5A1D852}"/>
              </a:ext>
            </a:extLst>
          </p:cNvPr>
          <p:cNvSpPr/>
          <p:nvPr/>
        </p:nvSpPr>
        <p:spPr>
          <a:xfrm>
            <a:off x="602578" y="40576"/>
            <a:ext cx="10734064" cy="3619120"/>
          </a:xfrm>
          <a:prstGeom prst="cloudCallout">
            <a:avLst>
              <a:gd name="adj1" fmla="val -39940"/>
              <a:gd name="adj2" fmla="val 107518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vi-VN" alt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alt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 phân loại và sắp xếp hàng hóa, sách báo như trong tranh có tác dụng gì?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A.Chống mất trộm    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Làm nổi bật màu sắc của các sản phẩm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Dễ tìm và dễ lấy.       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Giúp tăng giá sản phẩm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40964" name="Picture 2">
            <a:extLst>
              <a:ext uri="{FF2B5EF4-FFF2-40B4-BE49-F238E27FC236}">
                <a16:creationId xmlns="" xmlns:a16="http://schemas.microsoft.com/office/drawing/2014/main" id="{C848492C-5EAF-564D-6427-239427418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5631"/>
            <a:ext cx="2229522" cy="185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5-Point Star 10">
            <a:hlinkClick r:id="rId7" action="ppaction://hlinksldjump"/>
            <a:extLst>
              <a:ext uri="{FF2B5EF4-FFF2-40B4-BE49-F238E27FC236}">
                <a16:creationId xmlns="" xmlns:a16="http://schemas.microsoft.com/office/drawing/2014/main" id="{F023D486-F26C-762F-71F4-509C0AF84931}"/>
              </a:ext>
            </a:extLst>
          </p:cNvPr>
          <p:cNvSpPr/>
          <p:nvPr/>
        </p:nvSpPr>
        <p:spPr>
          <a:xfrm>
            <a:off x="11294089" y="5878731"/>
            <a:ext cx="782271" cy="502875"/>
          </a:xfrm>
          <a:prstGeom prst="star5">
            <a:avLst/>
          </a:prstGeom>
          <a:solidFill>
            <a:srgbClr val="FF33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altLang="en-US">
              <a:solidFill>
                <a:srgbClr val="FFFFFF"/>
              </a:solidFill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="" xmlns:a16="http://schemas.microsoft.com/office/drawing/2014/main" id="{7A2081EB-CF60-D9A7-AB61-1E4A1D6F9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9522" y="5901021"/>
            <a:ext cx="6995423" cy="584775"/>
          </a:xfrm>
          <a:prstGeom prst="rect">
            <a:avLst/>
          </a:prstGeom>
          <a:solidFill>
            <a:srgbClr val="FF33CC"/>
          </a:solidFill>
          <a:ln w="19050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Quà của em là hộp quà số 5.</a:t>
            </a:r>
          </a:p>
        </p:txBody>
      </p:sp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4654E5D9-1CF4-4540-94C2-7E608B85A446}"/>
              </a:ext>
            </a:extLst>
          </p:cNvPr>
          <p:cNvGrpSpPr/>
          <p:nvPr/>
        </p:nvGrpSpPr>
        <p:grpSpPr>
          <a:xfrm>
            <a:off x="0" y="40576"/>
            <a:ext cx="1296925" cy="790832"/>
            <a:chOff x="-21945" y="0"/>
            <a:chExt cx="1296925" cy="790832"/>
          </a:xfrm>
        </p:grpSpPr>
        <p:sp>
          <p:nvSpPr>
            <p:cNvPr id="10" name="Mũi tên: Phải 9">
              <a:extLst>
                <a:ext uri="{FF2B5EF4-FFF2-40B4-BE49-F238E27FC236}">
                  <a16:creationId xmlns="" xmlns:a16="http://schemas.microsoft.com/office/drawing/2014/main" id="{1351C769-FFD0-4439-849D-C0B1DF3D26F0}"/>
                </a:ext>
              </a:extLst>
            </p:cNvPr>
            <p:cNvSpPr/>
            <p:nvPr/>
          </p:nvSpPr>
          <p:spPr>
            <a:xfrm flipH="1">
              <a:off x="-21945" y="0"/>
              <a:ext cx="1120050" cy="790832"/>
            </a:xfrm>
            <a:prstGeom prst="rightArrow">
              <a:avLst/>
            </a:prstGeom>
            <a:solidFill>
              <a:srgbClr val="96E8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Hộp Văn bản 10">
              <a:hlinkClick r:id="rId7" action="ppaction://hlinksldjump"/>
              <a:extLst>
                <a:ext uri="{FF2B5EF4-FFF2-40B4-BE49-F238E27FC236}">
                  <a16:creationId xmlns="" xmlns:a16="http://schemas.microsoft.com/office/drawing/2014/main" id="{4EFA2018-79A6-4956-AB72-F20F10C862DC}"/>
                </a:ext>
              </a:extLst>
            </p:cNvPr>
            <p:cNvSpPr txBox="1"/>
            <p:nvPr/>
          </p:nvSpPr>
          <p:spPr>
            <a:xfrm>
              <a:off x="154930" y="210750"/>
              <a:ext cx="11200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100" b="1">
                  <a:solidFill>
                    <a:srgbClr val="FF0000"/>
                  </a:solidFill>
                </a:rPr>
                <a:t>HOME</a:t>
              </a: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="" xmlns:a16="http://schemas.microsoft.com/office/drawing/2014/main" id="{3B62E23B-E589-43D9-9A6F-9BE156FB707D}"/>
              </a:ext>
            </a:extLst>
          </p:cNvPr>
          <p:cNvGrpSpPr/>
          <p:nvPr/>
        </p:nvGrpSpPr>
        <p:grpSpPr>
          <a:xfrm>
            <a:off x="11170057" y="-16917"/>
            <a:ext cx="1021943" cy="790832"/>
            <a:chOff x="11120926" y="0"/>
            <a:chExt cx="1021943" cy="790832"/>
          </a:xfrm>
        </p:grpSpPr>
        <p:sp>
          <p:nvSpPr>
            <p:cNvPr id="13" name="Mũi tên: Phải 12">
              <a:extLst>
                <a:ext uri="{FF2B5EF4-FFF2-40B4-BE49-F238E27FC236}">
                  <a16:creationId xmlns="" xmlns:a16="http://schemas.microsoft.com/office/drawing/2014/main" id="{2BDCAA46-4817-4B08-8CE9-AC7B9D0A34CC}"/>
                </a:ext>
              </a:extLst>
            </p:cNvPr>
            <p:cNvSpPr/>
            <p:nvPr/>
          </p:nvSpPr>
          <p:spPr>
            <a:xfrm>
              <a:off x="11129319" y="0"/>
              <a:ext cx="1013550" cy="790832"/>
            </a:xfrm>
            <a:prstGeom prst="rightArrow">
              <a:avLst/>
            </a:prstGeom>
            <a:solidFill>
              <a:srgbClr val="96E8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="" xmlns:a16="http://schemas.microsoft.com/office/drawing/2014/main" id="{042617F1-6D61-45E7-8C28-DFC983DEC889}"/>
                </a:ext>
              </a:extLst>
            </p:cNvPr>
            <p:cNvSpPr txBox="1"/>
            <p:nvPr/>
          </p:nvSpPr>
          <p:spPr>
            <a:xfrm>
              <a:off x="11120926" y="164583"/>
              <a:ext cx="854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>
                  <a:solidFill>
                    <a:srgbClr val="FF0000"/>
                  </a:solidFill>
                </a:rPr>
                <a:t>END</a:t>
              </a:r>
            </a:p>
          </p:txBody>
        </p:sp>
      </p:grpSp>
      <p:pic>
        <p:nvPicPr>
          <p:cNvPr id="15" name="Picture 14" descr="Description: Kinh nghiệm kinh doanh hiệu sách thành công - Quản Lý kho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890" y="3352799"/>
            <a:ext cx="4583199" cy="2435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Description: Cách trưng bày hàng hóa đẹp cho siêu thị mini tăng gấp đôi doanh thu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6"/>
          <a:stretch>
            <a:fillRect/>
          </a:stretch>
        </p:blipFill>
        <p:spPr bwMode="auto">
          <a:xfrm>
            <a:off x="2069491" y="3352800"/>
            <a:ext cx="4697807" cy="24353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069491" y="4092328"/>
            <a:ext cx="9954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2069491" y="2165283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sz="24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98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them">
            <a:extLst>
              <a:ext uri="{FF2B5EF4-FFF2-40B4-BE49-F238E27FC236}">
                <a16:creationId xmlns="" xmlns:a16="http://schemas.microsoft.com/office/drawing/2014/main" id="{BA721267-8D11-F20C-8A71-68E764D05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1" b="15575"/>
          <a:stretch>
            <a:fillRect/>
          </a:stretch>
        </p:blipFill>
        <p:spPr bwMode="auto">
          <a:xfrm>
            <a:off x="0" y="8237"/>
            <a:ext cx="12192000" cy="70221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1E08EEE4-0FDF-A77A-9186-B28F86666D6D}"/>
              </a:ext>
            </a:extLst>
          </p:cNvPr>
          <p:cNvSpPr txBox="1"/>
          <p:nvPr/>
        </p:nvSpPr>
        <p:spPr>
          <a:xfrm>
            <a:off x="1345223" y="1525747"/>
            <a:ext cx="95015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6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MỪNG CÁC EM ĐÃ </a:t>
            </a:r>
            <a:r>
              <a:rPr lang="vi-VN" sz="36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 LỜI TỐT Ở 5 CÂU HỎI VỚI </a:t>
            </a:r>
            <a:r>
              <a:rPr lang="vi-VN" sz="36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HỘP </a:t>
            </a:r>
            <a:r>
              <a:rPr lang="vi-VN" sz="36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QUÀ RẤT XỨNG ĐÁNG!</a:t>
            </a:r>
            <a:endParaRPr lang="en-US" sz="36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Infographics] Nhiều địa phương bắn pháo hoa mừng Xuân Quý Mão 2023">
            <a:extLst>
              <a:ext uri="{FF2B5EF4-FFF2-40B4-BE49-F238E27FC236}">
                <a16:creationId xmlns="" xmlns:a16="http://schemas.microsoft.com/office/drawing/2014/main" id="{84C5F715-8318-414C-9669-F0B83DC394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9938"/>
            <a:ext cx="4572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nfographics] Nhiều địa phương bắn pháo hoa mừng Xuân Quý Mão 2023">
            <a:extLst>
              <a:ext uri="{FF2B5EF4-FFF2-40B4-BE49-F238E27FC236}">
                <a16:creationId xmlns="" xmlns:a16="http://schemas.microsoft.com/office/drawing/2014/main" id="{918C60D5-B2A1-4C7E-BF47-4E2E71E5D1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47685"/>
            <a:ext cx="4572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nfographics] Nhiều địa phương bắn pháo hoa mừng Xuân Quý Mão 2023">
            <a:extLst>
              <a:ext uri="{FF2B5EF4-FFF2-40B4-BE49-F238E27FC236}">
                <a16:creationId xmlns="" xmlns:a16="http://schemas.microsoft.com/office/drawing/2014/main" id="{08D2ED58-E10F-4D02-8252-EB7C5FDF10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7" y="2016548"/>
            <a:ext cx="7491031" cy="482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4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Cách trưng bày hàng hóa đẹp cho siêu thị mini tăng gấp đôi doanh th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6"/>
          <a:stretch>
            <a:fillRect/>
          </a:stretch>
        </p:blipFill>
        <p:spPr bwMode="auto">
          <a:xfrm>
            <a:off x="381000" y="838200"/>
            <a:ext cx="6019800" cy="52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escription: Kinh nghiệm kinh doanh hiệu sách thành công - Quản Lý kh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38200"/>
            <a:ext cx="5486400" cy="518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1534</Words>
  <Application>Microsoft Office PowerPoint</Application>
  <PresentationFormat>Custom</PresentationFormat>
  <Paragraphs>142</Paragraphs>
  <Slides>25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SƠ LƯỢC VỀ BẢNG TUẦN HOÀN CÁC NGUYÊN TỐ HÓA HỌC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 Quuyen</dc:creator>
  <cp:lastModifiedBy>A</cp:lastModifiedBy>
  <cp:revision>136</cp:revision>
  <dcterms:created xsi:type="dcterms:W3CDTF">2006-08-16T00:00:00Z</dcterms:created>
  <dcterms:modified xsi:type="dcterms:W3CDTF">2024-09-24T16:24:04Z</dcterms:modified>
</cp:coreProperties>
</file>