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2.xml" ContentType="application/vnd.openxmlformats-officedocument.presentationml.tags+xml"/>
  <Override PartName="/ppt/notesSlides/notesSlide20.xml" ContentType="application/vnd.openxmlformats-officedocument.presentationml.notesSlide+xml"/>
  <Override PartName="/ppt/tags/tag3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4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510" r:id="rId2"/>
    <p:sldId id="269" r:id="rId3"/>
    <p:sldId id="442" r:id="rId4"/>
    <p:sldId id="443" r:id="rId5"/>
    <p:sldId id="511" r:id="rId6"/>
    <p:sldId id="492" r:id="rId7"/>
    <p:sldId id="512" r:id="rId8"/>
    <p:sldId id="513" r:id="rId9"/>
    <p:sldId id="514" r:id="rId10"/>
    <p:sldId id="497" r:id="rId11"/>
    <p:sldId id="496" r:id="rId12"/>
    <p:sldId id="479" r:id="rId13"/>
    <p:sldId id="518" r:id="rId14"/>
    <p:sldId id="519" r:id="rId15"/>
    <p:sldId id="521" r:id="rId16"/>
    <p:sldId id="522" r:id="rId17"/>
    <p:sldId id="524" r:id="rId18"/>
    <p:sldId id="505" r:id="rId19"/>
    <p:sldId id="506" r:id="rId20"/>
    <p:sldId id="527" r:id="rId21"/>
    <p:sldId id="529" r:id="rId22"/>
    <p:sldId id="532" r:id="rId23"/>
    <p:sldId id="528" r:id="rId24"/>
    <p:sldId id="531" r:id="rId25"/>
    <p:sldId id="534" r:id="rId26"/>
    <p:sldId id="536" r:id="rId27"/>
    <p:sldId id="537" r:id="rId28"/>
    <p:sldId id="540" r:id="rId29"/>
    <p:sldId id="542" r:id="rId30"/>
    <p:sldId id="543" r:id="rId31"/>
    <p:sldId id="544" r:id="rId32"/>
    <p:sldId id="545" r:id="rId33"/>
    <p:sldId id="546" r:id="rId34"/>
    <p:sldId id="547" r:id="rId35"/>
    <p:sldId id="548" r:id="rId36"/>
    <p:sldId id="549" r:id="rId37"/>
    <p:sldId id="550" r:id="rId38"/>
    <p:sldId id="551" r:id="rId39"/>
    <p:sldId id="552" r:id="rId40"/>
    <p:sldId id="553" r:id="rId41"/>
    <p:sldId id="554" r:id="rId42"/>
    <p:sldId id="555" r:id="rId43"/>
    <p:sldId id="556" r:id="rId44"/>
    <p:sldId id="557" r:id="rId45"/>
    <p:sldId id="523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D47B5E"/>
    <a:srgbClr val="F19E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660"/>
  </p:normalViewPr>
  <p:slideViewPr>
    <p:cSldViewPr snapToGrid="0">
      <p:cViewPr varScale="1">
        <p:scale>
          <a:sx n="87" d="100"/>
          <a:sy n="87" d="100"/>
        </p:scale>
        <p:origin x="437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719EC-B62A-4678-B8BA-C1AE3C5E4719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D961D-546B-4B47-B190-CEE8F668F9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751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phát phiếu KWL Hướng, dẫn HS điền thông tin hiểu biết về châu Á trong cột K; Mong muốn tìm hiểu châu Á trong cột W. Cột L bỏ trống, điền sau khi học xong về châu Á.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0D961D-546B-4B47-B190-CEE8F668F95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81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DB237-BCF4-4266-AD46-E505AE33065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291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EC3E776-E2B2-4B50-9567-4881B58321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EC3E776-E2B2-4B50-9567-4881B58321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EC3E776-E2B2-4B50-9567-4881B58321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EC3E776-E2B2-4B50-9567-4881B58321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5" name="Google Shape;2455;gab2bdc301d_1_5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6" name="Google Shape;2456;gab2bdc301d_1_5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40F79-8167-41FA-A839-3F8DF69D5A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3ADCD5-9C2E-40B8-98E3-031B358601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8F450-D323-4563-A436-729BB6B84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D0015-CD8B-4561-AE1D-1C1DA8E6C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B5AC17-12D0-4CD1-A233-CE5DB4296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02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2E6AC-5FFB-4089-9B52-01ED36325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DA4FF-A83F-4EAB-90E3-A612734CD5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3FC80-C2C0-45D3-85F3-2447EFF28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83552-6592-45B8-9D06-DCFC9E162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EFC5E-E7A7-4E49-93AC-6AE1BB935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06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941531-1146-4A14-88D7-90B85B1C8E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F13AE7-ED98-4400-A506-A182750240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C4F03-B067-4F90-A7AF-2682AB0F0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72756-F47F-46D2-91D2-8B37688FD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A9294-A0BF-4CE5-BD73-0E435A5D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81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47134080-6AAC-4CE6-A9AE-4344E8736A57}" type="slidenum">
              <a:rPr lang="vi-VN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bg>
      <p:bgPr>
        <a:solidFill>
          <a:schemeClr val="lt1"/>
        </a:solidFill>
        <a:effectLst/>
      </p:bgPr>
    </p:bg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671;p24"/>
          <p:cNvGrpSpPr/>
          <p:nvPr/>
        </p:nvGrpSpPr>
        <p:grpSpPr>
          <a:xfrm>
            <a:off x="-16312" y="5778056"/>
            <a:ext cx="13323599" cy="1384744"/>
            <a:chOff x="-12235" y="4333542"/>
            <a:chExt cx="9992699" cy="1038558"/>
          </a:xfrm>
        </p:grpSpPr>
        <p:grpSp>
          <p:nvGrpSpPr>
            <p:cNvPr id="3" name="Google Shape;672;p24"/>
            <p:cNvGrpSpPr/>
            <p:nvPr/>
          </p:nvGrpSpPr>
          <p:grpSpPr>
            <a:xfrm flipH="1">
              <a:off x="7070039" y="4487995"/>
              <a:ext cx="1799878" cy="457706"/>
              <a:chOff x="4939527" y="4919710"/>
              <a:chExt cx="3620029" cy="920566"/>
            </a:xfrm>
          </p:grpSpPr>
          <p:grpSp>
            <p:nvGrpSpPr>
              <p:cNvPr id="4" name="Google Shape;673;p24"/>
              <p:cNvGrpSpPr/>
              <p:nvPr/>
            </p:nvGrpSpPr>
            <p:grpSpPr>
              <a:xfrm>
                <a:off x="4939527" y="5053655"/>
                <a:ext cx="3620029" cy="786616"/>
                <a:chOff x="1855275" y="1578600"/>
                <a:chExt cx="154800" cy="33650"/>
              </a:xfrm>
            </p:grpSpPr>
            <p:sp>
              <p:nvSpPr>
                <p:cNvPr id="674" name="Google Shape;674;p24"/>
                <p:cNvSpPr/>
                <p:nvPr/>
              </p:nvSpPr>
              <p:spPr>
                <a:xfrm>
                  <a:off x="1971950" y="1592950"/>
                  <a:ext cx="38125" cy="1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5" h="772" extrusionOk="0">
                      <a:moveTo>
                        <a:pt x="763" y="1"/>
                      </a:moveTo>
                      <a:cubicBezTo>
                        <a:pt x="382" y="1"/>
                        <a:pt x="1" y="254"/>
                        <a:pt x="1" y="760"/>
                      </a:cubicBezTo>
                      <a:lnTo>
                        <a:pt x="1" y="772"/>
                      </a:lnTo>
                      <a:lnTo>
                        <a:pt x="1525" y="772"/>
                      </a:lnTo>
                      <a:lnTo>
                        <a:pt x="1525" y="760"/>
                      </a:lnTo>
                      <a:cubicBezTo>
                        <a:pt x="1525" y="254"/>
                        <a:pt x="1144" y="1"/>
                        <a:pt x="76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24"/>
                <p:cNvSpPr/>
                <p:nvPr/>
              </p:nvSpPr>
              <p:spPr>
                <a:xfrm>
                  <a:off x="1870150" y="1597350"/>
                  <a:ext cx="130100" cy="1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4" h="596" extrusionOk="0">
                      <a:moveTo>
                        <a:pt x="1" y="1"/>
                      </a:moveTo>
                      <a:lnTo>
                        <a:pt x="1" y="596"/>
                      </a:lnTo>
                      <a:lnTo>
                        <a:pt x="5204" y="596"/>
                      </a:lnTo>
                      <a:lnTo>
                        <a:pt x="520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676;p24"/>
                <p:cNvSpPr/>
                <p:nvPr/>
              </p:nvSpPr>
              <p:spPr>
                <a:xfrm>
                  <a:off x="1939525" y="1582475"/>
                  <a:ext cx="39600" cy="2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4" h="1191" extrusionOk="0">
                      <a:moveTo>
                        <a:pt x="798" y="0"/>
                      </a:moveTo>
                      <a:cubicBezTo>
                        <a:pt x="357" y="0"/>
                        <a:pt x="0" y="357"/>
                        <a:pt x="24" y="810"/>
                      </a:cubicBezTo>
                      <a:cubicBezTo>
                        <a:pt x="24" y="941"/>
                        <a:pt x="60" y="1072"/>
                        <a:pt x="131" y="1191"/>
                      </a:cubicBezTo>
                      <a:lnTo>
                        <a:pt x="1465" y="1191"/>
                      </a:lnTo>
                      <a:cubicBezTo>
                        <a:pt x="1536" y="1072"/>
                        <a:pt x="1572" y="941"/>
                        <a:pt x="1572" y="810"/>
                      </a:cubicBezTo>
                      <a:cubicBezTo>
                        <a:pt x="1584" y="357"/>
                        <a:pt x="1238" y="0"/>
                        <a:pt x="79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" name="Google Shape;677;p24"/>
                <p:cNvSpPr/>
                <p:nvPr/>
              </p:nvSpPr>
              <p:spPr>
                <a:xfrm>
                  <a:off x="1855275" y="1578600"/>
                  <a:ext cx="55100" cy="3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4" h="1346" extrusionOk="0">
                      <a:moveTo>
                        <a:pt x="1096" y="0"/>
                      </a:moveTo>
                      <a:cubicBezTo>
                        <a:pt x="405" y="0"/>
                        <a:pt x="1" y="774"/>
                        <a:pt x="382" y="1346"/>
                      </a:cubicBezTo>
                      <a:lnTo>
                        <a:pt x="1822" y="1346"/>
                      </a:lnTo>
                      <a:cubicBezTo>
                        <a:pt x="2203" y="774"/>
                        <a:pt x="1787" y="0"/>
                        <a:pt x="109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78" name="Google Shape;678;p24"/>
              <p:cNvSpPr/>
              <p:nvPr/>
            </p:nvSpPr>
            <p:spPr>
              <a:xfrm>
                <a:off x="5674675" y="4919710"/>
                <a:ext cx="1507927" cy="920566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1346" extrusionOk="0">
                    <a:moveTo>
                      <a:pt x="1096" y="0"/>
                    </a:moveTo>
                    <a:cubicBezTo>
                      <a:pt x="405" y="0"/>
                      <a:pt x="1" y="774"/>
                      <a:pt x="382" y="1346"/>
                    </a:cubicBezTo>
                    <a:lnTo>
                      <a:pt x="1822" y="1346"/>
                    </a:lnTo>
                    <a:cubicBezTo>
                      <a:pt x="2203" y="774"/>
                      <a:pt x="1787" y="0"/>
                      <a:pt x="10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679;p24"/>
            <p:cNvGrpSpPr/>
            <p:nvPr/>
          </p:nvGrpSpPr>
          <p:grpSpPr>
            <a:xfrm>
              <a:off x="6237967" y="4333542"/>
              <a:ext cx="3742498" cy="877034"/>
              <a:chOff x="3836925" y="3884274"/>
              <a:chExt cx="6143299" cy="1439649"/>
            </a:xfrm>
          </p:grpSpPr>
          <p:sp>
            <p:nvSpPr>
              <p:cNvPr id="680" name="Google Shape;680;p24"/>
              <p:cNvSpPr/>
              <p:nvPr/>
            </p:nvSpPr>
            <p:spPr>
              <a:xfrm>
                <a:off x="7153900" y="3884274"/>
                <a:ext cx="2826324" cy="1439649"/>
              </a:xfrm>
              <a:custGeom>
                <a:avLst/>
                <a:gdLst/>
                <a:ahLst/>
                <a:cxnLst/>
                <a:rect l="l" t="t" r="r" b="b"/>
                <a:pathLst>
                  <a:path w="195323" h="109085" extrusionOk="0">
                    <a:moveTo>
                      <a:pt x="101442" y="21479"/>
                    </a:moveTo>
                    <a:lnTo>
                      <a:pt x="104180" y="25122"/>
                    </a:lnTo>
                    <a:cubicBezTo>
                      <a:pt x="104180" y="25122"/>
                      <a:pt x="106180" y="23717"/>
                      <a:pt x="109467" y="23622"/>
                    </a:cubicBezTo>
                    <a:cubicBezTo>
                      <a:pt x="112741" y="23515"/>
                      <a:pt x="117849" y="28349"/>
                      <a:pt x="117849" y="28349"/>
                    </a:cubicBezTo>
                    <a:cubicBezTo>
                      <a:pt x="117849" y="28349"/>
                      <a:pt x="122956" y="25694"/>
                      <a:pt x="123504" y="23622"/>
                    </a:cubicBezTo>
                    <a:cubicBezTo>
                      <a:pt x="124052" y="21538"/>
                      <a:pt x="124957" y="21181"/>
                      <a:pt x="125873" y="18490"/>
                    </a:cubicBezTo>
                    <a:cubicBezTo>
                      <a:pt x="126778" y="15812"/>
                      <a:pt x="129695" y="15085"/>
                      <a:pt x="130981" y="13657"/>
                    </a:cubicBezTo>
                    <a:cubicBezTo>
                      <a:pt x="132255" y="12216"/>
                      <a:pt x="135720" y="12216"/>
                      <a:pt x="136268" y="13657"/>
                    </a:cubicBezTo>
                    <a:cubicBezTo>
                      <a:pt x="136803" y="15085"/>
                      <a:pt x="140280" y="17955"/>
                      <a:pt x="141006" y="20467"/>
                    </a:cubicBezTo>
                    <a:cubicBezTo>
                      <a:pt x="141721" y="22979"/>
                      <a:pt x="141554" y="25122"/>
                      <a:pt x="144650" y="27634"/>
                    </a:cubicBezTo>
                    <a:cubicBezTo>
                      <a:pt x="147745" y="30147"/>
                      <a:pt x="149745" y="35338"/>
                      <a:pt x="151210" y="37302"/>
                    </a:cubicBezTo>
                    <a:cubicBezTo>
                      <a:pt x="152662" y="39279"/>
                      <a:pt x="153758" y="42684"/>
                      <a:pt x="154484" y="46446"/>
                    </a:cubicBezTo>
                    <a:cubicBezTo>
                      <a:pt x="155210" y="50209"/>
                      <a:pt x="195323" y="68473"/>
                      <a:pt x="195323" y="68473"/>
                    </a:cubicBezTo>
                    <a:lnTo>
                      <a:pt x="195323" y="109085"/>
                    </a:lnTo>
                    <a:lnTo>
                      <a:pt x="0" y="109085"/>
                    </a:lnTo>
                    <a:lnTo>
                      <a:pt x="0" y="65044"/>
                    </a:lnTo>
                    <a:cubicBezTo>
                      <a:pt x="0" y="65044"/>
                      <a:pt x="9156" y="63020"/>
                      <a:pt x="11823" y="59091"/>
                    </a:cubicBezTo>
                    <a:cubicBezTo>
                      <a:pt x="14490" y="55150"/>
                      <a:pt x="14288" y="53542"/>
                      <a:pt x="15931" y="53638"/>
                    </a:cubicBezTo>
                    <a:cubicBezTo>
                      <a:pt x="17562" y="53745"/>
                      <a:pt x="18181" y="52328"/>
                      <a:pt x="19312" y="50221"/>
                    </a:cubicBezTo>
                    <a:cubicBezTo>
                      <a:pt x="20444" y="48101"/>
                      <a:pt x="21158" y="45077"/>
                      <a:pt x="22182" y="45375"/>
                    </a:cubicBezTo>
                    <a:cubicBezTo>
                      <a:pt x="23206" y="45684"/>
                      <a:pt x="23313" y="46387"/>
                      <a:pt x="25051" y="44267"/>
                    </a:cubicBezTo>
                    <a:cubicBezTo>
                      <a:pt x="26790" y="42148"/>
                      <a:pt x="30278" y="41041"/>
                      <a:pt x="31207" y="38922"/>
                    </a:cubicBezTo>
                    <a:cubicBezTo>
                      <a:pt x="32124" y="36814"/>
                      <a:pt x="34481" y="29956"/>
                      <a:pt x="35814" y="28849"/>
                    </a:cubicBezTo>
                    <a:cubicBezTo>
                      <a:pt x="37160" y="27730"/>
                      <a:pt x="38481" y="26527"/>
                      <a:pt x="38993" y="25110"/>
                    </a:cubicBezTo>
                    <a:cubicBezTo>
                      <a:pt x="39505" y="23705"/>
                      <a:pt x="41053" y="24539"/>
                      <a:pt x="41768" y="23622"/>
                    </a:cubicBezTo>
                    <a:cubicBezTo>
                      <a:pt x="42482" y="22693"/>
                      <a:pt x="43613" y="14323"/>
                      <a:pt x="44327" y="12609"/>
                    </a:cubicBezTo>
                    <a:cubicBezTo>
                      <a:pt x="45054" y="10882"/>
                      <a:pt x="46078" y="10692"/>
                      <a:pt x="46685" y="10894"/>
                    </a:cubicBezTo>
                    <a:cubicBezTo>
                      <a:pt x="47304" y="11097"/>
                      <a:pt x="48328" y="9275"/>
                      <a:pt x="49661" y="8573"/>
                    </a:cubicBezTo>
                    <a:cubicBezTo>
                      <a:pt x="51007" y="7870"/>
                      <a:pt x="52233" y="7465"/>
                      <a:pt x="53352" y="7763"/>
                    </a:cubicBezTo>
                    <a:cubicBezTo>
                      <a:pt x="54483" y="8073"/>
                      <a:pt x="53972" y="11894"/>
                      <a:pt x="54281" y="12406"/>
                    </a:cubicBezTo>
                    <a:cubicBezTo>
                      <a:pt x="54591" y="12906"/>
                      <a:pt x="56127" y="11394"/>
                      <a:pt x="56436" y="10085"/>
                    </a:cubicBezTo>
                    <a:cubicBezTo>
                      <a:pt x="56746" y="8775"/>
                      <a:pt x="62996" y="5953"/>
                      <a:pt x="63913" y="4941"/>
                    </a:cubicBezTo>
                    <a:cubicBezTo>
                      <a:pt x="64842" y="3941"/>
                      <a:pt x="63711" y="2417"/>
                      <a:pt x="65044" y="1215"/>
                    </a:cubicBezTo>
                    <a:cubicBezTo>
                      <a:pt x="66378" y="0"/>
                      <a:pt x="68426" y="203"/>
                      <a:pt x="70378" y="1215"/>
                    </a:cubicBezTo>
                    <a:cubicBezTo>
                      <a:pt x="72331" y="2215"/>
                      <a:pt x="72331" y="3227"/>
                      <a:pt x="73450" y="3334"/>
                    </a:cubicBezTo>
                    <a:cubicBezTo>
                      <a:pt x="74581" y="3429"/>
                      <a:pt x="74581" y="4536"/>
                      <a:pt x="76224" y="4739"/>
                    </a:cubicBezTo>
                    <a:cubicBezTo>
                      <a:pt x="77867" y="4941"/>
                      <a:pt x="79094" y="4941"/>
                      <a:pt x="79403" y="6453"/>
                    </a:cubicBezTo>
                    <a:cubicBezTo>
                      <a:pt x="79713" y="7965"/>
                      <a:pt x="80630" y="5953"/>
                      <a:pt x="82166" y="6953"/>
                    </a:cubicBezTo>
                    <a:cubicBezTo>
                      <a:pt x="83701" y="7965"/>
                      <a:pt x="85856" y="8168"/>
                      <a:pt x="86368" y="9585"/>
                    </a:cubicBezTo>
                    <a:cubicBezTo>
                      <a:pt x="86892" y="10990"/>
                      <a:pt x="86880" y="12609"/>
                      <a:pt x="88321" y="12502"/>
                    </a:cubicBezTo>
                    <a:cubicBezTo>
                      <a:pt x="89762" y="12406"/>
                      <a:pt x="90059" y="13109"/>
                      <a:pt x="90988" y="13811"/>
                    </a:cubicBezTo>
                    <a:cubicBezTo>
                      <a:pt x="91905" y="14526"/>
                      <a:pt x="93453" y="13740"/>
                      <a:pt x="93750" y="14585"/>
                    </a:cubicBezTo>
                    <a:cubicBezTo>
                      <a:pt x="94060" y="15431"/>
                      <a:pt x="96012" y="15621"/>
                      <a:pt x="96215" y="16335"/>
                    </a:cubicBezTo>
                    <a:cubicBezTo>
                      <a:pt x="96417" y="17050"/>
                      <a:pt x="97144" y="18550"/>
                      <a:pt x="98679" y="18348"/>
                    </a:cubicBezTo>
                    <a:cubicBezTo>
                      <a:pt x="100215" y="18157"/>
                      <a:pt x="100835" y="18252"/>
                      <a:pt x="101144" y="19860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4"/>
              <p:cNvSpPr/>
              <p:nvPr/>
            </p:nvSpPr>
            <p:spPr>
              <a:xfrm>
                <a:off x="3836925" y="4516304"/>
                <a:ext cx="4040698" cy="794061"/>
              </a:xfrm>
              <a:custGeom>
                <a:avLst/>
                <a:gdLst/>
                <a:ahLst/>
                <a:cxnLst/>
                <a:rect l="l" t="t" r="r" b="b"/>
                <a:pathLst>
                  <a:path w="116087" h="19278" extrusionOk="0">
                    <a:moveTo>
                      <a:pt x="116086" y="1"/>
                    </a:moveTo>
                    <a:cubicBezTo>
                      <a:pt x="116086" y="1"/>
                      <a:pt x="87666" y="11097"/>
                      <a:pt x="51924" y="7097"/>
                    </a:cubicBezTo>
                    <a:cubicBezTo>
                      <a:pt x="25777" y="4180"/>
                      <a:pt x="0" y="19277"/>
                      <a:pt x="0" y="19277"/>
                    </a:cubicBezTo>
                    <a:lnTo>
                      <a:pt x="116086" y="1927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82" name="Google Shape;682;p24"/>
            <p:cNvSpPr/>
            <p:nvPr/>
          </p:nvSpPr>
          <p:spPr>
            <a:xfrm>
              <a:off x="-12235" y="4707925"/>
              <a:ext cx="7121552" cy="664175"/>
            </a:xfrm>
            <a:custGeom>
              <a:avLst/>
              <a:gdLst/>
              <a:ahLst/>
              <a:cxnLst/>
              <a:rect l="l" t="t" r="r" b="b"/>
              <a:pathLst>
                <a:path w="151805" h="19278" extrusionOk="0">
                  <a:moveTo>
                    <a:pt x="0" y="1"/>
                  </a:moveTo>
                  <a:cubicBezTo>
                    <a:pt x="0" y="1"/>
                    <a:pt x="34992" y="6109"/>
                    <a:pt x="64449" y="7097"/>
                  </a:cubicBezTo>
                  <a:cubicBezTo>
                    <a:pt x="98822" y="8264"/>
                    <a:pt x="151805" y="19277"/>
                    <a:pt x="151805" y="19277"/>
                  </a:cubicBezTo>
                  <a:lnTo>
                    <a:pt x="0" y="1927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3" name="Google Shape;683;p24"/>
          <p:cNvSpPr txBox="1">
            <a:spLocks noGrp="1"/>
          </p:cNvSpPr>
          <p:nvPr>
            <p:ph type="title"/>
          </p:nvPr>
        </p:nvSpPr>
        <p:spPr>
          <a:xfrm>
            <a:off x="1384700" y="553804"/>
            <a:ext cx="9422400" cy="763600"/>
          </a:xfrm>
          <a:prstGeom prst="rect">
            <a:avLst/>
          </a:prstGeom>
        </p:spPr>
        <p:txBody>
          <a:bodyPr spcFirstLastPara="1" wrap="square" lIns="121879" tIns="121879" rIns="121879" bIns="121879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9377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A8F4-6CE1-4A22-B06E-6FE4596A6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ABAA3-5DB9-491F-84D4-CCDC7A9EC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4A258-286C-4A49-99B4-8CDD2526A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AE60F-6250-44E6-97AA-48B0BFD8D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3DA08-F7D1-4C30-A13E-8D11ECEF8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31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794EE-EA31-40F9-9B1A-6C8CBC88D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EB86D5-893C-4D63-A0F1-CA03BDB02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9E547-FCD4-4382-A17A-E64D983D6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075E5-8CD7-4FEC-9EA8-4BADDFC97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9CD30-9EBE-46DC-8CD5-C8DC969F6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74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1547F-6F23-4BF0-BC7C-8A2441DE4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63AA7-5262-42CC-9FAB-9AF9B504B9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5500C0-3678-4172-BC8B-1DAF74D1EA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57DED4-8CC1-4084-956E-0CEBC7DF5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63D9A3-05B3-4E83-84C9-17188A5DB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310854-34BC-4DE2-A84D-2BD66B5EA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29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95C93-B365-458D-8C25-5339ABB91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7A7F16-51F4-4208-A33C-245991FA2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EC13E1-E9FB-4662-AABD-FECED50D57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573BDE-98B1-47B7-BF24-9800C2273B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0391FC-4978-4115-9104-47B478D091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A58A2C-4572-49E1-BEB0-E11E6F906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6946CD-FAC5-4A41-BBBE-E85BC5448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780A08-FCF1-48D1-B861-CD8EB102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118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5CF0A-CA40-4ACA-950D-B04DFE55A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72A4C2-AF21-4D9D-BEC6-AEE99FF37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CBE2D3-30D8-4294-8A1C-63250312E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B29DAA-0102-41C7-8CEE-DDD088106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5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9B5426-CFB1-4975-A139-53AFFEE04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CED23E-CD2E-45BB-82CD-4A91784E5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E5C77B-7D6F-4E0B-939E-D4BBF88C7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23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C9945-D318-4126-88F7-F2E781BC9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F8D67-84E7-4DC0-B01A-56EAEC4D1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2A97F9-C4C8-4BEB-A9B0-696BF4564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08615B-018C-48E7-9B72-F31CB0039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09BC2A-5BFC-4ABA-9E74-FB3193BF3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AFEFB3-4F55-4F63-B53E-322F690BC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036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28127-7945-4A8B-A5A1-12EF05891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22615E-926B-43CB-B8DA-9857B911A2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BEB7B4-A1A7-4A39-8E19-E845BA21B6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977CD2-9FD2-40F4-8B02-361E4ED77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8BFB95-4AB4-40D3-8C6E-1646E3F8F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77004-6558-4DC1-8EE3-639419144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93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FF3FC8-5A31-4435-B5F2-45B8922E1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8DE8BF-065F-40AB-A557-BCBF853DE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58311-98FE-4470-A277-67386A2FF8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8CF18-3866-4A81-8F05-78972EF80FFB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67A52-3BF1-4DBD-BC39-556AF45E32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1F9E5-1C61-4FC7-84DB-5FA0941BBB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24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F:\T0000003.AVI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528" y="-259080"/>
            <a:ext cx="12706773" cy="7147560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4EBD89AB-E8E3-4B2B-A34E-B946030D5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C71654-96A5-4280-94F3-931C61A9F9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75B955-4329-4754-86B0-99FDACF648E4}"/>
              </a:ext>
            </a:extLst>
          </p:cNvPr>
          <p:cNvSpPr/>
          <p:nvPr/>
        </p:nvSpPr>
        <p:spPr>
          <a:xfrm>
            <a:off x="2692400" y="2514600"/>
            <a:ext cx="6858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12" name="Bike Rides - The Green Orbs">
            <a:hlinkClick r:id="" action="ppaction://media"/>
            <a:extLst>
              <a:ext uri="{FF2B5EF4-FFF2-40B4-BE49-F238E27FC236}">
                <a16:creationId xmlns:a16="http://schemas.microsoft.com/office/drawing/2014/main" id="{A39B2B10-AAEB-40F1-88FE-DF43FC10D48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954922" y="6524385"/>
            <a:ext cx="184220" cy="18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64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27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2.59259E-6 L 5E-6 -0.07222 " pathEditMode="relative" rAng="0" ptsTypes="AA">
                                      <p:cBhvr>
                                        <p:cTn id="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10" name="Picture 26" descr="hội cầu mùa DT Da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588000" cy="3678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411" name="Picture 27" descr="Mĩ Sơ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8000" y="0"/>
            <a:ext cx="6604000" cy="3657600"/>
          </a:xfrm>
          <a:prstGeom prst="rect">
            <a:avLst/>
          </a:prstGeom>
          <a:noFill/>
        </p:spPr>
      </p:pic>
      <p:pic>
        <p:nvPicPr>
          <p:cNvPr id="16414" name="Picture 30" descr="0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73600" y="3629026"/>
            <a:ext cx="7518400" cy="3228975"/>
          </a:xfrm>
          <a:prstGeom prst="rect">
            <a:avLst/>
          </a:prstGeom>
          <a:noFill/>
        </p:spPr>
      </p:pic>
      <p:pic>
        <p:nvPicPr>
          <p:cNvPr id="16418" name="T0000003.AVI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6"/>
          <a:srcRect/>
          <a:stretch>
            <a:fillRect/>
          </a:stretch>
        </p:blipFill>
        <p:spPr>
          <a:xfrm>
            <a:off x="4673600" y="3657600"/>
            <a:ext cx="1016000" cy="693738"/>
          </a:xfrm>
          <a:ln/>
        </p:spPr>
      </p:pic>
      <p:pic>
        <p:nvPicPr>
          <p:cNvPr id="16420" name="Picture 36" descr="Dan klonpu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657600"/>
            <a:ext cx="4673600" cy="3200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1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418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 descr="MaiChau-ISE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0"/>
            <a:ext cx="5486400" cy="3048000"/>
          </a:xfrm>
          <a:prstGeom prst="rect">
            <a:avLst/>
          </a:prstGeom>
          <a:noFill/>
        </p:spPr>
      </p:pic>
      <p:pic>
        <p:nvPicPr>
          <p:cNvPr id="74757" name="Picture 5" descr="Gốm DT Chă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75184" y="0"/>
            <a:ext cx="3316816" cy="3276600"/>
          </a:xfrm>
          <a:prstGeom prst="rect">
            <a:avLst/>
          </a:prstGeom>
          <a:noFill/>
        </p:spPr>
      </p:pic>
      <p:pic>
        <p:nvPicPr>
          <p:cNvPr id="74758" name="Picture 6" descr="images1370276_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3048000"/>
            <a:ext cx="3860800" cy="3810000"/>
          </a:xfrm>
          <a:prstGeom prst="rect">
            <a:avLst/>
          </a:prstGeom>
          <a:noFill/>
        </p:spPr>
      </p:pic>
      <p:pic>
        <p:nvPicPr>
          <p:cNvPr id="74759" name="Picture 7" descr="images1370254_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048000"/>
            <a:ext cx="3810000" cy="3810000"/>
          </a:xfrm>
          <a:prstGeom prst="rect">
            <a:avLst/>
          </a:prstGeom>
          <a:noFill/>
        </p:spPr>
      </p:pic>
      <p:pic>
        <p:nvPicPr>
          <p:cNvPr id="74760" name="Picture 8" descr="images1370270_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26400" y="3048000"/>
            <a:ext cx="4165600" cy="3810000"/>
          </a:xfrm>
          <a:prstGeom prst="rect">
            <a:avLst/>
          </a:prstGeom>
          <a:noFill/>
        </p:spPr>
      </p:pic>
      <p:pic>
        <p:nvPicPr>
          <p:cNvPr id="74761" name="Picture 9" descr="Thổ cẩm DT Tà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3352800" cy="304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37014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  <a:endParaRPr lang="en-US" sz="4000" b="1">
              <a:solidFill>
                <a:srgbClr val="007A37"/>
              </a:solidFill>
              <a:cs typeface="Arial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352063" y="3274132"/>
            <a:ext cx="7106827" cy="2016342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30000"/>
              </a:lnSpc>
            </a:pPr>
            <a:r>
              <a:rPr lang="en-US" sz="3000" b="1" i="1" smtClean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sz="3000" b="1" i="1" smtClean="0">
                <a:solidFill>
                  <a:srgbClr val="0000FF"/>
                </a:solidFill>
              </a:rPr>
              <a:t>Quan sát Atlat Địa lí Việt Nam, cho biết địa bàn phân bố chủ yếu của dân tộc Kinh  và các dân tộc ít người ở nước ta.</a:t>
            </a:r>
            <a:endParaRPr lang="en-US" sz="3000" b="1" i="1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197398" y="2372802"/>
            <a:ext cx="1000545" cy="1086608"/>
          </a:xfrm>
          <a:prstGeom prst="rect">
            <a:avLst/>
          </a:prstGeom>
        </p:spPr>
      </p:pic>
      <p:pic>
        <p:nvPicPr>
          <p:cNvPr id="1026" name="Picture 2" descr="D:\5. LS&amp;ĐL 9\GA 9 (KNTTCS)\GAĐT ĐL 9 (KNTTCS)\z5577689551082_bc7c8d911b37263d97ccf59a9aeaf56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37712" y="836023"/>
            <a:ext cx="4171406" cy="6019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176594" y="740622"/>
            <a:ext cx="7321486" cy="150810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3000" b="1" u="sng" smtClean="0">
                <a:solidFill>
                  <a:srgbClr val="002060"/>
                </a:solidFill>
                <a:cs typeface="Arial" pitchFamily="34" charset="0"/>
              </a:rPr>
              <a:t>1. Dân tộc</a:t>
            </a:r>
          </a:p>
          <a:p>
            <a:pPr algn="just"/>
            <a:r>
              <a:rPr lang="en-US" sz="3000" b="1" i="1" smtClean="0">
                <a:solidFill>
                  <a:srgbClr val="002060"/>
                </a:solidFill>
                <a:cs typeface="Arial" pitchFamily="34" charset="0"/>
              </a:rPr>
              <a:t>b. Các dân tộc ở Việt Nam sinh sống rộng khắp trên toàn lãnh thổ</a:t>
            </a:r>
            <a:endParaRPr lang="en-US" sz="3000" i="1"/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  <a:endParaRPr lang="en-US" sz="4000" b="1">
              <a:solidFill>
                <a:srgbClr val="007A37"/>
              </a:solidFill>
              <a:cs typeface="Arial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76594" y="740622"/>
            <a:ext cx="12015406" cy="104643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3000" b="1" u="sng" smtClean="0">
                <a:solidFill>
                  <a:srgbClr val="002060"/>
                </a:solidFill>
                <a:cs typeface="Arial" pitchFamily="34" charset="0"/>
              </a:rPr>
              <a:t>1. Dân tộc</a:t>
            </a:r>
          </a:p>
          <a:p>
            <a:pPr algn="just"/>
            <a:r>
              <a:rPr lang="en-US" sz="3000" b="1" i="1" smtClean="0">
                <a:solidFill>
                  <a:srgbClr val="002060"/>
                </a:solidFill>
                <a:cs typeface="Arial" pitchFamily="34" charset="0"/>
              </a:rPr>
              <a:t>b. Các dân tộc ở Việt Nam sinh sống rộng khắp trên toàn lãnh thổ</a:t>
            </a:r>
            <a:endParaRPr lang="en-US" sz="3000" i="1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82881" y="1681993"/>
            <a:ext cx="11717382" cy="1405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3000" b="1" i="0" u="none" strike="noStrike" cap="none" normalizeH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Người Kinh: </a:t>
            </a:r>
            <a:r>
              <a:rPr kumimoji="0" lang="en-US" sz="3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ở đồng bằng, ven biển</a:t>
            </a:r>
            <a:r>
              <a:rPr kumimoji="0" lang="en-US" sz="3000" b="1" i="0" u="none" strike="noStrike" cap="none" normalizeH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và </a:t>
            </a:r>
            <a:r>
              <a:rPr kumimoji="0" lang="en-US" sz="3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trung du.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- Các</a:t>
            </a:r>
            <a:r>
              <a:rPr kumimoji="0" lang="en-US" sz="30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dân tộc thiểu số: đồi núi và cao nguyên.</a:t>
            </a:r>
            <a:endParaRPr kumimoji="0" lang="en-US" sz="3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7" name="Picture 2" descr="D:\5. LS&amp;ĐL 9\GA 9 (KNTTCS)\Doan ket dan to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0316" y="3278776"/>
            <a:ext cx="5376515" cy="35792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  <a:endParaRPr lang="en-US" sz="4000" b="1">
              <a:solidFill>
                <a:srgbClr val="007A37"/>
              </a:solidFill>
              <a:cs typeface="Arial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352063" y="3274132"/>
            <a:ext cx="7106827" cy="2016342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30000"/>
              </a:lnSpc>
            </a:pPr>
            <a:r>
              <a:rPr lang="en-US" sz="3000" b="1" i="1" smtClean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sz="3000" b="1" i="1" smtClean="0">
                <a:solidFill>
                  <a:srgbClr val="0000FF"/>
                </a:solidFill>
              </a:rPr>
              <a:t>Quan sát Atlat Địa lí Việt Nam và thông tin mục 1 SGK, điền vào dấu (…) về sự phân bố các dân tộc thiểu số ở nước ta.</a:t>
            </a:r>
            <a:endParaRPr lang="en-US" sz="3000" b="1" i="1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197398" y="2372802"/>
            <a:ext cx="1000545" cy="1086608"/>
          </a:xfrm>
          <a:prstGeom prst="rect">
            <a:avLst/>
          </a:prstGeom>
        </p:spPr>
      </p:pic>
      <p:pic>
        <p:nvPicPr>
          <p:cNvPr id="1026" name="Picture 2" descr="D:\5. LS&amp;ĐL 9\GA 9 (KNTTCS)\GAĐT ĐL 9 (KNTTCS)\z5577689551082_bc7c8d911b37263d97ccf59a9aeaf56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37712" y="836023"/>
            <a:ext cx="4171406" cy="6019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176594" y="740622"/>
            <a:ext cx="7321486" cy="150810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3000" b="1" u="sng" smtClean="0">
                <a:solidFill>
                  <a:srgbClr val="002060"/>
                </a:solidFill>
                <a:cs typeface="Arial" pitchFamily="34" charset="0"/>
              </a:rPr>
              <a:t>1. Dân tộc</a:t>
            </a:r>
          </a:p>
          <a:p>
            <a:pPr algn="just"/>
            <a:r>
              <a:rPr lang="en-US" sz="3000" b="1" i="1" smtClean="0">
                <a:solidFill>
                  <a:srgbClr val="002060"/>
                </a:solidFill>
                <a:cs typeface="Arial" pitchFamily="34" charset="0"/>
              </a:rPr>
              <a:t>b. Các dân tộc ở Việt Nam sinh sống rộng khắp trên toàn lãnh thổ</a:t>
            </a:r>
            <a:endParaRPr lang="en-US" sz="3000" i="1"/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  <a:endParaRPr lang="en-US" sz="4000" b="1">
              <a:solidFill>
                <a:srgbClr val="007A37"/>
              </a:solidFill>
              <a:cs typeface="Arial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:\5. LS&amp;ĐL 9\GA 9 (KNTTCS)\GAĐT ĐL 9 (KNTTCS)\z5577689551082_bc7c8d911b37263d97ccf59a9aeaf5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37712" y="836023"/>
            <a:ext cx="4171406" cy="6019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176594" y="740622"/>
            <a:ext cx="7321486" cy="150810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3000" b="1" u="sng" smtClean="0">
                <a:solidFill>
                  <a:srgbClr val="002060"/>
                </a:solidFill>
                <a:cs typeface="Arial" pitchFamily="34" charset="0"/>
              </a:rPr>
              <a:t>1. Dân tộc</a:t>
            </a:r>
          </a:p>
          <a:p>
            <a:pPr algn="just"/>
            <a:r>
              <a:rPr lang="en-US" sz="3000" b="1" i="1" smtClean="0">
                <a:solidFill>
                  <a:srgbClr val="002060"/>
                </a:solidFill>
                <a:cs typeface="Arial" pitchFamily="34" charset="0"/>
              </a:rPr>
              <a:t>b. Các dân tộc ở Việt Nam sinh sống rộng khắp trên toàn lãnh thổ</a:t>
            </a:r>
            <a:endParaRPr lang="en-US" sz="3000" i="1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09006" y="2292642"/>
            <a:ext cx="7550330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3000" b="1" i="0" u="none" strike="noStrike" cap="none" normalizeH="0" smtClean="0">
                <a:ln>
                  <a:noFill/>
                </a:ln>
                <a:solidFill>
                  <a:srgbClr val="0000FF"/>
                </a:solidFill>
                <a:effectLst/>
                <a:ea typeface="Calibri" pitchFamily="34" charset="0"/>
                <a:cs typeface="Times New Roman" pitchFamily="18" charset="0"/>
              </a:rPr>
              <a:t> Trung du và miền núi Bắc Bộ: </a:t>
            </a:r>
            <a:r>
              <a:rPr kumimoji="0" lang="en-US" sz="3000" b="1" i="0" u="none" strike="noStrike" cap="none" normalizeH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Tày, HMông, Thái, Mường, Dao,…</a:t>
            </a:r>
            <a:endParaRPr kumimoji="0" lang="en-US" sz="30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cs typeface="Arial" pitchFamily="34" charset="0"/>
              </a:rPr>
              <a:t>- Tây</a:t>
            </a:r>
            <a:r>
              <a:rPr kumimoji="0" lang="en-US" sz="3000" b="1" i="0" u="none" strike="noStrike" cap="none" normalizeH="0" smtClean="0">
                <a:ln>
                  <a:noFill/>
                </a:ln>
                <a:solidFill>
                  <a:srgbClr val="0000FF"/>
                </a:solidFill>
                <a:effectLst/>
                <a:cs typeface="Arial" pitchFamily="34" charset="0"/>
              </a:rPr>
              <a:t> Nguyên: </a:t>
            </a:r>
            <a:r>
              <a:rPr kumimoji="0" lang="en-US" sz="3000" b="1" i="0" u="none" strike="noStrike" cap="none" normalizeH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Gia-rai, Ê-đê, Ba-na,…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smtClean="0">
                <a:ln>
                  <a:noFill/>
                </a:ln>
                <a:solidFill>
                  <a:srgbClr val="0000FF"/>
                </a:solidFill>
                <a:effectLst/>
                <a:cs typeface="Arial" pitchFamily="34" charset="0"/>
              </a:rPr>
              <a:t>- Các đồng bằng ven biển phía Nam và Đồng bằng sông Cửu Long: </a:t>
            </a:r>
            <a:r>
              <a:rPr kumimoji="0" lang="en-US" sz="3000" b="1" i="0" u="none" strike="noStrike" cap="none" normalizeH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Hoa, Khơ-me, Chăm,...</a:t>
            </a:r>
            <a:endParaRPr kumimoji="0" lang="en-US" sz="30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25589" y="2476585"/>
            <a:ext cx="2299062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…………………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0774" y="3151499"/>
            <a:ext cx="3622769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……………………………….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47105" y="3839477"/>
            <a:ext cx="3622769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……………………………….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05346" y="5219786"/>
            <a:ext cx="3622769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……………………………….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  <a:endParaRPr lang="en-US" sz="4000" b="1">
              <a:solidFill>
                <a:srgbClr val="007A37"/>
              </a:solidFill>
              <a:cs typeface="Arial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76594" y="740622"/>
            <a:ext cx="12015406" cy="101566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3000" b="1" u="sng" smtClean="0">
                <a:solidFill>
                  <a:srgbClr val="002060"/>
                </a:solidFill>
                <a:cs typeface="Arial" pitchFamily="34" charset="0"/>
              </a:rPr>
              <a:t>1. Dân tộc</a:t>
            </a:r>
          </a:p>
          <a:p>
            <a:pPr algn="just"/>
            <a:r>
              <a:rPr lang="en-US" sz="3000" b="1" i="1" smtClean="0">
                <a:solidFill>
                  <a:srgbClr val="002060"/>
                </a:solidFill>
                <a:cs typeface="Arial" pitchFamily="34" charset="0"/>
              </a:rPr>
              <a:t>b. Các dân tộc ở Việt Nam sinh sống rộng khắp trên toàn lãnh thổ</a:t>
            </a:r>
            <a:endParaRPr lang="en-US" sz="3000" i="1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82881" y="1722937"/>
            <a:ext cx="1171738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3000" b="1" i="0" u="none" strike="noStrike" cap="none" normalizeH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Người Kinh: </a:t>
            </a:r>
            <a:r>
              <a:rPr kumimoji="0" lang="en-US" sz="3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ở đồng bằng, ven biển</a:t>
            </a:r>
            <a:r>
              <a:rPr kumimoji="0" lang="en-US" sz="3000" b="1" i="0" u="none" strike="noStrike" cap="none" normalizeH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và </a:t>
            </a:r>
            <a:r>
              <a:rPr kumimoji="0" lang="en-US" sz="3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trung du.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- Các</a:t>
            </a:r>
            <a:r>
              <a:rPr kumimoji="0" lang="en-US" sz="30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dân tộc thiểu số: đồi núi và cao nguyên:</a:t>
            </a:r>
            <a:endParaRPr kumimoji="0" lang="en-US" sz="3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35281" y="2993110"/>
            <a:ext cx="1171738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3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+</a:t>
            </a:r>
            <a:r>
              <a:rPr lang="en-US" sz="3000" b="1" smtClean="0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000" b="1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Trung du và miền núi Bắc Bộ: Tày, HMông, Thái, Mường, Dao,…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000" b="1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+ Tây Nguyên: Gia-rai, Ê-đê, Ba-na,…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000" b="1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+  Các đồng bằng ven biển phía Nam và Đồng bằng sông Cửu Long: Hoa, Khơ-me, Chăm,…</a:t>
            </a:r>
            <a:endParaRPr kumimoji="0" lang="en-US" sz="3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  <a:endParaRPr lang="en-US" sz="4000" b="1">
              <a:solidFill>
                <a:srgbClr val="007A37"/>
              </a:solidFill>
              <a:cs typeface="Arial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352063" y="2908367"/>
            <a:ext cx="7106827" cy="234289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20000"/>
              </a:lnSpc>
            </a:pPr>
            <a:r>
              <a:rPr lang="en-US" sz="3000" b="1" i="1" smtClean="0">
                <a:solidFill>
                  <a:srgbClr val="0000FF"/>
                </a:solidFill>
                <a:cs typeface="Arial" pitchFamily="34" charset="0"/>
              </a:rPr>
              <a:t> Khai thác</a:t>
            </a:r>
            <a:r>
              <a:rPr lang="en-US" sz="3000" b="1" i="1" smtClean="0">
                <a:solidFill>
                  <a:srgbClr val="0000FF"/>
                </a:solidFill>
              </a:rPr>
              <a:t> thông tin mục 1 SGK, cho biết sự phân bố dân tộc ở Việt Nam những năm qua có sự thay đổi như thế nào? Giải thích tại sao.</a:t>
            </a:r>
            <a:endParaRPr lang="en-US" sz="3000" b="1" i="1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197398" y="2007038"/>
            <a:ext cx="1000545" cy="1086608"/>
          </a:xfrm>
          <a:prstGeom prst="rect">
            <a:avLst/>
          </a:prstGeom>
        </p:spPr>
      </p:pic>
      <p:pic>
        <p:nvPicPr>
          <p:cNvPr id="1026" name="Picture 2" descr="D:\5. LS&amp;ĐL 9\GA 9 (KNTTCS)\GAĐT ĐL 9 (KNTTCS)\z5577689551082_bc7c8d911b37263d97ccf59a9aeaf56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37712" y="836023"/>
            <a:ext cx="4171406" cy="6019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176594" y="740622"/>
            <a:ext cx="7321486" cy="104643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3200" b="1" u="sng" smtClean="0">
                <a:solidFill>
                  <a:srgbClr val="002060"/>
                </a:solidFill>
                <a:cs typeface="Arial" pitchFamily="34" charset="0"/>
              </a:rPr>
              <a:t>1. Dân tộc</a:t>
            </a:r>
            <a:endParaRPr lang="en-US" sz="3000" b="1" u="sng" smtClean="0">
              <a:solidFill>
                <a:srgbClr val="002060"/>
              </a:solidFill>
              <a:cs typeface="Arial" pitchFamily="34" charset="0"/>
            </a:endParaRPr>
          </a:p>
          <a:p>
            <a:pPr algn="just"/>
            <a:r>
              <a:rPr lang="en-US" sz="3000" b="1" i="1" smtClean="0">
                <a:solidFill>
                  <a:srgbClr val="002060"/>
                </a:solidFill>
                <a:cs typeface="Arial" pitchFamily="34" charset="0"/>
              </a:rPr>
              <a:t>c. Phân bố dân tộc ở Việt Nam có sự thay đổi</a:t>
            </a:r>
            <a:endParaRPr lang="en-US" sz="3000" i="1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82881" y="1804825"/>
            <a:ext cx="11717382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000" b="1" smtClean="0">
                <a:cs typeface="Arial" pitchFamily="34" charset="0"/>
              </a:rPr>
              <a:t>- </a:t>
            </a:r>
            <a:r>
              <a:rPr lang="vi-VN" sz="3000" b="1" smtClean="0">
                <a:latin typeface="Calibri" pitchFamily="34" charset="0"/>
                <a:cs typeface="Calibri" pitchFamily="34" charset="0"/>
              </a:rPr>
              <a:t>Các dân tộc Việt Nam phân bố ngày càng đan xen với nhau. </a:t>
            </a:r>
            <a:endParaRPr lang="en-US" sz="3000" b="1" smtClean="0">
              <a:latin typeface="Calibri" pitchFamily="34" charset="0"/>
              <a:cs typeface="Calibri" pitchFamily="34" charset="0"/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000" b="1" smtClean="0">
                <a:latin typeface="Calibri" pitchFamily="34" charset="0"/>
                <a:cs typeface="Calibri" pitchFamily="34" charset="0"/>
              </a:rPr>
              <a:t>- </a:t>
            </a:r>
            <a:r>
              <a:rPr lang="vi-VN" sz="3000" b="1" smtClean="0">
                <a:latin typeface="Calibri" pitchFamily="34" charset="0"/>
                <a:cs typeface="Calibri" pitchFamily="34" charset="0"/>
              </a:rPr>
              <a:t>Tây Nguyên, Trung du và miền núi Bắc Bộ, Bắc Trung Bộ và Duyên hải miền Trung có nhiều dân tộc cùng sinh sống.</a:t>
            </a:r>
            <a:r>
              <a:rPr lang="en-US" sz="1600" b="1" smtClean="0">
                <a:latin typeface="Calibri" pitchFamily="34" charset="0"/>
                <a:cs typeface="Calibri" pitchFamily="34" charset="0"/>
              </a:rPr>
              <a:t>9</a:t>
            </a:r>
            <a:endParaRPr lang="en-US" sz="3000" b="1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83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064525" y="1951630"/>
            <a:ext cx="10154855" cy="4906371"/>
          </a:xfrm>
          <a:prstGeom prst="rect">
            <a:avLst/>
          </a:prstGeom>
        </p:spPr>
      </p:pic>
      <p:sp>
        <p:nvSpPr>
          <p:cNvPr id="6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297472" y="571448"/>
            <a:ext cx="11385011" cy="1243708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30000"/>
              </a:lnSpc>
            </a:pPr>
            <a:r>
              <a:rPr lang="en-US" sz="3000" b="1" i="1" smtClean="0">
                <a:solidFill>
                  <a:srgbClr val="0000FF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        </a:t>
            </a:r>
            <a:r>
              <a:rPr lang="vi-VN" sz="3000" b="1" i="1" smtClean="0">
                <a:solidFill>
                  <a:srgbClr val="0000FF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Quan sát hình ảnh sau</a:t>
            </a:r>
            <a:r>
              <a:rPr lang="en-US" sz="3000" b="1" i="1" smtClean="0">
                <a:solidFill>
                  <a:srgbClr val="0000FF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,</a:t>
            </a:r>
            <a:r>
              <a:rPr lang="vi-VN" sz="3000" b="1" i="1" smtClean="0">
                <a:solidFill>
                  <a:srgbClr val="0000FF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 cho biết trong những năm qua đời sống của đồng bào các dân tộc thiểu số có sự thay đổi như thế nào?</a:t>
            </a:r>
            <a:endParaRPr lang="en-US" sz="3000" b="1" i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197398" y="-24560"/>
            <a:ext cx="1000545" cy="1086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7354F91-862F-4F30-8492-00509C63169F}"/>
              </a:ext>
            </a:extLst>
          </p:cNvPr>
          <p:cNvSpPr txBox="1"/>
          <p:nvPr/>
        </p:nvSpPr>
        <p:spPr>
          <a:xfrm>
            <a:off x="454307" y="1194690"/>
            <a:ext cx="6094070" cy="18174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Nếu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thủ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tướng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sẽ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dự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định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phát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triển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kinh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tế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xã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hội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ở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vùng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dân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tộc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thiểu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nước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ta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thế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nào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?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22222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22222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solidFill>
                  <a:srgbClr val="22222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>
                <a:solidFill>
                  <a:srgbClr val="22222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rgbClr val="22222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pháp</a:t>
            </a:r>
            <a:r>
              <a:rPr lang="en-US" sz="2400" b="1" dirty="0">
                <a:solidFill>
                  <a:srgbClr val="22222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22222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em</a:t>
            </a:r>
            <a:endParaRPr lang="vi-VN" sz="2400" b="1" i="0" dirty="0">
              <a:solidFill>
                <a:srgbClr val="222222"/>
              </a:solidFill>
              <a:effectLst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2967154-1725-4B0E-9D6B-7A83CC083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94" y="33200"/>
            <a:ext cx="1177145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+mn-lt"/>
              </a:rPr>
              <a:t>TÔI </a:t>
            </a:r>
            <a:r>
              <a:rPr lang="en-US" sz="5400" b="1">
                <a:solidFill>
                  <a:srgbClr val="FF0000"/>
                </a:solidFill>
                <a:latin typeface="+mn-lt"/>
              </a:rPr>
              <a:t>LÀ </a:t>
            </a:r>
            <a:r>
              <a:rPr lang="en-US" sz="5400" b="1" smtClean="0">
                <a:solidFill>
                  <a:srgbClr val="FF0000"/>
                </a:solidFill>
                <a:latin typeface="+mn-lt"/>
              </a:rPr>
              <a:t>THỦ TƯỚNG CHÍNH PHỦ VIỆT NAM</a:t>
            </a:r>
            <a:endParaRPr lang="en-US" sz="5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5635659-D713-4F28-97FC-FC92A0DDCB78}"/>
              </a:ext>
            </a:extLst>
          </p:cNvPr>
          <p:cNvSpPr/>
          <p:nvPr/>
        </p:nvSpPr>
        <p:spPr>
          <a:xfrm>
            <a:off x="6947705" y="1197447"/>
            <a:ext cx="1863524" cy="156876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FF00"/>
                </a:solidFill>
              </a:rPr>
              <a:t>ỦNG HỘ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2CA7108-85F3-4629-8206-DBE333F1E69C}"/>
              </a:ext>
            </a:extLst>
          </p:cNvPr>
          <p:cNvSpPr/>
          <p:nvPr/>
        </p:nvSpPr>
        <p:spPr>
          <a:xfrm>
            <a:off x="9874169" y="1197446"/>
            <a:ext cx="1863524" cy="156876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FF00"/>
                </a:solidFill>
              </a:rPr>
              <a:t>PHẢN ĐỐI</a:t>
            </a:r>
          </a:p>
        </p:txBody>
      </p:sp>
      <p:pic>
        <p:nvPicPr>
          <p:cNvPr id="10242" name="Picture 2" descr="Thủ tướng Phạm Minh Chính: Cần có nhận thức và giải pháp mới trong chống  dịch COVID-19 - Báo ảnh Việt Nam">
            <a:extLst>
              <a:ext uri="{FF2B5EF4-FFF2-40B4-BE49-F238E27FC236}">
                <a16:creationId xmlns:a16="http://schemas.microsoft.com/office/drawing/2014/main" id="{551998D5-81E5-4985-A067-675E073149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988" b="98556" l="10000" r="90000">
                        <a14:foregroundMark x1="38305" y1="18051" x2="38305" y2="18051"/>
                        <a14:foregroundMark x1="36356" y1="95668" x2="36356" y2="95668"/>
                        <a14:foregroundMark x1="39831" y1="93141" x2="39831" y2="93141"/>
                        <a14:foregroundMark x1="50593" y1="92539" x2="50593" y2="92539"/>
                        <a14:foregroundMark x1="53220" y1="88929" x2="53220" y2="88929"/>
                        <a14:foregroundMark x1="50847" y1="91937" x2="50847" y2="91937"/>
                        <a14:foregroundMark x1="58136" y1="93381" x2="58136" y2="93381"/>
                        <a14:foregroundMark x1="65339" y1="94344" x2="65339" y2="94344"/>
                        <a14:foregroundMark x1="62203" y1="97353" x2="62203" y2="97353"/>
                        <a14:foregroundMark x1="68220" y1="98556" x2="68220" y2="98556"/>
                        <a14:foregroundMark x1="36356" y1="30325" x2="36356" y2="30325"/>
                        <a14:foregroundMark x1="29831" y1="86402" x2="29831" y2="86402"/>
                        <a14:foregroundMark x1="30932" y1="89651" x2="30932" y2="89651"/>
                        <a14:foregroundMark x1="30085" y1="86282" x2="30085" y2="86282"/>
                        <a14:foregroundMark x1="29322" y1="84838" x2="29322" y2="85439"/>
                        <a14:foregroundMark x1="29576" y1="89290" x2="29576" y2="89290"/>
                        <a14:foregroundMark x1="30508" y1="89290" x2="30508" y2="89290"/>
                        <a14:foregroundMark x1="29576" y1="85921" x2="29576" y2="85921"/>
                        <a14:foregroundMark x1="29237" y1="88809" x2="29237" y2="88809"/>
                        <a14:foregroundMark x1="30339" y1="91336" x2="30339" y2="91336"/>
                        <a14:foregroundMark x1="61441" y1="84597" x2="61441" y2="84597"/>
                        <a14:backgroundMark x1="21525" y1="32852" x2="21525" y2="32852"/>
                        <a14:backgroundMark x1="24831" y1="28640" x2="24831" y2="28640"/>
                        <a14:backgroundMark x1="29915" y1="86282" x2="29915" y2="86282"/>
                        <a14:backgroundMark x1="29915" y1="88327" x2="29915" y2="88327"/>
                        <a14:backgroundMark x1="29915" y1="88929" x2="29915" y2="88929"/>
                        <a14:backgroundMark x1="29492" y1="84838" x2="29492" y2="84838"/>
                        <a14:backgroundMark x1="29322" y1="87966" x2="29322" y2="88809"/>
                        <a14:backgroundMark x1="29322" y1="91817" x2="29322" y2="91817"/>
                        <a14:backgroundMark x1="29322" y1="83995" x2="29322" y2="83995"/>
                        <a14:backgroundMark x1="29492" y1="88087" x2="29492" y2="88087"/>
                        <a14:backgroundMark x1="29492" y1="83755" x2="29746" y2="84717"/>
                        <a14:backgroundMark x1="30339" y1="86763" x2="30339" y2="86763"/>
                        <a14:backgroundMark x1="30678" y1="87966" x2="30678" y2="87966"/>
                        <a14:backgroundMark x1="61186" y1="85078" x2="61186" y2="85078"/>
                        <a14:backgroundMark x1="61186" y1="85078" x2="61186" y2="85078"/>
                        <a14:backgroundMark x1="61695" y1="80144" x2="61695" y2="80144"/>
                        <a14:backgroundMark x1="61949" y1="80505" x2="61949" y2="80505"/>
                        <a14:backgroundMark x1="62034" y1="82070" x2="62034" y2="82070"/>
                        <a14:backgroundMark x1="62203" y1="82551" x2="62203" y2="82551"/>
                        <a14:backgroundMark x1="61186" y1="84356" x2="61186" y2="84356"/>
                        <a14:backgroundMark x1="60254" y1="83153" x2="60254" y2="83153"/>
                        <a14:backgroundMark x1="61441" y1="80866" x2="61949" y2="81468"/>
                        <a14:backgroundMark x1="62034" y1="81468" x2="62288" y2="82551"/>
                        <a14:backgroundMark x1="61695" y1="84356" x2="61695" y2="84356"/>
                        <a14:backgroundMark x1="60339" y1="84597" x2="60339" y2="84597"/>
                        <a14:backgroundMark x1="59746" y1="83755" x2="59746" y2="83755"/>
                        <a14:backgroundMark x1="60847" y1="80987" x2="60847" y2="80987"/>
                        <a14:backgroundMark x1="64322" y1="74128" x2="64322" y2="74128"/>
                        <a14:backgroundMark x1="64322" y1="74128" x2="64322" y2="74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50" t="13840" r="27019"/>
          <a:stretch/>
        </p:blipFill>
        <p:spPr bwMode="auto">
          <a:xfrm>
            <a:off x="231494" y="3148314"/>
            <a:ext cx="2760636" cy="326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821A5D28-42FF-4A09-8581-C2225852D511}"/>
              </a:ext>
            </a:extLst>
          </p:cNvPr>
          <p:cNvSpPr/>
          <p:nvPr/>
        </p:nvSpPr>
        <p:spPr>
          <a:xfrm>
            <a:off x="2546430" y="3148314"/>
            <a:ext cx="4085864" cy="856527"/>
          </a:xfrm>
          <a:prstGeom prst="wedgeRoundRectCallout">
            <a:avLst>
              <a:gd name="adj1" fmla="val -67843"/>
              <a:gd name="adj2" fmla="val 51839"/>
              <a:gd name="adj3" fmla="val 16667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a typeface="Roboto" panose="02000000000000000000" pitchFamily="2" charset="0"/>
                <a:cs typeface="Times New Roman" panose="02020603050405020304" pitchFamily="18" charset="0"/>
              </a:rPr>
              <a:t>Theo </a:t>
            </a:r>
            <a:r>
              <a:rPr lang="en-US" sz="2400" b="1" dirty="0" err="1">
                <a:ea typeface="Roboto" panose="02000000000000000000" pitchFamily="2" charset="0"/>
                <a:cs typeface="Times New Roman" panose="02020603050405020304" pitchFamily="18" charset="0"/>
              </a:rPr>
              <a:t>tôi</a:t>
            </a:r>
            <a:r>
              <a:rPr lang="en-US" sz="2400" b="1" dirty="0"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ea typeface="Roboto" panose="02000000000000000000" pitchFamily="2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ea typeface="Roboto" panose="02000000000000000000" pitchFamily="2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ea typeface="Roboto" panose="02000000000000000000" pitchFamily="2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a typeface="Roboto" panose="02000000000000000000" pitchFamily="2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a typeface="Roboto" panose="02000000000000000000" pitchFamily="2" charset="0"/>
                <a:cs typeface="Times New Roman" panose="02020603050405020304" pitchFamily="18" charset="0"/>
              </a:rPr>
              <a:t>trung</a:t>
            </a:r>
            <a:r>
              <a:rPr lang="en-US" sz="2400" b="1" dirty="0"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a typeface="Roboto" panose="02000000000000000000" pitchFamily="2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a typeface="Roboto" panose="02000000000000000000" pitchFamily="2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a typeface="Roboto" panose="02000000000000000000" pitchFamily="2" charset="0"/>
                <a:cs typeface="Times New Roman" panose="02020603050405020304" pitchFamily="18" charset="0"/>
              </a:rPr>
              <a:t>pháp</a:t>
            </a:r>
            <a:r>
              <a:rPr lang="en-US" sz="2400" b="1" dirty="0">
                <a:ea typeface="Roboto" panose="02000000000000000000" pitchFamily="2" charset="0"/>
                <a:cs typeface="Times New Roman" panose="02020603050405020304" pitchFamily="18" charset="0"/>
              </a:rPr>
              <a:t> …</a:t>
            </a:r>
          </a:p>
        </p:txBody>
      </p:sp>
      <p:pic>
        <p:nvPicPr>
          <p:cNvPr id="10244" name="Picture 4" descr="Bị kẻ xấu lừa từ thiện, trường vùng cao phá đi giờ không có ai xây - Mái Ấm  Giữa Đời">
            <a:extLst>
              <a:ext uri="{FF2B5EF4-FFF2-40B4-BE49-F238E27FC236}">
                <a16:creationId xmlns:a16="http://schemas.microsoft.com/office/drawing/2014/main" id="{4D1D197D-77B0-4485-82F3-FDDC4AFDB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254" y="4087366"/>
            <a:ext cx="4328822" cy="238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Lai Châu: Cuộc sống của đồng bào dân tộc Mảng - Ảnh thời sự trong nước -  Văn hoá &amp;amp; Xã hội - Thông tấn xã Việt Nam (TTXVN)">
            <a:extLst>
              <a:ext uri="{FF2B5EF4-FFF2-40B4-BE49-F238E27FC236}">
                <a16:creationId xmlns:a16="http://schemas.microsoft.com/office/drawing/2014/main" id="{5EC00631-EAEE-4E36-A957-64C12D0CEE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" r="10651"/>
          <a:stretch/>
        </p:blipFill>
        <p:spPr bwMode="auto">
          <a:xfrm>
            <a:off x="7408872" y="3148314"/>
            <a:ext cx="4328821" cy="332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44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9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F45E96A-2044-45EE-91C8-427B19DE4A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820444"/>
              </p:ext>
            </p:extLst>
          </p:nvPr>
        </p:nvGraphicFramePr>
        <p:xfrm>
          <a:off x="239131" y="1734193"/>
          <a:ext cx="11630348" cy="4864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7587">
                  <a:extLst>
                    <a:ext uri="{9D8B030D-6E8A-4147-A177-3AD203B41FA5}">
                      <a16:colId xmlns:a16="http://schemas.microsoft.com/office/drawing/2014/main" val="4032600831"/>
                    </a:ext>
                  </a:extLst>
                </a:gridCol>
                <a:gridCol w="2907587">
                  <a:extLst>
                    <a:ext uri="{9D8B030D-6E8A-4147-A177-3AD203B41FA5}">
                      <a16:colId xmlns:a16="http://schemas.microsoft.com/office/drawing/2014/main" val="930296848"/>
                    </a:ext>
                  </a:extLst>
                </a:gridCol>
                <a:gridCol w="2907587">
                  <a:extLst>
                    <a:ext uri="{9D8B030D-6E8A-4147-A177-3AD203B41FA5}">
                      <a16:colId xmlns:a16="http://schemas.microsoft.com/office/drawing/2014/main" val="4224175489"/>
                    </a:ext>
                  </a:extLst>
                </a:gridCol>
                <a:gridCol w="29075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544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476854"/>
                  </a:ext>
                </a:extLst>
              </a:tr>
              <a:tr h="250977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23635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883B58C-A78C-445D-A397-A0517B10E485}"/>
              </a:ext>
            </a:extLst>
          </p:cNvPr>
          <p:cNvSpPr txBox="1"/>
          <p:nvPr/>
        </p:nvSpPr>
        <p:spPr>
          <a:xfrm>
            <a:off x="261257" y="1775518"/>
            <a:ext cx="2913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82326F-CD7A-4335-A73D-E5F1D03399FF}"/>
              </a:ext>
            </a:extLst>
          </p:cNvPr>
          <p:cNvSpPr txBox="1"/>
          <p:nvPr/>
        </p:nvSpPr>
        <p:spPr>
          <a:xfrm>
            <a:off x="3174274" y="1775516"/>
            <a:ext cx="2860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07860E-BBBA-4252-BE36-E20CB35D1020}"/>
              </a:ext>
            </a:extLst>
          </p:cNvPr>
          <p:cNvSpPr txBox="1"/>
          <p:nvPr/>
        </p:nvSpPr>
        <p:spPr>
          <a:xfrm>
            <a:off x="8998193" y="1843589"/>
            <a:ext cx="2836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94D215-7078-4F10-96DF-17937CE67044}"/>
              </a:ext>
            </a:extLst>
          </p:cNvPr>
          <p:cNvSpPr txBox="1"/>
          <p:nvPr/>
        </p:nvSpPr>
        <p:spPr>
          <a:xfrm>
            <a:off x="261258" y="2310324"/>
            <a:ext cx="28868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00FF"/>
                </a:solidFill>
                <a:cs typeface="Arial" panose="020B0604020202020204" pitchFamily="34" charset="0"/>
              </a:rPr>
              <a:t>Em đã biết những điều gì về cộng đồng các dân tộc ở Việt Nam?</a:t>
            </a:r>
            <a:endParaRPr lang="en-US" sz="2400" b="1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1FF1D5-C357-4ACE-9D75-8F188B02EBB2}"/>
              </a:ext>
            </a:extLst>
          </p:cNvPr>
          <p:cNvSpPr txBox="1"/>
          <p:nvPr/>
        </p:nvSpPr>
        <p:spPr>
          <a:xfrm>
            <a:off x="3159720" y="2427892"/>
            <a:ext cx="2914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00FF"/>
                </a:solidFill>
                <a:cs typeface="Arial" panose="020B0604020202020204" pitchFamily="34" charset="0"/>
              </a:rPr>
              <a:t>Em muốn những điều gì về cộng đồng các dân tộc ở Việt Nam?</a:t>
            </a:r>
            <a:endParaRPr lang="en-US" sz="2400" b="1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6CC9C4-9EED-48AC-B360-019114B0D796}"/>
              </a:ext>
            </a:extLst>
          </p:cNvPr>
          <p:cNvSpPr txBox="1"/>
          <p:nvPr/>
        </p:nvSpPr>
        <p:spPr>
          <a:xfrm>
            <a:off x="8987310" y="2556790"/>
            <a:ext cx="2834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00FF"/>
                </a:solidFill>
                <a:cs typeface="Arial" panose="020B0604020202020204" pitchFamily="34" charset="0"/>
              </a:rPr>
              <a:t>Em muốn biết thêm9 những gì về cộng đồng các dân tộc ở Việt Nam?</a:t>
            </a:r>
            <a:endParaRPr lang="en-US" sz="2400" b="1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580131-476C-4F31-83B8-FF909BE9C159}"/>
              </a:ext>
            </a:extLst>
          </p:cNvPr>
          <p:cNvSpPr txBox="1"/>
          <p:nvPr/>
        </p:nvSpPr>
        <p:spPr>
          <a:xfrm>
            <a:off x="4914595" y="14318"/>
            <a:ext cx="25465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KWLH</a:t>
            </a:r>
            <a:endParaRPr lang="en-US" sz="6000" b="1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06D8F1-1162-4E1D-BEAB-27EE016E3AB5}"/>
              </a:ext>
            </a:extLst>
          </p:cNvPr>
          <p:cNvSpPr txBox="1"/>
          <p:nvPr/>
        </p:nvSpPr>
        <p:spPr>
          <a:xfrm>
            <a:off x="544533" y="1051492"/>
            <a:ext cx="11133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  <a:cs typeface="Arial" panose="020B0604020202020204" pitchFamily="34" charset="0"/>
              </a:rPr>
              <a:t>TOPIC: </a:t>
            </a:r>
            <a:r>
              <a:rPr lang="en-US" sz="3600" b="1" smtClean="0">
                <a:solidFill>
                  <a:srgbClr val="0070C0"/>
                </a:solidFill>
                <a:cs typeface="Arial" panose="020B0604020202020204" pitchFamily="34" charset="0"/>
              </a:rPr>
              <a:t>CỘNG ĐỒNG CÁC DÂN TỘC VIỆT NAM</a:t>
            </a:r>
            <a:endParaRPr lang="en-US" sz="3600" b="1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07860E-BBBA-4252-BE36-E20CB35D1020}"/>
              </a:ext>
            </a:extLst>
          </p:cNvPr>
          <p:cNvSpPr txBox="1"/>
          <p:nvPr/>
        </p:nvSpPr>
        <p:spPr>
          <a:xfrm>
            <a:off x="6074229" y="1773921"/>
            <a:ext cx="2899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6CC9C4-9EED-48AC-B360-019114B0D796}"/>
              </a:ext>
            </a:extLst>
          </p:cNvPr>
          <p:cNvSpPr txBox="1"/>
          <p:nvPr/>
        </p:nvSpPr>
        <p:spPr>
          <a:xfrm>
            <a:off x="6043787" y="2460996"/>
            <a:ext cx="2891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00FF"/>
                </a:solidFill>
                <a:cs typeface="Arial" panose="020B0604020202020204" pitchFamily="34" charset="0"/>
              </a:rPr>
              <a:t>Em đã học được gì về cộng đồng các dân tộc ở Việt Nam? </a:t>
            </a:r>
            <a:endParaRPr lang="en-US" sz="2400" b="1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57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  <a:endParaRPr lang="en-US" sz="4000" b="1">
              <a:solidFill>
                <a:srgbClr val="007A37"/>
              </a:solidFill>
              <a:cs typeface="Arial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76594" y="740622"/>
            <a:ext cx="12015406" cy="104643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3000" b="1" u="sng" smtClean="0">
                <a:solidFill>
                  <a:srgbClr val="002060"/>
                </a:solidFill>
                <a:cs typeface="Arial" pitchFamily="34" charset="0"/>
              </a:rPr>
              <a:t>1. Dân tộc</a:t>
            </a:r>
          </a:p>
          <a:p>
            <a:pPr algn="just"/>
            <a:r>
              <a:rPr lang="en-US" sz="3000" b="1" i="1" smtClean="0">
                <a:solidFill>
                  <a:srgbClr val="002060"/>
                </a:solidFill>
                <a:cs typeface="Arial" pitchFamily="34" charset="0"/>
              </a:rPr>
              <a:t>d. Người Việt Nam ở nước ngoài là một bộ phận của dân tộc Việt Nam</a:t>
            </a:r>
            <a:endParaRPr lang="en-US" sz="3000" i="1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09005" y="1796248"/>
            <a:ext cx="11534503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3000" b="1" i="0" u="none" strike="noStrike" cap="none" normalizeH="0" smtClean="0">
                <a:ln>
                  <a:noFill/>
                </a:ln>
                <a:solidFill>
                  <a:srgbClr val="0000FF"/>
                </a:solidFill>
                <a:effectLst/>
                <a:ea typeface="Calibri" pitchFamily="34" charset="0"/>
                <a:cs typeface="Times New Roman" pitchFamily="18" charset="0"/>
              </a:rPr>
              <a:t> Việt Nam có hơn </a:t>
            </a:r>
            <a:r>
              <a:rPr lang="en-US" sz="3000" b="1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5 triệu người </a:t>
            </a:r>
            <a:r>
              <a:rPr lang="en-US" sz="3000" b="1" smtClean="0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sống, làm việc, học tập ở nước ngoài.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cs typeface="Arial" pitchFamily="34" charset="0"/>
              </a:rPr>
              <a:t>- Quốc</a:t>
            </a:r>
            <a:r>
              <a:rPr kumimoji="0" lang="en-US" sz="3000" b="1" i="0" u="none" strike="noStrike" cap="none" normalizeH="0" smtClean="0">
                <a:ln>
                  <a:noFill/>
                </a:ln>
                <a:solidFill>
                  <a:srgbClr val="0000FF"/>
                </a:solidFill>
                <a:effectLst/>
                <a:cs typeface="Arial" pitchFamily="34" charset="0"/>
              </a:rPr>
              <a:t> gia có đông đảo người Việt sinh sống nhất là: </a:t>
            </a:r>
            <a:r>
              <a:rPr lang="en-US" sz="3000" b="1" smtClean="0">
                <a:solidFill>
                  <a:srgbClr val="FF0000"/>
                </a:solidFill>
                <a:cs typeface="Arial" pitchFamily="34" charset="0"/>
              </a:rPr>
              <a:t>Hoa Kỳ.</a:t>
            </a:r>
            <a:endParaRPr kumimoji="0" lang="en-US" sz="3000" b="1" i="0" u="none" strike="noStrike" cap="none" normalizeH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000" b="1" smtClean="0">
                <a:solidFill>
                  <a:srgbClr val="0000FF"/>
                </a:solidFill>
                <a:cs typeface="Arial" pitchFamily="34" charset="0"/>
              </a:rPr>
              <a:t>- Đây là một bộ phận </a:t>
            </a:r>
            <a:r>
              <a:rPr lang="en-US" sz="3000" b="1" smtClean="0">
                <a:solidFill>
                  <a:srgbClr val="FF0000"/>
                </a:solidFill>
                <a:cs typeface="Arial" pitchFamily="34" charset="0"/>
              </a:rPr>
              <a:t>quan trọng của cộng đồng dân tộc Việt Nam.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000" b="1" smtClean="0">
                <a:solidFill>
                  <a:srgbClr val="0000FF"/>
                </a:solidFill>
                <a:cs typeface="Arial" pitchFamily="34" charset="0"/>
              </a:rPr>
              <a:t> - Người Việt Nam ở nước ngoài luôn </a:t>
            </a:r>
            <a:r>
              <a:rPr lang="en-US" sz="3000" b="1" smtClean="0">
                <a:solidFill>
                  <a:srgbClr val="FF0000"/>
                </a:solidFill>
                <a:cs typeface="Arial" pitchFamily="34" charset="0"/>
              </a:rPr>
              <a:t>hướng về xây dựng quê hương, đất nước.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61211" y="1980192"/>
            <a:ext cx="219456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…………………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38754" y="2681231"/>
            <a:ext cx="2299062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…………………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09702" y="3369209"/>
            <a:ext cx="7245531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……………………………………………………………..……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85431" y="4068712"/>
            <a:ext cx="5595897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………………………………………………..…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1501" y="4718653"/>
            <a:ext cx="1839687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5. LS&amp;ĐL 9\GA 9 (KNTTCS)\2020-11-25-nguoi-vn-o-nuoc-ngoai-1-rub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7733" y="0"/>
            <a:ext cx="555606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352062" y="1188720"/>
            <a:ext cx="5957297" cy="304364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30000"/>
              </a:lnSpc>
            </a:pPr>
            <a:r>
              <a:rPr lang="en-US" sz="3000" b="1" i="1" smtClean="0">
                <a:solidFill>
                  <a:srgbClr val="0000FF"/>
                </a:solidFill>
                <a:cs typeface="Arial" pitchFamily="34" charset="0"/>
              </a:rPr>
              <a:t> Khai thác</a:t>
            </a:r>
            <a:r>
              <a:rPr lang="en-US" sz="3000" b="1" i="1" smtClean="0">
                <a:solidFill>
                  <a:srgbClr val="0000FF"/>
                </a:solidFill>
              </a:rPr>
              <a:t> thông tin bên và kiến thức thực tế, để thấy được cộng đồng người Việt Nam ở nước ngoài với sự phát triển đất nước.</a:t>
            </a:r>
            <a:endParaRPr lang="en-US" sz="3000" b="1" i="1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275776" y="248214"/>
            <a:ext cx="1000545" cy="1086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  <a:endParaRPr lang="en-US" sz="4000" b="1">
              <a:solidFill>
                <a:srgbClr val="007A37"/>
              </a:solidFill>
              <a:cs typeface="Arial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76594" y="713326"/>
            <a:ext cx="7321486" cy="104643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3000" b="1" u="sng" smtClean="0">
                <a:solidFill>
                  <a:srgbClr val="002060"/>
                </a:solidFill>
                <a:cs typeface="Arial" pitchFamily="34" charset="0"/>
              </a:rPr>
              <a:t>2. Dân số</a:t>
            </a:r>
          </a:p>
          <a:p>
            <a:pPr algn="just"/>
            <a:r>
              <a:rPr lang="en-US" sz="3000" b="1" i="1" smtClean="0">
                <a:solidFill>
                  <a:srgbClr val="002060"/>
                </a:solidFill>
                <a:cs typeface="Arial" pitchFamily="34" charset="0"/>
              </a:rPr>
              <a:t>a. Qui mô, gia tăng dân số</a:t>
            </a:r>
            <a:endParaRPr lang="en-US" sz="3000" i="1"/>
          </a:p>
        </p:txBody>
      </p:sp>
      <p:pic>
        <p:nvPicPr>
          <p:cNvPr id="3074" name="Picture 2" descr="D:\5. LS&amp;ĐL 9\GA 9 (KNTTCS)\GAĐT ĐL 9 (KNTTCS)\z5579388357947_24804ba637de99c43e33d8d1ab95d2a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5487" y="2292824"/>
            <a:ext cx="5818412" cy="4414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174378" y="2534199"/>
            <a:ext cx="5821474" cy="3553098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50000"/>
              </a:lnSpc>
            </a:pPr>
            <a:r>
              <a:rPr lang="en-US" sz="3000" b="1" i="1" smtClean="0">
                <a:solidFill>
                  <a:srgbClr val="0000FF"/>
                </a:solidFill>
              </a:rPr>
              <a:t>    *Khai thác thông tin SGK và thông tin dưới đây, cho biết số dân nước ta năm 2021; xếp thứ bao nhiêu trong Đông Nam Á và thế giới? </a:t>
            </a:r>
            <a:endParaRPr lang="en-US" sz="3000" b="1" i="1">
              <a:solidFill>
                <a:srgbClr val="0000FF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197398" y="1676368"/>
            <a:ext cx="1000545" cy="1086608"/>
          </a:xfrm>
          <a:prstGeom prst="rect">
            <a:avLst/>
          </a:prstGeom>
        </p:spPr>
      </p:pic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182880" y="1641049"/>
            <a:ext cx="11172057" cy="149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en-US" sz="3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3200" b="1" i="0" u="none" strike="noStrike" cap="none" normalizeH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en-US" sz="3200" b="1" i="0" u="none" strike="noStrike" cap="none" normalizeH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ăm 2021: dân số nước ta là 98,5 triệu người, </a:t>
            </a:r>
            <a:r>
              <a:rPr lang="en-US" sz="3200" b="1" smtClean="0"/>
              <a:t>đứng thứ 3 Đông Nam Á và 15 trên thế giới.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  <a:endParaRPr lang="en-US" sz="4000" b="1">
              <a:solidFill>
                <a:srgbClr val="007A37"/>
              </a:solidFill>
              <a:cs typeface="Arial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76594" y="713326"/>
            <a:ext cx="7321486" cy="104643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3000" b="1" u="sng" smtClean="0">
                <a:solidFill>
                  <a:srgbClr val="002060"/>
                </a:solidFill>
                <a:cs typeface="Arial" pitchFamily="34" charset="0"/>
              </a:rPr>
              <a:t>2. Dân số</a:t>
            </a:r>
          </a:p>
          <a:p>
            <a:pPr algn="just"/>
            <a:r>
              <a:rPr lang="en-US" sz="3000" b="1" i="1" smtClean="0">
                <a:solidFill>
                  <a:srgbClr val="002060"/>
                </a:solidFill>
                <a:cs typeface="Arial" pitchFamily="34" charset="0"/>
              </a:rPr>
              <a:t>a. Qui mô, gia tăng dân số</a:t>
            </a:r>
            <a:endParaRPr lang="en-US" sz="3000" i="1"/>
          </a:p>
        </p:txBody>
      </p:sp>
      <p:pic>
        <p:nvPicPr>
          <p:cNvPr id="3074" name="Picture 2" descr="D:\5. LS&amp;ĐL 9\GA 9 (KNTTCS)\GAĐT ĐL 9 (KNTTCS)\z5579388357947_24804ba637de99c43e33d8d1ab95d2a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5487" y="2292824"/>
            <a:ext cx="5818412" cy="4414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174377" y="2534199"/>
            <a:ext cx="6171831" cy="1560129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50000"/>
              </a:lnSpc>
            </a:pPr>
            <a:r>
              <a:rPr lang="en-US" sz="3200" b="1" i="1" smtClean="0">
                <a:solidFill>
                  <a:srgbClr val="0000FF"/>
                </a:solidFill>
              </a:rPr>
              <a:t> Tính mật độ dân số Việt Nam và so sánh với thế giới năm 2021.</a:t>
            </a:r>
            <a:r>
              <a:rPr lang="en-US" sz="3000" b="1" i="1" smtClean="0">
                <a:solidFill>
                  <a:srgbClr val="0000FF"/>
                </a:solidFill>
              </a:rPr>
              <a:t> </a:t>
            </a:r>
            <a:endParaRPr lang="en-US" sz="3000" b="1" i="1">
              <a:solidFill>
                <a:srgbClr val="0000FF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197398" y="1676368"/>
            <a:ext cx="1000545" cy="1086608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CD63984A-BEDE-4B6C-9FB6-1438F6703E57}"/>
              </a:ext>
            </a:extLst>
          </p:cNvPr>
          <p:cNvSpPr txBox="1">
            <a:spLocks/>
          </p:cNvSpPr>
          <p:nvPr/>
        </p:nvSpPr>
        <p:spPr>
          <a:xfrm>
            <a:off x="266711" y="4275100"/>
            <a:ext cx="2398111" cy="5439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30000"/>
              </a:lnSpc>
            </a:pPr>
            <a:r>
              <a:rPr lang="en-US" sz="3500" b="1" smtClean="0">
                <a:solidFill>
                  <a:srgbClr val="0070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98 500 </a:t>
            </a:r>
            <a:r>
              <a:rPr lang="en-US" sz="3500" b="1" dirty="0">
                <a:solidFill>
                  <a:srgbClr val="0070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000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E6ACB51-0A05-4164-AE7E-075A690CA1DC}"/>
              </a:ext>
            </a:extLst>
          </p:cNvPr>
          <p:cNvSpPr txBox="1">
            <a:spLocks/>
          </p:cNvSpPr>
          <p:nvPr/>
        </p:nvSpPr>
        <p:spPr>
          <a:xfrm>
            <a:off x="318964" y="4891436"/>
            <a:ext cx="1890018" cy="5439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en-US" sz="3500" b="1" smtClean="0">
                <a:solidFill>
                  <a:srgbClr val="0070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331 344</a:t>
            </a:r>
            <a:endParaRPr lang="en-US" sz="3500" b="1" dirty="0">
              <a:solidFill>
                <a:srgbClr val="0070C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9FE1F1E-49DE-42D1-B97D-52D1D23C5B26}"/>
              </a:ext>
            </a:extLst>
          </p:cNvPr>
          <p:cNvCxnSpPr/>
          <p:nvPr/>
        </p:nvCxnSpPr>
        <p:spPr>
          <a:xfrm flipV="1">
            <a:off x="489855" y="4885515"/>
            <a:ext cx="1678577" cy="592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quals 13">
            <a:extLst>
              <a:ext uri="{FF2B5EF4-FFF2-40B4-BE49-F238E27FC236}">
                <a16:creationId xmlns:a16="http://schemas.microsoft.com/office/drawing/2014/main" id="{FF687773-E3CD-4EB1-8295-4957907DE0D7}"/>
              </a:ext>
            </a:extLst>
          </p:cNvPr>
          <p:cNvSpPr/>
          <p:nvPr/>
        </p:nvSpPr>
        <p:spPr>
          <a:xfrm>
            <a:off x="2304762" y="4744330"/>
            <a:ext cx="638175" cy="29421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 b="1">
              <a:solidFill>
                <a:schemeClr val="tx1"/>
              </a:solidFill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AB0832BE-9E82-459D-8D5B-40517C226742}"/>
              </a:ext>
            </a:extLst>
          </p:cNvPr>
          <p:cNvSpPr txBox="1">
            <a:spLocks/>
          </p:cNvSpPr>
          <p:nvPr/>
        </p:nvSpPr>
        <p:spPr>
          <a:xfrm>
            <a:off x="2934213" y="4533744"/>
            <a:ext cx="3666752" cy="5439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30000"/>
              </a:lnSpc>
            </a:pPr>
            <a:r>
              <a:rPr lang="en-US" sz="3500" b="1" smtClean="0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297 </a:t>
            </a:r>
            <a:r>
              <a:rPr lang="en-US" sz="3500" b="1" dirty="0" err="1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3500" b="1" dirty="0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/km</a:t>
            </a:r>
            <a:r>
              <a:rPr lang="en-US" sz="3500" b="1" baseline="30000" dirty="0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  <p:bldP spid="23" grpId="0"/>
      <p:bldP spid="25" grpId="0" animBg="1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44136" y="4364230"/>
          <a:ext cx="11286309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9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4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18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67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/>
                          <a:cs typeface="Times New Roman"/>
                        </a:rPr>
                        <a:t>Năm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/>
                          <a:cs typeface="Times New Roman"/>
                        </a:rPr>
                        <a:t>1989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/>
                          <a:cs typeface="Times New Roman"/>
                        </a:rPr>
                        <a:t>1999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/>
                          <a:cs typeface="Times New Roman"/>
                        </a:rPr>
                        <a:t>2009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/>
                          <a:cs typeface="Times New Roman"/>
                        </a:rPr>
                        <a:t>2021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/>
                          <a:cs typeface="Times New Roman"/>
                        </a:rPr>
                        <a:t>Số dân (triệu người)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/>
                          <a:cs typeface="Times New Roman"/>
                        </a:rPr>
                        <a:t>64,4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/>
                          <a:cs typeface="Times New Roman"/>
                        </a:rPr>
                        <a:t>76,5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/>
                          <a:cs typeface="Times New Roman"/>
                        </a:rPr>
                        <a:t>86,0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/>
                          <a:cs typeface="Times New Roman"/>
                        </a:rPr>
                        <a:t>98,5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/>
                          <a:cs typeface="Times New Roman"/>
                        </a:rPr>
                        <a:t>Tỉ lệ tăng dân số (%)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/>
                          <a:cs typeface="Times New Roman"/>
                        </a:rPr>
                        <a:t>2,10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/>
                          <a:cs typeface="Times New Roman"/>
                        </a:rPr>
                        <a:t>1,51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/>
                          <a:cs typeface="Times New Roman"/>
                        </a:rPr>
                        <a:t>1,06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/>
                          <a:cs typeface="Times New Roman"/>
                        </a:rPr>
                        <a:t>0,94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35580" y="3644534"/>
            <a:ext cx="112478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Bảng 1.1. SỐ DÂN VÀ TỈ LỆ TĂNG DÂN SỐ NƯỚC TA GIAI ĐOẠN 1989 - 2021</a:t>
            </a: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200504" y="857831"/>
            <a:ext cx="11712822" cy="231644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30000"/>
              </a:lnSpc>
            </a:pPr>
            <a:r>
              <a:rPr lang="en-US" sz="3000" b="1" i="1" smtClean="0">
                <a:solidFill>
                  <a:srgbClr val="0000FF"/>
                </a:solidFill>
              </a:rPr>
              <a:t>    *Khai thác bảng 1.1 SGK, nhận xét:</a:t>
            </a:r>
          </a:p>
          <a:p>
            <a:pPr algn="just">
              <a:lnSpc>
                <a:spcPct val="130000"/>
              </a:lnSpc>
            </a:pPr>
            <a:r>
              <a:rPr lang="en-US" sz="3000" b="1" i="1" smtClean="0">
                <a:solidFill>
                  <a:srgbClr val="0000FF"/>
                </a:solidFill>
              </a:rPr>
              <a:t>- Sự thay đổi qui mô dân số của nước ta giai đoạn 1989 - 2021.</a:t>
            </a:r>
          </a:p>
          <a:p>
            <a:pPr algn="just">
              <a:lnSpc>
                <a:spcPct val="130000"/>
              </a:lnSpc>
            </a:pPr>
            <a:r>
              <a:rPr lang="en-US" sz="3000" b="1" i="1" smtClean="0">
                <a:solidFill>
                  <a:srgbClr val="0000FF"/>
                </a:solidFill>
              </a:rPr>
              <a:t>- Tỉ lệ tăng dân số của nước ta giai đoạn 1989 - 2021.</a:t>
            </a:r>
          </a:p>
          <a:p>
            <a:pPr algn="just">
              <a:lnSpc>
                <a:spcPct val="130000"/>
              </a:lnSpc>
            </a:pPr>
            <a:r>
              <a:rPr lang="en-US" sz="3000" b="1" i="1" smtClean="0">
                <a:solidFill>
                  <a:srgbClr val="0000FF"/>
                </a:solidFill>
              </a:rPr>
              <a:t>- Rút ra nhận xét về sự gia tăng dân số ở nước ta.</a:t>
            </a:r>
            <a:endParaRPr lang="en-US" sz="3000" b="1" i="1">
              <a:solidFill>
                <a:srgbClr val="0000FF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223524" y="0"/>
            <a:ext cx="1000545" cy="1086608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378822" y="178563"/>
            <a:ext cx="11333999" cy="311327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30000"/>
              </a:lnSpc>
            </a:pPr>
            <a:r>
              <a:rPr lang="en-US" sz="3000" b="1" i="1" smtClean="0">
                <a:solidFill>
                  <a:srgbClr val="0000FF"/>
                </a:solidFill>
              </a:rPr>
              <a:t>    - Giai đoạn 1989 - 2021:</a:t>
            </a:r>
          </a:p>
          <a:p>
            <a:pPr algn="just">
              <a:lnSpc>
                <a:spcPct val="130000"/>
              </a:lnSpc>
            </a:pPr>
            <a:endParaRPr lang="en-US" sz="3000" b="1" i="1" smtClean="0">
              <a:solidFill>
                <a:srgbClr val="0000FF"/>
              </a:solidFill>
            </a:endParaRPr>
          </a:p>
          <a:p>
            <a:pPr algn="just">
              <a:lnSpc>
                <a:spcPct val="130000"/>
              </a:lnSpc>
            </a:pPr>
            <a:endParaRPr lang="en-US" sz="3000" b="1" i="1" smtClean="0">
              <a:solidFill>
                <a:srgbClr val="0000FF"/>
              </a:solidFill>
            </a:endParaRPr>
          </a:p>
          <a:p>
            <a:pPr algn="just">
              <a:lnSpc>
                <a:spcPct val="130000"/>
              </a:lnSpc>
            </a:pPr>
            <a:endParaRPr lang="en-US" sz="3000" b="1" i="1" smtClean="0">
              <a:solidFill>
                <a:srgbClr val="0000FF"/>
              </a:solidFill>
            </a:endParaRPr>
          </a:p>
          <a:p>
            <a:pPr algn="just">
              <a:lnSpc>
                <a:spcPct val="130000"/>
              </a:lnSpc>
            </a:pPr>
            <a:endParaRPr lang="en-US" sz="3000" b="1" i="1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3330" y="681051"/>
            <a:ext cx="1095915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000" b="1" i="1" smtClean="0">
                <a:solidFill>
                  <a:srgbClr val="0000FF"/>
                </a:solidFill>
              </a:rPr>
              <a:t>	+ Dân số tăng 34,1 triệu người; tăng liên tục.</a:t>
            </a:r>
          </a:p>
          <a:p>
            <a:pPr algn="just">
              <a:lnSpc>
                <a:spcPct val="130000"/>
              </a:lnSpc>
            </a:pPr>
            <a:r>
              <a:rPr lang="en-US" sz="3000" b="1" i="1" smtClean="0">
                <a:solidFill>
                  <a:srgbClr val="0000FF"/>
                </a:solidFill>
              </a:rPr>
              <a:t>	+ Trung bình mỗi năm, dân số tăng thêm gần 1,07 triệu người.</a:t>
            </a:r>
          </a:p>
          <a:p>
            <a:pPr algn="just">
              <a:lnSpc>
                <a:spcPct val="130000"/>
              </a:lnSpc>
            </a:pPr>
            <a:r>
              <a:rPr lang="en-US" sz="3000" b="1" i="1" smtClean="0">
                <a:solidFill>
                  <a:srgbClr val="0000FF"/>
                </a:solidFill>
              </a:rPr>
              <a:t>	+ Tỉ lệ tăng dân số giảm liên tục; giảm 1,16%.</a:t>
            </a:r>
          </a:p>
          <a:p>
            <a:pPr algn="just">
              <a:lnSpc>
                <a:spcPct val="130000"/>
              </a:lnSpc>
            </a:pPr>
            <a:r>
              <a:rPr lang="en-US" sz="3000" b="1" i="1" smtClean="0">
                <a:solidFill>
                  <a:srgbClr val="FF0000"/>
                </a:solidFill>
              </a:rPr>
              <a:t>=&gt; Việt Nam là nước đông dân và dân số tăng nhanh.</a:t>
            </a:r>
            <a:endParaRPr lang="en-US" sz="3000" b="1" i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  <a:endParaRPr lang="en-US" sz="4000" b="1">
              <a:solidFill>
                <a:srgbClr val="007A37"/>
              </a:solidFill>
              <a:cs typeface="Arial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76594" y="713326"/>
            <a:ext cx="7321486" cy="104643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3000" b="1" u="sng" smtClean="0">
                <a:solidFill>
                  <a:srgbClr val="002060"/>
                </a:solidFill>
                <a:cs typeface="Arial" pitchFamily="34" charset="0"/>
              </a:rPr>
              <a:t>2. Dân số</a:t>
            </a:r>
          </a:p>
          <a:p>
            <a:pPr algn="just"/>
            <a:r>
              <a:rPr lang="en-US" sz="3000" b="1" i="1" smtClean="0">
                <a:solidFill>
                  <a:srgbClr val="002060"/>
                </a:solidFill>
                <a:cs typeface="Arial" pitchFamily="34" charset="0"/>
              </a:rPr>
              <a:t>a. Qui mô, gia tăng dân số</a:t>
            </a:r>
            <a:endParaRPr lang="en-US" sz="3000" i="1"/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272955" y="1641049"/>
            <a:ext cx="1142317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smtClean="0"/>
              <a:t>- Tỉ lệ tăng dân số giảm, nhưng do quy mô dân số lớn nên mỗi năm vẫn tăng khoảng 1 triệu người.</a:t>
            </a:r>
          </a:p>
          <a:p>
            <a:pPr algn="just">
              <a:lnSpc>
                <a:spcPct val="150000"/>
              </a:lnSpc>
            </a:pPr>
            <a:r>
              <a:rPr lang="en-US" sz="3200" b="1" i="1" smtClean="0"/>
              <a:t>=&gt; Việt Nam là nước đông dân và dân số tăng nhanh.</a:t>
            </a:r>
          </a:p>
        </p:txBody>
      </p:sp>
      <p:sp>
        <p:nvSpPr>
          <p:cNvPr id="11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669726" y="4789679"/>
            <a:ext cx="10681897" cy="137014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50000"/>
              </a:lnSpc>
            </a:pPr>
            <a:r>
              <a:rPr lang="en-US" sz="2800" b="1" i="1" smtClean="0">
                <a:solidFill>
                  <a:srgbClr val="0000FF"/>
                </a:solidFill>
                <a:ea typeface="Cambria" panose="02040503050406030204" pitchFamily="18" charset="0"/>
                <a:cs typeface="Arial" panose="020B0604020202020204" pitchFamily="34" charset="0"/>
              </a:rPr>
              <a:t>      Dân số đông và tăng nhanh đã gây ra những hậu quả gì đối với kinh tế - xã hội và môi trường?</a:t>
            </a:r>
            <a:endParaRPr lang="en-US" sz="2800" b="1" i="1" dirty="0">
              <a:solidFill>
                <a:srgbClr val="0000FF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515911" y="3922926"/>
            <a:ext cx="1000545" cy="108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390900" y="141024"/>
            <a:ext cx="5616622" cy="1328023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HẬU QUẢ CỦA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DÂN SỐ ĐÔNG VÀ TĂNG NHANH</a:t>
            </a:r>
            <a:endParaRPr kumimoji="0" lang="en-US" sz="3000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Folded Corner 3"/>
          <p:cNvSpPr/>
          <p:nvPr/>
        </p:nvSpPr>
        <p:spPr>
          <a:xfrm>
            <a:off x="1981200" y="2015947"/>
            <a:ext cx="2400300" cy="639116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Folded Corner 4"/>
          <p:cNvSpPr/>
          <p:nvPr/>
        </p:nvSpPr>
        <p:spPr>
          <a:xfrm>
            <a:off x="4838700" y="2015947"/>
            <a:ext cx="2438400" cy="639116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7699373" y="2006479"/>
            <a:ext cx="2476500" cy="639116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198" y="2776886"/>
            <a:ext cx="24003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sz="30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Kìm</a:t>
            </a:r>
            <a:r>
              <a:rPr kumimoji="0" lang="en-US" sz="3000" b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u="none" strike="noStrike" kern="1200" cap="none" spc="0" normalizeH="0" baseline="0" noProof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hãm</a:t>
            </a:r>
            <a:r>
              <a:rPr kumimoji="0" lang="en-US" sz="3000" b="1" u="none" strike="noStrike" kern="120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phát </a:t>
            </a:r>
            <a:r>
              <a:rPr kumimoji="0" lang="en-US" sz="30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triển</a:t>
            </a:r>
            <a:r>
              <a:rPr kumimoji="0" lang="en-US" sz="3000" b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kinh</a:t>
            </a:r>
            <a:r>
              <a:rPr kumimoji="0" lang="en-US" sz="3000" b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tế</a:t>
            </a:r>
            <a:r>
              <a:rPr kumimoji="0" lang="en-US" sz="3000" b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90365" y="2654053"/>
            <a:ext cx="2702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u="none" strike="noStrike" kern="120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- </a:t>
            </a:r>
            <a:r>
              <a:rPr lang="en-US" sz="3000" b="1" smtClean="0">
                <a:solidFill>
                  <a:srgbClr val="3333FF"/>
                </a:solidFill>
                <a:cs typeface="Arial" panose="020B0604020202020204" pitchFamily="34" charset="0"/>
              </a:rPr>
              <a:t>S</a:t>
            </a:r>
            <a:r>
              <a:rPr kumimoji="0" lang="en-US" sz="3000" b="1" u="none" strike="noStrike" kern="120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ức ép về</a:t>
            </a:r>
            <a:r>
              <a:rPr kumimoji="0" lang="en-US" sz="3000" b="1" u="none" strike="noStrike" kern="1200" cap="none" spc="0" normalizeH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u="none" strike="noStrike" kern="120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y </a:t>
            </a:r>
            <a:r>
              <a:rPr kumimoji="0" lang="en-US" sz="30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tế</a:t>
            </a:r>
            <a:r>
              <a:rPr kumimoji="0" lang="en-US" sz="3000" b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0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3000" b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dục</a:t>
            </a:r>
            <a:r>
              <a:rPr kumimoji="0" lang="en-US" sz="3000" b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000" b="1" u="none" strike="noStrike" kern="1200" cap="none" spc="0" normalizeH="0" baseline="0" noProof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nhà</a:t>
            </a:r>
            <a:r>
              <a:rPr kumimoji="0" lang="en-US" sz="3000" b="1" u="none" strike="noStrike" kern="120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ở, việc</a:t>
            </a:r>
            <a:r>
              <a:rPr kumimoji="0" lang="en-US" sz="3000" b="1" u="none" strike="noStrike" kern="1200" cap="none" spc="0" normalizeH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làm</a:t>
            </a:r>
            <a:r>
              <a:rPr kumimoji="0" lang="en-US" sz="3000" b="1" u="none" strike="noStrike" kern="120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…</a:t>
            </a:r>
            <a:endParaRPr kumimoji="0" lang="en-US" sz="3000" b="1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24633" y="2831476"/>
            <a:ext cx="23883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u="none" strike="noStrike" kern="120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- Cạn kiệt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u="none" strike="noStrike" kern="120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tài nguyên</a:t>
            </a:r>
            <a:endParaRPr kumimoji="0" lang="en-US" sz="3000" b="1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62150" y="1985265"/>
            <a:ext cx="2419350" cy="609398"/>
          </a:xfrm>
          <a:prstGeom prst="rect">
            <a:avLst/>
          </a:prstGeom>
          <a:solidFill>
            <a:srgbClr val="92D050"/>
          </a:solidFill>
        </p:spPr>
        <p:txBody>
          <a:bodyPr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KINH TẾ</a:t>
            </a:r>
            <a:endParaRPr kumimoji="0" lang="en-US" sz="3000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38700" y="1959865"/>
            <a:ext cx="2438401" cy="609398"/>
          </a:xfrm>
          <a:prstGeom prst="rect">
            <a:avLst/>
          </a:prstGeom>
          <a:solidFill>
            <a:srgbClr val="92D050"/>
          </a:solidFill>
        </p:spPr>
        <p:txBody>
          <a:bodyPr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XÃ HỘI</a:t>
            </a:r>
            <a:endParaRPr kumimoji="0" lang="en-US" sz="3000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86674" y="1951227"/>
            <a:ext cx="2489199" cy="609398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MÔI TRƯỜNG</a:t>
            </a:r>
            <a:endParaRPr kumimoji="0" lang="en-US" sz="3000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26591" y="4130216"/>
            <a:ext cx="28660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sz="3000" b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Tệ</a:t>
            </a: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nạn</a:t>
            </a: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xã</a:t>
            </a: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hội</a:t>
            </a: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52179" y="3876603"/>
            <a:ext cx="24429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u="none" strike="noStrike" kern="120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- Ô </a:t>
            </a:r>
            <a:r>
              <a:rPr kumimoji="0" lang="en-US" sz="3000" b="1" u="none" strike="noStrike" kern="1200" cap="none" spc="0" normalizeH="0" baseline="0" noProof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nhiễm</a:t>
            </a:r>
            <a:r>
              <a:rPr kumimoji="0" lang="en-US" sz="3000" b="1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endParaRPr kumimoji="0" lang="en-US" sz="3000" b="1" u="none" strike="noStrike" kern="1200" cap="none" spc="0" normalizeH="0" baseline="0" noProof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u="none" strike="noStrike" kern="120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môi trường</a:t>
            </a:r>
            <a:endParaRPr kumimoji="0" lang="en-US" sz="3000" b="1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>
            <a:stCxn id="3" idx="2"/>
          </p:cNvCxnSpPr>
          <p:nvPr/>
        </p:nvCxnSpPr>
        <p:spPr>
          <a:xfrm rot="5400000">
            <a:off x="4416296" y="176952"/>
            <a:ext cx="490820" cy="307501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3" idx="2"/>
            <a:endCxn id="12" idx="0"/>
          </p:cNvCxnSpPr>
          <p:nvPr/>
        </p:nvCxnSpPr>
        <p:spPr>
          <a:xfrm rot="5400000">
            <a:off x="5883147" y="1643801"/>
            <a:ext cx="490818" cy="14131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3" idx="2"/>
            <a:endCxn id="13" idx="0"/>
          </p:cNvCxnSpPr>
          <p:nvPr/>
        </p:nvCxnSpPr>
        <p:spPr>
          <a:xfrm rot="16200000" flipH="1">
            <a:off x="7324152" y="344105"/>
            <a:ext cx="482180" cy="2732063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699" y="5105401"/>
            <a:ext cx="2463801" cy="1526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589" y="5133523"/>
            <a:ext cx="2435010" cy="1498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Giá vàng giảm mạnh khi GDP Mỹ tăng trưởng ngoài dự đoá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958" y="5148763"/>
            <a:ext cx="2460412" cy="1483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3785"/>
    </mc:Choice>
    <mc:Fallback xmlns="">
      <p:transition spd="slow" advClick="0" advTm="537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/>
      <p:bldP spid="10" grpId="0"/>
      <p:bldP spid="11" grpId="0" animBg="1"/>
      <p:bldP spid="12" grpId="0" animBg="1"/>
      <p:bldP spid="13" grpId="0" animBg="1"/>
      <p:bldP spid="16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  <a:endParaRPr lang="en-US" sz="4000" b="1">
              <a:solidFill>
                <a:srgbClr val="007A37"/>
              </a:solidFill>
              <a:cs typeface="Arial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76594" y="713326"/>
            <a:ext cx="7321486" cy="104643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3000" b="1" u="sng" smtClean="0">
                <a:solidFill>
                  <a:srgbClr val="002060"/>
                </a:solidFill>
                <a:cs typeface="Arial" pitchFamily="34" charset="0"/>
              </a:rPr>
              <a:t>2. Dân số</a:t>
            </a:r>
          </a:p>
          <a:p>
            <a:pPr algn="just"/>
            <a:r>
              <a:rPr lang="en-US" sz="3000" b="1" i="1" smtClean="0">
                <a:solidFill>
                  <a:srgbClr val="002060"/>
                </a:solidFill>
                <a:cs typeface="Arial" pitchFamily="34" charset="0"/>
              </a:rPr>
              <a:t>b. Cơ cấu dân số theo nhóm tuổi và giới tính</a:t>
            </a:r>
            <a:endParaRPr lang="en-US" sz="3000" i="1"/>
          </a:p>
        </p:txBody>
      </p:sp>
      <p:pic>
        <p:nvPicPr>
          <p:cNvPr id="7" name="Picture 2" descr="El Trabajo Pareja El Amor Dia De San Valentin, De, Colega, Fácil PNG y PSD  para Descargar Gratis | Pngtre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12" y="1815184"/>
            <a:ext cx="1418472" cy="141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47103" y="2982807"/>
            <a:ext cx="10466364" cy="98774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b="1" i="1" smtClean="0">
                <a:solidFill>
                  <a:srgbClr val="0000FF"/>
                </a:solidFill>
                <a:cs typeface="Times New Roman" panose="02020603050405020304" pitchFamily="18" charset="0"/>
              </a:rPr>
              <a:t>Yêu cầu: Dựa </a:t>
            </a:r>
            <a:r>
              <a:rPr lang="en-US" sz="3000" b="1" i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vào</a:t>
            </a:r>
            <a:r>
              <a:rPr lang="en-US" sz="3000" b="1" i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thông</a:t>
            </a:r>
            <a:r>
              <a:rPr lang="en-US" sz="3000" b="1" i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tin SGK</a:t>
            </a:r>
            <a:r>
              <a:rPr lang="en-US" sz="3000" b="1" i="1" smtClean="0">
                <a:solidFill>
                  <a:srgbClr val="0000FF"/>
                </a:solidFill>
                <a:cs typeface="Times New Roman" panose="02020603050405020304" pitchFamily="18" charset="0"/>
              </a:rPr>
              <a:t>, Bảng 1.2, H.1 SGK và bảng sau, các nhóm hoàn </a:t>
            </a:r>
            <a:r>
              <a:rPr lang="en-US" sz="3000" b="1" i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thiện</a:t>
            </a:r>
            <a:r>
              <a:rPr lang="en-US" sz="3000" b="1" i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bài</a:t>
            </a:r>
            <a:r>
              <a:rPr lang="en-US" sz="3000" b="1" i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000" b="1" i="1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tập</a:t>
            </a:r>
            <a:r>
              <a:rPr lang="en-US" sz="3000" b="1" i="1" smtClean="0">
                <a:solidFill>
                  <a:srgbClr val="0000FF"/>
                </a:solidFill>
                <a:cs typeface="Times New Roman" panose="02020603050405020304" pitchFamily="18" charset="0"/>
              </a:rPr>
              <a:t> sau:</a:t>
            </a:r>
            <a:endParaRPr lang="en-US" sz="3000" b="1" i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3797" y="4244980"/>
            <a:ext cx="11071267" cy="1015663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000" b="1" i="1" u="sng" smtClean="0">
                <a:solidFill>
                  <a:srgbClr val="FF0000"/>
                </a:solidFill>
                <a:cs typeface="Times New Roman" panose="02020603050405020304" pitchFamily="18" charset="0"/>
              </a:rPr>
              <a:t>+Nhóm 1,3: </a:t>
            </a:r>
            <a:r>
              <a:rPr lang="en-US" sz="3000" b="1" smtClean="0">
                <a:solidFill>
                  <a:srgbClr val="FF0000"/>
                </a:solidFill>
                <a:cs typeface="Times New Roman" panose="02020603050405020304" pitchFamily="18" charset="0"/>
              </a:rPr>
              <a:t> Nhận xét sự thay đổi cơ cấu dân số theo nhóm tuổi ở nước ta, giai đoạn 1999 - 2021.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99922" y="5525755"/>
            <a:ext cx="11155671" cy="1015663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000" b="1" i="1" u="sng" smtClean="0">
                <a:solidFill>
                  <a:srgbClr val="006666"/>
                </a:solidFill>
                <a:cs typeface="Times New Roman" panose="02020603050405020304" pitchFamily="18" charset="0"/>
              </a:rPr>
              <a:t>+Nhóm 2,4: </a:t>
            </a:r>
            <a:r>
              <a:rPr lang="en-US" sz="3000" b="1" smtClean="0">
                <a:solidFill>
                  <a:srgbClr val="006666"/>
                </a:solidFill>
                <a:cs typeface="Times New Roman" panose="02020603050405020304" pitchFamily="18" charset="0"/>
              </a:rPr>
              <a:t>Nhận xét sự thay đổi cơ cấu dân số theo giới tính ở nước ta, giai đoạn 1999 - 2021.</a:t>
            </a:r>
            <a:endParaRPr lang="en-US" sz="3000" b="1" dirty="0">
              <a:solidFill>
                <a:srgbClr val="006666"/>
              </a:solidFill>
            </a:endParaRPr>
          </a:p>
        </p:txBody>
      </p:sp>
      <p:sp>
        <p:nvSpPr>
          <p:cNvPr id="16" name="WordArt 5"/>
          <p:cNvSpPr>
            <a:spLocks noChangeArrowheads="1" noChangeShapeType="1" noTextEdit="1"/>
          </p:cNvSpPr>
          <p:nvPr/>
        </p:nvSpPr>
        <p:spPr bwMode="auto">
          <a:xfrm>
            <a:off x="3846264" y="1815184"/>
            <a:ext cx="3823855" cy="906543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8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THẢO </a:t>
            </a:r>
            <a:r>
              <a:rPr lang="en-US" sz="2800" kern="1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LUẬN </a:t>
            </a:r>
            <a:r>
              <a:rPr lang="en-US" sz="2800" kern="10" smtClean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NHÓM</a:t>
            </a:r>
            <a:endParaRPr lang="en-US" sz="2800" kern="10" dirty="0">
              <a:ln w="19050">
                <a:solidFill>
                  <a:srgbClr val="FF00FF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264329" y="4990009"/>
          <a:ext cx="6687989" cy="1554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55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5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54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54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54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54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54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Năm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1999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2009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2021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rgbClr val="3333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Nam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</a:rPr>
                        <a:t>Nữ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Nam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</a:rPr>
                        <a:t>Nữ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Nam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</a:rPr>
                        <a:t>Nữ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</a:rPr>
                        <a:t>Tổng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49,2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50,8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49,4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50,6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49,8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50,2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238206" y="4432608"/>
            <a:ext cx="69668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2800" b="1" dirty="0" smtClean="0">
                <a:ea typeface="Calibri" pitchFamily="34" charset="0"/>
                <a:cs typeface="Times New Roman" pitchFamily="18" charset="0"/>
              </a:rPr>
              <a:t>Cơ </a:t>
            </a:r>
            <a:r>
              <a:rPr lang="en-US" altLang="en-US" sz="2800" b="1" dirty="0" err="1" smtClean="0">
                <a:ea typeface="Calibri" pitchFamily="34" charset="0"/>
                <a:cs typeface="Times New Roman" pitchFamily="18" charset="0"/>
              </a:rPr>
              <a:t>cấu</a:t>
            </a:r>
            <a:r>
              <a:rPr lang="en-US" altLang="en-US" sz="2800" b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ea typeface="Calibri" pitchFamily="34" charset="0"/>
                <a:cs typeface="Times New Roman" pitchFamily="18" charset="0"/>
              </a:rPr>
              <a:t>dân</a:t>
            </a:r>
            <a:r>
              <a:rPr lang="en-US" altLang="en-US" sz="2800" b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ea typeface="Calibri" pitchFamily="34" charset="0"/>
                <a:cs typeface="Times New Roman" pitchFamily="18" charset="0"/>
              </a:rPr>
              <a:t>số</a:t>
            </a:r>
            <a:r>
              <a:rPr lang="en-US" altLang="en-US" sz="2800" b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 b="1" err="1" smtClean="0">
                <a:ea typeface="Calibri" pitchFamily="34" charset="0"/>
                <a:cs typeface="Times New Roman" pitchFamily="18" charset="0"/>
              </a:rPr>
              <a:t>theo</a:t>
            </a:r>
            <a:r>
              <a:rPr lang="en-US" altLang="en-US" sz="2800" b="1" smtClean="0">
                <a:ea typeface="Calibri" pitchFamily="34" charset="0"/>
                <a:cs typeface="Times New Roman" pitchFamily="18" charset="0"/>
              </a:rPr>
              <a:t> giới </a:t>
            </a:r>
            <a:r>
              <a:rPr lang="en-US" altLang="en-US" sz="2800" b="1" dirty="0" err="1" smtClean="0">
                <a:ea typeface="Calibri" pitchFamily="34" charset="0"/>
                <a:cs typeface="Times New Roman" pitchFamily="18" charset="0"/>
              </a:rPr>
              <a:t>tính</a:t>
            </a:r>
            <a:r>
              <a:rPr lang="en-US" altLang="en-US" sz="2800" b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ea typeface="Calibri" pitchFamily="34" charset="0"/>
                <a:cs typeface="Times New Roman" pitchFamily="18" charset="0"/>
              </a:rPr>
              <a:t>của</a:t>
            </a:r>
            <a:r>
              <a:rPr lang="en-US" altLang="en-US" sz="2800" b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 b="1" err="1" smtClean="0">
                <a:ea typeface="Calibri" pitchFamily="34" charset="0"/>
                <a:cs typeface="Times New Roman" pitchFamily="18" charset="0"/>
              </a:rPr>
              <a:t>nước</a:t>
            </a:r>
            <a:r>
              <a:rPr lang="en-US" altLang="en-US" sz="2800" b="1" smtClean="0">
                <a:ea typeface="Calibri" pitchFamily="34" charset="0"/>
                <a:cs typeface="Times New Roman" pitchFamily="18" charset="0"/>
              </a:rPr>
              <a:t> ta </a:t>
            </a:r>
            <a:r>
              <a:rPr lang="en-US" altLang="en-US" sz="2800" b="1" i="1" smtClean="0">
                <a:ea typeface="Calibri" pitchFamily="34" charset="0"/>
                <a:cs typeface="Times New Roman" pitchFamily="18" charset="0"/>
              </a:rPr>
              <a:t>(%)</a:t>
            </a:r>
            <a:endParaRPr lang="en-US" altLang="en-US" sz="2800" b="1" i="1" dirty="0" smtClean="0"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172891" y="1576236"/>
          <a:ext cx="6831879" cy="2773680"/>
        </p:xfrm>
        <a:graphic>
          <a:graphicData uri="http://schemas.openxmlformats.org/drawingml/2006/table">
            <a:tbl>
              <a:tblPr/>
              <a:tblGrid>
                <a:gridCol w="2672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2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8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64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28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3643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      Năm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Nhóm tuổi</a:t>
                      </a:r>
                      <a:endParaRPr lang="en-US" sz="2800" b="1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1999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2009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2019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2021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Dưới 15 tuổi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33,1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24,5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24,3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24,1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smtClean="0">
                          <a:latin typeface="+mn-lt"/>
                          <a:ea typeface="Calibri"/>
                          <a:cs typeface="Times New Roman"/>
                        </a:rPr>
                        <a:t>15 </a:t>
                      </a: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đến 64 tuổi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61,1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69,1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68,0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67,6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smtClean="0">
                          <a:latin typeface="+mn-lt"/>
                          <a:ea typeface="Calibri"/>
                          <a:cs typeface="Times New Roman"/>
                        </a:rPr>
                        <a:t>65 </a:t>
                      </a: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tuổi trở lên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5,8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6,4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7,7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8,3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5538652" y="953594"/>
            <a:ext cx="62440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2800" b="1" dirty="0" smtClean="0">
                <a:ea typeface="Calibri" pitchFamily="34" charset="0"/>
                <a:cs typeface="Times New Roman" pitchFamily="18" charset="0"/>
              </a:rPr>
              <a:t>Cơ </a:t>
            </a:r>
            <a:r>
              <a:rPr lang="en-US" altLang="en-US" sz="2800" b="1" dirty="0" err="1" smtClean="0">
                <a:ea typeface="Calibri" pitchFamily="34" charset="0"/>
                <a:cs typeface="Times New Roman" pitchFamily="18" charset="0"/>
              </a:rPr>
              <a:t>cấu</a:t>
            </a:r>
            <a:r>
              <a:rPr lang="en-US" altLang="en-US" sz="2800" b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ea typeface="Calibri" pitchFamily="34" charset="0"/>
                <a:cs typeface="Times New Roman" pitchFamily="18" charset="0"/>
              </a:rPr>
              <a:t>dân</a:t>
            </a:r>
            <a:r>
              <a:rPr lang="en-US" altLang="en-US" sz="2800" b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ea typeface="Calibri" pitchFamily="34" charset="0"/>
                <a:cs typeface="Times New Roman" pitchFamily="18" charset="0"/>
              </a:rPr>
              <a:t>số</a:t>
            </a:r>
            <a:r>
              <a:rPr lang="en-US" altLang="en-US" sz="2800" b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 b="1" err="1" smtClean="0">
                <a:ea typeface="Calibri" pitchFamily="34" charset="0"/>
                <a:cs typeface="Times New Roman" pitchFamily="18" charset="0"/>
              </a:rPr>
              <a:t>theo</a:t>
            </a:r>
            <a:r>
              <a:rPr lang="en-US" altLang="en-US" sz="2800" b="1" smtClean="0">
                <a:ea typeface="Calibri" pitchFamily="34" charset="0"/>
                <a:cs typeface="Times New Roman" pitchFamily="18" charset="0"/>
              </a:rPr>
              <a:t> nhóm tuổi </a:t>
            </a:r>
            <a:r>
              <a:rPr lang="en-US" altLang="en-US" sz="2800" b="1" i="1" smtClean="0">
                <a:ea typeface="Calibri" pitchFamily="34" charset="0"/>
                <a:cs typeface="Times New Roman" pitchFamily="18" charset="0"/>
              </a:rPr>
              <a:t>(%)</a:t>
            </a:r>
            <a:endParaRPr lang="en-US" altLang="en-US" sz="2800" b="1" i="1" dirty="0" smtClean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4088674"/>
            <a:ext cx="4741817" cy="2573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187915" y="418117"/>
            <a:ext cx="4710656" cy="1477328"/>
          </a:xfrm>
          <a:prstGeom prst="rect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000" b="1" i="1" u="sng" smtClean="0">
                <a:solidFill>
                  <a:srgbClr val="FF0000"/>
                </a:solidFill>
                <a:cs typeface="Times New Roman" panose="02020603050405020304" pitchFamily="18" charset="0"/>
              </a:rPr>
              <a:t>+Nhóm 1,3:</a:t>
            </a:r>
            <a:r>
              <a:rPr lang="en-US" sz="3000" b="1" smtClean="0">
                <a:solidFill>
                  <a:srgbClr val="FF0000"/>
                </a:solidFill>
                <a:cs typeface="Times New Roman" panose="02020603050405020304" pitchFamily="18" charset="0"/>
              </a:rPr>
              <a:t> Nhận xét sự thay đổi cơ cấu dân số theo nhóm tuổi ở nước ta.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5661" y="2391229"/>
            <a:ext cx="4762909" cy="1477328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000" b="1" i="1" u="sng" smtClean="0">
                <a:solidFill>
                  <a:srgbClr val="006666"/>
                </a:solidFill>
                <a:cs typeface="Times New Roman" panose="02020603050405020304" pitchFamily="18" charset="0"/>
              </a:rPr>
              <a:t>+Nhóm 2,4:</a:t>
            </a:r>
            <a:r>
              <a:rPr lang="en-US" sz="3000" b="1" i="1" smtClean="0">
                <a:solidFill>
                  <a:srgbClr val="006666"/>
                </a:solidFill>
                <a:cs typeface="Times New Roman" panose="02020603050405020304" pitchFamily="18" charset="0"/>
              </a:rPr>
              <a:t> </a:t>
            </a:r>
            <a:r>
              <a:rPr lang="en-US" sz="3000" b="1" smtClean="0">
                <a:solidFill>
                  <a:srgbClr val="006666"/>
                </a:solidFill>
                <a:cs typeface="Times New Roman" panose="02020603050405020304" pitchFamily="18" charset="0"/>
              </a:rPr>
              <a:t>Nhận xét sự thay đổi cơ cấu dân số theo giới tính ở nước ta.</a:t>
            </a:r>
            <a:endParaRPr lang="en-US" sz="3000" b="1" dirty="0">
              <a:solidFill>
                <a:srgbClr val="006666"/>
              </a:solidFill>
            </a:endParaRPr>
          </a:p>
        </p:txBody>
      </p:sp>
      <p:pic>
        <p:nvPicPr>
          <p:cNvPr id="15" name="Picture 2" descr="El Trabajo Pareja El Amor Dia De San Valentin, De, Colega, Fácil PNG y PSD  para Descargar Gratis | Pngtre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8595" y="0"/>
            <a:ext cx="1123406" cy="112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WordArt 5"/>
          <p:cNvSpPr>
            <a:spLocks noChangeArrowheads="1" noChangeShapeType="1" noTextEdit="1"/>
          </p:cNvSpPr>
          <p:nvPr/>
        </p:nvSpPr>
        <p:spPr bwMode="auto">
          <a:xfrm>
            <a:off x="5454945" y="130628"/>
            <a:ext cx="3823855" cy="697537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8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THẢO </a:t>
            </a:r>
            <a:r>
              <a:rPr lang="en-US" sz="2800" kern="1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LUẬN </a:t>
            </a:r>
            <a:r>
              <a:rPr lang="en-US" sz="2800" kern="10" smtClean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NHÓM</a:t>
            </a:r>
            <a:endParaRPr lang="en-US" sz="2800" kern="10" dirty="0">
              <a:ln w="19050">
                <a:solidFill>
                  <a:srgbClr val="FF00FF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1675"/>
    </mc:Choice>
    <mc:Fallback xmlns="">
      <p:transition spd="slow" advClick="0" advTm="616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 animBg="1"/>
      <p:bldP spid="14" grpId="0" animBg="1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172891" y="1576236"/>
          <a:ext cx="6831879" cy="2773680"/>
        </p:xfrm>
        <a:graphic>
          <a:graphicData uri="http://schemas.openxmlformats.org/drawingml/2006/table">
            <a:tbl>
              <a:tblPr/>
              <a:tblGrid>
                <a:gridCol w="2672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2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8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64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28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3643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      Năm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Nhóm tuổi</a:t>
                      </a:r>
                      <a:endParaRPr lang="en-US" sz="2800" b="1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1999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2009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2019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2021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Dưới 15 tuổi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33,1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24,5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24,3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24,1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smtClean="0">
                          <a:latin typeface="+mn-lt"/>
                          <a:ea typeface="Calibri"/>
                          <a:cs typeface="Times New Roman"/>
                        </a:rPr>
                        <a:t>15 </a:t>
                      </a: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đến 64 tuổi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61,1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69,1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68,0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67,6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smtClean="0">
                          <a:latin typeface="+mn-lt"/>
                          <a:ea typeface="Calibri"/>
                          <a:cs typeface="Times New Roman"/>
                        </a:rPr>
                        <a:t>65 </a:t>
                      </a: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tuổi trở lên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5,8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6,4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7,7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8,3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5538652" y="953594"/>
            <a:ext cx="62440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2800" b="1" dirty="0" smtClean="0">
                <a:ea typeface="Calibri" pitchFamily="34" charset="0"/>
                <a:cs typeface="Times New Roman" pitchFamily="18" charset="0"/>
              </a:rPr>
              <a:t>Cơ </a:t>
            </a:r>
            <a:r>
              <a:rPr lang="en-US" altLang="en-US" sz="2800" b="1" dirty="0" err="1" smtClean="0">
                <a:ea typeface="Calibri" pitchFamily="34" charset="0"/>
                <a:cs typeface="Times New Roman" pitchFamily="18" charset="0"/>
              </a:rPr>
              <a:t>cấu</a:t>
            </a:r>
            <a:r>
              <a:rPr lang="en-US" altLang="en-US" sz="2800" b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ea typeface="Calibri" pitchFamily="34" charset="0"/>
                <a:cs typeface="Times New Roman" pitchFamily="18" charset="0"/>
              </a:rPr>
              <a:t>dân</a:t>
            </a:r>
            <a:r>
              <a:rPr lang="en-US" altLang="en-US" sz="2800" b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ea typeface="Calibri" pitchFamily="34" charset="0"/>
                <a:cs typeface="Times New Roman" pitchFamily="18" charset="0"/>
              </a:rPr>
              <a:t>số</a:t>
            </a:r>
            <a:r>
              <a:rPr lang="en-US" altLang="en-US" sz="2800" b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 b="1" err="1" smtClean="0">
                <a:ea typeface="Calibri" pitchFamily="34" charset="0"/>
                <a:cs typeface="Times New Roman" pitchFamily="18" charset="0"/>
              </a:rPr>
              <a:t>theo</a:t>
            </a:r>
            <a:r>
              <a:rPr lang="en-US" altLang="en-US" sz="2800" b="1" smtClean="0">
                <a:ea typeface="Calibri" pitchFamily="34" charset="0"/>
                <a:cs typeface="Times New Roman" pitchFamily="18" charset="0"/>
              </a:rPr>
              <a:t> nhóm tuổi </a:t>
            </a:r>
            <a:r>
              <a:rPr lang="en-US" altLang="en-US" sz="2800" b="1" i="1" smtClean="0">
                <a:ea typeface="Calibri" pitchFamily="34" charset="0"/>
                <a:cs typeface="Times New Roman" pitchFamily="18" charset="0"/>
              </a:rPr>
              <a:t>(%)</a:t>
            </a:r>
            <a:endParaRPr lang="en-US" altLang="en-US" sz="2800" b="1" i="1" dirty="0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7915" y="418117"/>
            <a:ext cx="4710656" cy="1477328"/>
          </a:xfrm>
          <a:prstGeom prst="rect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000" b="1" i="1" u="sng" smtClean="0">
                <a:solidFill>
                  <a:srgbClr val="FF0000"/>
                </a:solidFill>
                <a:cs typeface="Times New Roman" panose="02020603050405020304" pitchFamily="18" charset="0"/>
              </a:rPr>
              <a:t>+Nhóm 1,3:</a:t>
            </a:r>
            <a:r>
              <a:rPr lang="en-US" sz="3000" b="1" smtClean="0">
                <a:solidFill>
                  <a:srgbClr val="FF0000"/>
                </a:solidFill>
                <a:cs typeface="Times New Roman" panose="02020603050405020304" pitchFamily="18" charset="0"/>
              </a:rPr>
              <a:t> Nhận xét sự thay đổi cơ cấu dân số theo nhóm tuổi ở nước ta.</a:t>
            </a:r>
            <a:endParaRPr lang="en-US" sz="3000" b="1" dirty="0">
              <a:solidFill>
                <a:srgbClr val="FF0000"/>
              </a:solidFill>
            </a:endParaRPr>
          </a:p>
        </p:txBody>
      </p:sp>
      <p:pic>
        <p:nvPicPr>
          <p:cNvPr id="15" name="Picture 2" descr="El Trabajo Pareja El Amor Dia De San Valentin, De, Colega, Fácil PNG y PSD  para Descargar Gratis | Pngtre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8595" y="0"/>
            <a:ext cx="1123406" cy="112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WordArt 5"/>
          <p:cNvSpPr>
            <a:spLocks noChangeArrowheads="1" noChangeShapeType="1" noTextEdit="1"/>
          </p:cNvSpPr>
          <p:nvPr/>
        </p:nvSpPr>
        <p:spPr bwMode="auto">
          <a:xfrm>
            <a:off x="5454945" y="130628"/>
            <a:ext cx="3823855" cy="697537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8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THẢO </a:t>
            </a:r>
            <a:r>
              <a:rPr lang="en-US" sz="2800" kern="1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LUẬN </a:t>
            </a:r>
            <a:r>
              <a:rPr lang="en-US" sz="2800" kern="10" smtClean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NHÓM</a:t>
            </a:r>
            <a:endParaRPr lang="en-US" sz="2800" kern="10" dirty="0">
              <a:ln w="19050">
                <a:solidFill>
                  <a:srgbClr val="FF00FF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7224" y="4428210"/>
            <a:ext cx="6538418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Cơ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cấu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dân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độ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tuổi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Tỉ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lệ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dân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dưới</a:t>
            </a: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 15</a:t>
            </a:r>
            <a:r>
              <a:rPr kumimoji="0" lang="en-US" sz="3000" b="1" i="0" u="none" strike="noStrike" kern="1200" cap="none" spc="0" normalizeH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tuổi</a:t>
            </a: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giảm</a:t>
            </a: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Tỉ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lệ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dân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3000" b="1" i="0" u="none" strike="noStrike" kern="1200" cap="none" spc="0" normalizeH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15 - 64 tuổi: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giảm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Tỉ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lệ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dân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000" b="1" i="0" u="none" strike="noStrike" kern="1200" cap="none" spc="0" normalizeH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từ </a:t>
            </a: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60 tuổi trở</a:t>
            </a:r>
            <a:r>
              <a:rPr kumimoji="0" lang="en-US" sz="3000" b="1" i="0" u="none" strike="noStrike" kern="1200" cap="none" spc="0" normalizeH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lên</a:t>
            </a: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tăng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ight Brace 17"/>
          <p:cNvSpPr/>
          <p:nvPr/>
        </p:nvSpPr>
        <p:spPr>
          <a:xfrm>
            <a:off x="6878472" y="5014408"/>
            <a:ext cx="373036" cy="11430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19916" y="4986312"/>
            <a:ext cx="4435522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1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Cơ cấu dân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trẻ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nhưng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đang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xu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hướng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già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hóa</a:t>
            </a:r>
            <a:endParaRPr kumimoji="0" lang="en-US" sz="3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1675"/>
    </mc:Choice>
    <mc:Fallback xmlns="">
      <p:transition spd="slow" advClick="0" advTm="616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5F295B-4E73-4941-B32D-88CC9D7793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1"/>
          <a:stretch/>
        </p:blipFill>
        <p:spPr>
          <a:xfrm>
            <a:off x="20" y="1281"/>
            <a:ext cx="12191980" cy="6856719"/>
          </a:xfrm>
          <a:prstGeom prst="rect">
            <a:avLst/>
          </a:prstGeom>
        </p:spPr>
      </p:pic>
      <mc:AlternateContent xmlns:mc="http://schemas.openxmlformats.org/markup-compatibility/2006">
        <mc:Choice xmlns="" xmlns:am3d="http://schemas.microsoft.com/office/drawing/2017/model3d" Requires="am3d">
          <p:graphicFrame>
            <p:nvGraphicFramePr>
              <p:cNvPr id="6" name="Kiểu 3D 6" descr="The Earth">
                <a:extLst>
                  <a:ext uri="{FF2B5EF4-FFF2-40B4-BE49-F238E27FC236}">
                    <a16:creationId xmlns:a16="http://schemas.microsoft.com/office/drawing/2014/main" id="{BBA11CFB-DAA6-4343-8F28-DFADCCD2806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69264291"/>
                  </p:ext>
                </p:extLst>
              </p:nvPr>
            </p:nvGraphicFramePr>
            <p:xfrm>
              <a:off x="194553" y="4597881"/>
              <a:ext cx="2071755" cy="2071756"/>
            </p:xfrm>
            <a:graphic>
              <a:graphicData uri="http://schemas.microsoft.com/office/drawing/2017/model3d">
                <am3d:model3d r:embed="">
                  <am3d:spPr>
                    <a:xfrm>
                      <a:off x="0" y="0"/>
                      <a:ext cx="2071755" cy="2071756"/>
                    </a:xfrm>
                    <a:prstGeom prst="rect">
                      <a:avLst/>
                    </a:prstGeom>
                  </am3d:spPr>
                  <am3d:camera>
                    <am3d:pos x="0" y="0" z="8051630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920067" d="1000000"/>
                    <am3d:preTrans dx="19744" dy="-17995985" dz="103"/>
                    <am3d:scale>
                      <am3d:sx n="1000000" d="1000000"/>
                      <am3d:sy n="1000000" d="1000000"/>
                      <am3d:sz n="1000000" d="1000000"/>
                    </am3d:scale>
                    <am3d:rot ax="4191953" ay="-935331" az="-2174462"/>
                    <am3d:postTrans dx="0" dy="0" dz="0"/>
                  </am3d:trans>
                  <am3d:raster rName="Office3DRenderer" rVer="16.0.8326">
                    <am3d:blip r:embed=""/>
                  </am3d:raster>
                  <am3d:objViewport viewportSz="363032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Kiểu 3D 6" descr="The Earth">
                <a:extLst>
                  <a:ext uri="{FF2B5EF4-FFF2-40B4-BE49-F238E27FC236}">
                    <a16:creationId xmlns:a16="http://schemas.microsoft.com/office/drawing/2014/main" id="{BBA11CFB-DAA6-4343-8F28-DFADCCD2806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4553" y="4597885"/>
                <a:ext cx="2071755" cy="2071755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/>
          <p:cNvSpPr txBox="1"/>
          <p:nvPr/>
        </p:nvSpPr>
        <p:spPr>
          <a:xfrm>
            <a:off x="1209037" y="2377445"/>
            <a:ext cx="9707880" cy="101566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6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1. Dân tộc và dân số</a:t>
            </a:r>
            <a:endParaRPr lang="en-US" sz="6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3589" y="1201783"/>
            <a:ext cx="101498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smtClean="0">
                <a:solidFill>
                  <a:schemeClr val="bg1"/>
                </a:solidFill>
              </a:rPr>
              <a:t>CHƯƠNG 1. ĐỊA LÍ DÂN CƯ VIỆT NAM</a:t>
            </a:r>
            <a:endParaRPr lang="en-US" sz="5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91214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  <a:endParaRPr lang="en-US" sz="4000" b="1">
              <a:solidFill>
                <a:srgbClr val="007A37"/>
              </a:solidFill>
              <a:cs typeface="Arial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76594" y="713326"/>
            <a:ext cx="7321486" cy="104643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3000" b="1" u="sng" smtClean="0">
                <a:solidFill>
                  <a:srgbClr val="002060"/>
                </a:solidFill>
                <a:cs typeface="Arial" pitchFamily="34" charset="0"/>
              </a:rPr>
              <a:t>2. Dân số</a:t>
            </a:r>
          </a:p>
          <a:p>
            <a:pPr algn="just"/>
            <a:r>
              <a:rPr lang="en-US" sz="3000" b="1" i="1" smtClean="0">
                <a:solidFill>
                  <a:srgbClr val="002060"/>
                </a:solidFill>
                <a:cs typeface="Arial" pitchFamily="34" charset="0"/>
              </a:rPr>
              <a:t>b. Cơ cấu dân số theo nhóm tuổi và giới tính</a:t>
            </a:r>
            <a:endParaRPr lang="en-US" sz="3000" i="1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72955" y="1641049"/>
            <a:ext cx="1142317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smtClean="0"/>
              <a:t>- Cơ cấu theo nhóm tuổi: </a:t>
            </a:r>
          </a:p>
          <a:p>
            <a:pPr algn="just">
              <a:lnSpc>
                <a:spcPct val="150000"/>
              </a:lnSpc>
            </a:pPr>
            <a:r>
              <a:rPr lang="en-US" sz="3200" b="1" smtClean="0"/>
              <a:t>+ Tỉ lệ dân số dưới 15 tuổi giảm; từ 65 tuổi trở lên tăng; từ 15 - 64 tuổi chiếm tỉ lệ lớn nhất. </a:t>
            </a:r>
          </a:p>
          <a:p>
            <a:pPr algn="just">
              <a:lnSpc>
                <a:spcPct val="150000"/>
              </a:lnSpc>
            </a:pPr>
            <a:r>
              <a:rPr lang="en-US" sz="3200" b="1" smtClean="0"/>
              <a:t>+ Việt Nam đang ở trong thời kì dân số vàng và có xu hướng già hoá dân số. 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332568" y="1578068"/>
          <a:ext cx="6687989" cy="1554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55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5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54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54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54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54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54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Năm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1999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2009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2021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rgbClr val="3333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Nam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</a:rPr>
                        <a:t>Nữ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Nam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</a:rPr>
                        <a:t>Nữ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Nam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</a:rPr>
                        <a:t>Nữ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</a:rPr>
                        <a:t>Tổng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49,2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50,8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49,4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50,6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49,8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50,2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184199" y="1034315"/>
            <a:ext cx="69668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2800" b="1" dirty="0" smtClean="0">
                <a:ea typeface="Calibri" pitchFamily="34" charset="0"/>
                <a:cs typeface="Times New Roman" pitchFamily="18" charset="0"/>
              </a:rPr>
              <a:t>Cơ </a:t>
            </a:r>
            <a:r>
              <a:rPr lang="en-US" altLang="en-US" sz="2800" b="1" dirty="0" err="1" smtClean="0">
                <a:ea typeface="Calibri" pitchFamily="34" charset="0"/>
                <a:cs typeface="Times New Roman" pitchFamily="18" charset="0"/>
              </a:rPr>
              <a:t>cấu</a:t>
            </a:r>
            <a:r>
              <a:rPr lang="en-US" altLang="en-US" sz="2800" b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ea typeface="Calibri" pitchFamily="34" charset="0"/>
                <a:cs typeface="Times New Roman" pitchFamily="18" charset="0"/>
              </a:rPr>
              <a:t>dân</a:t>
            </a:r>
            <a:r>
              <a:rPr lang="en-US" altLang="en-US" sz="2800" b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ea typeface="Calibri" pitchFamily="34" charset="0"/>
                <a:cs typeface="Times New Roman" pitchFamily="18" charset="0"/>
              </a:rPr>
              <a:t>số</a:t>
            </a:r>
            <a:r>
              <a:rPr lang="en-US" altLang="en-US" sz="2800" b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 b="1" err="1" smtClean="0">
                <a:ea typeface="Calibri" pitchFamily="34" charset="0"/>
                <a:cs typeface="Times New Roman" pitchFamily="18" charset="0"/>
              </a:rPr>
              <a:t>theo</a:t>
            </a:r>
            <a:r>
              <a:rPr lang="en-US" altLang="en-US" sz="2800" b="1" smtClean="0">
                <a:ea typeface="Calibri" pitchFamily="34" charset="0"/>
                <a:cs typeface="Times New Roman" pitchFamily="18" charset="0"/>
              </a:rPr>
              <a:t> giới </a:t>
            </a:r>
            <a:r>
              <a:rPr lang="en-US" altLang="en-US" sz="2800" b="1" dirty="0" err="1" smtClean="0">
                <a:ea typeface="Calibri" pitchFamily="34" charset="0"/>
                <a:cs typeface="Times New Roman" pitchFamily="18" charset="0"/>
              </a:rPr>
              <a:t>tính</a:t>
            </a:r>
            <a:r>
              <a:rPr lang="en-US" altLang="en-US" sz="2800" b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ea typeface="Calibri" pitchFamily="34" charset="0"/>
                <a:cs typeface="Times New Roman" pitchFamily="18" charset="0"/>
              </a:rPr>
              <a:t>của</a:t>
            </a:r>
            <a:r>
              <a:rPr lang="en-US" altLang="en-US" sz="2800" b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 b="1" err="1" smtClean="0">
                <a:ea typeface="Calibri" pitchFamily="34" charset="0"/>
                <a:cs typeface="Times New Roman" pitchFamily="18" charset="0"/>
              </a:rPr>
              <a:t>nước</a:t>
            </a:r>
            <a:r>
              <a:rPr lang="en-US" altLang="en-US" sz="2800" b="1" smtClean="0">
                <a:ea typeface="Calibri" pitchFamily="34" charset="0"/>
                <a:cs typeface="Times New Roman" pitchFamily="18" charset="0"/>
              </a:rPr>
              <a:t> ta </a:t>
            </a:r>
            <a:r>
              <a:rPr lang="en-US" altLang="en-US" sz="2800" b="1" i="1" smtClean="0">
                <a:ea typeface="Calibri" pitchFamily="34" charset="0"/>
                <a:cs typeface="Times New Roman" pitchFamily="18" charset="0"/>
              </a:rPr>
              <a:t>(%)</a:t>
            </a:r>
            <a:endParaRPr lang="en-US" altLang="en-US" sz="2800" b="1" i="1" dirty="0" smtClean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20" y="1754904"/>
            <a:ext cx="4741817" cy="2573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135660" y="68240"/>
            <a:ext cx="4762909" cy="1477328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000" b="1" i="1" u="sng" smtClean="0">
                <a:solidFill>
                  <a:srgbClr val="006666"/>
                </a:solidFill>
                <a:cs typeface="Times New Roman" panose="02020603050405020304" pitchFamily="18" charset="0"/>
              </a:rPr>
              <a:t>+Nhóm 2,4:</a:t>
            </a:r>
            <a:r>
              <a:rPr lang="en-US" sz="3000" b="1" i="1" smtClean="0">
                <a:solidFill>
                  <a:srgbClr val="006666"/>
                </a:solidFill>
                <a:cs typeface="Times New Roman" panose="02020603050405020304" pitchFamily="18" charset="0"/>
              </a:rPr>
              <a:t> </a:t>
            </a:r>
            <a:r>
              <a:rPr lang="en-US" sz="3000" b="1" smtClean="0">
                <a:solidFill>
                  <a:srgbClr val="006666"/>
                </a:solidFill>
                <a:cs typeface="Times New Roman" panose="02020603050405020304" pitchFamily="18" charset="0"/>
              </a:rPr>
              <a:t>Nhận xét sự thay đổi cơ cấu dân số theo giới tính ở nước ta.</a:t>
            </a:r>
            <a:endParaRPr lang="en-US" sz="3000" b="1" dirty="0">
              <a:solidFill>
                <a:srgbClr val="006666"/>
              </a:solidFill>
            </a:endParaRPr>
          </a:p>
        </p:txBody>
      </p:sp>
      <p:pic>
        <p:nvPicPr>
          <p:cNvPr id="15" name="Picture 2" descr="El Trabajo Pareja El Amor Dia De San Valentin, De, Colega, Fácil PNG y PSD  para Descargar Gratis | Pngtre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8595" y="0"/>
            <a:ext cx="1123406" cy="112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WordArt 5"/>
          <p:cNvSpPr>
            <a:spLocks noChangeArrowheads="1" noChangeShapeType="1" noTextEdit="1"/>
          </p:cNvSpPr>
          <p:nvPr/>
        </p:nvSpPr>
        <p:spPr bwMode="auto">
          <a:xfrm>
            <a:off x="5454945" y="130628"/>
            <a:ext cx="3823855" cy="697537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8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THẢO </a:t>
            </a:r>
            <a:r>
              <a:rPr lang="en-US" sz="2800" kern="1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LUẬN </a:t>
            </a:r>
            <a:r>
              <a:rPr lang="en-US" sz="2800" kern="10" smtClean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NHÓM</a:t>
            </a:r>
            <a:endParaRPr lang="en-US" sz="2800" kern="10" dirty="0">
              <a:ln w="19050">
                <a:solidFill>
                  <a:srgbClr val="FF00FF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7223" y="4428210"/>
            <a:ext cx="6702192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Cơ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cấu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dân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giới</a:t>
            </a:r>
            <a:r>
              <a:rPr kumimoji="0" lang="en-US" sz="30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tính</a:t>
            </a: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:</a:t>
            </a: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Tỉ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lệ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dân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nữ</a:t>
            </a:r>
            <a:r>
              <a:rPr kumimoji="0" lang="en-US" sz="3000" b="1" i="0" u="none" strike="noStrike" kern="1200" cap="none" spc="0" normalizeH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luôn lớn hơn nam.</a:t>
            </a:r>
            <a:endParaRPr kumimoji="0" lang="en-US" sz="3000" b="1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Tỉ lệ dân số nữ</a:t>
            </a:r>
            <a:r>
              <a:rPr kumimoji="0" lang="en-US" sz="3000" b="1" i="0" u="none" strike="noStrike" kern="1200" cap="none" spc="0" normalizeH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có xu hướng</a:t>
            </a: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: giảm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Giới</a:t>
            </a:r>
            <a:r>
              <a:rPr kumimoji="0" lang="en-US" sz="3000" b="1" i="0" u="none" strike="noStrike" kern="1200" cap="none" spc="0" normalizeH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tính khi sinh: 112 bé nam/100 nữ.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ight Brace 17"/>
          <p:cNvSpPr/>
          <p:nvPr/>
        </p:nvSpPr>
        <p:spPr>
          <a:xfrm>
            <a:off x="6946712" y="5014408"/>
            <a:ext cx="373036" cy="11430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19916" y="4713352"/>
            <a:ext cx="4435522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1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Cơ cấu dân </a:t>
            </a:r>
            <a:r>
              <a:rPr kumimoji="0" lang="en-US" sz="3000" b="1" i="1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0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1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3000" b="1" i="1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giới tính ở nước ta </a:t>
            </a:r>
            <a:r>
              <a:rPr kumimoji="0" lang="en-US" sz="3000" b="1" i="1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khá</a:t>
            </a:r>
            <a:r>
              <a:rPr kumimoji="0" lang="en-US" sz="3000" b="1" i="1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cân bằng.</a:t>
            </a:r>
            <a:endParaRPr kumimoji="0" lang="en-US" sz="3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1675"/>
    </mc:Choice>
    <mc:Fallback xmlns="">
      <p:transition spd="slow" advClick="0" advTm="616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  <a:endParaRPr lang="en-US" sz="4000" b="1">
              <a:solidFill>
                <a:srgbClr val="007A37"/>
              </a:solidFill>
              <a:cs typeface="Arial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76594" y="713326"/>
            <a:ext cx="7321486" cy="104643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3000" b="1" u="sng" smtClean="0">
                <a:solidFill>
                  <a:srgbClr val="002060"/>
                </a:solidFill>
                <a:cs typeface="Arial" pitchFamily="34" charset="0"/>
              </a:rPr>
              <a:t>2. Dân số</a:t>
            </a:r>
          </a:p>
          <a:p>
            <a:pPr algn="just"/>
            <a:r>
              <a:rPr lang="en-US" sz="3000" b="1" i="1" smtClean="0">
                <a:solidFill>
                  <a:srgbClr val="002060"/>
                </a:solidFill>
                <a:cs typeface="Arial" pitchFamily="34" charset="0"/>
              </a:rPr>
              <a:t>b. Cơ cấu dân số theo nhóm tuổi và giới tính</a:t>
            </a:r>
            <a:endParaRPr lang="en-US" sz="3000" i="1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72955" y="1600105"/>
            <a:ext cx="11668836" cy="1961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200" b="1" smtClean="0"/>
              <a:t>- Cơ cấu theo giới tính: </a:t>
            </a:r>
          </a:p>
          <a:p>
            <a:pPr algn="just">
              <a:lnSpc>
                <a:spcPct val="130000"/>
              </a:lnSpc>
            </a:pPr>
            <a:r>
              <a:rPr lang="en-US" sz="3200" b="1" smtClean="0"/>
              <a:t>+</a:t>
            </a:r>
            <a:r>
              <a:rPr lang="vi-VN" sz="3200" b="1" smtClean="0"/>
              <a:t> </a:t>
            </a:r>
            <a:r>
              <a:rPr lang="vi-VN" sz="3200" b="1" smtClean="0">
                <a:latin typeface="Calibri" pitchFamily="34" charset="0"/>
                <a:cs typeface="Calibri" pitchFamily="34" charset="0"/>
              </a:rPr>
              <a:t>Tỉ số giới tính khá cân bằng</a:t>
            </a:r>
            <a:r>
              <a:rPr lang="en-US" sz="3200" b="1" smtClean="0">
                <a:latin typeface="Calibri" pitchFamily="34" charset="0"/>
                <a:cs typeface="Calibri" pitchFamily="34" charset="0"/>
              </a:rPr>
              <a:t>:</a:t>
            </a:r>
            <a:r>
              <a:rPr lang="vi-VN" sz="3200" b="1" smtClean="0">
                <a:latin typeface="Calibri" pitchFamily="34" charset="0"/>
                <a:cs typeface="Calibri" pitchFamily="34" charset="0"/>
              </a:rPr>
              <a:t> 99</a:t>
            </a:r>
            <a:r>
              <a:rPr lang="en-US" sz="3200" b="1" smtClean="0">
                <a:latin typeface="Calibri" pitchFamily="34" charset="0"/>
                <a:cs typeface="Calibri" pitchFamily="34" charset="0"/>
              </a:rPr>
              <a:t>,</a:t>
            </a:r>
            <a:r>
              <a:rPr lang="vi-VN" sz="3200" b="1" smtClean="0">
                <a:latin typeface="Calibri" pitchFamily="34" charset="0"/>
                <a:cs typeface="Calibri" pitchFamily="34" charset="0"/>
              </a:rPr>
              <a:t>4 nam/100 nữ</a:t>
            </a:r>
            <a:r>
              <a:rPr lang="en-US" sz="3200" b="1" smtClean="0">
                <a:latin typeface="Calibri" pitchFamily="34" charset="0"/>
                <a:cs typeface="Calibri" pitchFamily="34" charset="0"/>
              </a:rPr>
              <a:t> (2021)</a:t>
            </a:r>
            <a:r>
              <a:rPr lang="vi-VN" sz="3200" b="1" smtClean="0">
                <a:latin typeface="Calibri" pitchFamily="34" charset="0"/>
                <a:cs typeface="Calibri" pitchFamily="34" charset="0"/>
              </a:rPr>
              <a:t>.</a:t>
            </a:r>
            <a:endParaRPr lang="en-US" sz="3200" b="1" smtClean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sz="3200" b="1" smtClean="0">
                <a:latin typeface="Calibri" pitchFamily="34" charset="0"/>
                <a:cs typeface="Calibri" pitchFamily="34" charset="0"/>
              </a:rPr>
              <a:t>+ Tình</a:t>
            </a:r>
            <a:r>
              <a:rPr lang="vi-VN" sz="3200" b="1" smtClean="0">
                <a:latin typeface="Calibri" pitchFamily="34" charset="0"/>
                <a:cs typeface="Calibri" pitchFamily="34" charset="0"/>
              </a:rPr>
              <a:t> trạng mất cân bằng giới tính khi sinh</a:t>
            </a:r>
            <a:r>
              <a:rPr lang="en-US" sz="3200" b="1" smtClean="0">
                <a:latin typeface="Calibri" pitchFamily="34" charset="0"/>
                <a:cs typeface="Calibri" pitchFamily="34" charset="0"/>
              </a:rPr>
              <a:t>:</a:t>
            </a:r>
            <a:r>
              <a:rPr lang="vi-VN" sz="3200" b="1" smtClean="0">
                <a:latin typeface="Calibri" pitchFamily="34" charset="0"/>
                <a:cs typeface="Calibri" pitchFamily="34" charset="0"/>
              </a:rPr>
              <a:t> 112 bé trai/100 bé gái.</a:t>
            </a:r>
            <a:endParaRPr lang="en-US" sz="3200" b="1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A55BAB53-F2A5-4408-9862-F215DBF37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680" y="348310"/>
            <a:ext cx="9652288" cy="59153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FB931-B13E-41B7-AB99-F53A2ADA8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9148" y="237377"/>
            <a:ext cx="5791200" cy="61764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endParaRPr lang="en-US" sz="4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F95C0F-F358-448E-AD0A-F2021FE33EB7}"/>
              </a:ext>
            </a:extLst>
          </p:cNvPr>
          <p:cNvSpPr/>
          <p:nvPr/>
        </p:nvSpPr>
        <p:spPr>
          <a:xfrm>
            <a:off x="2133600" y="2775839"/>
            <a:ext cx="385043" cy="523220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2CAB06-C717-43F4-8A99-69D4642BD834}"/>
              </a:ext>
            </a:extLst>
          </p:cNvPr>
          <p:cNvSpPr/>
          <p:nvPr/>
        </p:nvSpPr>
        <p:spPr>
          <a:xfrm>
            <a:off x="3310598" y="4129671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A75DEE-4535-4AAE-A750-7A82F782E6E4}"/>
              </a:ext>
            </a:extLst>
          </p:cNvPr>
          <p:cNvSpPr/>
          <p:nvPr/>
        </p:nvSpPr>
        <p:spPr>
          <a:xfrm>
            <a:off x="2518642" y="4816922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98022B-D793-41BC-AC66-D3BB519D8032}"/>
              </a:ext>
            </a:extLst>
          </p:cNvPr>
          <p:cNvSpPr/>
          <p:nvPr/>
        </p:nvSpPr>
        <p:spPr>
          <a:xfrm>
            <a:off x="4345361" y="4347627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454211-A9AA-4A2B-A88E-3FA87485C659}"/>
              </a:ext>
            </a:extLst>
          </p:cNvPr>
          <p:cNvSpPr/>
          <p:nvPr/>
        </p:nvSpPr>
        <p:spPr>
          <a:xfrm>
            <a:off x="253334" y="1188891"/>
            <a:ext cx="11748661" cy="792523"/>
          </a:xfrm>
          <a:prstGeom prst="rect">
            <a:avLst/>
          </a:prstGeom>
          <a:ln>
            <a:noFill/>
          </a:ln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500" b="1" i="1" smtClean="0">
                <a:solidFill>
                  <a:srgbClr val="7030A0"/>
                </a:solidFill>
              </a:rPr>
              <a:t>1. Người Kinh tập trung chủ yếu ở khu vực nào?</a:t>
            </a:r>
            <a:endParaRPr lang="en-US" sz="3500" b="1" dirty="0">
              <a:solidFill>
                <a:srgbClr val="7030A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4137" y="2375059"/>
            <a:ext cx="6823881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3500" b="1" i="1" smtClean="0">
                <a:solidFill>
                  <a:srgbClr val="0000FF"/>
                </a:solidFill>
              </a:rPr>
              <a:t>Đồng bằng, ven biển và trung du</a:t>
            </a:r>
            <a:endParaRPr lang="en-US" sz="35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27484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FB931-B13E-41B7-AB99-F53A2ADA8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9148" y="237377"/>
            <a:ext cx="5791200" cy="61764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endParaRPr lang="en-US" sz="4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F95C0F-F358-448E-AD0A-F2021FE33EB7}"/>
              </a:ext>
            </a:extLst>
          </p:cNvPr>
          <p:cNvSpPr/>
          <p:nvPr/>
        </p:nvSpPr>
        <p:spPr>
          <a:xfrm>
            <a:off x="2133600" y="2775839"/>
            <a:ext cx="385043" cy="523220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2CAB06-C717-43F4-8A99-69D4642BD834}"/>
              </a:ext>
            </a:extLst>
          </p:cNvPr>
          <p:cNvSpPr/>
          <p:nvPr/>
        </p:nvSpPr>
        <p:spPr>
          <a:xfrm>
            <a:off x="3310598" y="4129671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A75DEE-4535-4AAE-A750-7A82F782E6E4}"/>
              </a:ext>
            </a:extLst>
          </p:cNvPr>
          <p:cNvSpPr/>
          <p:nvPr/>
        </p:nvSpPr>
        <p:spPr>
          <a:xfrm>
            <a:off x="2518642" y="4816922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98022B-D793-41BC-AC66-D3BB519D8032}"/>
              </a:ext>
            </a:extLst>
          </p:cNvPr>
          <p:cNvSpPr/>
          <p:nvPr/>
        </p:nvSpPr>
        <p:spPr>
          <a:xfrm>
            <a:off x="4345361" y="4347627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454211-A9AA-4A2B-A88E-3FA87485C659}"/>
              </a:ext>
            </a:extLst>
          </p:cNvPr>
          <p:cNvSpPr/>
          <p:nvPr/>
        </p:nvSpPr>
        <p:spPr>
          <a:xfrm>
            <a:off x="253334" y="1188891"/>
            <a:ext cx="11372609" cy="1492714"/>
          </a:xfrm>
          <a:prstGeom prst="rect">
            <a:avLst/>
          </a:prstGeom>
          <a:ln>
            <a:noFill/>
          </a:ln>
        </p:spPr>
        <p:txBody>
          <a:bodyPr wrap="square" lIns="91438" tIns="45719" rIns="91438" bIns="45719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500" b="1" i="1" smtClean="0">
                <a:solidFill>
                  <a:srgbClr val="7030A0"/>
                </a:solidFill>
              </a:rPr>
              <a:t>2. Dân tộc nào sau đây sinh sống chủ yếu ở Tây Nguyên: Thái, Mường, Ê-đê, Ba-na, Chăm, Khơ-me?</a:t>
            </a:r>
            <a:endParaRPr lang="en-US" sz="3500" b="1" smtClean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73210" y="2888844"/>
            <a:ext cx="4433456" cy="67710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500" b="1" i="1" smtClean="0">
                <a:solidFill>
                  <a:srgbClr val="0000FF"/>
                </a:solidFill>
              </a:rPr>
              <a:t>Ê-đê và Ba-na.</a:t>
            </a:r>
            <a:endParaRPr lang="en-US" sz="35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27484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FB931-B13E-41B7-AB99-F53A2ADA8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9148" y="237377"/>
            <a:ext cx="5791200" cy="61764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endParaRPr lang="en-US" sz="4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F95C0F-F358-448E-AD0A-F2021FE33EB7}"/>
              </a:ext>
            </a:extLst>
          </p:cNvPr>
          <p:cNvSpPr/>
          <p:nvPr/>
        </p:nvSpPr>
        <p:spPr>
          <a:xfrm>
            <a:off x="2133600" y="2775839"/>
            <a:ext cx="385043" cy="523220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2CAB06-C717-43F4-8A99-69D4642BD834}"/>
              </a:ext>
            </a:extLst>
          </p:cNvPr>
          <p:cNvSpPr/>
          <p:nvPr/>
        </p:nvSpPr>
        <p:spPr>
          <a:xfrm>
            <a:off x="3310598" y="4129671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A75DEE-4535-4AAE-A750-7A82F782E6E4}"/>
              </a:ext>
            </a:extLst>
          </p:cNvPr>
          <p:cNvSpPr/>
          <p:nvPr/>
        </p:nvSpPr>
        <p:spPr>
          <a:xfrm>
            <a:off x="2518642" y="4816922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98022B-D793-41BC-AC66-D3BB519D8032}"/>
              </a:ext>
            </a:extLst>
          </p:cNvPr>
          <p:cNvSpPr/>
          <p:nvPr/>
        </p:nvSpPr>
        <p:spPr>
          <a:xfrm>
            <a:off x="4345361" y="4347627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454211-A9AA-4A2B-A88E-3FA87485C659}"/>
              </a:ext>
            </a:extLst>
          </p:cNvPr>
          <p:cNvSpPr/>
          <p:nvPr/>
        </p:nvSpPr>
        <p:spPr>
          <a:xfrm>
            <a:off x="253335" y="1188891"/>
            <a:ext cx="11268106" cy="1492714"/>
          </a:xfrm>
          <a:prstGeom prst="rect">
            <a:avLst/>
          </a:prstGeom>
          <a:ln>
            <a:noFill/>
          </a:ln>
        </p:spPr>
        <p:txBody>
          <a:bodyPr wrap="square" lIns="91438" tIns="45719" rIns="91438" bIns="45719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500" b="1" i="1" smtClean="0">
                <a:solidFill>
                  <a:srgbClr val="7030A0"/>
                </a:solidFill>
              </a:rPr>
              <a:t>3. Người Việt Nam sinh sống, làm việc và học tập chủ yếu ở quốc gia nào?</a:t>
            </a:r>
            <a:endParaRPr lang="en-US" sz="3500" b="1" smtClean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61612" y="3043799"/>
            <a:ext cx="2361063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500" b="1" i="1" smtClean="0">
                <a:solidFill>
                  <a:srgbClr val="0000FF"/>
                </a:solidFill>
              </a:rPr>
              <a:t>Hoa Kỳ</a:t>
            </a:r>
            <a:endParaRPr lang="en-US" sz="35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27484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FB931-B13E-41B7-AB99-F53A2ADA8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9148" y="237377"/>
            <a:ext cx="5791200" cy="61764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endParaRPr lang="en-US" sz="4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F95C0F-F358-448E-AD0A-F2021FE33EB7}"/>
              </a:ext>
            </a:extLst>
          </p:cNvPr>
          <p:cNvSpPr/>
          <p:nvPr/>
        </p:nvSpPr>
        <p:spPr>
          <a:xfrm>
            <a:off x="2133600" y="2775839"/>
            <a:ext cx="385043" cy="523220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2CAB06-C717-43F4-8A99-69D4642BD834}"/>
              </a:ext>
            </a:extLst>
          </p:cNvPr>
          <p:cNvSpPr/>
          <p:nvPr/>
        </p:nvSpPr>
        <p:spPr>
          <a:xfrm>
            <a:off x="3310598" y="4129671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A75DEE-4535-4AAE-A750-7A82F782E6E4}"/>
              </a:ext>
            </a:extLst>
          </p:cNvPr>
          <p:cNvSpPr/>
          <p:nvPr/>
        </p:nvSpPr>
        <p:spPr>
          <a:xfrm>
            <a:off x="2518642" y="4816922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98022B-D793-41BC-AC66-D3BB519D8032}"/>
              </a:ext>
            </a:extLst>
          </p:cNvPr>
          <p:cNvSpPr/>
          <p:nvPr/>
        </p:nvSpPr>
        <p:spPr>
          <a:xfrm>
            <a:off x="4345361" y="4347627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454211-A9AA-4A2B-A88E-3FA87485C659}"/>
              </a:ext>
            </a:extLst>
          </p:cNvPr>
          <p:cNvSpPr/>
          <p:nvPr/>
        </p:nvSpPr>
        <p:spPr>
          <a:xfrm>
            <a:off x="253334" y="1188891"/>
            <a:ext cx="10941535" cy="1492714"/>
          </a:xfrm>
          <a:prstGeom prst="rect">
            <a:avLst/>
          </a:prstGeom>
          <a:ln>
            <a:noFill/>
          </a:ln>
        </p:spPr>
        <p:txBody>
          <a:bodyPr wrap="square" lIns="91438" tIns="45719" rIns="91438" bIns="45719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500" b="1" i="1" smtClean="0">
                <a:solidFill>
                  <a:srgbClr val="7030A0"/>
                </a:solidFill>
              </a:rPr>
              <a:t>4. Năm 2021, dân số Việt Nam đứng sau các quốc gia nào ở Đông Nam Á?</a:t>
            </a:r>
            <a:endParaRPr lang="en-US" sz="3500" b="1" smtClean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1307" y="3071095"/>
            <a:ext cx="6346722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500" b="1" i="1" smtClean="0">
                <a:solidFill>
                  <a:srgbClr val="0000FF"/>
                </a:solidFill>
              </a:rPr>
              <a:t>In-đô-nê-xi-a và Phi-lip-pin.</a:t>
            </a:r>
            <a:endParaRPr lang="en-US" sz="35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27484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FB931-B13E-41B7-AB99-F53A2ADA8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9148" y="237377"/>
            <a:ext cx="5791200" cy="61764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endParaRPr lang="en-US" sz="4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F95C0F-F358-448E-AD0A-F2021FE33EB7}"/>
              </a:ext>
            </a:extLst>
          </p:cNvPr>
          <p:cNvSpPr/>
          <p:nvPr/>
        </p:nvSpPr>
        <p:spPr>
          <a:xfrm>
            <a:off x="2133600" y="2775839"/>
            <a:ext cx="385043" cy="523220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2CAB06-C717-43F4-8A99-69D4642BD834}"/>
              </a:ext>
            </a:extLst>
          </p:cNvPr>
          <p:cNvSpPr/>
          <p:nvPr/>
        </p:nvSpPr>
        <p:spPr>
          <a:xfrm>
            <a:off x="3310598" y="4129671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A75DEE-4535-4AAE-A750-7A82F782E6E4}"/>
              </a:ext>
            </a:extLst>
          </p:cNvPr>
          <p:cNvSpPr/>
          <p:nvPr/>
        </p:nvSpPr>
        <p:spPr>
          <a:xfrm>
            <a:off x="2518642" y="4816922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98022B-D793-41BC-AC66-D3BB519D8032}"/>
              </a:ext>
            </a:extLst>
          </p:cNvPr>
          <p:cNvSpPr/>
          <p:nvPr/>
        </p:nvSpPr>
        <p:spPr>
          <a:xfrm>
            <a:off x="4345361" y="4347627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454211-A9AA-4A2B-A88E-3FA87485C659}"/>
              </a:ext>
            </a:extLst>
          </p:cNvPr>
          <p:cNvSpPr/>
          <p:nvPr/>
        </p:nvSpPr>
        <p:spPr>
          <a:xfrm>
            <a:off x="253335" y="1188891"/>
            <a:ext cx="10889282" cy="1492714"/>
          </a:xfrm>
          <a:prstGeom prst="rect">
            <a:avLst/>
          </a:prstGeom>
          <a:ln>
            <a:noFill/>
          </a:ln>
        </p:spPr>
        <p:txBody>
          <a:bodyPr wrap="square" lIns="91438" tIns="45719" rIns="91438" bIns="45719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500" b="1" i="1" smtClean="0">
                <a:solidFill>
                  <a:srgbClr val="7030A0"/>
                </a:solidFill>
              </a:rPr>
              <a:t>5. Tỉ lệ tăng dân số ở nước ta hiện nay đang biến đổi theo xu hướng…</a:t>
            </a:r>
            <a:endParaRPr lang="en-US" sz="3500" b="1" smtClean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12480" y="2549226"/>
            <a:ext cx="3462845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500" b="1" i="1" smtClean="0">
                <a:solidFill>
                  <a:srgbClr val="0000FF"/>
                </a:solidFill>
              </a:rPr>
              <a:t>Giảm dần.</a:t>
            </a:r>
            <a:endParaRPr lang="en-US" sz="35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27484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FB931-B13E-41B7-AB99-F53A2ADA8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9148" y="237377"/>
            <a:ext cx="5791200" cy="61764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endParaRPr lang="en-US" sz="4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F95C0F-F358-448E-AD0A-F2021FE33EB7}"/>
              </a:ext>
            </a:extLst>
          </p:cNvPr>
          <p:cNvSpPr/>
          <p:nvPr/>
        </p:nvSpPr>
        <p:spPr>
          <a:xfrm>
            <a:off x="2133600" y="2775839"/>
            <a:ext cx="385043" cy="523220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2CAB06-C717-43F4-8A99-69D4642BD834}"/>
              </a:ext>
            </a:extLst>
          </p:cNvPr>
          <p:cNvSpPr/>
          <p:nvPr/>
        </p:nvSpPr>
        <p:spPr>
          <a:xfrm>
            <a:off x="3310598" y="4129671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A75DEE-4535-4AAE-A750-7A82F782E6E4}"/>
              </a:ext>
            </a:extLst>
          </p:cNvPr>
          <p:cNvSpPr/>
          <p:nvPr/>
        </p:nvSpPr>
        <p:spPr>
          <a:xfrm>
            <a:off x="2518642" y="4816922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98022B-D793-41BC-AC66-D3BB519D8032}"/>
              </a:ext>
            </a:extLst>
          </p:cNvPr>
          <p:cNvSpPr/>
          <p:nvPr/>
        </p:nvSpPr>
        <p:spPr>
          <a:xfrm>
            <a:off x="4345361" y="4347627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454211-A9AA-4A2B-A88E-3FA87485C659}"/>
              </a:ext>
            </a:extLst>
          </p:cNvPr>
          <p:cNvSpPr/>
          <p:nvPr/>
        </p:nvSpPr>
        <p:spPr>
          <a:xfrm>
            <a:off x="253334" y="1188891"/>
            <a:ext cx="11748661" cy="1436160"/>
          </a:xfrm>
          <a:prstGeom prst="rect">
            <a:avLst/>
          </a:prstGeom>
          <a:ln>
            <a:noFill/>
          </a:ln>
        </p:spPr>
        <p:txBody>
          <a:bodyPr wrap="square" lIns="91438" tIns="45719" rIns="91438" bIns="45719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500" b="1" i="1" smtClean="0">
                <a:solidFill>
                  <a:srgbClr val="7030A0"/>
                </a:solidFill>
              </a:rPr>
              <a:t>6. Về cơ cấu dân số theo nhóm tuổi hiện nay nước ta đang trong thời kì…</a:t>
            </a:r>
            <a:endParaRPr lang="en-US" sz="3500" b="1" smtClean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5794" y="2549226"/>
            <a:ext cx="7969531" cy="66171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500" b="1" i="1" smtClean="0">
                <a:solidFill>
                  <a:srgbClr val="0000FF"/>
                </a:solidFill>
              </a:rPr>
              <a:t>dân số vàng và có xu hướng già hóa</a:t>
            </a:r>
            <a:endParaRPr lang="en-US" sz="35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27484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63140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  <a:endParaRPr lang="en-US" sz="4000" b="1">
              <a:solidFill>
                <a:srgbClr val="007A37"/>
              </a:solidFill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6594" y="805937"/>
            <a:ext cx="7321486" cy="101566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000" b="1" u="sng" smtClean="0">
                <a:solidFill>
                  <a:srgbClr val="002060"/>
                </a:solidFill>
                <a:cs typeface="Arial" pitchFamily="34" charset="0"/>
              </a:rPr>
              <a:t>1. Dân tộc</a:t>
            </a:r>
          </a:p>
          <a:p>
            <a:r>
              <a:rPr lang="en-US" sz="3000" b="1" i="1" smtClean="0">
                <a:solidFill>
                  <a:srgbClr val="002060"/>
                </a:solidFill>
                <a:cs typeface="Arial" pitchFamily="34" charset="0"/>
              </a:rPr>
              <a:t>a. Các dân tộc ở Việt Nam</a:t>
            </a:r>
            <a:endParaRPr lang="en-US" sz="3000" i="1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239692" y="2664198"/>
            <a:ext cx="7348463" cy="3547882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30000"/>
              </a:lnSpc>
            </a:pPr>
            <a:r>
              <a:rPr lang="en-US" sz="2900" b="1" i="1" smtClean="0">
                <a:solidFill>
                  <a:srgbClr val="0000FF"/>
                </a:solidFill>
              </a:rPr>
              <a:t>    - Dựa vào những hiểu biết cá nhân, cho biết nước ta có bao nhiêu dân tộc? Kể tên một số dân tộc mà em biết.</a:t>
            </a:r>
          </a:p>
          <a:p>
            <a:pPr algn="just">
              <a:lnSpc>
                <a:spcPct val="130000"/>
              </a:lnSpc>
            </a:pPr>
            <a:r>
              <a:rPr lang="en-US" sz="2900" b="1" i="1" smtClean="0">
                <a:solidFill>
                  <a:srgbClr val="0000FF"/>
                </a:solidFill>
              </a:rPr>
              <a:t>    - Các dân tộc Việt Nam có những đặc điểm nào khác nhau?</a:t>
            </a:r>
            <a:endParaRPr lang="en-US" sz="2900" b="1" i="1">
              <a:solidFill>
                <a:srgbClr val="0000FF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197398" y="2120510"/>
            <a:ext cx="1000545" cy="108660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2214" y="3272477"/>
            <a:ext cx="4762500" cy="3571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FB931-B13E-41B7-AB99-F53A2ADA8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9148" y="237377"/>
            <a:ext cx="5791200" cy="61764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endParaRPr lang="en-US" sz="4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F95C0F-F358-448E-AD0A-F2021FE33EB7}"/>
              </a:ext>
            </a:extLst>
          </p:cNvPr>
          <p:cNvSpPr/>
          <p:nvPr/>
        </p:nvSpPr>
        <p:spPr>
          <a:xfrm>
            <a:off x="2133600" y="2775839"/>
            <a:ext cx="385043" cy="523220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2CAB06-C717-43F4-8A99-69D4642BD834}"/>
              </a:ext>
            </a:extLst>
          </p:cNvPr>
          <p:cNvSpPr/>
          <p:nvPr/>
        </p:nvSpPr>
        <p:spPr>
          <a:xfrm>
            <a:off x="3310598" y="4129671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A75DEE-4535-4AAE-A750-7A82F782E6E4}"/>
              </a:ext>
            </a:extLst>
          </p:cNvPr>
          <p:cNvSpPr/>
          <p:nvPr/>
        </p:nvSpPr>
        <p:spPr>
          <a:xfrm>
            <a:off x="2518642" y="4816922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98022B-D793-41BC-AC66-D3BB519D8032}"/>
              </a:ext>
            </a:extLst>
          </p:cNvPr>
          <p:cNvSpPr/>
          <p:nvPr/>
        </p:nvSpPr>
        <p:spPr>
          <a:xfrm>
            <a:off x="4345361" y="4347627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454211-A9AA-4A2B-A88E-3FA87485C659}"/>
              </a:ext>
            </a:extLst>
          </p:cNvPr>
          <p:cNvSpPr/>
          <p:nvPr/>
        </p:nvSpPr>
        <p:spPr>
          <a:xfrm>
            <a:off x="253334" y="1188891"/>
            <a:ext cx="11748661" cy="735969"/>
          </a:xfrm>
          <a:prstGeom prst="rect">
            <a:avLst/>
          </a:prstGeom>
          <a:ln>
            <a:noFill/>
          </a:ln>
        </p:spPr>
        <p:txBody>
          <a:bodyPr wrap="square" lIns="91438" tIns="45719" rIns="91438" bIns="45719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500" b="1" i="1" smtClean="0">
                <a:solidFill>
                  <a:srgbClr val="7030A0"/>
                </a:solidFill>
              </a:rPr>
              <a:t>7. Tỉ số giới tính khi sinh của nước ta năm 2021 là bao nhiêu?</a:t>
            </a:r>
            <a:endParaRPr lang="en-US" sz="3500" b="1" smtClean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41869" y="2549226"/>
            <a:ext cx="4433456" cy="67710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500" b="1" i="1" smtClean="0">
                <a:solidFill>
                  <a:srgbClr val="0000FF"/>
                </a:solidFill>
              </a:rPr>
              <a:t>112 bé trai/100 bé gái</a:t>
            </a:r>
            <a:endParaRPr lang="en-US" sz="35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27484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FB931-B13E-41B7-AB99-F53A2ADA8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9148" y="237377"/>
            <a:ext cx="5791200" cy="61764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endParaRPr lang="en-US" sz="4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F95C0F-F358-448E-AD0A-F2021FE33EB7}"/>
              </a:ext>
            </a:extLst>
          </p:cNvPr>
          <p:cNvSpPr/>
          <p:nvPr/>
        </p:nvSpPr>
        <p:spPr>
          <a:xfrm>
            <a:off x="2133600" y="2775839"/>
            <a:ext cx="385043" cy="523220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2CAB06-C717-43F4-8A99-69D4642BD834}"/>
              </a:ext>
            </a:extLst>
          </p:cNvPr>
          <p:cNvSpPr/>
          <p:nvPr/>
        </p:nvSpPr>
        <p:spPr>
          <a:xfrm>
            <a:off x="3310598" y="4129671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A75DEE-4535-4AAE-A750-7A82F782E6E4}"/>
              </a:ext>
            </a:extLst>
          </p:cNvPr>
          <p:cNvSpPr/>
          <p:nvPr/>
        </p:nvSpPr>
        <p:spPr>
          <a:xfrm>
            <a:off x="2518642" y="4816922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98022B-D793-41BC-AC66-D3BB519D8032}"/>
              </a:ext>
            </a:extLst>
          </p:cNvPr>
          <p:cNvSpPr/>
          <p:nvPr/>
        </p:nvSpPr>
        <p:spPr>
          <a:xfrm>
            <a:off x="4345361" y="4347627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454211-A9AA-4A2B-A88E-3FA87485C659}"/>
              </a:ext>
            </a:extLst>
          </p:cNvPr>
          <p:cNvSpPr/>
          <p:nvPr/>
        </p:nvSpPr>
        <p:spPr>
          <a:xfrm>
            <a:off x="253334" y="1188891"/>
            <a:ext cx="11748661" cy="735969"/>
          </a:xfrm>
          <a:prstGeom prst="rect">
            <a:avLst/>
          </a:prstGeom>
          <a:ln>
            <a:noFill/>
          </a:ln>
        </p:spPr>
        <p:txBody>
          <a:bodyPr wrap="square" lIns="91438" tIns="45719" rIns="91438" bIns="45719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500" b="1" i="1" smtClean="0">
                <a:solidFill>
                  <a:srgbClr val="7030A0"/>
                </a:solidFill>
              </a:rPr>
              <a:t>8. Hiện nay, sự phân bố các dân tộc ở nước ta…</a:t>
            </a:r>
            <a:endParaRPr lang="en-US" sz="3500" b="1" smtClean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30192" y="2549225"/>
            <a:ext cx="4845133" cy="66171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vi-VN" sz="35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đang</a:t>
            </a:r>
            <a:r>
              <a:rPr lang="en-US" sz="35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c</a:t>
            </a:r>
            <a:r>
              <a:rPr lang="en-US" sz="3500" b="1" i="1" smtClean="0">
                <a:solidFill>
                  <a:srgbClr val="0000FF"/>
                </a:solidFill>
              </a:rPr>
              <a:t>ó sự thay đổi.</a:t>
            </a:r>
            <a:endParaRPr lang="en-US" sz="35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27484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FB931-B13E-41B7-AB99-F53A2ADA8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9148" y="237377"/>
            <a:ext cx="5791200" cy="61764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endParaRPr lang="en-US" sz="4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F95C0F-F358-448E-AD0A-F2021FE33EB7}"/>
              </a:ext>
            </a:extLst>
          </p:cNvPr>
          <p:cNvSpPr/>
          <p:nvPr/>
        </p:nvSpPr>
        <p:spPr>
          <a:xfrm>
            <a:off x="2133600" y="2775839"/>
            <a:ext cx="385043" cy="523220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A75DEE-4535-4AAE-A750-7A82F782E6E4}"/>
              </a:ext>
            </a:extLst>
          </p:cNvPr>
          <p:cNvSpPr/>
          <p:nvPr/>
        </p:nvSpPr>
        <p:spPr>
          <a:xfrm>
            <a:off x="2518642" y="4816922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98022B-D793-41BC-AC66-D3BB519D8032}"/>
              </a:ext>
            </a:extLst>
          </p:cNvPr>
          <p:cNvSpPr/>
          <p:nvPr/>
        </p:nvSpPr>
        <p:spPr>
          <a:xfrm>
            <a:off x="4345361" y="4347627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454211-A9AA-4A2B-A88E-3FA87485C659}"/>
              </a:ext>
            </a:extLst>
          </p:cNvPr>
          <p:cNvSpPr/>
          <p:nvPr/>
        </p:nvSpPr>
        <p:spPr>
          <a:xfrm>
            <a:off x="253334" y="1188891"/>
            <a:ext cx="11748661" cy="735969"/>
          </a:xfrm>
          <a:prstGeom prst="rect">
            <a:avLst/>
          </a:prstGeom>
          <a:ln>
            <a:noFill/>
          </a:ln>
        </p:spPr>
        <p:txBody>
          <a:bodyPr wrap="square" lIns="91438" tIns="45719" rIns="91438" bIns="45719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500" b="1" i="1" smtClean="0">
                <a:solidFill>
                  <a:srgbClr val="7030A0"/>
                </a:solidFill>
              </a:rPr>
              <a:t>9. Hai dân tộc thiểu số có qui mô dân số lớn nhất nước ta là</a:t>
            </a:r>
            <a:endParaRPr lang="en-US" sz="3500" b="1" smtClean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07363" y="3122431"/>
            <a:ext cx="4845133" cy="66171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500" b="1" i="1" smtClean="0">
                <a:solidFill>
                  <a:srgbClr val="0000FF"/>
                </a:solidFill>
              </a:rPr>
              <a:t>Tày và Thái</a:t>
            </a:r>
            <a:endParaRPr lang="en-US" sz="35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27484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FB931-B13E-41B7-AB99-F53A2ADA8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9148" y="237377"/>
            <a:ext cx="5791200" cy="61764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endParaRPr lang="en-US" sz="4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F95C0F-F358-448E-AD0A-F2021FE33EB7}"/>
              </a:ext>
            </a:extLst>
          </p:cNvPr>
          <p:cNvSpPr/>
          <p:nvPr/>
        </p:nvSpPr>
        <p:spPr>
          <a:xfrm>
            <a:off x="2133600" y="2775839"/>
            <a:ext cx="385043" cy="523220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2CAB06-C717-43F4-8A99-69D4642BD834}"/>
              </a:ext>
            </a:extLst>
          </p:cNvPr>
          <p:cNvSpPr/>
          <p:nvPr/>
        </p:nvSpPr>
        <p:spPr>
          <a:xfrm>
            <a:off x="3310598" y="4129671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A75DEE-4535-4AAE-A750-7A82F782E6E4}"/>
              </a:ext>
            </a:extLst>
          </p:cNvPr>
          <p:cNvSpPr/>
          <p:nvPr/>
        </p:nvSpPr>
        <p:spPr>
          <a:xfrm>
            <a:off x="2518642" y="4816922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98022B-D793-41BC-AC66-D3BB519D8032}"/>
              </a:ext>
            </a:extLst>
          </p:cNvPr>
          <p:cNvSpPr/>
          <p:nvPr/>
        </p:nvSpPr>
        <p:spPr>
          <a:xfrm>
            <a:off x="4345361" y="4347627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454211-A9AA-4A2B-A88E-3FA87485C659}"/>
              </a:ext>
            </a:extLst>
          </p:cNvPr>
          <p:cNvSpPr/>
          <p:nvPr/>
        </p:nvSpPr>
        <p:spPr>
          <a:xfrm>
            <a:off x="253334" y="1188891"/>
            <a:ext cx="11748661" cy="732506"/>
          </a:xfrm>
          <a:prstGeom prst="rect">
            <a:avLst/>
          </a:prstGeom>
          <a:ln>
            <a:noFill/>
          </a:ln>
        </p:spPr>
        <p:txBody>
          <a:bodyPr wrap="square" lIns="91438" tIns="45719" rIns="91438" bIns="45719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500" b="1" i="1" smtClean="0">
                <a:solidFill>
                  <a:srgbClr val="7030A0"/>
                </a:solidFill>
              </a:rPr>
              <a:t>10. Nguyên nhân chủ yếu của vấn đề già hóa dân số nước ta là</a:t>
            </a:r>
            <a:endParaRPr lang="en-US" sz="3500" b="1" dirty="0">
              <a:solidFill>
                <a:srgbClr val="7030A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70246" y="2407546"/>
            <a:ext cx="9405080" cy="66171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500" b="1" i="1" smtClean="0">
                <a:solidFill>
                  <a:srgbClr val="0000FF"/>
                </a:solidFill>
              </a:rPr>
              <a:t>chất lượng cuộc sống ngày càng được nâng cao.</a:t>
            </a:r>
            <a:endParaRPr lang="en-US" sz="35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27484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570022" y="2058393"/>
            <a:ext cx="11210300" cy="3141404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lvl="0" algn="just">
              <a:lnSpc>
                <a:spcPct val="130000"/>
              </a:lnSpc>
            </a:pPr>
            <a:r>
              <a:rPr lang="en-US" sz="3200" b="1" i="1" smtClean="0">
                <a:solidFill>
                  <a:srgbClr val="0000FF"/>
                </a:solidFill>
                <a:cs typeface="Arial" pitchFamily="34" charset="0"/>
              </a:rPr>
              <a:t>Về nhà:</a:t>
            </a:r>
          </a:p>
          <a:p>
            <a:pPr lvl="0" algn="just">
              <a:lnSpc>
                <a:spcPct val="130000"/>
              </a:lnSpc>
            </a:pPr>
            <a:r>
              <a:rPr lang="en-US" sz="3200" b="1" i="1" smtClean="0">
                <a:solidFill>
                  <a:srgbClr val="0000FF"/>
                </a:solidFill>
                <a:cs typeface="Arial" pitchFamily="34" charset="0"/>
              </a:rPr>
              <a:t>+ Sưu tầm thông tin tư liệu viết 1 đoạn văn khoảng 10 dòng về một dân tộc thiểu số ở nước ta mà em biết.</a:t>
            </a:r>
          </a:p>
          <a:p>
            <a:pPr lvl="0" algn="just">
              <a:lnSpc>
                <a:spcPct val="130000"/>
              </a:lnSpc>
            </a:pPr>
            <a:r>
              <a:rPr lang="en-US" sz="3200" b="1" i="1" smtClean="0">
                <a:solidFill>
                  <a:srgbClr val="0000FF"/>
                </a:solidFill>
                <a:cs typeface="Arial" pitchFamily="34" charset="0"/>
              </a:rPr>
              <a:t>+ Dựa vào bảng 1.1 SGK vẽ biểu đồ thể hiện số dân và tỉ lệ dân số nước ta</a:t>
            </a:r>
            <a:r>
              <a:rPr lang="en-US" sz="1600" b="1" i="1" smtClean="0">
                <a:solidFill>
                  <a:srgbClr val="0000FF"/>
                </a:solidFill>
                <a:cs typeface="Arial" pitchFamily="34" charset="0"/>
              </a:rPr>
              <a:t>9,</a:t>
            </a:r>
            <a:r>
              <a:rPr lang="en-US" sz="3200" b="1" i="1" smtClean="0">
                <a:solidFill>
                  <a:srgbClr val="0000FF"/>
                </a:solidFill>
                <a:cs typeface="Arial" pitchFamily="34" charset="0"/>
              </a:rPr>
              <a:t> giai đoạn 1989 - 2021. Nhận xét.</a:t>
            </a:r>
          </a:p>
        </p:txBody>
      </p:sp>
      <p:pic>
        <p:nvPicPr>
          <p:cNvPr id="4" name="Picture 11" descr="question_pop_up_from_box_rotate_hg_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537" y="728354"/>
            <a:ext cx="1675732" cy="152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"/>
              </a:ext>
            </a:extLst>
          </a:blip>
          <a:srcRect/>
          <a:stretch>
            <a:fillRect/>
          </a:stretch>
        </p:blipFill>
        <p:spPr>
          <a:xfrm>
            <a:off x="10706343" y="4886717"/>
            <a:ext cx="1250868" cy="19712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1F2071E-DF8C-495C-8676-8F839E06F04F}"/>
              </a:ext>
            </a:extLst>
          </p:cNvPr>
          <p:cNvSpPr/>
          <p:nvPr/>
        </p:nvSpPr>
        <p:spPr>
          <a:xfrm>
            <a:off x="3689264" y="47500"/>
            <a:ext cx="4202443" cy="84125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700" b="1" u="sng" smtClean="0">
                <a:ln w="11430"/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VỀ NHÀ</a:t>
            </a:r>
            <a:endParaRPr lang="en-US" sz="4700" b="1" u="sng" dirty="0">
              <a:ln w="11430"/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How to Write a Genuine Thank You Note - Sugar and Spice">
            <a:extLst>
              <a:ext uri="{FF2B5EF4-FFF2-40B4-BE49-F238E27FC236}">
                <a16:creationId xmlns:a16="http://schemas.microsoft.com/office/drawing/2014/main" id="{A2CB3D84-D7B7-4A53-867E-EF721C4814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r="5504" b="-1"/>
          <a:stretch/>
        </p:blipFill>
        <p:spPr bwMode="auto">
          <a:xfrm>
            <a:off x="457200" y="457200"/>
            <a:ext cx="11277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15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63140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  <a:endParaRPr lang="en-US" sz="4000" b="1">
              <a:solidFill>
                <a:srgbClr val="007A37"/>
              </a:solidFill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6594" y="805937"/>
            <a:ext cx="7321486" cy="101566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000" b="1" u="sng" smtClean="0">
                <a:solidFill>
                  <a:srgbClr val="002060"/>
                </a:solidFill>
                <a:cs typeface="Arial" pitchFamily="34" charset="0"/>
              </a:rPr>
              <a:t>1. Dân tộc</a:t>
            </a:r>
          </a:p>
          <a:p>
            <a:r>
              <a:rPr lang="en-US" sz="3000" b="1" i="1" smtClean="0">
                <a:solidFill>
                  <a:srgbClr val="002060"/>
                </a:solidFill>
                <a:cs typeface="Arial" pitchFamily="34" charset="0"/>
              </a:rPr>
              <a:t>a. Các dân tộc ở Việt Nam</a:t>
            </a:r>
            <a:endParaRPr lang="en-US" sz="3000" i="1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09007" y="1737363"/>
            <a:ext cx="11717382" cy="754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/>
              <a:t>- Việt Nam có 54 dân tộc cùng chung sống.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0" y="0"/>
            <a:ext cx="5994400" cy="3282950"/>
            <a:chOff x="0" y="0"/>
            <a:chExt cx="2832" cy="2068"/>
          </a:xfrm>
          <a:solidFill>
            <a:schemeClr val="bg1"/>
          </a:solidFill>
        </p:grpSpPr>
        <p:pic>
          <p:nvPicPr>
            <p:cNvPr id="22532" name="Picture 4" descr="0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2832" cy="2068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</p:pic>
        <p:sp>
          <p:nvSpPr>
            <p:cNvPr id="22549" name="Text Box 21"/>
            <p:cNvSpPr txBox="1">
              <a:spLocks noChangeArrowheads="1"/>
            </p:cNvSpPr>
            <p:nvPr/>
          </p:nvSpPr>
          <p:spPr bwMode="auto">
            <a:xfrm>
              <a:off x="192" y="1632"/>
              <a:ext cx="1104" cy="271"/>
            </a:xfrm>
            <a:prstGeom prst="rect">
              <a:avLst/>
            </a:prstGeom>
            <a:grp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 b="1" smtClean="0">
                  <a:solidFill>
                    <a:srgbClr val="0000FF"/>
                  </a:solidFill>
                </a:rPr>
                <a:t>Dân tộc Thái</a:t>
              </a:r>
              <a:endParaRPr lang="en-US" sz="2200" b="1">
                <a:solidFill>
                  <a:srgbClr val="0000FF"/>
                </a:solidFill>
              </a:endParaRPr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5994400" y="0"/>
            <a:ext cx="6197600" cy="3276600"/>
            <a:chOff x="2832" y="0"/>
            <a:chExt cx="2928" cy="2064"/>
          </a:xfrm>
          <a:solidFill>
            <a:schemeClr val="bg1"/>
          </a:solidFill>
        </p:grpSpPr>
        <p:pic>
          <p:nvPicPr>
            <p:cNvPr id="22533" name="Picture 5" descr="0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32" y="0"/>
              <a:ext cx="2928" cy="206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</p:pic>
        <p:sp>
          <p:nvSpPr>
            <p:cNvPr id="22551" name="Text Box 23"/>
            <p:cNvSpPr txBox="1">
              <a:spLocks noChangeArrowheads="1"/>
            </p:cNvSpPr>
            <p:nvPr/>
          </p:nvSpPr>
          <p:spPr bwMode="auto">
            <a:xfrm>
              <a:off x="4656" y="0"/>
              <a:ext cx="1104" cy="271"/>
            </a:xfrm>
            <a:prstGeom prst="rect">
              <a:avLst/>
            </a:prstGeom>
            <a:grp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 b="1" smtClean="0">
                  <a:solidFill>
                    <a:srgbClr val="0000FF"/>
                  </a:solidFill>
                </a:rPr>
                <a:t>Dân tộc Tày</a:t>
              </a:r>
              <a:endParaRPr lang="en-US" sz="2200" b="1">
                <a:solidFill>
                  <a:srgbClr val="0000FF"/>
                </a:solidFill>
              </a:endParaRPr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0" y="3276600"/>
            <a:ext cx="3962400" cy="3581400"/>
            <a:chOff x="0" y="2064"/>
            <a:chExt cx="1872" cy="2256"/>
          </a:xfrm>
          <a:solidFill>
            <a:schemeClr val="bg1"/>
          </a:solidFill>
        </p:grpSpPr>
        <p:pic>
          <p:nvPicPr>
            <p:cNvPr id="22534" name="Picture 6" descr="Người Hmô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2064"/>
              <a:ext cx="1824" cy="2256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</p:pic>
        <p:sp>
          <p:nvSpPr>
            <p:cNvPr id="22553" name="Text Box 25"/>
            <p:cNvSpPr txBox="1">
              <a:spLocks noChangeArrowheads="1"/>
            </p:cNvSpPr>
            <p:nvPr/>
          </p:nvSpPr>
          <p:spPr bwMode="auto">
            <a:xfrm>
              <a:off x="624" y="3993"/>
              <a:ext cx="1248" cy="271"/>
            </a:xfrm>
            <a:prstGeom prst="rect">
              <a:avLst/>
            </a:prstGeom>
            <a:grp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 b="1" smtClean="0">
                  <a:solidFill>
                    <a:srgbClr val="0000FF"/>
                  </a:solidFill>
                </a:rPr>
                <a:t>Dân tộc H mông</a:t>
              </a:r>
              <a:endParaRPr lang="en-US" sz="2200" b="1">
                <a:solidFill>
                  <a:srgbClr val="0000FF"/>
                </a:solidFill>
              </a:endParaRPr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8026400" y="3276600"/>
            <a:ext cx="4165600" cy="3581400"/>
            <a:chOff x="4224" y="2064"/>
            <a:chExt cx="1536" cy="2256"/>
          </a:xfrm>
          <a:solidFill>
            <a:schemeClr val="bg1"/>
          </a:solidFill>
        </p:grpSpPr>
        <p:pic>
          <p:nvPicPr>
            <p:cNvPr id="22546" name="Picture 18" descr="Dao đỏ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24" y="2064"/>
              <a:ext cx="1536" cy="2256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</p:pic>
        <p:sp>
          <p:nvSpPr>
            <p:cNvPr id="22555" name="Text Box 27"/>
            <p:cNvSpPr txBox="1">
              <a:spLocks noChangeArrowheads="1"/>
            </p:cNvSpPr>
            <p:nvPr/>
          </p:nvSpPr>
          <p:spPr bwMode="auto">
            <a:xfrm>
              <a:off x="4320" y="4041"/>
              <a:ext cx="1200" cy="271"/>
            </a:xfrm>
            <a:prstGeom prst="rect">
              <a:avLst/>
            </a:prstGeom>
            <a:grp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 b="1" smtClean="0">
                  <a:solidFill>
                    <a:srgbClr val="0000FF"/>
                  </a:solidFill>
                </a:rPr>
                <a:t>Dân tộc Dao đỏ</a:t>
              </a:r>
              <a:endParaRPr lang="en-US" sz="2200" b="1">
                <a:solidFill>
                  <a:srgbClr val="0000FF"/>
                </a:solidFill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3860800" y="3276600"/>
            <a:ext cx="4165600" cy="3581400"/>
            <a:chOff x="1824" y="2064"/>
            <a:chExt cx="1968" cy="2256"/>
          </a:xfrm>
          <a:solidFill>
            <a:schemeClr val="bg1"/>
          </a:solidFill>
        </p:grpSpPr>
        <p:pic>
          <p:nvPicPr>
            <p:cNvPr id="22557" name="Picture 29" descr="Hà nhì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24" y="2064"/>
              <a:ext cx="1968" cy="2256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</p:pic>
        <p:sp>
          <p:nvSpPr>
            <p:cNvPr id="22561" name="Text Box 33"/>
            <p:cNvSpPr txBox="1">
              <a:spLocks noChangeArrowheads="1"/>
            </p:cNvSpPr>
            <p:nvPr/>
          </p:nvSpPr>
          <p:spPr bwMode="auto">
            <a:xfrm>
              <a:off x="2400" y="2208"/>
              <a:ext cx="1344" cy="271"/>
            </a:xfrm>
            <a:prstGeom prst="rect">
              <a:avLst/>
            </a:prstGeom>
            <a:grp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 b="1" smtClean="0">
                  <a:solidFill>
                    <a:srgbClr val="0000FF"/>
                  </a:solidFill>
                </a:rPr>
                <a:t>Dân tộc Hà Nhì</a:t>
              </a:r>
              <a:endParaRPr lang="en-US" sz="2200" b="1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63140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  <a:endParaRPr lang="en-US" sz="4000" b="1">
              <a:solidFill>
                <a:srgbClr val="007A37"/>
              </a:solidFill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6594" y="805937"/>
            <a:ext cx="7321486" cy="101566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000" b="1" u="sng" smtClean="0">
                <a:solidFill>
                  <a:srgbClr val="002060"/>
                </a:solidFill>
                <a:cs typeface="Arial" pitchFamily="34" charset="0"/>
              </a:rPr>
              <a:t>1. Dân tộc</a:t>
            </a:r>
          </a:p>
          <a:p>
            <a:r>
              <a:rPr lang="en-US" sz="3000" b="1" i="1" smtClean="0">
                <a:solidFill>
                  <a:srgbClr val="002060"/>
                </a:solidFill>
                <a:cs typeface="Arial" pitchFamily="34" charset="0"/>
              </a:rPr>
              <a:t>a. Các dân tộc ở Việt Nam</a:t>
            </a:r>
            <a:endParaRPr lang="en-US" sz="3000" i="1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310536" y="2701114"/>
            <a:ext cx="6567352" cy="142110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 defTabSz="1219170">
              <a:lnSpc>
                <a:spcPct val="150000"/>
              </a:lnSpc>
              <a:defRPr/>
            </a:pPr>
            <a:r>
              <a:rPr lang="en-US" sz="2900" b="1" i="1" smtClean="0">
                <a:solidFill>
                  <a:srgbClr val="0000FF"/>
                </a:solidFill>
                <a:cs typeface="Arial" pitchFamily="34" charset="0"/>
              </a:rPr>
              <a:t>      Quan sát biểu đồ, nhận xét tỉ lệ giữa các dân tộc ở nước ta.</a:t>
            </a:r>
            <a:endParaRPr lang="en-US" sz="2900" b="1" i="1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197398" y="1923980"/>
            <a:ext cx="1000545" cy="1086608"/>
          </a:xfrm>
          <a:prstGeom prst="rect">
            <a:avLst/>
          </a:prstGeom>
        </p:spPr>
      </p:pic>
      <p:pic>
        <p:nvPicPr>
          <p:cNvPr id="10" name="Picture 9" descr="Chart, pie chart&#10;&#10;Description automatically generated">
            <a:extLst>
              <a:ext uri="{FF2B5EF4-FFF2-40B4-BE49-F238E27FC236}">
                <a16:creationId xmlns:a16="http://schemas.microsoft.com/office/drawing/2014/main" id="{0442D093-FEE9-4F42-ADE6-0C1A01CB77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526" y="1616506"/>
            <a:ext cx="4879783" cy="4930090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7150258" y="1607710"/>
            <a:ext cx="4899546" cy="800219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Biểu đồ cơ cấu dân tộc của nước ta năm 2019 </a:t>
            </a:r>
            <a:r>
              <a:rPr kumimoji="0" lang="en-US" sz="23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(Đơn vị. %)</a:t>
            </a:r>
            <a:endParaRPr kumimoji="0" lang="en-US" sz="2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63140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  <a:endParaRPr lang="en-US" sz="4000" b="1">
              <a:solidFill>
                <a:srgbClr val="007A37"/>
              </a:solidFill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6594" y="805937"/>
            <a:ext cx="7321486" cy="101566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000" b="1" u="sng" smtClean="0">
                <a:solidFill>
                  <a:srgbClr val="002060"/>
                </a:solidFill>
                <a:cs typeface="Arial" pitchFamily="34" charset="0"/>
              </a:rPr>
              <a:t>1. Dân tộc</a:t>
            </a:r>
          </a:p>
          <a:p>
            <a:r>
              <a:rPr lang="en-US" sz="3000" b="1" i="1" smtClean="0">
                <a:solidFill>
                  <a:srgbClr val="002060"/>
                </a:solidFill>
                <a:cs typeface="Arial" pitchFamily="34" charset="0"/>
              </a:rPr>
              <a:t>a. Các dân tộc ở Việt Nam</a:t>
            </a:r>
            <a:endParaRPr lang="en-US" sz="3000" i="1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82881" y="1776552"/>
            <a:ext cx="1171738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smtClean="0"/>
              <a:t>- Dân tộc Kinh chiếm khoảng 85% dân số.</a:t>
            </a:r>
          </a:p>
          <a:p>
            <a:pPr algn="just">
              <a:lnSpc>
                <a:spcPct val="150000"/>
              </a:lnSpc>
            </a:pPr>
            <a:r>
              <a:rPr lang="en-US" sz="3200" b="1" smtClean="0"/>
              <a:t>- Các dân tộc thiểu số chiếm khoảng 15% dân số (2021).</a:t>
            </a: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82881" y="3161230"/>
            <a:ext cx="11717382" cy="71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smtClean="0"/>
              <a:t>- </a:t>
            </a:r>
            <a:r>
              <a:rPr lang="vi-VN" sz="3000" b="1" smtClean="0">
                <a:latin typeface="Calibri" pitchFamily="34" charset="0"/>
                <a:cs typeface="Calibri" pitchFamily="34" charset="0"/>
              </a:rPr>
              <a:t>Các dân tộc luôn đoàn kết, tạo nên cộng đồng các dân tộc Việt Nam.</a:t>
            </a:r>
            <a:endParaRPr lang="en-US" sz="3000" b="1" smtClean="0"/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63140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  <a:endParaRPr lang="en-US" sz="4000" b="1">
              <a:solidFill>
                <a:srgbClr val="007A37"/>
              </a:solidFill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6594" y="805937"/>
            <a:ext cx="7321486" cy="101566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000" b="1" u="sng" smtClean="0">
                <a:solidFill>
                  <a:srgbClr val="002060"/>
                </a:solidFill>
                <a:cs typeface="Arial" pitchFamily="34" charset="0"/>
              </a:rPr>
              <a:t>1. Dân tộc</a:t>
            </a:r>
          </a:p>
          <a:p>
            <a:r>
              <a:rPr lang="en-US" sz="3000" b="1" i="1" smtClean="0">
                <a:solidFill>
                  <a:srgbClr val="002060"/>
                </a:solidFill>
                <a:cs typeface="Arial" pitchFamily="34" charset="0"/>
              </a:rPr>
              <a:t>a. Các dân tộc ở Việt Nam</a:t>
            </a:r>
            <a:endParaRPr lang="en-US" sz="3000" i="1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323599" y="2465978"/>
            <a:ext cx="7448801" cy="1983191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 defTabSz="1219170">
              <a:lnSpc>
                <a:spcPct val="130000"/>
              </a:lnSpc>
              <a:defRPr/>
            </a:pPr>
            <a:r>
              <a:rPr lang="en-US" sz="3200" b="1" i="1" smtClean="0">
                <a:solidFill>
                  <a:srgbClr val="0000FF"/>
                </a:solidFill>
                <a:cs typeface="Arial" pitchFamily="34" charset="0"/>
              </a:rPr>
              <a:t>       </a:t>
            </a:r>
            <a:r>
              <a:rPr lang="en-US" sz="3200" b="1" i="1" smtClean="0">
                <a:solidFill>
                  <a:srgbClr val="0000FF"/>
                </a:solidFill>
              </a:rPr>
              <a:t>Kể tên một số phong tục, tập quán, sản phẩm thủ công của một số dân tộc mà em biết.</a:t>
            </a:r>
            <a:endParaRPr lang="en-US" sz="3200" b="1" i="1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197398" y="1732715"/>
            <a:ext cx="1000545" cy="1086608"/>
          </a:xfrm>
          <a:prstGeom prst="rect">
            <a:avLst/>
          </a:prstGeom>
        </p:spPr>
      </p:pic>
      <p:pic>
        <p:nvPicPr>
          <p:cNvPr id="8" name="Picture 2" descr="Dưới bóng nhà rông - Báo Gia Lai điện tử - Tin nhanh - Chính xác">
            <a:extLst>
              <a:ext uri="{FF2B5EF4-FFF2-40B4-BE49-F238E27FC236}">
                <a16:creationId xmlns:a16="http://schemas.microsoft.com/office/drawing/2014/main" id="{B0B43971-70BF-468C-9C0E-AAA4000BC2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1"/>
          <a:stretch/>
        </p:blipFill>
        <p:spPr bwMode="auto">
          <a:xfrm>
            <a:off x="6897189" y="4127852"/>
            <a:ext cx="4575767" cy="2573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8174" y="1071154"/>
            <a:ext cx="4483825" cy="29652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Hậu quả gia tăng dân số"/>
  <p:tag name="ISPRING_SLIDE_INDENT_LEVEL" val="0"/>
  <p:tag name="TIMING" val="|5.253|5.743|1.494|0.75|0.592|0.625|0.652|1.255|1.11|1.339|2.096|1.663|0.931|4.086|5.653|3.276|2.499|0.815|8.799|1.22"/>
  <p:tag name="ISPRING_SLIDE_ID_2" val="{1B3B83C9-B1AB-4792-AC13-8C2E56B9912E}"/>
  <p:tag name="GENSWF_ADVANCE_TIME" val="53.78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ơ cấu dân số"/>
  <p:tag name="ISPRING_SLIDE_INDENT_LEVEL" val="0"/>
  <p:tag name="TIMING" val="|12.595|17.172|2.189|5.781|2.172|11.796|0.584|3.533|1.703|1.328"/>
  <p:tag name="ISPRING_SLIDE_ID_2" val="{79C8B544-8D1C-4B3A-B590-8C5BFF2ADD6C}"/>
  <p:tag name="GENSWF_ADVANCE_TIME" val="61.67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ơ cấu dân số"/>
  <p:tag name="ISPRING_SLIDE_INDENT_LEVEL" val="0"/>
  <p:tag name="TIMING" val="|12.595|17.172|2.189|5.781|2.172|11.796|0.584|3.533|1.703|1.328"/>
  <p:tag name="ISPRING_SLIDE_ID_2" val="{79C8B544-8D1C-4B3A-B590-8C5BFF2ADD6C}"/>
  <p:tag name="GENSWF_ADVANCE_TIME" val="61.67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ơ cấu dân số"/>
  <p:tag name="ISPRING_SLIDE_INDENT_LEVEL" val="0"/>
  <p:tag name="TIMING" val="|12.595|17.172|2.189|5.781|2.172|11.796|0.584|3.533|1.703|1.328"/>
  <p:tag name="ISPRING_SLIDE_ID_2" val="{79C8B544-8D1C-4B3A-B590-8C5BFF2ADD6C}"/>
  <p:tag name="GENSWF_ADVANCE_TIME" val="61.67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</TotalTime>
  <Words>2448</Words>
  <Application>Microsoft Office PowerPoint</Application>
  <PresentationFormat>Widescreen</PresentationFormat>
  <Paragraphs>371</Paragraphs>
  <Slides>45</Slides>
  <Notes>25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5" baseType="lpstr">
      <vt:lpstr>Arial</vt:lpstr>
      <vt:lpstr>Calibri</vt:lpstr>
      <vt:lpstr>Calibri Light</vt:lpstr>
      <vt:lpstr>Cambria</vt:lpstr>
      <vt:lpstr>等线</vt:lpstr>
      <vt:lpstr>Roboto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TÔI LÀ THỦ TƯỚNG CHÍNH PHỦ VIỆT NAM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Trả lời nhanh</vt:lpstr>
      <vt:lpstr>Trả lời nhanh</vt:lpstr>
      <vt:lpstr>Trả lời nhanh</vt:lpstr>
      <vt:lpstr>Trả lời nhanh</vt:lpstr>
      <vt:lpstr>Trả lời nhanh</vt:lpstr>
      <vt:lpstr>Trả lời nhanh</vt:lpstr>
      <vt:lpstr>Trả lời nhanh</vt:lpstr>
      <vt:lpstr>Trả lời nhanh</vt:lpstr>
      <vt:lpstr>Trả lời nhanh</vt:lpstr>
      <vt:lpstr>Trả lời nhanh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94</cp:revision>
  <dcterms:created xsi:type="dcterms:W3CDTF">2021-08-30T08:45:47Z</dcterms:created>
  <dcterms:modified xsi:type="dcterms:W3CDTF">2024-09-21T00:38:15Z</dcterms:modified>
</cp:coreProperties>
</file>