
<file path=[Content_Types].xml><?xml version="1.0" encoding="utf-8"?>
<Types xmlns="http://schemas.openxmlformats.org/package/2006/content-types">
  <Default Extension="tiff" ContentType="image/tif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4" r:id="rId3"/>
    <p:sldId id="256" r:id="rId4"/>
    <p:sldId id="261" r:id="rId6"/>
    <p:sldId id="259" r:id="rId7"/>
    <p:sldId id="313" r:id="rId8"/>
    <p:sldId id="322" r:id="rId9"/>
    <p:sldId id="270" r:id="rId10"/>
    <p:sldId id="271" r:id="rId11"/>
    <p:sldId id="323" r:id="rId12"/>
    <p:sldId id="308" r:id="rId13"/>
    <p:sldId id="269" r:id="rId14"/>
    <p:sldId id="298" r:id="rId15"/>
    <p:sldId id="299" r:id="rId16"/>
    <p:sldId id="301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24"/>
            <p14:sldId id="256"/>
          </p14:sldIdLst>
        </p14:section>
        <p14:section name="Warm-up" id="{2214F3F4-2845-49C5-9FAC-8A0C77B6FD0B}">
          <p14:sldIdLst>
            <p14:sldId id="261"/>
            <p14:sldId id="259"/>
          </p14:sldIdLst>
        </p14:section>
        <p14:section name="Listen and chant" id="{F0DAE56A-85E4-44F7-9B30-495758122585}">
          <p14:sldIdLst>
            <p14:sldId id="313"/>
            <p14:sldId id="322"/>
            <p14:sldId id="270"/>
          </p14:sldIdLst>
        </p14:section>
        <p14:section name="Listen and tick" id="{58FEADAA-2791-46DD-8C65-45F39A928C83}">
          <p14:sldIdLst>
            <p14:sldId id="271"/>
          </p14:sldIdLst>
        </p14:section>
        <p14:section name="Look and trace" id="{27C6FD33-92F2-4D3A-AD71-847EEF8B2DE3}">
          <p14:sldIdLst>
            <p14:sldId id="323"/>
            <p14:sldId id="308"/>
          </p14:sldIdLst>
        </p14:section>
        <p14:section name="Wrap up" id="{7699F4D7-882D-441C-8DFE-54C512F945A8}">
          <p14:sldIdLst>
            <p14:sldId id="269"/>
            <p14:sldId id="298"/>
            <p14:sldId id="299"/>
            <p14:sldId id="301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73385" autoAdjust="0"/>
  </p:normalViewPr>
  <p:slideViewPr>
    <p:cSldViewPr snapToGrid="0">
      <p:cViewPr varScale="1">
        <p:scale>
          <a:sx n="60" d="100"/>
          <a:sy n="60" d="100"/>
        </p:scale>
        <p:origin x="1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 smtClean="0"/>
              <a:t>ball</a:t>
            </a:r>
            <a:r>
              <a:rPr lang="en-US" i="1" dirty="0"/>
              <a:t>, book </a:t>
            </a:r>
            <a:r>
              <a:rPr lang="en-US" i="0" dirty="0"/>
              <a:t>and</a:t>
            </a:r>
            <a:r>
              <a:rPr lang="en-US" i="1" dirty="0"/>
              <a:t> bike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  <a:endParaRPr lang="en-US" dirty="0"/>
          </a:p>
          <a:p>
            <a:endParaRPr lang="en-US" dirty="0"/>
          </a:p>
          <a:p>
            <a:r>
              <a:rPr lang="en-US" dirty="0"/>
              <a:t>Time: 2 minutes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words with TPR actions. </a:t>
            </a:r>
            <a:r>
              <a:rPr lang="en-US" dirty="0" smtClean="0"/>
              <a:t>Goodbye to </a:t>
            </a:r>
            <a:r>
              <a:rPr lang="en-US" dirty="0"/>
              <a:t>the words.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ball, bike, book,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one flashcard and do not show it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for the flashcard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say the sound of the letter B/b and the words in the chant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1. Have pupils listen and clap along.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2. Have pupils listen and do the TPR actions with teacher.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Suggested TPR actions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B (clap) b (clap) </a:t>
            </a:r>
            <a:r>
              <a:rPr lang="en-US" dirty="0" smtClean="0"/>
              <a:t>ball </a:t>
            </a:r>
            <a:r>
              <a:rPr lang="en-US" dirty="0"/>
              <a:t>(roll hands to make a ball)</a:t>
            </a: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B (clap) b (clap) book (open hands to make a book)</a:t>
            </a: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B (clap) b (clap) bike (spin hands to make cycling activity)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smtClean="0"/>
              <a:t>     + Round </a:t>
            </a:r>
            <a:r>
              <a:rPr lang="en-US" dirty="0"/>
              <a:t>3. Have pupils listen and do the actions and chant along.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smtClean="0"/>
              <a:t>     + Repeat </a:t>
            </a:r>
            <a:r>
              <a:rPr lang="en-US" dirty="0"/>
              <a:t>round 3 several times.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 in pairs.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repeat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tick </a:t>
            </a:r>
            <a:r>
              <a:rPr lang="en-US" dirty="0"/>
              <a:t>is divided into 2 steps. 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in the picture?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name of the box to open the box.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 the questions or do the action or say the words in the box.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.xml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microsoft.com/office/2007/relationships/media" Target="../media/media2.mp3"/><Relationship Id="rId11" Type="http://schemas.openxmlformats.org/officeDocument/2006/relationships/audio" Target="../media/media2.mp3"/><Relationship Id="rId10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5697" y="831772"/>
            <a:ext cx="8586652" cy="482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  <a:endParaRPr lang="en-US" sz="10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50650" y="1951958"/>
            <a:ext cx="3052594" cy="3411299"/>
            <a:chOff x="8050650" y="1951958"/>
            <a:chExt cx="3052594" cy="3411299"/>
          </a:xfrm>
        </p:grpSpPr>
        <p:sp>
          <p:nvSpPr>
            <p:cNvPr id="10" name="TextBox 9"/>
            <p:cNvSpPr txBox="1"/>
            <p:nvPr/>
          </p:nvSpPr>
          <p:spPr>
            <a:xfrm>
              <a:off x="8768306" y="1951958"/>
              <a:ext cx="2085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1" name="Picture 10"/>
            <p:cNvPicPr/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  <a:endParaRPr lang="en-US" sz="10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  <a:endParaRPr lang="en-US" sz="10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  <a:endParaRPr lang="en-US" sz="10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1865" b="1" kern="0" dirty="0">
                <a:solidFill>
                  <a:srgbClr val="0070C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Website</a:t>
            </a:r>
            <a:r>
              <a:rPr lang="en-US" sz="1865" kern="0" dirty="0">
                <a:solidFill>
                  <a:srgbClr val="0070C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865" i="1" kern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hoclieu.vn</a:t>
            </a:r>
            <a:endParaRPr lang="en-US" sz="1865" i="1" kern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defTabSz="1219200">
              <a:buClr>
                <a:srgbClr val="000000"/>
              </a:buClr>
              <a:defRPr/>
            </a:pPr>
            <a:r>
              <a:rPr lang="en-US" sz="1865" b="1" kern="0" dirty="0">
                <a:solidFill>
                  <a:srgbClr val="0070C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Fanpage</a:t>
            </a:r>
            <a:r>
              <a:rPr lang="en-US" sz="1865" kern="0" dirty="0">
                <a:solidFill>
                  <a:srgbClr val="0070C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:</a:t>
            </a:r>
            <a:r>
              <a:rPr lang="vi-VN" sz="1865" kern="0" dirty="0">
                <a:solidFill>
                  <a:srgbClr val="0070C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865" i="1" kern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facebook.com/</a:t>
            </a:r>
            <a:r>
              <a:rPr lang="vi-VN" sz="1865" i="1" kern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www.tienganhglobalsuccess.vn</a:t>
            </a:r>
            <a:endParaRPr lang="en-GB" sz="1865" i="1" kern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5218430" y="1448435"/>
            <a:ext cx="6973570" cy="540893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3685" y="694690"/>
            <a:ext cx="6838315" cy="41351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odoni MT Black" panose="02070A03080606020203" charset="0"/>
                <a:cs typeface="Bodoni MT Black" panose="02070A03080606020203" charset="0"/>
              </a:rPr>
              <a:t>Unit 1:</a:t>
            </a:r>
            <a:br>
              <a:rPr lang="en-US" sz="4000" b="1" dirty="0">
                <a:latin typeface="Bodoni MT Black" panose="02070A03080606020203" charset="0"/>
                <a:cs typeface="Bodoni MT Black" panose="02070A03080606020203" charset="0"/>
              </a:rPr>
            </a:br>
            <a:r>
              <a:rPr lang="en-US" sz="4000" b="1" dirty="0">
                <a:latin typeface="Bodoni MT Black" panose="02070A03080606020203" charset="0"/>
                <a:cs typeface="Bodoni MT Black" panose="02070A03080606020203" charset="0"/>
              </a:rPr>
              <a:t>In the school playground</a:t>
            </a:r>
            <a:r>
              <a:rPr lang="en-US" sz="4000" b="1" dirty="0">
                <a:latin typeface="Bodoni MT Black" panose="02070A03080606020203" charset="0"/>
                <a:cs typeface="Bodoni MT Black" panose="02070A03080606020203" charset="0"/>
                <a:sym typeface="+mn-ea"/>
              </a:rPr>
              <a:t> </a:t>
            </a:r>
            <a:br>
              <a:rPr lang="en-US" sz="4000" b="1" dirty="0">
                <a:latin typeface="Bodoni MT Black" panose="02070A03080606020203" charset="0"/>
                <a:cs typeface="Bodoni MT Black" panose="02070A03080606020203" charset="0"/>
                <a:sym typeface="+mn-ea"/>
              </a:rPr>
            </a:br>
            <a:r>
              <a:rPr lang="en-US" sz="4000" b="1" dirty="0">
                <a:latin typeface="Bodoni MT Black" panose="02070A03080606020203" charset="0"/>
                <a:cs typeface="Bodoni MT Black" panose="02070A03080606020203" charset="0"/>
                <a:sym typeface="+mn-ea"/>
              </a:rPr>
              <a:t>Lesson 2 (3,4,5)</a:t>
            </a:r>
            <a:endParaRPr lang="en-US" sz="4000" b="1" dirty="0">
              <a:latin typeface="Bodoni MT Black" panose="02070A03080606020203" charset="0"/>
              <a:cs typeface="Bodoni MT Black" panose="02070A030806060202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240" y="2043430"/>
            <a:ext cx="8704580" cy="2031365"/>
          </a:xfrm>
        </p:spPr>
        <p:txBody>
          <a:bodyPr vert="horz" lIns="91440" tIns="45720" rIns="91440" bIns="45720" rtlCol="0" anchor="b"/>
          <a:lstStyle/>
          <a:p>
            <a:pPr algn="ctr"/>
            <a:r>
              <a:rPr lang="en-US" sz="8800" kern="1200" dirty="0">
                <a:solidFill>
                  <a:srgbClr val="FF0000"/>
                </a:solidFill>
                <a:latin typeface="Bodoni MT Black" panose="02070A03080606020203" charset="0"/>
                <a:ea typeface="+mj-ea"/>
                <a:cs typeface="Bodoni MT Black" panose="02070A03080606020203" charset="0"/>
              </a:rPr>
              <a:t>Warm-up</a:t>
            </a:r>
            <a:endParaRPr lang="en-US" sz="8800" kern="1200" dirty="0">
              <a:solidFill>
                <a:srgbClr val="FF0000"/>
              </a:solidFill>
              <a:latin typeface="Bodoni MT Black" panose="02070A03080606020203" charset="0"/>
              <a:ea typeface="+mj-ea"/>
              <a:cs typeface="Bodoni MT Black" panose="02070A03080606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3670" y="1293933"/>
            <a:ext cx="1562318" cy="1095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83" y="1246301"/>
            <a:ext cx="2828378" cy="1095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01" y="1246301"/>
            <a:ext cx="2229161" cy="114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156" y="1279643"/>
            <a:ext cx="2534004" cy="10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latin typeface="Bodoni MT Black" panose="02070A03080606020203" charset="0"/>
                <a:cs typeface="Bodoni MT Black" panose="02070A03080606020203" charset="0"/>
              </a:rPr>
              <a:t>3. Listen and chant</a:t>
            </a:r>
            <a:endParaRPr lang="en-US" sz="6600" b="1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>
            <a:fillRect/>
          </a:stretch>
        </p:blipFill>
        <p:spPr bwMode="auto">
          <a:xfrm>
            <a:off x="866819" y="1000244"/>
            <a:ext cx="2172217" cy="2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>
            <a:fillRect/>
          </a:stretch>
        </p:blipFill>
        <p:spPr bwMode="auto">
          <a:xfrm>
            <a:off x="4551067" y="1770451"/>
            <a:ext cx="2132119" cy="16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5217" y="2603623"/>
            <a:ext cx="2858264" cy="2005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873" y="3196533"/>
            <a:ext cx="1486107" cy="819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067" y="3615691"/>
            <a:ext cx="2048161" cy="800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87" y="4608708"/>
            <a:ext cx="1667108" cy="733527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98089" y="4028726"/>
            <a:ext cx="322391" cy="322391"/>
          </a:xfrm>
          <a:prstGeom prst="rect">
            <a:avLst/>
          </a:prstGeom>
        </p:spPr>
      </p:pic>
      <p:pic>
        <p:nvPicPr>
          <p:cNvPr id="14" name="book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73445" y="4351117"/>
            <a:ext cx="313922" cy="313922"/>
          </a:xfrm>
          <a:prstGeom prst="rect">
            <a:avLst/>
          </a:prstGeom>
        </p:spPr>
      </p:pic>
      <p:pic>
        <p:nvPicPr>
          <p:cNvPr id="15" name="bike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4049" y="5342236"/>
            <a:ext cx="284841" cy="284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Listen and c</a:t>
            </a:r>
            <a:r>
              <a:rPr lang="en-US" b="1" dirty="0" smtClean="0"/>
              <a:t>hant</a:t>
            </a:r>
            <a:endParaRPr lang="en-US" b="1" dirty="0"/>
          </a:p>
        </p:txBody>
      </p:sp>
      <p:pic>
        <p:nvPicPr>
          <p:cNvPr id="7" name="Content Placeholder 6" descr="A screenshot of a cell phon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69" y="1471148"/>
            <a:ext cx="7284135" cy="5021727"/>
          </a:xfrm>
        </p:spPr>
      </p:pic>
      <p:pic>
        <p:nvPicPr>
          <p:cNvPr id="3" name="Track 003_Listen and 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6986" y="894308"/>
            <a:ext cx="267196" cy="267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doni MT Black" panose="02070A03080606020203" charset="0"/>
                <a:cs typeface="Bodoni MT Black" panose="02070A03080606020203" charset="0"/>
              </a:rPr>
              <a:t>4. Listen and tick</a:t>
            </a:r>
            <a:endParaRPr lang="en-US" b="1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7" name="Content Placeholder 6" descr="A picture containing gam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304366"/>
            <a:ext cx="11353034" cy="5553634"/>
          </a:xfrm>
        </p:spPr>
      </p:pic>
      <p:pic>
        <p:nvPicPr>
          <p:cNvPr id="3" name="Track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3499" y="897391"/>
            <a:ext cx="308412" cy="308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384" y="6205601"/>
            <a:ext cx="397937" cy="397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1121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5400" b="1" dirty="0" smtClean="0">
                <a:latin typeface="Bodoni MT Black" panose="02070A03080606020203" charset="0"/>
                <a:cs typeface="Bodoni MT Black" panose="02070A03080606020203" charset="0"/>
              </a:rPr>
              <a:t>  5. Look </a:t>
            </a:r>
            <a:r>
              <a:rPr lang="en-US" sz="5400" b="1" dirty="0">
                <a:latin typeface="Bodoni MT Black" panose="02070A03080606020203" charset="0"/>
                <a:cs typeface="Bodoni MT Black" panose="02070A03080606020203" charset="0"/>
              </a:rPr>
              <a:t>and trace</a:t>
            </a:r>
            <a:endParaRPr lang="en-US" sz="5400" b="1" dirty="0">
              <a:latin typeface="Bodoni MT Black" panose="02070A03080606020203" charset="0"/>
              <a:cs typeface="Bodoni MT Black" panose="02070A03080606020203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01070"/>
            <a:ext cx="2479892" cy="247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28" y="2301070"/>
            <a:ext cx="2296519" cy="2479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WPS Slides</Application>
  <PresentationFormat>Widescreen</PresentationFormat>
  <Paragraphs>27</Paragraphs>
  <Slides>15</Slides>
  <Notes>14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Calibri</vt:lpstr>
      <vt:lpstr>Bodoni MT Black</vt:lpstr>
      <vt:lpstr>Office Theme</vt:lpstr>
      <vt:lpstr>PowerPoint 演示文稿</vt:lpstr>
      <vt:lpstr>Unit 1 – Lesson 2 In the school playground</vt:lpstr>
      <vt:lpstr>Warm-up</vt:lpstr>
      <vt:lpstr>PowerPoint 演示文稿</vt:lpstr>
      <vt:lpstr>Listen and chant</vt:lpstr>
      <vt:lpstr>PowerPoint 演示文稿</vt:lpstr>
      <vt:lpstr>Listen and chant</vt:lpstr>
      <vt:lpstr>Listen and tick</vt:lpstr>
      <vt:lpstr>  Look and trace</vt:lpstr>
      <vt:lpstr>Game</vt:lpstr>
      <vt:lpstr>Goodbye</vt:lpstr>
      <vt:lpstr>Goodbye</vt:lpstr>
      <vt:lpstr>Goodbye</vt:lpstr>
      <vt:lpstr>Goodbye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Hanh Lanh</cp:lastModifiedBy>
  <cp:revision>36</cp:revision>
  <dcterms:created xsi:type="dcterms:W3CDTF">2020-03-09T03:09:00Z</dcterms:created>
  <dcterms:modified xsi:type="dcterms:W3CDTF">2025-04-01T02:22:30Z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F4B8D6DBE74E4163A569DA8A6DE56E71_12</vt:lpwstr>
  </property>
  <property fmtid="{D5CDD505-2E9C-101B-9397-08002B2CF9AE}" pid="3" name="KSOProductBuildVer">
    <vt:lpwstr>1033-12.2.0.20782</vt:lpwstr>
  </property>
</Properties>
</file>