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media1.wav" ContentType="audio/wav"/>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1" r:id="rId3"/>
    <p:sldMasterId id="2147483738" r:id="rId4"/>
    <p:sldMasterId id="2147483750" r:id="rId5"/>
    <p:sldMasterId id="2147483762" r:id="rId6"/>
  </p:sldMasterIdLst>
  <p:notesMasterIdLst>
    <p:notesMasterId r:id="rId39"/>
  </p:notesMasterIdLst>
  <p:sldIdLst>
    <p:sldId id="523" r:id="rId7"/>
    <p:sldId id="524" r:id="rId8"/>
    <p:sldId id="263" r:id="rId9"/>
    <p:sldId id="482" r:id="rId10"/>
    <p:sldId id="540" r:id="rId11"/>
    <p:sldId id="525" r:id="rId12"/>
    <p:sldId id="539" r:id="rId13"/>
    <p:sldId id="541" r:id="rId14"/>
    <p:sldId id="542" r:id="rId15"/>
    <p:sldId id="258" r:id="rId16"/>
    <p:sldId id="526" r:id="rId17"/>
    <p:sldId id="543" r:id="rId18"/>
    <p:sldId id="531" r:id="rId19"/>
    <p:sldId id="532" r:id="rId20"/>
    <p:sldId id="485" r:id="rId21"/>
    <p:sldId id="533" r:id="rId22"/>
    <p:sldId id="544" r:id="rId23"/>
    <p:sldId id="257" r:id="rId24"/>
    <p:sldId id="536" r:id="rId25"/>
    <p:sldId id="268" r:id="rId26"/>
    <p:sldId id="269" r:id="rId27"/>
    <p:sldId id="270" r:id="rId28"/>
    <p:sldId id="271" r:id="rId29"/>
    <p:sldId id="545" r:id="rId30"/>
    <p:sldId id="507" r:id="rId31"/>
    <p:sldId id="486" r:id="rId32"/>
    <p:sldId id="537" r:id="rId33"/>
    <p:sldId id="546" r:id="rId34"/>
    <p:sldId id="547" r:id="rId35"/>
    <p:sldId id="548" r:id="rId36"/>
    <p:sldId id="508" r:id="rId37"/>
    <p:sldId id="55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138" y="-31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59334-D39A-4B57-A52A-D081E494A507}" type="datetimeFigureOut">
              <a:rPr lang="en-US" smtClean="0"/>
              <a:t>3/31/2025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C7FA6-CB65-461A-BF74-2BBC54624038}" type="slidenum">
              <a:rPr lang="en-US" smtClean="0"/>
              <a:t>‹#›</a:t>
            </a:fld>
            <a:endParaRPr lang="en-US"/>
          </a:p>
        </p:txBody>
      </p:sp>
    </p:spTree>
    <p:extLst>
      <p:ext uri="{BB962C8B-B14F-4D97-AF65-F5344CB8AC3E}">
        <p14:creationId xmlns:p14="http://schemas.microsoft.com/office/powerpoint/2010/main" val="14886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952951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45624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74573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633486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975463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083230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597783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421945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cs typeface="+mn-cs"/>
            </a:endParaRPr>
          </a:p>
        </p:txBody>
      </p:sp>
    </p:spTree>
    <p:extLst>
      <p:ext uri="{BB962C8B-B14F-4D97-AF65-F5344CB8AC3E}">
        <p14:creationId xmlns:p14="http://schemas.microsoft.com/office/powerpoint/2010/main" val="2083532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390447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772994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840720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500706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5543249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70435888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774514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4996446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154715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8980673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7893508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t>3/31/2025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68585743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t>3/31/2025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36278641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3/31/2025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20033800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55066539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7177845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1909623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5298828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2071220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xmlns=""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5846803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08035473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5301595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700144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6310760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3126345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7912173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322221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233403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8796661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894470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911997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5097221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28763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282925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745469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700609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596087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1160498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952773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16035614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9290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268576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429658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98023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049947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283731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xmlns=""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87956115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6" name="Footer Placeholder 5">
            <a:extLst>
              <a:ext uri="{FF2B5EF4-FFF2-40B4-BE49-F238E27FC236}">
                <a16:creationId xmlns:a16="http://schemas.microsoft.com/office/drawing/2014/main" xmlns=""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4161677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E7FA73A-3FD1-40FF-AAAC-80E20F9E41BA}" type="datetimeFigureOut">
              <a:rPr lang="zh-CN" altLang="en-US" smtClean="0"/>
              <a:t>2025/3/31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3339232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8" name="Footer Placeholder 7">
            <a:extLst>
              <a:ext uri="{FF2B5EF4-FFF2-40B4-BE49-F238E27FC236}">
                <a16:creationId xmlns:a16="http://schemas.microsoft.com/office/drawing/2014/main" xmlns=""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3305473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4" name="Footer Placeholder 3">
            <a:extLst>
              <a:ext uri="{FF2B5EF4-FFF2-40B4-BE49-F238E27FC236}">
                <a16:creationId xmlns:a16="http://schemas.microsoft.com/office/drawing/2014/main" xmlns=""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918946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3" name="Footer Placeholder 2">
            <a:extLst>
              <a:ext uri="{FF2B5EF4-FFF2-40B4-BE49-F238E27FC236}">
                <a16:creationId xmlns:a16="http://schemas.microsoft.com/office/drawing/2014/main" xmlns=""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5259893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6" name="Footer Placeholder 5">
            <a:extLst>
              <a:ext uri="{FF2B5EF4-FFF2-40B4-BE49-F238E27FC236}">
                <a16:creationId xmlns:a16="http://schemas.microsoft.com/office/drawing/2014/main" xmlns=""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90044157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6" name="Footer Placeholder 5">
            <a:extLst>
              <a:ext uri="{FF2B5EF4-FFF2-40B4-BE49-F238E27FC236}">
                <a16:creationId xmlns:a16="http://schemas.microsoft.com/office/drawing/2014/main" xmlns=""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32066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xmlns=""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7770478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3/31/2025</a:t>
            </a:fld>
            <a:endParaRPr lang="en-US"/>
          </a:p>
        </p:txBody>
      </p:sp>
      <p:sp>
        <p:nvSpPr>
          <p:cNvPr id="5" name="Footer Placeholder 4">
            <a:extLst>
              <a:ext uri="{FF2B5EF4-FFF2-40B4-BE49-F238E27FC236}">
                <a16:creationId xmlns:a16="http://schemas.microsoft.com/office/drawing/2014/main" xmlns=""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34253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3/31/2025</a:t>
            </a:fld>
            <a:endParaRPr lang="en-US"/>
          </a:p>
        </p:txBody>
      </p:sp>
      <p:sp>
        <p:nvSpPr>
          <p:cNvPr id="5" name="Chỗ dành sẵn cho Chân trang 4">
            <a:extLst>
              <a:ext uri="{FF2B5EF4-FFF2-40B4-BE49-F238E27FC236}">
                <a16:creationId xmlns:a16="http://schemas.microsoft.com/office/drawing/2014/main" xmlns=""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423154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E836E51-B825-56ED-C014-1DEF452F00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3CB1E7E1-DA2C-0A0D-AB78-2A40C13E21D8}"/>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72665BB9-76E1-B164-6916-C88ABD552654}"/>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3/31/2025</a:t>
            </a:fld>
            <a:endParaRPr lang="en-US"/>
          </a:p>
        </p:txBody>
      </p:sp>
      <p:sp>
        <p:nvSpPr>
          <p:cNvPr id="5" name="Chỗ dành sẵn cho Chân trang 4">
            <a:extLst>
              <a:ext uri="{FF2B5EF4-FFF2-40B4-BE49-F238E27FC236}">
                <a16:creationId xmlns:a16="http://schemas.microsoft.com/office/drawing/2014/main" xmlns="" id="{2BD571A5-116C-C1BA-DCB9-2225B5C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817C0EDC-6B83-2AF1-5695-8DA197470AC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4406342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4DF4503-707E-CB1E-9E4B-630A7E78C6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A385722B-6E2D-EED9-C614-3D23D553EF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78C700F0-36F1-BDE8-07AB-BF862D7FCE2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3/31/2025</a:t>
            </a:fld>
            <a:endParaRPr lang="en-US"/>
          </a:p>
        </p:txBody>
      </p:sp>
      <p:sp>
        <p:nvSpPr>
          <p:cNvPr id="5" name="Chỗ dành sẵn cho Chân trang 4">
            <a:extLst>
              <a:ext uri="{FF2B5EF4-FFF2-40B4-BE49-F238E27FC236}">
                <a16:creationId xmlns:a16="http://schemas.microsoft.com/office/drawing/2014/main" xmlns="" id="{C7A3D10D-E59D-42AD-C392-372EBFC09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3F410BE6-8E05-D42B-0E25-A4BBF0C2126C}"/>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2493976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E7FA73A-3FD1-40FF-AAAC-80E20F9E41BA}" type="datetimeFigureOut">
              <a:rPr lang="zh-CN" altLang="en-US" smtClean="0"/>
              <a:t>2025/3/31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722379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80EDFCD-B941-81F0-2F20-9ED17A444EC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F2536634-20CC-323E-46A5-F145E47077E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7A4DE657-E087-E7BD-F9BB-7D2E17C0E3B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FD046CB8-7824-456A-697C-1CF2C70A97B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3/31/2025</a:t>
            </a:fld>
            <a:endParaRPr lang="en-US"/>
          </a:p>
        </p:txBody>
      </p:sp>
      <p:sp>
        <p:nvSpPr>
          <p:cNvPr id="6" name="Chỗ dành sẵn cho Chân trang 5">
            <a:extLst>
              <a:ext uri="{FF2B5EF4-FFF2-40B4-BE49-F238E27FC236}">
                <a16:creationId xmlns:a16="http://schemas.microsoft.com/office/drawing/2014/main" xmlns="" id="{58FE0B2A-B5FB-70D8-6D9F-85599E45F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A64D347B-B017-1A03-71BE-73693AF133C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6884896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541D9BB-0C18-9983-FECF-34BC14057E5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AAB732C5-BF34-9983-D547-A8CFF7F1E1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9751D0A3-7961-055F-4A20-D13AFD46704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614F2B37-E48A-C510-65CC-2D183493B9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471F9432-8727-FD8F-B293-5054DBDE7EE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0B07DF78-8003-F7E6-A17A-3F48A0B0F72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3/31/2025</a:t>
            </a:fld>
            <a:endParaRPr lang="en-US"/>
          </a:p>
        </p:txBody>
      </p:sp>
      <p:sp>
        <p:nvSpPr>
          <p:cNvPr id="8" name="Chỗ dành sẵn cho Chân trang 7">
            <a:extLst>
              <a:ext uri="{FF2B5EF4-FFF2-40B4-BE49-F238E27FC236}">
                <a16:creationId xmlns:a16="http://schemas.microsoft.com/office/drawing/2014/main" xmlns="" id="{13C7D7AA-0AF3-ED5C-7691-67E542A17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xmlns="" id="{01939B19-E42E-F2BE-46AA-63CB306DAA91}"/>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8300918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CED94C7-F3FA-BE63-87D3-CDA648B07D7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5EE5805E-A4C4-EB0E-62B2-A419856714AE}"/>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3/31/2025</a:t>
            </a:fld>
            <a:endParaRPr lang="en-US"/>
          </a:p>
        </p:txBody>
      </p:sp>
      <p:sp>
        <p:nvSpPr>
          <p:cNvPr id="4" name="Chỗ dành sẵn cho Chân trang 3">
            <a:extLst>
              <a:ext uri="{FF2B5EF4-FFF2-40B4-BE49-F238E27FC236}">
                <a16:creationId xmlns:a16="http://schemas.microsoft.com/office/drawing/2014/main" xmlns="" id="{A0091090-F129-654C-FBB5-EABA56B8E8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xmlns="" id="{7F75B04C-26D5-E243-5B9D-8AED0861C267}"/>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8311153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8CF787DC-FCB0-BAA0-E4AE-77C35636371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3/31/2025</a:t>
            </a:fld>
            <a:endParaRPr lang="en-US"/>
          </a:p>
        </p:txBody>
      </p:sp>
      <p:sp>
        <p:nvSpPr>
          <p:cNvPr id="3" name="Chỗ dành sẵn cho Chân trang 2">
            <a:extLst>
              <a:ext uri="{FF2B5EF4-FFF2-40B4-BE49-F238E27FC236}">
                <a16:creationId xmlns:a16="http://schemas.microsoft.com/office/drawing/2014/main" xmlns="" id="{8018E50C-EF62-44C3-4A72-7F6EF62BF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xmlns="" id="{D87ED7BA-57B3-B5A9-215C-FE7DA85C49AF}"/>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574282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EB1058C-B8A9-02AB-6B07-4CFB60844E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815B1362-5582-8FE9-1168-937A004EA6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E9EAD96D-C576-E183-9C8F-0FC0860E0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37061D7B-40E3-4D1F-5359-B54C25B88E93}"/>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3/31/2025</a:t>
            </a:fld>
            <a:endParaRPr lang="en-US"/>
          </a:p>
        </p:txBody>
      </p:sp>
      <p:sp>
        <p:nvSpPr>
          <p:cNvPr id="6" name="Chỗ dành sẵn cho Chân trang 5">
            <a:extLst>
              <a:ext uri="{FF2B5EF4-FFF2-40B4-BE49-F238E27FC236}">
                <a16:creationId xmlns:a16="http://schemas.microsoft.com/office/drawing/2014/main" xmlns="" id="{B993D1E9-9D90-21C6-03E3-6F87DFA0B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1AAC8CFD-A9AC-9D81-4272-D0E7DB9E950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657495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40149AC-6B74-3DE5-B15D-31954E3FE9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EDBBC330-2F62-1A44-8847-AECDE3D3EE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1CC274A1-453C-8C7E-98F2-4ADD5C96D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42BE3EFF-1E62-EB9B-92A5-EC14A3EB84F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3/31/2025</a:t>
            </a:fld>
            <a:endParaRPr lang="en-US"/>
          </a:p>
        </p:txBody>
      </p:sp>
      <p:sp>
        <p:nvSpPr>
          <p:cNvPr id="6" name="Chỗ dành sẵn cho Chân trang 5">
            <a:extLst>
              <a:ext uri="{FF2B5EF4-FFF2-40B4-BE49-F238E27FC236}">
                <a16:creationId xmlns:a16="http://schemas.microsoft.com/office/drawing/2014/main" xmlns="" id="{B83E558C-7ED7-7ACE-DE46-C5B0C1E6F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3E0E671B-ECE3-213D-C0BA-4FEEEF9B245A}"/>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pic>
        <p:nvPicPr>
          <p:cNvPr id="8" name="Picture 7">
            <a:extLst>
              <a:ext uri="{FF2B5EF4-FFF2-40B4-BE49-F238E27FC236}">
                <a16:creationId xmlns:a16="http://schemas.microsoft.com/office/drawing/2014/main" xmlns="" id="{259D7781-FDA0-E688-EF76-F52D060E4D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95801" y="2629583"/>
            <a:ext cx="1961823" cy="1964594"/>
          </a:xfrm>
          <a:prstGeom prst="rect">
            <a:avLst/>
          </a:prstGeom>
        </p:spPr>
      </p:pic>
    </p:spTree>
    <p:extLst>
      <p:ext uri="{BB962C8B-B14F-4D97-AF65-F5344CB8AC3E}">
        <p14:creationId xmlns:p14="http://schemas.microsoft.com/office/powerpoint/2010/main" val="34704344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30C9D28-DFBF-C8BB-BC56-D94F8E07D3B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51AA5AE2-7240-4E35-F5EC-2CB9FBF2A5D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396DE603-E9E6-86F2-0A49-E4912D998796}"/>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3/31/2025</a:t>
            </a:fld>
            <a:endParaRPr lang="en-US"/>
          </a:p>
        </p:txBody>
      </p:sp>
      <p:sp>
        <p:nvSpPr>
          <p:cNvPr id="5" name="Chỗ dành sẵn cho Chân trang 4">
            <a:extLst>
              <a:ext uri="{FF2B5EF4-FFF2-40B4-BE49-F238E27FC236}">
                <a16:creationId xmlns:a16="http://schemas.microsoft.com/office/drawing/2014/main" xmlns="" id="{79EC30A2-13BF-341F-7899-738E52434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8E308378-4596-9232-7576-8E2FE2EB97B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22115863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BF3B4C2A-FA07-7B5B-552E-0280C0E0422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5F747100-811C-6A34-3D42-97A36B6FD7B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28B06342-BF93-59FD-9900-C25C634C91E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3/31/2025</a:t>
            </a:fld>
            <a:endParaRPr lang="en-US"/>
          </a:p>
        </p:txBody>
      </p:sp>
      <p:sp>
        <p:nvSpPr>
          <p:cNvPr id="5" name="Chỗ dành sẵn cho Chân trang 4">
            <a:extLst>
              <a:ext uri="{FF2B5EF4-FFF2-40B4-BE49-F238E27FC236}">
                <a16:creationId xmlns:a16="http://schemas.microsoft.com/office/drawing/2014/main" xmlns="" id="{78C7E431-1B5E-DAE2-5182-36F1EC4E62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C1B5245D-7FCA-A2EA-7215-1DE6B0F5F369}"/>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0780089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31/03/2025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839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31/03/2025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6789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E7FA73A-3FD1-40FF-AAAC-80E20F9E41BA}" type="datetimeFigureOut">
              <a:rPr lang="zh-CN" altLang="en-US" smtClean="0"/>
              <a:t>2025/3/31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6211469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31/03/2025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771564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31/03/2025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71968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31/03/2025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397360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31/03/2025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67083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31/03/2025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69137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31/03/2025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50063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31/03/2025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05157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31/03/2025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567894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31/03/2025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955060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41096456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586741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46562329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5" y="4406902"/>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21214401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1"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07880188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E3E627D-6A46-4209-B224-2F4A414233CE}" type="datetimeFigureOut">
              <a:rPr lang="zh-CN" altLang="en-US" smtClean="0"/>
              <a:t>2025/3/31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39257691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E3E627D-6A46-4209-B224-2F4A414233CE}" type="datetimeFigureOut">
              <a:rPr lang="zh-CN" altLang="en-US" smtClean="0"/>
              <a:t>2025/3/31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18489319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E3E627D-6A46-4209-B224-2F4A414233CE}" type="datetimeFigureOut">
              <a:rPr lang="zh-CN" altLang="en-US" smtClean="0"/>
              <a:t>2025/3/31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74061815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6827314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3917438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10342147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1"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24480399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970072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image" Target="../media/image2.png"/><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3.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6.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5.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6.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Barlow Condensed" panose="00000506000000000000" charset="0"/>
                <a:ea typeface="Barlow Condensed" panose="00000506000000000000" charset="0"/>
              </a:defRPr>
            </a:lvl1pPr>
          </a:lstStyle>
          <a:p>
            <a:fld id="{FE7FA73A-3FD1-40FF-AAAC-80E20F9E41BA}" type="datetimeFigureOut">
              <a:rPr lang="zh-CN" altLang="en-US" smtClean="0"/>
              <a:t>2025/3/31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Barlow Condensed" panose="00000506000000000000" charset="0"/>
                <a:ea typeface="Barlow Condensed" panose="00000506000000000000"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Barlow Condensed" panose="00000506000000000000" charset="0"/>
                <a:ea typeface="Barlow Condensed" panose="00000506000000000000" charset="0"/>
              </a:defRPr>
            </a:lvl1pPr>
          </a:lstStyle>
          <a:p>
            <a:fld id="{FCF856C9-C78B-478D-9D77-F719708E1C84}"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a16="http://schemas.microsoft.com/office/drawing/2014/main" xmlns="" id="{7E057F15-C2DF-F855-9772-672C97A9687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119162" y="10344814"/>
            <a:ext cx="1200150" cy="1200150"/>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xmlns="" id="{60105E0C-8A41-EF91-218E-4AA3E0090C2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354158" y="-4413177"/>
            <a:ext cx="1200150" cy="1200150"/>
          </a:xfrm>
          <a:prstGeom prst="rect">
            <a:avLst/>
          </a:prstGeom>
        </p:spPr>
      </p:pic>
      <p:pic>
        <p:nvPicPr>
          <p:cNvPr id="8" name="Picture 7" descr="A round pink circle with white text and a black background&#10;&#10;Description automatically generated">
            <a:extLst>
              <a:ext uri="{FF2B5EF4-FFF2-40B4-BE49-F238E27FC236}">
                <a16:creationId xmlns:a16="http://schemas.microsoft.com/office/drawing/2014/main" xmlns="" id="{6104AAE5-C289-003E-7123-9C114D83E1E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extLst>
      <p:ext uri="{BB962C8B-B14F-4D97-AF65-F5344CB8AC3E}">
        <p14:creationId xmlns:p14="http://schemas.microsoft.com/office/powerpoint/2010/main" val="4043297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Barlow Condensed" panose="00000506000000000000" charset="0"/>
          <a:ea typeface="Barlow Condensed" panose="00000506000000000000"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rlow Condensed" panose="00000506000000000000" charset="0"/>
          <a:ea typeface="Barlow Condensed" panose="0000050600000000000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rlow Condensed" panose="00000506000000000000" charset="0"/>
          <a:ea typeface="Barlow Condensed" panose="0000050600000000000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rlow Condensed" panose="00000506000000000000" charset="0"/>
          <a:ea typeface="Barlow Condensed" panose="0000050600000000000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3/31/2025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pic>
        <p:nvPicPr>
          <p:cNvPr id="7" name="Picture 6" descr="A round pink circle with white text and a black background&#10;&#10;Description automatically generated">
            <a:extLst>
              <a:ext uri="{FF2B5EF4-FFF2-40B4-BE49-F238E27FC236}">
                <a16:creationId xmlns:a16="http://schemas.microsoft.com/office/drawing/2014/main" xmlns="" id="{7C5639F6-F1E6-DEEF-3230-16577069CAB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extLst>
      <p:ext uri="{BB962C8B-B14F-4D97-AF65-F5344CB8AC3E}">
        <p14:creationId xmlns:p14="http://schemas.microsoft.com/office/powerpoint/2010/main" val="176710834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xmlns="" id="{20264241-FBB6-F0B0-A1F8-EAE302A17DA3}"/>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extLst>
      <p:ext uri="{BB962C8B-B14F-4D97-AF65-F5344CB8AC3E}">
        <p14:creationId xmlns:p14="http://schemas.microsoft.com/office/powerpoint/2010/main" val="250398678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194" name="Picture 2" descr="11 Địa lí ý tưởng | việt nam, du lịch, viết">
            <a:extLst>
              <a:ext uri="{FF2B5EF4-FFF2-40B4-BE49-F238E27FC236}">
                <a16:creationId xmlns:a16="http://schemas.microsoft.com/office/drawing/2014/main" xmlns="" id="{73E88EBD-9C07-5A4D-579E-EA2775174B8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ound pink circle with white text and a black background&#10;&#10;Description automatically generated">
            <a:extLst>
              <a:ext uri="{FF2B5EF4-FFF2-40B4-BE49-F238E27FC236}">
                <a16:creationId xmlns:a16="http://schemas.microsoft.com/office/drawing/2014/main" xmlns="" id="{75A539D0-7AC1-FF49-BD55-4998D9CC733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128237473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31/03/2025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24800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599"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3E627D-6A46-4209-B224-2F4A414233CE}" type="datetimeFigureOut">
              <a:rPr lang="zh-CN" altLang="en-US" smtClean="0"/>
              <a:t>2025/3/31</a:t>
            </a:fld>
            <a:endParaRPr lang="zh-CN" altLang="en-US"/>
          </a:p>
        </p:txBody>
      </p:sp>
      <p:sp>
        <p:nvSpPr>
          <p:cNvPr id="5" name="页脚占位符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E8D117-9164-4F81-AA5B-CBECAD4E6F43}"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a16="http://schemas.microsoft.com/office/drawing/2014/main" xmlns="" id="{AD89E334-04F1-4526-42DB-801A1A0AB4C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244888" y="-7670948"/>
            <a:ext cx="1523558" cy="1523558"/>
          </a:xfrm>
          <a:prstGeom prst="rect">
            <a:avLst/>
          </a:prstGeom>
        </p:spPr>
      </p:pic>
      <p:pic>
        <p:nvPicPr>
          <p:cNvPr id="10" name="Picture 9" descr="A round pink circle with white text and a black background&#10;&#10;Description automatically generated">
            <a:extLst>
              <a:ext uri="{FF2B5EF4-FFF2-40B4-BE49-F238E27FC236}">
                <a16:creationId xmlns:a16="http://schemas.microsoft.com/office/drawing/2014/main" xmlns="" id="{67ED3CF6-ADC1-FD40-537A-EB1B316D7D9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02069" y="0"/>
            <a:ext cx="1729311" cy="1729311"/>
          </a:xfrm>
          <a:prstGeom prst="rect">
            <a:avLst/>
          </a:prstGeom>
        </p:spPr>
      </p:pic>
    </p:spTree>
    <p:extLst>
      <p:ext uri="{BB962C8B-B14F-4D97-AF65-F5344CB8AC3E}">
        <p14:creationId xmlns:p14="http://schemas.microsoft.com/office/powerpoint/2010/main" val="403062590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8.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6.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50.jpg"/><Relationship Id="rId1" Type="http://schemas.openxmlformats.org/officeDocument/2006/relationships/slideLayout" Target="../slideLayouts/slideLayout18.xml"/><Relationship Id="rId6" Type="http://schemas.openxmlformats.org/officeDocument/2006/relationships/image" Target="../media/image52.png"/><Relationship Id="rId5" Type="http://schemas.microsoft.com/office/2007/relationships/hdphoto" Target="../media/hdphoto4.wdp"/><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22.xml"/><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slide" Target="slide21.xml"/><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56.png"/><Relationship Id="rId11" Type="http://schemas.openxmlformats.org/officeDocument/2006/relationships/slide" Target="slide20.xml"/><Relationship Id="rId5" Type="http://schemas.openxmlformats.org/officeDocument/2006/relationships/image" Target="../media/image55.png"/><Relationship Id="rId15" Type="http://schemas.openxmlformats.org/officeDocument/2006/relationships/slide" Target="slide24.xml"/><Relationship Id="rId10" Type="http://schemas.microsoft.com/office/2007/relationships/hdphoto" Target="../media/hdphoto4.wdp"/><Relationship Id="rId4" Type="http://schemas.openxmlformats.org/officeDocument/2006/relationships/image" Target="../media/image54.png"/><Relationship Id="rId9" Type="http://schemas.openxmlformats.org/officeDocument/2006/relationships/image" Target="../media/image51.png"/><Relationship Id="rId14" Type="http://schemas.openxmlformats.org/officeDocument/2006/relationships/slide" Target="slide23.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slide" Target="slide19.xml"/><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slide" Target="slide19.xml"/><Relationship Id="rId5" Type="http://schemas.openxmlformats.org/officeDocument/2006/relationships/image" Target="../media/image61.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4.xml"/><Relationship Id="rId5" Type="http://schemas.openxmlformats.org/officeDocument/2006/relationships/slide" Target="slide19.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4.xml"/><Relationship Id="rId5" Type="http://schemas.openxmlformats.org/officeDocument/2006/relationships/slide" Target="slide19.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8.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69.xml"/><Relationship Id="rId7" Type="http://schemas.openxmlformats.org/officeDocument/2006/relationships/image" Target="../media/image69.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8.GIF"/><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slide" Target="slide11.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8.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2.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3.PNG"/><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jpg"/><Relationship Id="rId1" Type="http://schemas.openxmlformats.org/officeDocument/2006/relationships/slideLayout" Target="../slideLayouts/slideLayout57.xml"/><Relationship Id="rId6" Type="http://schemas.microsoft.com/office/2007/relationships/hdphoto" Target="../media/hdphoto2.wdp"/><Relationship Id="rId5" Type="http://schemas.openxmlformats.org/officeDocument/2006/relationships/image" Target="../media/image24.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xmln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xmlns=""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xmlns=""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6" name="Picture 5">
            <a:extLst>
              <a:ext uri="{FF2B5EF4-FFF2-40B4-BE49-F238E27FC236}">
                <a16:creationId xmlns:a16="http://schemas.microsoft.com/office/drawing/2014/main" xmlns="" id="{921453BF-6C06-2DC8-9570-9783011385DC}"/>
              </a:ext>
            </a:extLst>
          </p:cNvPr>
          <p:cNvPicPr>
            <a:picLocks noChangeAspect="1"/>
          </p:cNvPicPr>
          <p:nvPr/>
        </p:nvPicPr>
        <p:blipFill>
          <a:blip r:embed="rId4"/>
          <a:stretch>
            <a:fillRect/>
          </a:stretch>
        </p:blipFill>
        <p:spPr>
          <a:xfrm>
            <a:off x="2984836" y="1472454"/>
            <a:ext cx="6889077" cy="2560542"/>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xmlns="" id="{61FA1B31-AD50-55B5-C9D7-EDFEACCF9F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extLst>
      <p:ext uri="{BB962C8B-B14F-4D97-AF65-F5344CB8AC3E}">
        <p14:creationId xmlns:p14="http://schemas.microsoft.com/office/powerpoint/2010/main" val="11036910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xmlns=""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5360" y="491955"/>
            <a:ext cx="1642945" cy="848747"/>
          </a:xfrm>
          <a:prstGeom prst="rect">
            <a:avLst/>
          </a:prstGeom>
        </p:spPr>
      </p:pic>
      <p:pic>
        <p:nvPicPr>
          <p:cNvPr id="37" name="图片 40">
            <a:extLst>
              <a:ext uri="{FF2B5EF4-FFF2-40B4-BE49-F238E27FC236}">
                <a16:creationId xmlns:a16="http://schemas.microsoft.com/office/drawing/2014/main" xmlns=""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90432" y="491954"/>
            <a:ext cx="1642945" cy="848747"/>
          </a:xfrm>
          <a:prstGeom prst="rect">
            <a:avLst/>
          </a:prstGeom>
        </p:spPr>
      </p:pic>
      <p:pic>
        <p:nvPicPr>
          <p:cNvPr id="2" name="Picture 1">
            <a:extLst>
              <a:ext uri="{FF2B5EF4-FFF2-40B4-BE49-F238E27FC236}">
                <a16:creationId xmlns:a16="http://schemas.microsoft.com/office/drawing/2014/main" xmlns="" id="{FFC2B869-D8CC-4D70-B7B4-77335DFD5ADD}"/>
              </a:ext>
            </a:extLst>
          </p:cNvPr>
          <p:cNvPicPr>
            <a:picLocks noChangeAspect="1"/>
          </p:cNvPicPr>
          <p:nvPr/>
        </p:nvPicPr>
        <p:blipFill>
          <a:blip r:embed="rId5"/>
          <a:stretch>
            <a:fillRect/>
          </a:stretch>
        </p:blipFill>
        <p:spPr>
          <a:xfrm>
            <a:off x="4155274" y="-101793"/>
            <a:ext cx="4596782" cy="2036240"/>
          </a:xfrm>
          <a:prstGeom prst="rect">
            <a:avLst/>
          </a:prstGeom>
        </p:spPr>
      </p:pic>
      <p:sp>
        <p:nvSpPr>
          <p:cNvPr id="6" name="矩形 29">
            <a:extLst>
              <a:ext uri="{FF2B5EF4-FFF2-40B4-BE49-F238E27FC236}">
                <a16:creationId xmlns:a16="http://schemas.microsoft.com/office/drawing/2014/main" xmlns="" id="{36DA6FD5-DAD1-4F23-9E2E-558B290F7B4C}"/>
              </a:ext>
            </a:extLst>
          </p:cNvPr>
          <p:cNvSpPr/>
          <p:nvPr/>
        </p:nvSpPr>
        <p:spPr>
          <a:xfrm>
            <a:off x="1466850" y="2015101"/>
            <a:ext cx="9696450" cy="851297"/>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400" b="1" dirty="0">
                <a:solidFill>
                  <a:prstClr val="black"/>
                </a:solidFill>
                <a:latin typeface="Cambria" panose="02040503050406030204" pitchFamily="18" charset="0"/>
                <a:ea typeface="Cambria" panose="02040503050406030204" pitchFamily="18" charset="0"/>
              </a:rPr>
              <a:t>Bài chia 7 đoạn theo tranh.</a:t>
            </a:r>
            <a:endPar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xmlns=""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xmlns=""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3" name="Picture 2">
            <a:extLst>
              <a:ext uri="{FF2B5EF4-FFF2-40B4-BE49-F238E27FC236}">
                <a16:creationId xmlns:a16="http://schemas.microsoft.com/office/drawing/2014/main" xmlns="" id="{4BF575AD-330C-F586-EA37-87AF69047290}"/>
              </a:ext>
            </a:extLst>
          </p:cNvPr>
          <p:cNvPicPr>
            <a:picLocks noChangeAspect="1"/>
          </p:cNvPicPr>
          <p:nvPr/>
        </p:nvPicPr>
        <p:blipFill>
          <a:blip r:embed="rId5"/>
          <a:stretch>
            <a:fillRect/>
          </a:stretch>
        </p:blipFill>
        <p:spPr>
          <a:xfrm>
            <a:off x="3268807" y="354211"/>
            <a:ext cx="6151397" cy="1457070"/>
          </a:xfrm>
          <a:prstGeom prst="rect">
            <a:avLst/>
          </a:prstGeom>
        </p:spPr>
      </p:pic>
      <p:sp>
        <p:nvSpPr>
          <p:cNvPr id="4" name="Google Shape;276;p7">
            <a:extLst>
              <a:ext uri="{FF2B5EF4-FFF2-40B4-BE49-F238E27FC236}">
                <a16:creationId xmlns:a16="http://schemas.microsoft.com/office/drawing/2014/main" xmlns="" id="{83AF25DC-98B8-1CEF-C8D0-5175CC48E780}"/>
              </a:ext>
            </a:extLst>
          </p:cNvPr>
          <p:cNvSpPr/>
          <p:nvPr/>
        </p:nvSpPr>
        <p:spPr>
          <a:xfrm>
            <a:off x="1169581" y="2218621"/>
            <a:ext cx="469894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009999"/>
                </a:solidFill>
                <a:latin typeface="Cambria" panose="02040503050406030204" pitchFamily="18" charset="0"/>
                <a:ea typeface="Cambria" panose="02040503050406030204" pitchFamily="18" charset="0"/>
              </a:rPr>
              <a:t>lên núi Nam Tào</a:t>
            </a:r>
            <a:endParaRPr kumimoji="0" sz="4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sp>
        <p:nvSpPr>
          <p:cNvPr id="5" name="Google Shape;276;p7">
            <a:extLst>
              <a:ext uri="{FF2B5EF4-FFF2-40B4-BE49-F238E27FC236}">
                <a16:creationId xmlns:a16="http://schemas.microsoft.com/office/drawing/2014/main" xmlns="" id="{547FDCBA-486D-1219-FBB4-78AD5AC66892}"/>
              </a:ext>
            </a:extLst>
          </p:cNvPr>
          <p:cNvSpPr/>
          <p:nvPr/>
        </p:nvSpPr>
        <p:spPr>
          <a:xfrm>
            <a:off x="2232837" y="3792569"/>
            <a:ext cx="3742661"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ED7D31">
                    <a:lumMod val="75000"/>
                  </a:srgbClr>
                </a:solidFill>
                <a:latin typeface="Cambria" panose="02040503050406030204" pitchFamily="18" charset="0"/>
                <a:ea typeface="Cambria" panose="02040503050406030204" pitchFamily="18" charset="0"/>
              </a:rPr>
              <a:t>ấp ủ từ lâu</a:t>
            </a:r>
            <a:endParaRPr kumimoji="0"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
        <p:nvSpPr>
          <p:cNvPr id="11" name="Google Shape;276;p7">
            <a:extLst>
              <a:ext uri="{FF2B5EF4-FFF2-40B4-BE49-F238E27FC236}">
                <a16:creationId xmlns:a16="http://schemas.microsoft.com/office/drawing/2014/main" xmlns="" id="{B9ADE535-A8B9-C608-AE55-B4804AFA3982}"/>
              </a:ext>
            </a:extLst>
          </p:cNvPr>
          <p:cNvSpPr/>
          <p:nvPr/>
        </p:nvSpPr>
        <p:spPr>
          <a:xfrm>
            <a:off x="6690680" y="220624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002060"/>
                </a:solidFill>
                <a:latin typeface="Cambria" panose="02040503050406030204" pitchFamily="18" charset="0"/>
                <a:ea typeface="Cambria" panose="02040503050406030204" pitchFamily="18" charset="0"/>
              </a:rPr>
              <a:t>Bắc Đẩu</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Google Shape;276;p7">
            <a:extLst>
              <a:ext uri="{FF2B5EF4-FFF2-40B4-BE49-F238E27FC236}">
                <a16:creationId xmlns:a16="http://schemas.microsoft.com/office/drawing/2014/main" xmlns="" id="{25930D27-46AE-D90B-33B8-B1CF37FF4B87}"/>
              </a:ext>
            </a:extLst>
          </p:cNvPr>
          <p:cNvSpPr/>
          <p:nvPr/>
        </p:nvSpPr>
        <p:spPr>
          <a:xfrm>
            <a:off x="6946633" y="3677345"/>
            <a:ext cx="4802344"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FF0000"/>
                </a:solidFill>
                <a:latin typeface="Cambria" panose="02040503050406030204" pitchFamily="18" charset="0"/>
                <a:ea typeface="Cambria" panose="02040503050406030204" pitchFamily="18" charset="0"/>
              </a:rPr>
              <a:t>luyện tập võ nghệ</a:t>
            </a:r>
            <a:endParaRPr kumimoji="0"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575708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xmlns=""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xmlns=""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xmlns="" id="{F1C2A56D-B79C-8757-A3B4-91CCF1F9401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xmlns="" id="{A29DF1FC-8AD6-0923-7CE6-26DD93A42FF3}"/>
              </a:ext>
            </a:extLst>
          </p:cNvPr>
          <p:cNvGrpSpPr/>
          <p:nvPr/>
        </p:nvGrpSpPr>
        <p:grpSpPr>
          <a:xfrm>
            <a:off x="2055155" y="401692"/>
            <a:ext cx="6974545" cy="1479503"/>
            <a:chOff x="-1348506" y="186909"/>
            <a:chExt cx="11766079" cy="1342591"/>
          </a:xfrm>
        </p:grpSpPr>
        <p:pic>
          <p:nvPicPr>
            <p:cNvPr id="7" name="Picture 6">
              <a:extLst>
                <a:ext uri="{FF2B5EF4-FFF2-40B4-BE49-F238E27FC236}">
                  <a16:creationId xmlns:a16="http://schemas.microsoft.com/office/drawing/2014/main" xmlns=""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xmlns="" id="{DF7F3E2E-2589-AF02-7DB6-245C4994E241}"/>
                </a:ext>
              </a:extLst>
            </p:cNvPr>
            <p:cNvSpPr txBox="1"/>
            <p:nvPr/>
          </p:nvSpPr>
          <p:spPr>
            <a:xfrm flipH="1">
              <a:off x="-527843" y="542674"/>
              <a:ext cx="10945416" cy="6423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Hướng dẫn đọc câu dài</a:t>
              </a:r>
              <a:endParaRPr kumimoji="0" lang="en-US" sz="40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14" name="Rectangle: Rounded Corners 13">
            <a:extLst>
              <a:ext uri="{FF2B5EF4-FFF2-40B4-BE49-F238E27FC236}">
                <a16:creationId xmlns:a16="http://schemas.microsoft.com/office/drawing/2014/main" xmlns="" id="{E0BA6327-B6F2-F64F-A466-775F6B96CFE9}"/>
              </a:ext>
            </a:extLst>
          </p:cNvPr>
          <p:cNvSpPr/>
          <p:nvPr/>
        </p:nvSpPr>
        <p:spPr>
          <a:xfrm>
            <a:off x="3028950" y="2842054"/>
            <a:ext cx="9163049" cy="2942058"/>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Các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thái</a:t>
            </a:r>
            <a:r>
              <a:rPr lang="en-US" sz="4400" b="1" dirty="0">
                <a:ln w="13462">
                  <a:solidFill>
                    <a:srgbClr val="00B050"/>
                  </a:solidFill>
                  <a:prstDash val="solid"/>
                </a:ln>
                <a:solidFill>
                  <a:srgbClr val="00B050"/>
                </a:solidFill>
                <a:latin typeface="Calibri" panose="020F0502020204030204"/>
              </a:rPr>
              <a:t> y</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bèn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tỏa</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đi</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khắp</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mọi</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miền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quê</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học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cách</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chữa</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bệnh</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bằng</a:t>
            </a:r>
            <a:r>
              <a:rPr lang="en-US" sz="4400" b="1" dirty="0">
                <a:ln w="13462">
                  <a:solidFill>
                    <a:srgbClr val="00B050"/>
                  </a:solidFill>
                  <a:prstDash val="solid"/>
                </a:ln>
                <a:solidFill>
                  <a:srgbClr val="00B050"/>
                </a:solidFill>
                <a:latin typeface="Calibri" panose="020F0502020204030204"/>
              </a:rPr>
              <a:t> </a:t>
            </a:r>
            <a:r>
              <a:rPr lang="en-US" sz="4400" b="1" err="1">
                <a:ln w="13462">
                  <a:solidFill>
                    <a:srgbClr val="00B050"/>
                  </a:solidFill>
                  <a:prstDash val="solid"/>
                </a:ln>
                <a:solidFill>
                  <a:srgbClr val="00B050"/>
                </a:solidFill>
                <a:latin typeface="Calibri" panose="020F0502020204030204"/>
              </a:rPr>
              <a:t>cây</a:t>
            </a:r>
            <a:r>
              <a:rPr lang="en-US" sz="4400" b="1">
                <a:ln w="13462">
                  <a:solidFill>
                    <a:srgbClr val="00B050"/>
                  </a:solidFill>
                  <a:prstDash val="solid"/>
                </a:ln>
                <a:solidFill>
                  <a:srgbClr val="00B050"/>
                </a:solidFill>
                <a:latin typeface="Calibri" panose="020F0502020204030204"/>
              </a:rPr>
              <a:t> </a:t>
            </a:r>
            <a:r>
              <a:rPr lang="en-US" sz="4400" b="1" smtClean="0">
                <a:ln w="13462">
                  <a:solidFill>
                    <a:srgbClr val="00B050"/>
                  </a:solidFill>
                  <a:prstDash val="solid"/>
                </a:ln>
                <a:solidFill>
                  <a:srgbClr val="00B050"/>
                </a:solidFill>
                <a:latin typeface="Calibri" panose="020F0502020204030204"/>
              </a:rPr>
              <a:t>cỏ </a:t>
            </a:r>
            <a:r>
              <a:rPr lang="en-US" sz="4400" b="1" dirty="0" err="1">
                <a:ln w="13462">
                  <a:solidFill>
                    <a:srgbClr val="00B050"/>
                  </a:solidFill>
                  <a:prstDash val="solid"/>
                </a:ln>
                <a:solidFill>
                  <a:srgbClr val="00B050"/>
                </a:solidFill>
                <a:latin typeface="Calibri" panose="020F0502020204030204"/>
              </a:rPr>
              <a:t>trong</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dân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gian</a:t>
            </a:r>
            <a:r>
              <a:rPr lang="en-US" sz="4400" b="1" dirty="0">
                <a:ln w="13462">
                  <a:solidFill>
                    <a:srgbClr val="00B050"/>
                  </a:solidFill>
                  <a:prstDash val="solid"/>
                </a:ln>
                <a:solidFill>
                  <a:srgbClr val="FF0066"/>
                </a:solidFill>
                <a:latin typeface="Calibri" panose="020F0502020204030204"/>
              </a:rPr>
              <a:t>.//</a:t>
            </a:r>
            <a:endParaRPr kumimoji="0" lang="en-US" sz="4400" b="1" i="0" u="none" strike="noStrike" kern="1200" cap="none" spc="0" normalizeH="0" baseline="0" noProof="0" dirty="0">
              <a:ln w="13462">
                <a:solidFill>
                  <a:srgbClr val="00B050"/>
                </a:solidFill>
                <a:prstDash val="solid"/>
              </a:ln>
              <a:solidFill>
                <a:srgbClr val="FF0066"/>
              </a:solidFill>
              <a:effectLst/>
              <a:uLnTx/>
              <a:uFillTx/>
              <a:latin typeface="Calibri" panose="020F0502020204030204"/>
            </a:endParaRPr>
          </a:p>
        </p:txBody>
      </p:sp>
    </p:spTree>
    <p:extLst>
      <p:ext uri="{BB962C8B-B14F-4D97-AF65-F5344CB8AC3E}">
        <p14:creationId xmlns:p14="http://schemas.microsoft.com/office/powerpoint/2010/main" val="42502036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xmlns=""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grpSp>
        <p:nvGrpSpPr>
          <p:cNvPr id="7" name="Group 6">
            <a:extLst>
              <a:ext uri="{FF2B5EF4-FFF2-40B4-BE49-F238E27FC236}">
                <a16:creationId xmlns:a16="http://schemas.microsoft.com/office/drawing/2014/main" xmlns="" id="{6E7C97E7-D6A1-5A4A-8CBF-7795CF5D74E4}"/>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a16="http://schemas.microsoft.com/office/drawing/2014/main" xmlns="" id="{D730F0C9-55F0-1CDC-5751-0EA54756C6BC}"/>
                </a:ext>
              </a:extLst>
            </p:cNvPr>
            <p:cNvGrpSpPr/>
            <p:nvPr/>
          </p:nvGrpSpPr>
          <p:grpSpPr>
            <a:xfrm>
              <a:off x="457200" y="1922318"/>
              <a:ext cx="5798127" cy="2389909"/>
              <a:chOff x="602672" y="2483427"/>
              <a:chExt cx="5922819" cy="2389909"/>
            </a:xfrm>
            <a:solidFill>
              <a:srgbClr val="FFFFCC"/>
            </a:solidFill>
          </p:grpSpPr>
          <p:sp>
            <p:nvSpPr>
              <p:cNvPr id="13" name="Rectangle: Rounded Corners 12">
                <a:extLst>
                  <a:ext uri="{FF2B5EF4-FFF2-40B4-BE49-F238E27FC236}">
                    <a16:creationId xmlns:a16="http://schemas.microsoft.com/office/drawing/2014/main" xmlns="" id="{F16876FB-92B6-2ED6-CC3C-907AB08CB90C}"/>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xmlns="" id="{644B7D2B-8584-3147-F6BB-1518270686FE}"/>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5" name="Picture 14">
                <a:extLst>
                  <a:ext uri="{FF2B5EF4-FFF2-40B4-BE49-F238E27FC236}">
                    <a16:creationId xmlns:a16="http://schemas.microsoft.com/office/drawing/2014/main" xmlns="" id="{8EE5BCCA-C872-BEF1-35F7-FA05D65AF73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6" name="Picture 15">
                <a:extLst>
                  <a:ext uri="{FF2B5EF4-FFF2-40B4-BE49-F238E27FC236}">
                    <a16:creationId xmlns:a16="http://schemas.microsoft.com/office/drawing/2014/main" xmlns="" id="{54AF7965-A3A3-138D-355B-9639F268D1A8}"/>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2" name="Rectangle: Rounded Corners 11">
              <a:extLst>
                <a:ext uri="{FF2B5EF4-FFF2-40B4-BE49-F238E27FC236}">
                  <a16:creationId xmlns:a16="http://schemas.microsoft.com/office/drawing/2014/main" xmlns="" id="{E7ED3282-45A7-DAAA-0DE5-AEDDD25B8676}"/>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xmlns="" id="{267FD708-4436-2BAA-0C57-4B4DCFEE8312}"/>
              </a:ext>
            </a:extLst>
          </p:cNvPr>
          <p:cNvGrpSpPr/>
          <p:nvPr/>
        </p:nvGrpSpPr>
        <p:grpSpPr>
          <a:xfrm>
            <a:off x="5107877" y="3356326"/>
            <a:ext cx="6840681" cy="3259118"/>
            <a:chOff x="535741" y="1642656"/>
            <a:chExt cx="6840681" cy="3259117"/>
          </a:xfrm>
        </p:grpSpPr>
        <p:grpSp>
          <p:nvGrpSpPr>
            <p:cNvPr id="18" name="Group 17">
              <a:extLst>
                <a:ext uri="{FF2B5EF4-FFF2-40B4-BE49-F238E27FC236}">
                  <a16:creationId xmlns:a16="http://schemas.microsoft.com/office/drawing/2014/main" xmlns="" id="{332D5D5B-5D8A-926D-D6F5-3C26ED2A06C2}"/>
                </a:ext>
              </a:extLst>
            </p:cNvPr>
            <p:cNvGrpSpPr/>
            <p:nvPr/>
          </p:nvGrpSpPr>
          <p:grpSpPr>
            <a:xfrm>
              <a:off x="535741" y="2511864"/>
              <a:ext cx="6840681" cy="2389909"/>
              <a:chOff x="5351318" y="4311147"/>
              <a:chExt cx="6840681" cy="2389909"/>
            </a:xfrm>
            <a:solidFill>
              <a:srgbClr val="FFFFCC"/>
            </a:solidFill>
          </p:grpSpPr>
          <p:sp>
            <p:nvSpPr>
              <p:cNvPr id="20" name="Rectangle: Rounded Corners 19">
                <a:extLst>
                  <a:ext uri="{FF2B5EF4-FFF2-40B4-BE49-F238E27FC236}">
                    <a16:creationId xmlns:a16="http://schemas.microsoft.com/office/drawing/2014/main" xmlns="" id="{E565DC1E-CFDF-9FBF-FAAC-12E2C8CF4FC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21" name="Group 20">
                <a:extLst>
                  <a:ext uri="{FF2B5EF4-FFF2-40B4-BE49-F238E27FC236}">
                    <a16:creationId xmlns:a16="http://schemas.microsoft.com/office/drawing/2014/main" xmlns="" id="{FE2BBBC9-37B4-5B89-75C0-6AB280A77553}"/>
                  </a:ext>
                </a:extLst>
              </p:cNvPr>
              <p:cNvGrpSpPr/>
              <p:nvPr/>
            </p:nvGrpSpPr>
            <p:grpSpPr>
              <a:xfrm>
                <a:off x="7848306" y="4505769"/>
                <a:ext cx="1916933" cy="698087"/>
                <a:chOff x="7938042" y="4498699"/>
                <a:chExt cx="2135833" cy="786591"/>
              </a:xfrm>
              <a:grpFill/>
            </p:grpSpPr>
            <p:pic>
              <p:nvPicPr>
                <p:cNvPr id="30" name="Picture 29" descr="Icon&#10;&#10;Description automatically generated">
                  <a:extLst>
                    <a:ext uri="{FF2B5EF4-FFF2-40B4-BE49-F238E27FC236}">
                      <a16:creationId xmlns:a16="http://schemas.microsoft.com/office/drawing/2014/main" xmlns="" id="{C26E8A6F-4D0F-6939-5591-06072DD398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31" name="Picture 30" descr="Icon&#10;&#10;Description automatically generated">
                  <a:extLst>
                    <a:ext uri="{FF2B5EF4-FFF2-40B4-BE49-F238E27FC236}">
                      <a16:creationId xmlns:a16="http://schemas.microsoft.com/office/drawing/2014/main" xmlns="" id="{95F2B48D-E8A0-6967-F47D-725AA31613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32" name="Picture 31" descr="Icon&#10;&#10;Description automatically generated">
                  <a:extLst>
                    <a:ext uri="{FF2B5EF4-FFF2-40B4-BE49-F238E27FC236}">
                      <a16:creationId xmlns:a16="http://schemas.microsoft.com/office/drawing/2014/main" xmlns="" id="{6BF6F589-34D3-56F3-5865-5533C405E9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22" name="Group 21">
                <a:extLst>
                  <a:ext uri="{FF2B5EF4-FFF2-40B4-BE49-F238E27FC236}">
                    <a16:creationId xmlns:a16="http://schemas.microsoft.com/office/drawing/2014/main" xmlns="" id="{B0F78BE5-66E1-FB42-52A6-18F4718AF5FE}"/>
                  </a:ext>
                </a:extLst>
              </p:cNvPr>
              <p:cNvGrpSpPr/>
              <p:nvPr/>
            </p:nvGrpSpPr>
            <p:grpSpPr>
              <a:xfrm>
                <a:off x="7843282" y="5133562"/>
                <a:ext cx="1935526" cy="692431"/>
                <a:chOff x="7872868" y="4435004"/>
                <a:chExt cx="2216677" cy="790399"/>
              </a:xfrm>
              <a:grpFill/>
            </p:grpSpPr>
            <p:pic>
              <p:nvPicPr>
                <p:cNvPr id="27" name="Picture 26" descr="Icon&#10;&#10;Description automatically generated">
                  <a:extLst>
                    <a:ext uri="{FF2B5EF4-FFF2-40B4-BE49-F238E27FC236}">
                      <a16:creationId xmlns:a16="http://schemas.microsoft.com/office/drawing/2014/main" xmlns="" id="{0CACCC1C-2F43-25E3-E2F5-C920E755B0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8" name="Picture 27" descr="Icon&#10;&#10;Description automatically generated">
                  <a:extLst>
                    <a:ext uri="{FF2B5EF4-FFF2-40B4-BE49-F238E27FC236}">
                      <a16:creationId xmlns:a16="http://schemas.microsoft.com/office/drawing/2014/main" xmlns="" id="{D7257D4B-2B7A-B326-D90E-6DD49C1EBB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9" name="Picture 28" descr="Icon&#10;&#10;Description automatically generated">
                  <a:extLst>
                    <a:ext uri="{FF2B5EF4-FFF2-40B4-BE49-F238E27FC236}">
                      <a16:creationId xmlns:a16="http://schemas.microsoft.com/office/drawing/2014/main" xmlns="" id="{3D3D4162-35A0-51DE-F439-FC82A78693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3" name="Group 22">
                <a:extLst>
                  <a:ext uri="{FF2B5EF4-FFF2-40B4-BE49-F238E27FC236}">
                    <a16:creationId xmlns:a16="http://schemas.microsoft.com/office/drawing/2014/main" xmlns="" id="{5F4B63D5-221C-D50F-612C-2EF86A8DCAC4}"/>
                  </a:ext>
                </a:extLst>
              </p:cNvPr>
              <p:cNvGrpSpPr/>
              <p:nvPr/>
            </p:nvGrpSpPr>
            <p:grpSpPr>
              <a:xfrm>
                <a:off x="10125528" y="5659583"/>
                <a:ext cx="1915391" cy="682868"/>
                <a:chOff x="7935191" y="4561610"/>
                <a:chExt cx="2134115" cy="769441"/>
              </a:xfrm>
              <a:grpFill/>
            </p:grpSpPr>
            <p:pic>
              <p:nvPicPr>
                <p:cNvPr id="24" name="Picture 23" descr="Icon&#10;&#10;Description automatically generated">
                  <a:extLst>
                    <a:ext uri="{FF2B5EF4-FFF2-40B4-BE49-F238E27FC236}">
                      <a16:creationId xmlns:a16="http://schemas.microsoft.com/office/drawing/2014/main" xmlns="" id="{CB9C9285-6F0A-C915-A382-C27975D3E2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xmlns="" id="{C8BEF7A8-154A-ED5B-9F06-8628D6B756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6" name="Picture 25" descr="Icon&#10;&#10;Description automatically generated">
                  <a:extLst>
                    <a:ext uri="{FF2B5EF4-FFF2-40B4-BE49-F238E27FC236}">
                      <a16:creationId xmlns:a16="http://schemas.microsoft.com/office/drawing/2014/main" xmlns="" id="{72F9D57B-3ABB-3BF8-A8F3-36EEF54D82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a:extLst>
                <a:ext uri="{FF2B5EF4-FFF2-40B4-BE49-F238E27FC236}">
                  <a16:creationId xmlns:a16="http://schemas.microsoft.com/office/drawing/2014/main" xmlns="" id="{95E16FC4-8F69-BA4E-8C26-8AB93BD1BE4C}"/>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3" name="Rectangle: Rounded Corners 32">
            <a:extLst>
              <a:ext uri="{FF2B5EF4-FFF2-40B4-BE49-F238E27FC236}">
                <a16:creationId xmlns:a16="http://schemas.microsoft.com/office/drawing/2014/main" xmlns="" id="{C317C60C-8781-C01F-6792-BEEAE09E8008}"/>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34" name="Graphic 33">
            <a:extLst>
              <a:ext uri="{FF2B5EF4-FFF2-40B4-BE49-F238E27FC236}">
                <a16:creationId xmlns:a16="http://schemas.microsoft.com/office/drawing/2014/main" xmlns="" id="{D3B472C8-4AC1-7504-4004-60015AAC745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3699501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3"/>
                                        </p:tgtEl>
                                        <p:attrNameLst>
                                          <p:attrName>r</p:attrName>
                                        </p:attrNameLst>
                                      </p:cBhvr>
                                    </p:animRot>
                                    <p:animRot by="-240000">
                                      <p:cBhvr>
                                        <p:cTn id="13" dur="200" fill="hold">
                                          <p:stCondLst>
                                            <p:cond delay="200"/>
                                          </p:stCondLst>
                                        </p:cTn>
                                        <p:tgtEl>
                                          <p:spTgt spid="33"/>
                                        </p:tgtEl>
                                        <p:attrNameLst>
                                          <p:attrName>r</p:attrName>
                                        </p:attrNameLst>
                                      </p:cBhvr>
                                    </p:animRot>
                                    <p:animRot by="240000">
                                      <p:cBhvr>
                                        <p:cTn id="14" dur="200" fill="hold">
                                          <p:stCondLst>
                                            <p:cond delay="400"/>
                                          </p:stCondLst>
                                        </p:cTn>
                                        <p:tgtEl>
                                          <p:spTgt spid="33"/>
                                        </p:tgtEl>
                                        <p:attrNameLst>
                                          <p:attrName>r</p:attrName>
                                        </p:attrNameLst>
                                      </p:cBhvr>
                                    </p:animRot>
                                    <p:animRot by="-240000">
                                      <p:cBhvr>
                                        <p:cTn id="15" dur="200" fill="hold">
                                          <p:stCondLst>
                                            <p:cond delay="600"/>
                                          </p:stCondLst>
                                        </p:cTn>
                                        <p:tgtEl>
                                          <p:spTgt spid="33"/>
                                        </p:tgtEl>
                                        <p:attrNameLst>
                                          <p:attrName>r</p:attrName>
                                        </p:attrNameLst>
                                      </p:cBhvr>
                                    </p:animRot>
                                    <p:animRot by="120000">
                                      <p:cBhvr>
                                        <p:cTn id="16" dur="200" fill="hold">
                                          <p:stCondLst>
                                            <p:cond delay="8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xmlns=""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TextBox 1">
            <a:extLst>
              <a:ext uri="{FF2B5EF4-FFF2-40B4-BE49-F238E27FC236}">
                <a16:creationId xmlns:a16="http://schemas.microsoft.com/office/drawing/2014/main" xmlns="" id="{3AF3C16A-02B8-8DB8-EED3-86414F7A71D6}"/>
              </a:ext>
            </a:extLst>
          </p:cNvPr>
          <p:cNvSpPr txBox="1"/>
          <p:nvPr/>
        </p:nvSpPr>
        <p:spPr>
          <a:xfrm>
            <a:off x="2019334" y="583515"/>
            <a:ext cx="7889965" cy="923330"/>
          </a:xfrm>
          <a:prstGeom prst="rect">
            <a:avLst/>
          </a:prstGeom>
          <a:noFill/>
        </p:spPr>
        <p:txBody>
          <a:bodyPr wrap="square" rtlCol="0">
            <a:spAutoFit/>
          </a:bodyPr>
          <a:lstStyle/>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xmlns="" id="{B0266F0D-5FCF-E803-B632-8CF0960947DA}"/>
              </a:ext>
            </a:extLst>
          </p:cNvPr>
          <p:cNvGrpSpPr/>
          <p:nvPr/>
        </p:nvGrpSpPr>
        <p:grpSpPr>
          <a:xfrm>
            <a:off x="1482057" y="1783822"/>
            <a:ext cx="9122782" cy="3666080"/>
            <a:chOff x="4841104" y="3817600"/>
            <a:chExt cx="7073839" cy="2842692"/>
          </a:xfrm>
        </p:grpSpPr>
        <p:grpSp>
          <p:nvGrpSpPr>
            <p:cNvPr id="4" name="Group 3">
              <a:extLst>
                <a:ext uri="{FF2B5EF4-FFF2-40B4-BE49-F238E27FC236}">
                  <a16:creationId xmlns:a16="http://schemas.microsoft.com/office/drawing/2014/main" xmlns="" id="{A7A4F67B-F33B-0B82-D2C2-652304C5F597}"/>
                </a:ext>
              </a:extLst>
            </p:cNvPr>
            <p:cNvGrpSpPr/>
            <p:nvPr/>
          </p:nvGrpSpPr>
          <p:grpSpPr>
            <a:xfrm>
              <a:off x="4841104" y="3817600"/>
              <a:ext cx="7073839" cy="2842692"/>
              <a:chOff x="2975204" y="1255651"/>
              <a:chExt cx="7073839" cy="2842692"/>
            </a:xfrm>
          </p:grpSpPr>
          <p:sp>
            <p:nvSpPr>
              <p:cNvPr id="43" name="Rectangle: Rounded Corners 42">
                <a:extLst>
                  <a:ext uri="{FF2B5EF4-FFF2-40B4-BE49-F238E27FC236}">
                    <a16:creationId xmlns:a16="http://schemas.microsoft.com/office/drawing/2014/main" xmlns="" id="{7614D8B3-A410-65ED-C06B-E7C1D8071CA8}"/>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2.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to,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rõ</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3.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ngắt</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nghỉ</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chỗ</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4400" b="1" i="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4" name="Rectangle: Rounded Corners 43">
                <a:extLst>
                  <a:ext uri="{FF2B5EF4-FFF2-40B4-BE49-F238E27FC236}">
                    <a16:creationId xmlns:a16="http://schemas.microsoft.com/office/drawing/2014/main" xmlns="" id="{585D9AE9-42BD-5219-6A0F-B53A873FA08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xmlns="" id="{4FD7BDB7-A5B2-7D95-DF8F-F35E76CBEE33}"/>
                </a:ext>
              </a:extLst>
            </p:cNvPr>
            <p:cNvPicPr>
              <a:picLocks noChangeAspect="1"/>
            </p:cNvPicPr>
            <p:nvPr/>
          </p:nvPicPr>
          <p:blipFill>
            <a:blip r:embed="rId4"/>
            <a:stretch>
              <a:fillRect/>
            </a:stretch>
          </p:blipFill>
          <p:spPr>
            <a:xfrm>
              <a:off x="7976229" y="4850617"/>
              <a:ext cx="469963" cy="469963"/>
            </a:xfrm>
            <a:prstGeom prst="rect">
              <a:avLst/>
            </a:prstGeom>
          </p:spPr>
        </p:pic>
        <p:pic>
          <p:nvPicPr>
            <p:cNvPr id="35" name="Picture 34">
              <a:extLst>
                <a:ext uri="{FF2B5EF4-FFF2-40B4-BE49-F238E27FC236}">
                  <a16:creationId xmlns:a16="http://schemas.microsoft.com/office/drawing/2014/main" xmlns="" id="{BAD95780-E94A-4C45-7C7C-16B1457A0367}"/>
                </a:ext>
              </a:extLst>
            </p:cNvPr>
            <p:cNvPicPr>
              <a:picLocks noChangeAspect="1"/>
            </p:cNvPicPr>
            <p:nvPr/>
          </p:nvPicPr>
          <p:blipFill>
            <a:blip r:embed="rId5"/>
            <a:stretch>
              <a:fillRect/>
            </a:stretch>
          </p:blipFill>
          <p:spPr>
            <a:xfrm>
              <a:off x="7419555" y="4850617"/>
              <a:ext cx="469963" cy="469963"/>
            </a:xfrm>
            <a:prstGeom prst="rect">
              <a:avLst/>
            </a:prstGeom>
          </p:spPr>
        </p:pic>
        <p:pic>
          <p:nvPicPr>
            <p:cNvPr id="36" name="Picture 35">
              <a:extLst>
                <a:ext uri="{FF2B5EF4-FFF2-40B4-BE49-F238E27FC236}">
                  <a16:creationId xmlns:a16="http://schemas.microsoft.com/office/drawing/2014/main" xmlns="" id="{848A5A9B-38A7-D803-BC6C-B65AC3D84172}"/>
                </a:ext>
              </a:extLst>
            </p:cNvPr>
            <p:cNvPicPr>
              <a:picLocks noChangeAspect="1"/>
            </p:cNvPicPr>
            <p:nvPr/>
          </p:nvPicPr>
          <p:blipFill>
            <a:blip r:embed="rId6"/>
            <a:stretch>
              <a:fillRect/>
            </a:stretch>
          </p:blipFill>
          <p:spPr>
            <a:xfrm>
              <a:off x="8532903" y="4850617"/>
              <a:ext cx="469963" cy="469963"/>
            </a:xfrm>
            <a:prstGeom prst="rect">
              <a:avLst/>
            </a:prstGeom>
          </p:spPr>
        </p:pic>
        <p:pic>
          <p:nvPicPr>
            <p:cNvPr id="37" name="Picture 36">
              <a:extLst>
                <a:ext uri="{FF2B5EF4-FFF2-40B4-BE49-F238E27FC236}">
                  <a16:creationId xmlns:a16="http://schemas.microsoft.com/office/drawing/2014/main" xmlns="" id="{63D09DCD-06F2-A2E1-C7D7-9A5122FCF349}"/>
                </a:ext>
              </a:extLst>
            </p:cNvPr>
            <p:cNvPicPr>
              <a:picLocks noChangeAspect="1"/>
            </p:cNvPicPr>
            <p:nvPr/>
          </p:nvPicPr>
          <p:blipFill>
            <a:blip r:embed="rId4"/>
            <a:stretch>
              <a:fillRect/>
            </a:stretch>
          </p:blipFill>
          <p:spPr>
            <a:xfrm>
              <a:off x="8020830" y="5394231"/>
              <a:ext cx="469963" cy="469963"/>
            </a:xfrm>
            <a:prstGeom prst="rect">
              <a:avLst/>
            </a:prstGeom>
          </p:spPr>
        </p:pic>
        <p:pic>
          <p:nvPicPr>
            <p:cNvPr id="38" name="Picture 37">
              <a:extLst>
                <a:ext uri="{FF2B5EF4-FFF2-40B4-BE49-F238E27FC236}">
                  <a16:creationId xmlns:a16="http://schemas.microsoft.com/office/drawing/2014/main" xmlns="" id="{4FA926FB-47C1-2E51-0FDB-1F7837C838C9}"/>
                </a:ext>
              </a:extLst>
            </p:cNvPr>
            <p:cNvPicPr>
              <a:picLocks noChangeAspect="1"/>
            </p:cNvPicPr>
            <p:nvPr/>
          </p:nvPicPr>
          <p:blipFill>
            <a:blip r:embed="rId5"/>
            <a:stretch>
              <a:fillRect/>
            </a:stretch>
          </p:blipFill>
          <p:spPr>
            <a:xfrm>
              <a:off x="7464155" y="5394231"/>
              <a:ext cx="469963" cy="469963"/>
            </a:xfrm>
            <a:prstGeom prst="rect">
              <a:avLst/>
            </a:prstGeom>
          </p:spPr>
        </p:pic>
        <p:pic>
          <p:nvPicPr>
            <p:cNvPr id="39" name="Picture 38">
              <a:extLst>
                <a:ext uri="{FF2B5EF4-FFF2-40B4-BE49-F238E27FC236}">
                  <a16:creationId xmlns:a16="http://schemas.microsoft.com/office/drawing/2014/main" xmlns="" id="{D2733B55-BDDE-F08C-AAFE-CCBEFB1B2B40}"/>
                </a:ext>
              </a:extLst>
            </p:cNvPr>
            <p:cNvPicPr>
              <a:picLocks noChangeAspect="1"/>
            </p:cNvPicPr>
            <p:nvPr/>
          </p:nvPicPr>
          <p:blipFill>
            <a:blip r:embed="rId6"/>
            <a:stretch>
              <a:fillRect/>
            </a:stretch>
          </p:blipFill>
          <p:spPr>
            <a:xfrm>
              <a:off x="8577504" y="5394231"/>
              <a:ext cx="469963" cy="469963"/>
            </a:xfrm>
            <a:prstGeom prst="rect">
              <a:avLst/>
            </a:prstGeom>
          </p:spPr>
        </p:pic>
        <p:pic>
          <p:nvPicPr>
            <p:cNvPr id="40" name="Picture 39">
              <a:extLst>
                <a:ext uri="{FF2B5EF4-FFF2-40B4-BE49-F238E27FC236}">
                  <a16:creationId xmlns:a16="http://schemas.microsoft.com/office/drawing/2014/main" xmlns="" id="{278E1967-0E44-BAEC-C8D1-E8CC8EB6C098}"/>
                </a:ext>
              </a:extLst>
            </p:cNvPr>
            <p:cNvPicPr>
              <a:picLocks noChangeAspect="1"/>
            </p:cNvPicPr>
            <p:nvPr/>
          </p:nvPicPr>
          <p:blipFill>
            <a:blip r:embed="rId4"/>
            <a:stretch>
              <a:fillRect/>
            </a:stretch>
          </p:blipFill>
          <p:spPr>
            <a:xfrm>
              <a:off x="10471468" y="5942562"/>
              <a:ext cx="469963" cy="469963"/>
            </a:xfrm>
            <a:prstGeom prst="rect">
              <a:avLst/>
            </a:prstGeom>
          </p:spPr>
        </p:pic>
        <p:pic>
          <p:nvPicPr>
            <p:cNvPr id="41" name="Picture 40">
              <a:extLst>
                <a:ext uri="{FF2B5EF4-FFF2-40B4-BE49-F238E27FC236}">
                  <a16:creationId xmlns:a16="http://schemas.microsoft.com/office/drawing/2014/main" xmlns="" id="{E243A37C-2B57-0941-701A-5B861B00AA3E}"/>
                </a:ext>
              </a:extLst>
            </p:cNvPr>
            <p:cNvPicPr>
              <a:picLocks noChangeAspect="1"/>
            </p:cNvPicPr>
            <p:nvPr/>
          </p:nvPicPr>
          <p:blipFill>
            <a:blip r:embed="rId5"/>
            <a:stretch>
              <a:fillRect/>
            </a:stretch>
          </p:blipFill>
          <p:spPr>
            <a:xfrm>
              <a:off x="9914794" y="5942562"/>
              <a:ext cx="469963" cy="469963"/>
            </a:xfrm>
            <a:prstGeom prst="rect">
              <a:avLst/>
            </a:prstGeom>
          </p:spPr>
        </p:pic>
        <p:pic>
          <p:nvPicPr>
            <p:cNvPr id="42" name="Picture 41">
              <a:extLst>
                <a:ext uri="{FF2B5EF4-FFF2-40B4-BE49-F238E27FC236}">
                  <a16:creationId xmlns:a16="http://schemas.microsoft.com/office/drawing/2014/main" xmlns="" id="{FC18C6FB-06A3-B027-E27A-EEE9FDF0B934}"/>
                </a:ext>
              </a:extLst>
            </p:cNvPr>
            <p:cNvPicPr>
              <a:picLocks noChangeAspect="1"/>
            </p:cNvPicPr>
            <p:nvPr/>
          </p:nvPicPr>
          <p:blipFill>
            <a:blip r:embed="rId6"/>
            <a:stretch>
              <a:fillRect/>
            </a:stretch>
          </p:blipFill>
          <p:spPr>
            <a:xfrm>
              <a:off x="11028142" y="5942562"/>
              <a:ext cx="469963" cy="469963"/>
            </a:xfrm>
            <a:prstGeom prst="rect">
              <a:avLst/>
            </a:prstGeom>
          </p:spPr>
        </p:pic>
      </p:grpSp>
    </p:spTree>
    <p:extLst>
      <p:ext uri="{BB962C8B-B14F-4D97-AF65-F5344CB8AC3E}">
        <p14:creationId xmlns:p14="http://schemas.microsoft.com/office/powerpoint/2010/main" val="22139092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xmln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xmlns=""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xmlns=""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xmlns="" id="{E7E64A57-5D0C-4CAB-8D84-3771D46F4367}"/>
              </a:ext>
            </a:extLst>
          </p:cNvPr>
          <p:cNvPicPr>
            <a:picLocks noChangeAspect="1"/>
          </p:cNvPicPr>
          <p:nvPr/>
        </p:nvPicPr>
        <p:blipFill>
          <a:blip r:embed="rId4"/>
          <a:stretch>
            <a:fillRect/>
          </a:stretch>
        </p:blipFill>
        <p:spPr>
          <a:xfrm>
            <a:off x="3819260" y="1962151"/>
            <a:ext cx="4907558" cy="1461558"/>
          </a:xfrm>
          <a:prstGeom prst="rect">
            <a:avLst/>
          </a:prstGeom>
        </p:spPr>
      </p:pic>
    </p:spTree>
    <p:extLst>
      <p:ext uri="{BB962C8B-B14F-4D97-AF65-F5344CB8AC3E}">
        <p14:creationId xmlns:p14="http://schemas.microsoft.com/office/powerpoint/2010/main" val="2344024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xmlns=""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xmlns=""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xmlns=""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xmlns=""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xmlns="" id="{B2BDF901-781A-1FAB-1F02-F47596B2B621}"/>
              </a:ext>
            </a:extLst>
          </p:cNvPr>
          <p:cNvSpPr/>
          <p:nvPr/>
        </p:nvSpPr>
        <p:spPr>
          <a:xfrm>
            <a:off x="1380017" y="2763454"/>
            <a:ext cx="2705101" cy="1938992"/>
          </a:xfrm>
          <a:prstGeom prst="rect">
            <a:avLst/>
          </a:prstGeom>
          <a:noFill/>
        </p:spPr>
        <p:txBody>
          <a:bodyPr wrap="square" lIns="91440" tIns="45720" rIns="91440" bIns="45720">
            <a:spAutoFit/>
          </a:bodyPr>
          <a:lstStyle/>
          <a:p>
            <a:pPr lvl="0" algn="ctr">
              <a:defRPr/>
            </a:pP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Tuệ</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Tĩnh</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Nguyễn</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Bá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Tĩnh</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xmlns="" id="{2DAE0063-1B84-916E-4821-CA4D9140906E}"/>
              </a:ext>
            </a:extLst>
          </p:cNvPr>
          <p:cNvSpPr/>
          <p:nvPr/>
        </p:nvSpPr>
        <p:spPr>
          <a:xfrm>
            <a:off x="5179384" y="2154105"/>
            <a:ext cx="6899202"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altLang="en-US" sz="36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một danh y sống ở giai đoạn cuối thời Trần, được hậu thế suy tôn là tiên thánh của ngành thuốc nam.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477902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xmlns=""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xmlns=""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xmlns=""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xmlns=""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xmlns="" id="{B2BDF901-781A-1FAB-1F02-F47596B2B621}"/>
              </a:ext>
            </a:extLst>
          </p:cNvPr>
          <p:cNvSpPr/>
          <p:nvPr/>
        </p:nvSpPr>
        <p:spPr>
          <a:xfrm>
            <a:off x="1380017" y="2763454"/>
            <a:ext cx="2705101" cy="1938992"/>
          </a:xfrm>
          <a:prstGeom prst="rect">
            <a:avLst/>
          </a:prstGeom>
          <a:noFill/>
        </p:spPr>
        <p:txBody>
          <a:bodyPr wrap="square" lIns="91440" tIns="45720" rIns="91440" bIns="45720">
            <a:spAutoFit/>
          </a:bodyPr>
          <a:lstStyle/>
          <a:p>
            <a:pPr lvl="0" algn="ctr">
              <a:defRPr/>
            </a:pP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Núi</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Nam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Tào</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Bắc</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Đẩu</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14" name="Rectangle: Rounded Corners 13">
            <a:extLst>
              <a:ext uri="{FF2B5EF4-FFF2-40B4-BE49-F238E27FC236}">
                <a16:creationId xmlns:a16="http://schemas.microsoft.com/office/drawing/2014/main" xmlns="" id="{2DAE0063-1B84-916E-4821-CA4D9140906E}"/>
              </a:ext>
            </a:extLst>
          </p:cNvPr>
          <p:cNvSpPr/>
          <p:nvPr/>
        </p:nvSpPr>
        <p:spPr>
          <a:xfrm>
            <a:off x="5179384" y="2154105"/>
            <a:ext cx="6899202"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altLang="en-US" sz="60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hai ngọn núi ở tỉnh Hải Dương.</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658920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9386037" y="2761574"/>
            <a:ext cx="2357024" cy="3350350"/>
          </a:xfrm>
          <a:prstGeom prst="roundRect">
            <a:avLst/>
          </a:prstGeom>
        </p:spPr>
      </p:pic>
      <p:pic>
        <p:nvPicPr>
          <p:cNvPr id="2" name="Picture 1">
            <a:extLst>
              <a:ext uri="{FF2B5EF4-FFF2-40B4-BE49-F238E27FC236}">
                <a16:creationId xmlns:a16="http://schemas.microsoft.com/office/drawing/2014/main" xmlns="" id="{AA3A815B-F964-468F-B29F-E3498851CCAB}"/>
              </a:ext>
            </a:extLst>
          </p:cNvPr>
          <p:cNvPicPr>
            <a:picLocks noChangeAspect="1"/>
          </p:cNvPicPr>
          <p:nvPr/>
        </p:nvPicPr>
        <p:blipFill>
          <a:blip r:embed="rId6"/>
          <a:stretch>
            <a:fillRect/>
          </a:stretch>
        </p:blipFill>
        <p:spPr>
          <a:xfrm>
            <a:off x="1073815" y="4536819"/>
            <a:ext cx="8388823" cy="1133954"/>
          </a:xfrm>
          <a:prstGeom prst="rect">
            <a:avLst/>
          </a:prstGeom>
        </p:spPr>
      </p:pic>
    </p:spTree>
    <p:extLst>
      <p:ext uri="{BB962C8B-B14F-4D97-AF65-F5344CB8AC3E}">
        <p14:creationId xmlns:p14="http://schemas.microsoft.com/office/powerpoint/2010/main" val="29598857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8"/>
            <a:ext cx="12192000" cy="6837251"/>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5509"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1"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2"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3"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4"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545510"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Mình tưới chậu hoa nào đây? </a:t>
            </a:r>
          </a:p>
        </p:txBody>
      </p:sp>
      <p:sp>
        <p:nvSpPr>
          <p:cNvPr id="2" name="Rectangle: Rounded Corners 1">
            <a:hlinkClick r:id="rId15" action="ppaction://hlinksldjump"/>
            <a:extLst>
              <a:ext uri="{FF2B5EF4-FFF2-40B4-BE49-F238E27FC236}">
                <a16:creationId xmlns:a16="http://schemas.microsoft.com/office/drawing/2014/main" xmlns="" id="{8FEBCFD8-9318-4507-A763-78E78F8CE269}"/>
              </a:ext>
            </a:extLst>
          </p:cNvPr>
          <p:cNvSpPr/>
          <p:nvPr/>
        </p:nvSpPr>
        <p:spPr>
          <a:xfrm>
            <a:off x="138222" y="164432"/>
            <a:ext cx="1372943" cy="471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931238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27" presetClass="emph" presetSubtype="0" fill="remove" nodeType="clickEffect">
                                  <p:stCondLst>
                                    <p:cond delay="0"/>
                                  </p:stCondLst>
                                  <p:childTnLst>
                                    <p:animClr clrSpc="rgb" dir="cw">
                                      <p:cBhvr override="childStyle">
                                        <p:cTn id="59" dur="250" autoRev="1" fill="remove"/>
                                        <p:tgtEl>
                                          <p:spTgt spid="25"/>
                                        </p:tgtEl>
                                        <p:attrNameLst>
                                          <p:attrName>style.color</p:attrName>
                                        </p:attrNameLst>
                                      </p:cBhvr>
                                      <p:to>
                                        <a:schemeClr val="bg1"/>
                                      </p:to>
                                    </p:animClr>
                                    <p:animClr clrSpc="rgb" dir="cw">
                                      <p:cBhvr>
                                        <p:cTn id="60" dur="250" autoRev="1" fill="remove"/>
                                        <p:tgtEl>
                                          <p:spTgt spid="25"/>
                                        </p:tgtEl>
                                        <p:attrNameLst>
                                          <p:attrName>fillcolor</p:attrName>
                                        </p:attrNameLst>
                                      </p:cBhvr>
                                      <p:to>
                                        <a:schemeClr val="bg1"/>
                                      </p:to>
                                    </p:animClr>
                                    <p:set>
                                      <p:cBhvr>
                                        <p:cTn id="61" dur="250" autoRev="1" fill="remove"/>
                                        <p:tgtEl>
                                          <p:spTgt spid="25"/>
                                        </p:tgtEl>
                                        <p:attrNameLst>
                                          <p:attrName>fill.type</p:attrName>
                                        </p:attrNameLst>
                                      </p:cBhvr>
                                      <p:to>
                                        <p:strVal val="solid"/>
                                      </p:to>
                                    </p:set>
                                    <p:set>
                                      <p:cBhvr>
                                        <p:cTn id="6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2">
            <a:extLst>
              <a:ext uri="{FF2B5EF4-FFF2-40B4-BE49-F238E27FC236}">
                <a16:creationId xmlns:a16="http://schemas.microsoft.com/office/drawing/2014/main" xmlns="" id="{7416A135-894E-4069-B962-6F6BE151F2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8" y="2921095"/>
            <a:ext cx="12175232" cy="4904242"/>
          </a:xfrm>
          <a:prstGeom prst="rect">
            <a:avLst/>
          </a:prstGeom>
        </p:spPr>
      </p:pic>
      <p:pic>
        <p:nvPicPr>
          <p:cNvPr id="17" name="图片 4">
            <a:extLst>
              <a:ext uri="{FF2B5EF4-FFF2-40B4-BE49-F238E27FC236}">
                <a16:creationId xmlns:a16="http://schemas.microsoft.com/office/drawing/2014/main" xmlns="" id="{E7496554-6C40-4625-A148-4687B18D1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105" y="-95250"/>
            <a:ext cx="4708514" cy="4680520"/>
          </a:xfrm>
          <a:prstGeom prst="rect">
            <a:avLst/>
          </a:prstGeom>
        </p:spPr>
      </p:pic>
      <p:pic>
        <p:nvPicPr>
          <p:cNvPr id="3" name="图片 4">
            <a:extLst>
              <a:ext uri="{FF2B5EF4-FFF2-40B4-BE49-F238E27FC236}">
                <a16:creationId xmlns:a16="http://schemas.microsoft.com/office/drawing/2014/main" xmlns="" id="{3C0A873E-D2FD-1E14-6D55-6C979751AC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465904" y="211207"/>
            <a:ext cx="3037232" cy="4680520"/>
          </a:xfrm>
          <a:prstGeom prst="rect">
            <a:avLst/>
          </a:prstGeom>
        </p:spPr>
      </p:pic>
      <p:grpSp>
        <p:nvGrpSpPr>
          <p:cNvPr id="7" name="Group 6">
            <a:extLst>
              <a:ext uri="{FF2B5EF4-FFF2-40B4-BE49-F238E27FC236}">
                <a16:creationId xmlns:a16="http://schemas.microsoft.com/office/drawing/2014/main" xmlns="" id="{C97BA26E-0B45-951D-9985-0AE69C513FAC}"/>
              </a:ext>
            </a:extLst>
          </p:cNvPr>
          <p:cNvGrpSpPr/>
          <p:nvPr/>
        </p:nvGrpSpPr>
        <p:grpSpPr>
          <a:xfrm>
            <a:off x="2457450" y="1071715"/>
            <a:ext cx="8401050" cy="1474841"/>
            <a:chOff x="884903" y="275302"/>
            <a:chExt cx="10422194" cy="1474841"/>
          </a:xfrm>
        </p:grpSpPr>
        <p:sp>
          <p:nvSpPr>
            <p:cNvPr id="19" name="Google Shape;275;p7">
              <a:extLst>
                <a:ext uri="{FF2B5EF4-FFF2-40B4-BE49-F238E27FC236}">
                  <a16:creationId xmlns:a16="http://schemas.microsoft.com/office/drawing/2014/main" xmlns="" id="{DB70A019-613B-0449-EAD5-3EAF927C53F2}"/>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xmlns="" id="{79D73790-BFFF-678F-5351-A681B54D7A0F}"/>
                </a:ext>
              </a:extLst>
            </p:cNvPr>
            <p:cNvSpPr txBox="1"/>
            <p:nvPr/>
          </p:nvSpPr>
          <p:spPr>
            <a:xfrm>
              <a:off x="884903" y="325123"/>
              <a:ext cx="10422194" cy="1323439"/>
            </a:xfrm>
            <a:prstGeom prst="rect">
              <a:avLst/>
            </a:prstGeom>
            <a:noFill/>
          </p:spPr>
          <p:txBody>
            <a:bodyPr wrap="square">
              <a:spAutoFit/>
            </a:bodyPr>
            <a:lstStyle/>
            <a:p>
              <a:pPr algn="ctr">
                <a:buClr>
                  <a:srgbClr val="000000"/>
                </a:buClr>
                <a:buFont typeface="Arial"/>
                <a:buNone/>
              </a:pPr>
              <a:r>
                <a:rPr lang="vi-VN" sz="4000" b="1" kern="0" dirty="0">
                  <a:solidFill>
                    <a:srgbClr val="892E45"/>
                  </a:solidFill>
                  <a:latin typeface="Cambria" panose="02040503050406030204" pitchFamily="18" charset="0"/>
                  <a:cs typeface="Arial"/>
                  <a:sym typeface="Arial"/>
                </a:rPr>
                <a:t>Kể tên một số loại cây được dùng làm thuốc chữa bệnh mà em biết.</a:t>
              </a:r>
              <a:endParaRPr lang="en-US" sz="4000" b="1" kern="0" dirty="0">
                <a:solidFill>
                  <a:srgbClr val="892E45"/>
                </a:solidFill>
                <a:latin typeface="Cambria" panose="02040503050406030204" pitchFamily="18" charset="0"/>
                <a:cs typeface="Arial"/>
                <a:sym typeface="Arial"/>
              </a:endParaRPr>
            </a:p>
          </p:txBody>
        </p:sp>
      </p:grpSp>
      <p:sp>
        <p:nvSpPr>
          <p:cNvPr id="23" name="Rectangle 22">
            <a:extLst>
              <a:ext uri="{FF2B5EF4-FFF2-40B4-BE49-F238E27FC236}">
                <a16:creationId xmlns:a16="http://schemas.microsoft.com/office/drawing/2014/main" xmlns="" id="{9363B9CF-506B-689D-EAF5-2E11B1D8305F}"/>
              </a:ext>
            </a:extLst>
          </p:cNvPr>
          <p:cNvSpPr/>
          <p:nvPr/>
        </p:nvSpPr>
        <p:spPr>
          <a:xfrm>
            <a:off x="1220298" y="3381370"/>
            <a:ext cx="10069455" cy="2583495"/>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solidFill>
                <a:latin typeface="Cambria" panose="02040503050406030204" pitchFamily="18" charset="0"/>
                <a:ea typeface="Cambria" panose="02040503050406030204" pitchFamily="18" charset="0"/>
              </a:rPr>
              <a:t>C</a:t>
            </a:r>
            <a:r>
              <a:rPr lang="vi-VN" sz="4000" dirty="0">
                <a:solidFill>
                  <a:schemeClr val="tx1"/>
                </a:solidFill>
                <a:latin typeface="Cambria" panose="02040503050406030204" pitchFamily="18" charset="0"/>
                <a:ea typeface="Cambria" panose="02040503050406030204" pitchFamily="18" charset="0"/>
              </a:rPr>
              <a:t>ây bạc hà (chữa ngạt mũi, cảm cúm,…), bạch hoa xà (chữa viêm họng, hen suyễn,…), bồ công anh (chữa mụn nhọt, giải độc,…)… </a:t>
            </a:r>
            <a:endParaRPr lang="x-none" sz="40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0068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72C62CEF-FD01-4F55-9A09-69B6C45FA86C}"/>
              </a:ext>
            </a:extLst>
          </p:cNvPr>
          <p:cNvGrpSpPr/>
          <p:nvPr/>
        </p:nvGrpSpPr>
        <p:grpSpPr>
          <a:xfrm>
            <a:off x="676275" y="2165288"/>
            <a:ext cx="10668000" cy="3852740"/>
            <a:chOff x="256031" y="1133735"/>
            <a:chExt cx="9242811" cy="5377134"/>
          </a:xfrm>
        </p:grpSpPr>
        <p:sp>
          <p:nvSpPr>
            <p:cNvPr id="25" name="Rectangle: Rounded Corners 24">
              <a:extLst>
                <a:ext uri="{FF2B5EF4-FFF2-40B4-BE49-F238E27FC236}">
                  <a16:creationId xmlns:a16="http://schemas.microsoft.com/office/drawing/2014/main" xmlns=""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xmlns=""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xmlns=""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TextBox 6">
            <a:extLst>
              <a:ext uri="{FF2B5EF4-FFF2-40B4-BE49-F238E27FC236}">
                <a16:creationId xmlns:a16="http://schemas.microsoft.com/office/drawing/2014/main" xmlns="" id="{867DDB41-04E7-4433-AA7C-CAB96AC282D1}"/>
              </a:ext>
            </a:extLst>
          </p:cNvPr>
          <p:cNvSpPr txBox="1"/>
          <p:nvPr/>
        </p:nvSpPr>
        <p:spPr>
          <a:xfrm>
            <a:off x="2154688" y="263073"/>
            <a:ext cx="9088811" cy="1200329"/>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cs typeface="Arial-Rounded" panose="020B0500000000000000" pitchFamily="34" charset="0"/>
              </a:rPr>
              <a:t>Danh y Tuệ Tĩnh dẫn các học trò lên núi Nam Tào, Bắc Đẩu để nói với các trò điều gì?</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xmlns="" id="{497327DE-81A0-45CB-949F-01E906088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a16="http://schemas.microsoft.com/office/drawing/2014/main" xmlns="" id="{568CDD6C-4405-4D1F-B241-D8A5775B97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a16="http://schemas.microsoft.com/office/drawing/2014/main" xmlns="" id="{01983FDB-884A-4647-85C9-54B74873D10F}"/>
              </a:ext>
            </a:extLst>
          </p:cNvPr>
          <p:cNvSpPr txBox="1"/>
          <p:nvPr/>
        </p:nvSpPr>
        <p:spPr>
          <a:xfrm>
            <a:off x="971550" y="2304863"/>
            <a:ext cx="9839325" cy="3416320"/>
          </a:xfrm>
          <a:prstGeom prst="rect">
            <a:avLst/>
          </a:prstGeom>
          <a:noFill/>
        </p:spPr>
        <p:txBody>
          <a:bodyPr wrap="square" rtlCol="0">
            <a:spAutoFit/>
          </a:bodyPr>
          <a:lstStyle/>
          <a:p>
            <a:pPr marL="457200" lvl="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Danh y Tuệ Tĩnh dẫn các học trò lên núi Nam Tào, Bắc Đẩu để nói với các trò về điều mình ấp ủ đã lâu. Đó là ý nguyện nối gót người đi trước tìm tòi, bào chế các vị thuốc nam từ cây cỏ trên non sông, gấm vóc của tổ tiên để lại để chữa bệnh cho người Nam.</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2" name="Left Arrow 4">
            <a:hlinkClick r:id="rId6" action="ppaction://hlinksldjump"/>
            <a:extLst>
              <a:ext uri="{FF2B5EF4-FFF2-40B4-BE49-F238E27FC236}">
                <a16:creationId xmlns:a16="http://schemas.microsoft.com/office/drawing/2014/main" xmlns=""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85908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a16="http://schemas.microsoft.com/office/drawing/2014/main" xmlns="" id="{B6AB6C14-A667-480E-850C-ABCF30643D1B}"/>
              </a:ext>
            </a:extLst>
          </p:cNvPr>
          <p:cNvSpPr txBox="1"/>
          <p:nvPr/>
        </p:nvSpPr>
        <p:spPr>
          <a:xfrm>
            <a:off x="2437726" y="296145"/>
            <a:ext cx="8477202" cy="1754326"/>
          </a:xfrm>
          <a:prstGeom prst="rect">
            <a:avLst/>
          </a:prstGeom>
          <a:noFill/>
        </p:spPr>
        <p:txBody>
          <a:bodyPr wrap="square" rtlCol="0">
            <a:spAutoFit/>
          </a:bodyPr>
          <a:lstStyle/>
          <a:p>
            <a:pPr lvl="0" algn="just"/>
            <a:r>
              <a:rPr lang="vi-VN" sz="3600" dirty="0">
                <a:solidFill>
                  <a:srgbClr val="002060"/>
                </a:solidFill>
                <a:latin typeface="Cambria" panose="02040503050406030204" pitchFamily="18" charset="0"/>
                <a:ea typeface="Cambria" panose="02040503050406030204" pitchFamily="18" charset="0"/>
                <a:cs typeface="Arial-Rounded" panose="020B0500000000000000" pitchFamily="34" charset="0"/>
              </a:rPr>
              <a:t>Câu chuyện mà Tuệ Tĩnh kể cho học trò nghe xảy ra vào thời gian nào? Tình hình đất nước lúc bấy giờ ra sao?</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descr="A picture containing icon&#10;&#10;Description automatically generated">
            <a:extLst>
              <a:ext uri="{FF2B5EF4-FFF2-40B4-BE49-F238E27FC236}">
                <a16:creationId xmlns:a16="http://schemas.microsoft.com/office/drawing/2014/main" xmlns="" id="{4A00150D-A589-4A46-88E5-91B3A82305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a16="http://schemas.microsoft.com/office/drawing/2014/main" xmlns="" id="{9EF3A576-DAA9-400B-A2E9-9408F45B806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520794" y="422462"/>
            <a:ext cx="483854" cy="673373"/>
          </a:xfrm>
          <a:prstGeom prst="rect">
            <a:avLst/>
          </a:prstGeom>
        </p:spPr>
      </p:pic>
      <p:sp>
        <p:nvSpPr>
          <p:cNvPr id="12" name="Left Arrow 4">
            <a:hlinkClick r:id="rId6" action="ppaction://hlinksldjump"/>
            <a:extLst>
              <a:ext uri="{FF2B5EF4-FFF2-40B4-BE49-F238E27FC236}">
                <a16:creationId xmlns:a16="http://schemas.microsoft.com/office/drawing/2014/main" xmlns="" id="{0143D7FD-CA84-430A-883F-619F4951B493}"/>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xmlns="" id="{E403DF62-3D49-F246-5183-542ACBF0F709}"/>
              </a:ext>
            </a:extLst>
          </p:cNvPr>
          <p:cNvGrpSpPr/>
          <p:nvPr/>
        </p:nvGrpSpPr>
        <p:grpSpPr>
          <a:xfrm>
            <a:off x="895350" y="2355788"/>
            <a:ext cx="10668000" cy="3938686"/>
            <a:chOff x="256031" y="1133735"/>
            <a:chExt cx="9242811" cy="5377134"/>
          </a:xfrm>
        </p:grpSpPr>
        <p:sp>
          <p:nvSpPr>
            <p:cNvPr id="9" name="Rectangle: Rounded Corners 8">
              <a:extLst>
                <a:ext uri="{FF2B5EF4-FFF2-40B4-BE49-F238E27FC236}">
                  <a16:creationId xmlns:a16="http://schemas.microsoft.com/office/drawing/2014/main" xmlns="" id="{FBA23863-40D9-5D0D-E5E8-912D01C8FCD3}"/>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xmlns="" id="{90876079-8845-8A3C-B1B6-817A360140DF}"/>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3" name="TextBox 12">
            <a:extLst>
              <a:ext uri="{FF2B5EF4-FFF2-40B4-BE49-F238E27FC236}">
                <a16:creationId xmlns:a16="http://schemas.microsoft.com/office/drawing/2014/main" xmlns="" id="{2585EB79-6271-07AB-C44B-A896090B9801}"/>
              </a:ext>
            </a:extLst>
          </p:cNvPr>
          <p:cNvSpPr txBox="1"/>
          <p:nvPr/>
        </p:nvSpPr>
        <p:spPr>
          <a:xfrm>
            <a:off x="1181100" y="2676338"/>
            <a:ext cx="9839325" cy="3416320"/>
          </a:xfrm>
          <a:prstGeom prst="rect">
            <a:avLst/>
          </a:prstGeom>
          <a:noFill/>
        </p:spPr>
        <p:txBody>
          <a:bodyPr wrap="square" rtlCol="0">
            <a:spAutoFit/>
          </a:bodyPr>
          <a:lstStyle/>
          <a:p>
            <a:pPr marL="457200" lvl="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Câu chuyện mà danh y Tuệ Tĩnh kể cho học trò nghe xảy ra vào thời đại nhà Trần. Khi đó đất nước đang bị giặc ngoại xâm nhòm ngó. Vua quan nhà Trần chỉ huy quân sĩ luyện tập võ nghệ, rèn vũ khí, chuẩn bị lương thực, thuốc men, phòng giữ bờ cõi rất cẩn trọng.</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9527705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A14FF6F-FD02-4BF8-82B1-CDDAEB6282EE}"/>
              </a:ext>
            </a:extLst>
          </p:cNvPr>
          <p:cNvSpPr/>
          <p:nvPr/>
        </p:nvSpPr>
        <p:spPr>
          <a:xfrm>
            <a:off x="1193803" y="355416"/>
            <a:ext cx="9983719" cy="1569078"/>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xmlns="" id="{095CD01A-2592-4CED-BC64-EF7F465092F0}"/>
              </a:ext>
            </a:extLst>
          </p:cNvPr>
          <p:cNvSpPr txBox="1"/>
          <p:nvPr/>
        </p:nvSpPr>
        <p:spPr>
          <a:xfrm>
            <a:off x="2622474" y="543128"/>
            <a:ext cx="8352098" cy="1323439"/>
          </a:xfrm>
          <a:prstGeom prst="rect">
            <a:avLst/>
          </a:prstGeom>
          <a:noFill/>
        </p:spPr>
        <p:txBody>
          <a:bodyPr wrap="square" rtlCol="0">
            <a:spAutoFit/>
          </a:bodyPr>
          <a:lstStyle/>
          <a:p>
            <a:pPr lvl="0" algn="just"/>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Tóm tắt nội dung câu chuyện mà Tuệ Tĩnh đã kể.</a:t>
            </a:r>
            <a:endPar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descr="A picture containing icon&#10;&#10;Description automatically generated">
            <a:extLst>
              <a:ext uri="{FF2B5EF4-FFF2-40B4-BE49-F238E27FC236}">
                <a16:creationId xmlns:a16="http://schemas.microsoft.com/office/drawing/2014/main" xmlns="" id="{D67AA054-BEB6-4B06-999E-D31F1A105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5350" y="1007230"/>
            <a:ext cx="645043" cy="827439"/>
          </a:xfrm>
          <a:prstGeom prst="rect">
            <a:avLst/>
          </a:prstGeom>
        </p:spPr>
      </p:pic>
      <p:pic>
        <p:nvPicPr>
          <p:cNvPr id="5" name="Picture 4">
            <a:extLst>
              <a:ext uri="{FF2B5EF4-FFF2-40B4-BE49-F238E27FC236}">
                <a16:creationId xmlns:a16="http://schemas.microsoft.com/office/drawing/2014/main" xmlns="" id="{8C055F6F-FC27-4FB7-8907-287407D18D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67238" y="428787"/>
            <a:ext cx="483854" cy="636344"/>
          </a:xfrm>
          <a:prstGeom prst="rect">
            <a:avLst/>
          </a:prstGeom>
        </p:spPr>
      </p:pic>
      <p:sp>
        <p:nvSpPr>
          <p:cNvPr id="16" name="Rectangle: Rounded Corners 15">
            <a:extLst>
              <a:ext uri="{FF2B5EF4-FFF2-40B4-BE49-F238E27FC236}">
                <a16:creationId xmlns:a16="http://schemas.microsoft.com/office/drawing/2014/main" xmlns="" id="{83A87579-E8C4-4B19-BECC-3EB7B35ACA1B}"/>
              </a:ext>
            </a:extLst>
          </p:cNvPr>
          <p:cNvSpPr/>
          <p:nvPr/>
        </p:nvSpPr>
        <p:spPr>
          <a:xfrm>
            <a:off x="616689" y="2254102"/>
            <a:ext cx="11222886" cy="4041923"/>
          </a:xfrm>
          <a:custGeom>
            <a:avLst/>
            <a:gdLst>
              <a:gd name="connsiteX0" fmla="*/ 0 w 11222886"/>
              <a:gd name="connsiteY0" fmla="*/ 673667 h 4041923"/>
              <a:gd name="connsiteX1" fmla="*/ 673667 w 11222886"/>
              <a:gd name="connsiteY1" fmla="*/ 0 h 4041923"/>
              <a:gd name="connsiteX2" fmla="*/ 10549219 w 11222886"/>
              <a:gd name="connsiteY2" fmla="*/ 0 h 4041923"/>
              <a:gd name="connsiteX3" fmla="*/ 11222886 w 11222886"/>
              <a:gd name="connsiteY3" fmla="*/ 673667 h 4041923"/>
              <a:gd name="connsiteX4" fmla="*/ 11222886 w 11222886"/>
              <a:gd name="connsiteY4" fmla="*/ 3368256 h 4041923"/>
              <a:gd name="connsiteX5" fmla="*/ 10549219 w 11222886"/>
              <a:gd name="connsiteY5" fmla="*/ 4041923 h 4041923"/>
              <a:gd name="connsiteX6" fmla="*/ 673667 w 11222886"/>
              <a:gd name="connsiteY6" fmla="*/ 4041923 h 4041923"/>
              <a:gd name="connsiteX7" fmla="*/ 0 w 11222886"/>
              <a:gd name="connsiteY7" fmla="*/ 3368256 h 4041923"/>
              <a:gd name="connsiteX8" fmla="*/ 0 w 11222886"/>
              <a:gd name="connsiteY8" fmla="*/ 673667 h 4041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2886" h="4041923" fill="none" extrusionOk="0">
                <a:moveTo>
                  <a:pt x="0" y="673667"/>
                </a:moveTo>
                <a:cubicBezTo>
                  <a:pt x="-2776" y="311482"/>
                  <a:pt x="275648" y="12724"/>
                  <a:pt x="673667" y="0"/>
                </a:cubicBezTo>
                <a:cubicBezTo>
                  <a:pt x="5291088" y="46004"/>
                  <a:pt x="8327593" y="-130779"/>
                  <a:pt x="10549219" y="0"/>
                </a:cubicBezTo>
                <a:cubicBezTo>
                  <a:pt x="10948211" y="-9541"/>
                  <a:pt x="11156410" y="329117"/>
                  <a:pt x="11222886" y="673667"/>
                </a:cubicBezTo>
                <a:cubicBezTo>
                  <a:pt x="11092990" y="1277345"/>
                  <a:pt x="11148824" y="2939080"/>
                  <a:pt x="11222886" y="3368256"/>
                </a:cubicBezTo>
                <a:cubicBezTo>
                  <a:pt x="11187324" y="3679571"/>
                  <a:pt x="10926936" y="4029689"/>
                  <a:pt x="10549219" y="4041923"/>
                </a:cubicBezTo>
                <a:cubicBezTo>
                  <a:pt x="9486460" y="3898331"/>
                  <a:pt x="4029821" y="4093160"/>
                  <a:pt x="673667" y="4041923"/>
                </a:cubicBezTo>
                <a:cubicBezTo>
                  <a:pt x="298562" y="4038128"/>
                  <a:pt x="25177" y="3738668"/>
                  <a:pt x="0" y="3368256"/>
                </a:cubicBezTo>
                <a:cubicBezTo>
                  <a:pt x="-11777" y="2656542"/>
                  <a:pt x="73841" y="1692815"/>
                  <a:pt x="0" y="673667"/>
                </a:cubicBezTo>
                <a:close/>
              </a:path>
              <a:path w="11222886" h="4041923" stroke="0" extrusionOk="0">
                <a:moveTo>
                  <a:pt x="0" y="673667"/>
                </a:moveTo>
                <a:cubicBezTo>
                  <a:pt x="73771" y="305692"/>
                  <a:pt x="293186" y="-2210"/>
                  <a:pt x="673667" y="0"/>
                </a:cubicBezTo>
                <a:cubicBezTo>
                  <a:pt x="3701364" y="43276"/>
                  <a:pt x="6252340" y="12265"/>
                  <a:pt x="10549219" y="0"/>
                </a:cubicBezTo>
                <a:cubicBezTo>
                  <a:pt x="10964487" y="45751"/>
                  <a:pt x="11235591" y="282413"/>
                  <a:pt x="11222886" y="673667"/>
                </a:cubicBezTo>
                <a:cubicBezTo>
                  <a:pt x="11249431" y="1613854"/>
                  <a:pt x="11348514" y="2680320"/>
                  <a:pt x="11222886" y="3368256"/>
                </a:cubicBezTo>
                <a:cubicBezTo>
                  <a:pt x="11228416" y="3803385"/>
                  <a:pt x="10977078" y="4004424"/>
                  <a:pt x="10549219" y="4041923"/>
                </a:cubicBezTo>
                <a:cubicBezTo>
                  <a:pt x="8895888" y="3877038"/>
                  <a:pt x="2634580" y="4139895"/>
                  <a:pt x="673667" y="4041923"/>
                </a:cubicBezTo>
                <a:cubicBezTo>
                  <a:pt x="322815" y="4008384"/>
                  <a:pt x="60588" y="3751015"/>
                  <a:pt x="0" y="3368256"/>
                </a:cubicBezTo>
                <a:cubicBezTo>
                  <a:pt x="-117259" y="2586336"/>
                  <a:pt x="18689" y="988184"/>
                  <a:pt x="0" y="673667"/>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xmlns="" sd="386426287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xmlns="" id="{78F77524-661F-4FE7-9DF0-8DBB382354FA}"/>
              </a:ext>
            </a:extLst>
          </p:cNvPr>
          <p:cNvSpPr>
            <a:spLocks noGrp="1"/>
          </p:cNvSpPr>
          <p:nvPr>
            <p:ph idx="1"/>
          </p:nvPr>
        </p:nvSpPr>
        <p:spPr>
          <a:xfrm>
            <a:off x="808074" y="2411290"/>
            <a:ext cx="10738884" cy="1686030"/>
          </a:xfrm>
        </p:spPr>
        <p:txBody>
          <a:bodyPr>
            <a:noAutofit/>
          </a:bodyPr>
          <a:lstStyle/>
          <a:p>
            <a:pPr algn="just"/>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Bấy giờ</a:t>
            </a:r>
            <a:r>
              <a:rPr lang="vi-VN" sz="320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smtClean="0">
                <a:solidFill>
                  <a:srgbClr val="FB334B"/>
                </a:solidFill>
                <a:latin typeface="Cambria" panose="02040503050406030204" pitchFamily="18" charset="0"/>
                <a:ea typeface="Cambria" panose="02040503050406030204" pitchFamily="18" charset="0"/>
                <a:cs typeface="Arial-Rounded" panose="020B0500000000000000" pitchFamily="34" charset="0"/>
              </a:rPr>
              <a:t>giặc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ngoại xâm nhòm ngó nước ta. Vua quan nhà Trần chỉ huy quân sĩ luyện võ nghệ, rèn vũ khí, chuẩn bị lương thực, phòng giữ bờ cõi. Từ lâu, việc vận chuyển thuốc men, vật dụng từ Trung Quốc sang nước ta đã bị ngăn cấm. Các thái y tỏa đi khắp mọi miền học cách chữa bệnh bằng cây cỏ. Vườn thuốc mọc lên khắp nơi, trong đó có núi Nam Tào, Bắc Đẩu. Cây cỏ nước Nam đã góp phần làm cho quân ta thêm hùng mạnh, chiến thắng kẻ thù xâm lược</a:t>
            </a:r>
          </a:p>
        </p:txBody>
      </p:sp>
      <p:sp>
        <p:nvSpPr>
          <p:cNvPr id="14" name="Left Arrow 4">
            <a:hlinkClick r:id="rId5" action="ppaction://hlinksldjump"/>
            <a:extLst>
              <a:ext uri="{FF2B5EF4-FFF2-40B4-BE49-F238E27FC236}">
                <a16:creationId xmlns:a16="http://schemas.microsoft.com/office/drawing/2014/main" xmlns="" id="{8D7D3D29-480C-433D-8B75-1C63ADF119DF}"/>
              </a:ext>
            </a:extLst>
          </p:cNvPr>
          <p:cNvSpPr/>
          <p:nvPr/>
        </p:nvSpPr>
        <p:spPr>
          <a:xfrm>
            <a:off x="10036993" y="60345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95874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wipe(down)">
                                      <p:cBhvr>
                                        <p:cTn id="28" dur="500"/>
                                        <p:tgtEl>
                                          <p:spTgt spid="17">
                                            <p:txEl>
                                              <p:pRg st="0" end="0"/>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6D91AFB5-2179-4C72-945C-B2958F42183F}"/>
              </a:ext>
            </a:extLst>
          </p:cNvPr>
          <p:cNvSpPr/>
          <p:nvPr/>
        </p:nvSpPr>
        <p:spPr>
          <a:xfrm>
            <a:off x="1193803" y="355414"/>
            <a:ext cx="9983719" cy="2156291"/>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xmlns="" id="{59D38229-C786-49D6-A052-175726971FB2}"/>
              </a:ext>
            </a:extLst>
          </p:cNvPr>
          <p:cNvSpPr txBox="1"/>
          <p:nvPr/>
        </p:nvSpPr>
        <p:spPr>
          <a:xfrm>
            <a:off x="2520830" y="415023"/>
            <a:ext cx="8742128" cy="1938992"/>
          </a:xfrm>
          <a:prstGeom prst="rect">
            <a:avLst/>
          </a:prstGeom>
          <a:noFill/>
        </p:spPr>
        <p:txBody>
          <a:bodyPr wrap="square" rtlCol="0">
            <a:spAutoFit/>
          </a:bodyPr>
          <a:lstStyle/>
          <a:p>
            <a:pPr lvl="0"/>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Theo em, vì sao ý nguyện của Tuệ Tĩnh trở thành hiện thực và tiếp tục được kế thừa, phát huy cho đến ngày hôm nay?</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xmlns="" id="{ADA479E8-373A-4224-A469-6604B18E2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a16="http://schemas.microsoft.com/office/drawing/2014/main" xmlns="" id="{3285F5CF-8839-44D4-B30A-B3D7B95988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sp>
        <p:nvSpPr>
          <p:cNvPr id="10" name="Rectangle: Rounded Corners 9">
            <a:extLst>
              <a:ext uri="{FF2B5EF4-FFF2-40B4-BE49-F238E27FC236}">
                <a16:creationId xmlns:a16="http://schemas.microsoft.com/office/drawing/2014/main" xmlns="" id="{35016D19-C5D5-4E03-B58E-7BE1B078503B}"/>
              </a:ext>
            </a:extLst>
          </p:cNvPr>
          <p:cNvSpPr/>
          <p:nvPr/>
        </p:nvSpPr>
        <p:spPr>
          <a:xfrm>
            <a:off x="467833" y="2805896"/>
            <a:ext cx="11142919" cy="3711862"/>
          </a:xfrm>
          <a:custGeom>
            <a:avLst/>
            <a:gdLst>
              <a:gd name="connsiteX0" fmla="*/ 0 w 11142919"/>
              <a:gd name="connsiteY0" fmla="*/ 618656 h 3711862"/>
              <a:gd name="connsiteX1" fmla="*/ 618656 w 11142919"/>
              <a:gd name="connsiteY1" fmla="*/ 0 h 3711862"/>
              <a:gd name="connsiteX2" fmla="*/ 10524263 w 11142919"/>
              <a:gd name="connsiteY2" fmla="*/ 0 h 3711862"/>
              <a:gd name="connsiteX3" fmla="*/ 11142919 w 11142919"/>
              <a:gd name="connsiteY3" fmla="*/ 618656 h 3711862"/>
              <a:gd name="connsiteX4" fmla="*/ 11142919 w 11142919"/>
              <a:gd name="connsiteY4" fmla="*/ 3093206 h 3711862"/>
              <a:gd name="connsiteX5" fmla="*/ 10524263 w 11142919"/>
              <a:gd name="connsiteY5" fmla="*/ 3711862 h 3711862"/>
              <a:gd name="connsiteX6" fmla="*/ 618656 w 11142919"/>
              <a:gd name="connsiteY6" fmla="*/ 3711862 h 3711862"/>
              <a:gd name="connsiteX7" fmla="*/ 0 w 11142919"/>
              <a:gd name="connsiteY7" fmla="*/ 3093206 h 3711862"/>
              <a:gd name="connsiteX8" fmla="*/ 0 w 11142919"/>
              <a:gd name="connsiteY8" fmla="*/ 618656 h 371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2919" h="3711862" fill="none" extrusionOk="0">
                <a:moveTo>
                  <a:pt x="0" y="618656"/>
                </a:moveTo>
                <a:cubicBezTo>
                  <a:pt x="-3878" y="290775"/>
                  <a:pt x="223293" y="26312"/>
                  <a:pt x="618656" y="0"/>
                </a:cubicBezTo>
                <a:cubicBezTo>
                  <a:pt x="1680571" y="46004"/>
                  <a:pt x="6029464" y="-130779"/>
                  <a:pt x="10524263" y="0"/>
                </a:cubicBezTo>
                <a:cubicBezTo>
                  <a:pt x="10901438" y="-12575"/>
                  <a:pt x="11090553" y="298650"/>
                  <a:pt x="11142919" y="618656"/>
                </a:cubicBezTo>
                <a:cubicBezTo>
                  <a:pt x="11013023" y="1078562"/>
                  <a:pt x="11068857" y="2229979"/>
                  <a:pt x="11142919" y="3093206"/>
                </a:cubicBezTo>
                <a:cubicBezTo>
                  <a:pt x="11128123" y="3409608"/>
                  <a:pt x="10880207" y="3681027"/>
                  <a:pt x="10524263" y="3711862"/>
                </a:cubicBezTo>
                <a:cubicBezTo>
                  <a:pt x="5837887" y="3568270"/>
                  <a:pt x="2653406" y="3763099"/>
                  <a:pt x="618656" y="3711862"/>
                </a:cubicBezTo>
                <a:cubicBezTo>
                  <a:pt x="252664" y="3681592"/>
                  <a:pt x="52454" y="3431454"/>
                  <a:pt x="0" y="3093206"/>
                </a:cubicBezTo>
                <a:cubicBezTo>
                  <a:pt x="-11777" y="2457579"/>
                  <a:pt x="73841" y="1470785"/>
                  <a:pt x="0" y="618656"/>
                </a:cubicBezTo>
                <a:close/>
              </a:path>
              <a:path w="11142919" h="3711862" stroke="0" extrusionOk="0">
                <a:moveTo>
                  <a:pt x="0" y="618656"/>
                </a:moveTo>
                <a:cubicBezTo>
                  <a:pt x="42038" y="279307"/>
                  <a:pt x="265184" y="-3095"/>
                  <a:pt x="618656" y="0"/>
                </a:cubicBezTo>
                <a:cubicBezTo>
                  <a:pt x="3098336" y="43276"/>
                  <a:pt x="8161911" y="12265"/>
                  <a:pt x="10524263" y="0"/>
                </a:cubicBezTo>
                <a:cubicBezTo>
                  <a:pt x="10888509" y="23898"/>
                  <a:pt x="11152803" y="262046"/>
                  <a:pt x="11142919" y="618656"/>
                </a:cubicBezTo>
                <a:cubicBezTo>
                  <a:pt x="11169464" y="1550260"/>
                  <a:pt x="11268547" y="2286693"/>
                  <a:pt x="11142919" y="3093206"/>
                </a:cubicBezTo>
                <a:cubicBezTo>
                  <a:pt x="11143897" y="3446030"/>
                  <a:pt x="10886398" y="3698113"/>
                  <a:pt x="10524263" y="3711862"/>
                </a:cubicBezTo>
                <a:cubicBezTo>
                  <a:pt x="7406259" y="3546977"/>
                  <a:pt x="4614293" y="3809834"/>
                  <a:pt x="618656" y="3711862"/>
                </a:cubicBezTo>
                <a:cubicBezTo>
                  <a:pt x="279740" y="3707499"/>
                  <a:pt x="28085" y="3439841"/>
                  <a:pt x="0" y="3093206"/>
                </a:cubicBezTo>
                <a:cubicBezTo>
                  <a:pt x="-117259" y="1951829"/>
                  <a:pt x="18689" y="1369022"/>
                  <a:pt x="0" y="61865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xmlns="" sd="386426287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Content Placeholder 2">
            <a:extLst>
              <a:ext uri="{FF2B5EF4-FFF2-40B4-BE49-F238E27FC236}">
                <a16:creationId xmlns:a16="http://schemas.microsoft.com/office/drawing/2014/main" xmlns="" id="{56E34CC2-90AA-42B7-BABE-A240F251DD49}"/>
              </a:ext>
            </a:extLst>
          </p:cNvPr>
          <p:cNvSpPr>
            <a:spLocks noGrp="1"/>
          </p:cNvSpPr>
          <p:nvPr>
            <p:ph idx="1"/>
          </p:nvPr>
        </p:nvSpPr>
        <p:spPr>
          <a:xfrm>
            <a:off x="701749" y="2874937"/>
            <a:ext cx="10621925" cy="2352921"/>
          </a:xfrm>
        </p:spPr>
        <p:txBody>
          <a:bodyPr>
            <a:noAutofit/>
          </a:bodyPr>
          <a:lstStyle/>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VD: </a:t>
            </a:r>
          </a:p>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Ý nguyện của Tuệ Tĩnh đã trở thành hiện thực và tiếp tục được kế thừa, phát huy cho đến ngày hôm nay bởi ông đã truyền cho các học trò của mình lòng yêu nước, sự tự tôn, tự hào dân tộc</a:t>
            </a:r>
          </a:p>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Vì ý nguyện của Tuệ Tĩnh là ý nguyện chân chính, vì dân, vì nước nên đã thuyết phục được học trò và các thế hệ sau,...</a:t>
            </a:r>
          </a:p>
        </p:txBody>
      </p:sp>
      <p:sp>
        <p:nvSpPr>
          <p:cNvPr id="13" name="Left Arrow 4">
            <a:hlinkClick r:id="rId5" action="ppaction://hlinksldjump"/>
            <a:extLst>
              <a:ext uri="{FF2B5EF4-FFF2-40B4-BE49-F238E27FC236}">
                <a16:creationId xmlns:a16="http://schemas.microsoft.com/office/drawing/2014/main" xmlns="" id="{486D9658-2858-45FE-A0B6-D3166D595FAD}"/>
              </a:ext>
            </a:extLst>
          </p:cNvPr>
          <p:cNvSpPr/>
          <p:nvPr/>
        </p:nvSpPr>
        <p:spPr>
          <a:xfrm>
            <a:off x="10316858" y="6151526"/>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99576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wipe(down)">
                                      <p:cBhvr>
                                        <p:cTn id="31" dur="500"/>
                                        <p:tgtEl>
                                          <p:spTgt spid="1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wipe(down)">
                                      <p:cBhvr>
                                        <p:cTn id="36" dur="500"/>
                                        <p:tgtEl>
                                          <p:spTgt spid="11">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xEl>
                                              <p:pRg st="2" end="2"/>
                                            </p:txEl>
                                          </p:spTgt>
                                        </p:tgtEl>
                                        <p:attrNameLst>
                                          <p:attrName>style.visibility</p:attrName>
                                        </p:attrNameLst>
                                      </p:cBhvr>
                                      <p:to>
                                        <p:strVal val="visible"/>
                                      </p:to>
                                    </p:set>
                                    <p:animEffect transition="in" filter="wipe(down)">
                                      <p:cBhvr>
                                        <p:cTn id="41"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xmlns=""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xmlns=""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xmlns="" id="{F1C2A56D-B79C-8757-A3B4-91CCF1F9401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xmlns="" id="{A29DF1FC-8AD6-0923-7CE6-26DD93A42FF3}"/>
              </a:ext>
            </a:extLst>
          </p:cNvPr>
          <p:cNvGrpSpPr/>
          <p:nvPr/>
        </p:nvGrpSpPr>
        <p:grpSpPr>
          <a:xfrm>
            <a:off x="2055155" y="401692"/>
            <a:ext cx="9215357" cy="1479503"/>
            <a:chOff x="-1348506" y="186909"/>
            <a:chExt cx="11766079" cy="1342591"/>
          </a:xfrm>
        </p:grpSpPr>
        <p:pic>
          <p:nvPicPr>
            <p:cNvPr id="7" name="Picture 6">
              <a:extLst>
                <a:ext uri="{FF2B5EF4-FFF2-40B4-BE49-F238E27FC236}">
                  <a16:creationId xmlns:a16="http://schemas.microsoft.com/office/drawing/2014/main" xmlns=""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xmlns="" id="{DF7F3E2E-2589-AF02-7DB6-245C4994E241}"/>
                </a:ext>
              </a:extLst>
            </p:cNvPr>
            <p:cNvSpPr txBox="1"/>
            <p:nvPr/>
          </p:nvSpPr>
          <p:spPr>
            <a:xfrm flipH="1">
              <a:off x="-527843" y="542674"/>
              <a:ext cx="10945416" cy="530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5.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Nêu</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cảm</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nghĩ</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của</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em</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về</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danh</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y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Tuệ</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Tĩnh</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a:t>
              </a:r>
              <a:endParaRPr kumimoji="0" lang="en-US" sz="32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14" name="Rectangle: Rounded Corners 13">
            <a:extLst>
              <a:ext uri="{FF2B5EF4-FFF2-40B4-BE49-F238E27FC236}">
                <a16:creationId xmlns:a16="http://schemas.microsoft.com/office/drawing/2014/main" xmlns="" id="{E0BA6327-B6F2-F64F-A466-775F6B96CFE9}"/>
              </a:ext>
            </a:extLst>
          </p:cNvPr>
          <p:cNvSpPr/>
          <p:nvPr/>
        </p:nvSpPr>
        <p:spPr>
          <a:xfrm>
            <a:off x="3028950" y="2842054"/>
            <a:ext cx="9163049" cy="2942058"/>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ln w="13462">
                  <a:solidFill>
                    <a:srgbClr val="00B050"/>
                  </a:solidFill>
                  <a:prstDash val="solid"/>
                </a:ln>
                <a:solidFill>
                  <a:srgbClr val="00B050"/>
                </a:solidFill>
                <a:latin typeface="Calibri" panose="020F0502020204030204"/>
              </a:rPr>
              <a:t>VD: Danh y Tuệ Tĩnh là người có tài, có đức. Ông đã truyền lại cho thế hệ sau những lẽ sống cao đẹp.</a:t>
            </a:r>
            <a:endParaRPr kumimoji="0" lang="en-US" sz="4400" b="1" i="0" u="none" strike="noStrike" kern="1200" cap="none" spc="0" normalizeH="0" baseline="0" noProof="0" dirty="0">
              <a:ln w="13462">
                <a:solidFill>
                  <a:srgbClr val="00B050"/>
                </a:solidFill>
                <a:prstDash val="solid"/>
              </a:ln>
              <a:solidFill>
                <a:srgbClr val="FF006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15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0728982" cy="4904242"/>
          </a:xfrm>
          <a:prstGeom prst="rect">
            <a:avLst/>
          </a:prstGeom>
        </p:spPr>
      </p:pic>
      <p:pic>
        <p:nvPicPr>
          <p:cNvPr id="7" name="图片 8">
            <a:extLst>
              <a:ext uri="{FF2B5EF4-FFF2-40B4-BE49-F238E27FC236}">
                <a16:creationId xmlns:a16="http://schemas.microsoft.com/office/drawing/2014/main" xmlns=""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pic>
        <p:nvPicPr>
          <p:cNvPr id="11" name="图片 16">
            <a:extLst>
              <a:ext uri="{FF2B5EF4-FFF2-40B4-BE49-F238E27FC236}">
                <a16:creationId xmlns:a16="http://schemas.microsoft.com/office/drawing/2014/main" xmlns="" id="{58F72568-8C95-4906-B1E5-5026DF44B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750877">
            <a:off x="-31329" y="701439"/>
            <a:ext cx="4970962" cy="4872586"/>
          </a:xfrm>
          <a:prstGeom prst="rect">
            <a:avLst/>
          </a:prstGeom>
        </p:spPr>
      </p:pic>
      <p:sp>
        <p:nvSpPr>
          <p:cNvPr id="2" name="Rectangle 1">
            <a:extLst>
              <a:ext uri="{FF2B5EF4-FFF2-40B4-BE49-F238E27FC236}">
                <a16:creationId xmlns:a16="http://schemas.microsoft.com/office/drawing/2014/main" xmlns="" id="{716914FD-7A77-4FB6-B8B1-DE7C6F2BB3B7}"/>
              </a:ext>
            </a:extLst>
          </p:cNvPr>
          <p:cNvSpPr/>
          <p:nvPr/>
        </p:nvSpPr>
        <p:spPr>
          <a:xfrm>
            <a:off x="993764" y="2367170"/>
            <a:ext cx="2940228"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Nội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dung </a:t>
            </a: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bài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xmlns="" id="{2501E177-4F82-4CA9-B04A-CFCFA0C51019}"/>
              </a:ext>
            </a:extLst>
          </p:cNvPr>
          <p:cNvSpPr/>
          <p:nvPr/>
        </p:nvSpPr>
        <p:spPr>
          <a:xfrm>
            <a:off x="5048249" y="1181003"/>
            <a:ext cx="6743557" cy="4904241"/>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Ca ngợi danh y Tuệ Tĩnh - người đã nêu cao tinh thần yêu nước, tự tôn dân tộc, có ý thức nối gót người đi trước trong việc tìm tòi, chế tạo các vị thuốc từ cây cỏ nước Nam và các phương thuốc được lưu truyền trong dân gian.</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388190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xmln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xmlns=""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xmlns=""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sp>
        <p:nvSpPr>
          <p:cNvPr id="5" name="TextBox 4">
            <a:extLst>
              <a:ext uri="{FF2B5EF4-FFF2-40B4-BE49-F238E27FC236}">
                <a16:creationId xmlns:a16="http://schemas.microsoft.com/office/drawing/2014/main" xmlns="" id="{BDCB589F-16E8-1BA4-18D7-81DEE2F3D634}"/>
              </a:ext>
            </a:extLst>
          </p:cNvPr>
          <p:cNvSpPr txBox="1"/>
          <p:nvPr/>
        </p:nvSpPr>
        <p:spPr>
          <a:xfrm>
            <a:off x="3762375" y="1895475"/>
            <a:ext cx="5276850" cy="1323439"/>
          </a:xfrm>
          <a:prstGeom prst="rect">
            <a:avLst/>
          </a:prstGeom>
          <a:noFill/>
        </p:spPr>
        <p:txBody>
          <a:bodyPr wrap="square" rtlCol="0">
            <a:spAutoFit/>
          </a:bodyPr>
          <a:lstStyle/>
          <a:p>
            <a:r>
              <a:rPr lang="en-US" sz="8000" b="1" dirty="0" err="1"/>
              <a:t>Luyện</a:t>
            </a:r>
            <a:r>
              <a:rPr lang="en-US" sz="8000" b="1" dirty="0"/>
              <a:t> </a:t>
            </a:r>
            <a:r>
              <a:rPr lang="en-US" sz="8000" b="1" dirty="0" err="1"/>
              <a:t>đọc</a:t>
            </a:r>
            <a:r>
              <a:rPr lang="en-US" sz="8000" b="1" dirty="0"/>
              <a:t> </a:t>
            </a:r>
            <a:r>
              <a:rPr lang="en-US" sz="8000" b="1" dirty="0" err="1"/>
              <a:t>lại</a:t>
            </a:r>
            <a:endParaRPr lang="en-US" sz="8000" b="1" dirty="0"/>
          </a:p>
        </p:txBody>
      </p:sp>
    </p:spTree>
    <p:extLst>
      <p:ext uri="{BB962C8B-B14F-4D97-AF65-F5344CB8AC3E}">
        <p14:creationId xmlns:p14="http://schemas.microsoft.com/office/powerpoint/2010/main" val="18146922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2076254" cy="4904242"/>
          </a:xfrm>
          <a:prstGeom prst="rect">
            <a:avLst/>
          </a:prstGeom>
        </p:spPr>
      </p:pic>
      <p:pic>
        <p:nvPicPr>
          <p:cNvPr id="7" name="图片 8">
            <a:extLst>
              <a:ext uri="{FF2B5EF4-FFF2-40B4-BE49-F238E27FC236}">
                <a16:creationId xmlns:a16="http://schemas.microsoft.com/office/drawing/2014/main" xmlns=""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sp>
        <p:nvSpPr>
          <p:cNvPr id="4" name="Hộp Văn bản 4">
            <a:extLst>
              <a:ext uri="{FF2B5EF4-FFF2-40B4-BE49-F238E27FC236}">
                <a16:creationId xmlns:a16="http://schemas.microsoft.com/office/drawing/2014/main" xmlns="" id="{E1FE266F-A661-680F-CF15-1DF4CFBF3AC1}"/>
              </a:ext>
            </a:extLst>
          </p:cNvPr>
          <p:cNvSpPr txBox="1"/>
          <p:nvPr/>
        </p:nvSpPr>
        <p:spPr>
          <a:xfrm>
            <a:off x="542260" y="1759368"/>
            <a:ext cx="10994066" cy="1754326"/>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Đọc diễn cảm, nhấn giọng ở những từ ngữ phù hợp; những tình tiết gây ấn tượng hoặc từ ngữ thể hiện suy nghĩ, tâm trạng, cảm xúc của các nhân vật.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xmlns="" id="{68051C52-0BF6-B3D0-0037-2F7D31B04F13}"/>
              </a:ext>
            </a:extLst>
          </p:cNvPr>
          <p:cNvPicPr>
            <a:picLocks noChangeAspect="1"/>
          </p:cNvPicPr>
          <p:nvPr/>
        </p:nvPicPr>
        <p:blipFill>
          <a:blip r:embed="rId4"/>
          <a:stretch>
            <a:fillRect/>
          </a:stretch>
        </p:blipFill>
        <p:spPr>
          <a:xfrm>
            <a:off x="2700848" y="552001"/>
            <a:ext cx="7321931" cy="969348"/>
          </a:xfrm>
          <a:prstGeom prst="rect">
            <a:avLst/>
          </a:prstGeom>
        </p:spPr>
      </p:pic>
    </p:spTree>
    <p:extLst>
      <p:ext uri="{BB962C8B-B14F-4D97-AF65-F5344CB8AC3E}">
        <p14:creationId xmlns:p14="http://schemas.microsoft.com/office/powerpoint/2010/main" val="125108421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2572420" y="457243"/>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1</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 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 2</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3</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6</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 5</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4</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342493"/>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Tahoma" panose="020B0604030504040204" pitchFamily="34" charset="0"/>
                  <a:ea typeface="Tahoma" panose="020B0604030504040204" pitchFamily="34" charset="0"/>
                  <a:cs typeface="Tahoma" panose="020B0604030504040204" pitchFamily="34" charset="0"/>
                </a:rPr>
                <a:t>1 </a:t>
              </a:r>
              <a:r>
                <a:rPr lang="en-GB"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tràng</a:t>
              </a:r>
              <a:r>
                <a:rPr lang="en-GB"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GB"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pháo</a:t>
              </a:r>
              <a:r>
                <a:rPr lang="en-GB"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GB"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tay</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6034128" y="5857021"/>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8267" y="457243"/>
            <a:ext cx="714375" cy="1190625"/>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92631" y="2376080"/>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14152" y="-693733"/>
            <a:ext cx="609600" cy="609600"/>
          </a:xfrm>
          <a:prstGeom prst="rect">
            <a:avLst/>
          </a:prstGeom>
        </p:spPr>
      </p:pic>
      <p:sp>
        <p:nvSpPr>
          <p:cNvPr id="31" name="Isosceles Triangle 30"/>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rId9" action="ppaction://hlinksldjump"/>
          </p:cNvPr>
          <p:cNvSpPr/>
          <p:nvPr/>
        </p:nvSpPr>
        <p:spPr>
          <a:xfrm rot="5400000">
            <a:off x="8098058" y="2565184"/>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3"/>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3"/>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3"/>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3"/>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51"/>
                                        </p:tgtEl>
                                      </p:cBhvr>
                                    </p:animEffect>
                                    <p:set>
                                      <p:cBhvr>
                                        <p:cTn id="70" dur="1" fill="hold">
                                          <p:stCondLst>
                                            <p:cond delay="499"/>
                                          </p:stCondLst>
                                        </p:cTn>
                                        <p:tgtEl>
                                          <p:spTgt spid="5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3"/>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3"/>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53"/>
                                        </p:tgtEl>
                                      </p:cBhvr>
                                    </p:animEffect>
                                    <p:set>
                                      <p:cBhvr>
                                        <p:cTn id="84" dur="1" fill="hold">
                                          <p:stCondLst>
                                            <p:cond delay="499"/>
                                          </p:stCondLst>
                                        </p:cTn>
                                        <p:tgtEl>
                                          <p:spTgt spid="5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3"/>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3"/>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3"/>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3"/>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57"/>
                                        </p:tgtEl>
                                      </p:cBhvr>
                                    </p:animEffect>
                                    <p:set>
                                      <p:cBhvr>
                                        <p:cTn id="112" dur="1" fill="hold">
                                          <p:stCondLst>
                                            <p:cond delay="499"/>
                                          </p:stCondLst>
                                        </p:cTn>
                                        <p:tgtEl>
                                          <p:spTgt spid="5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3"/>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58"/>
                                        </p:tgtEl>
                                      </p:cBhvr>
                                    </p:animEffect>
                                    <p:set>
                                      <p:cBhvr>
                                        <p:cTn id="119" dur="1" fill="hold">
                                          <p:stCondLst>
                                            <p:cond delay="499"/>
                                          </p:stCondLst>
                                        </p:cTn>
                                        <p:tgtEl>
                                          <p:spTgt spid="5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3"/>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59"/>
                                        </p:tgtEl>
                                      </p:cBhvr>
                                    </p:animEffect>
                                    <p:set>
                                      <p:cBhvr>
                                        <p:cTn id="126" dur="1" fill="hold">
                                          <p:stCondLst>
                                            <p:cond delay="499"/>
                                          </p:stCondLst>
                                        </p:cTn>
                                        <p:tgtEl>
                                          <p:spTgt spid="5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3"/>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60"/>
                                        </p:tgtEl>
                                      </p:cBhvr>
                                    </p:animEffect>
                                    <p:set>
                                      <p:cBhvr>
                                        <p:cTn id="133" dur="1" fill="hold">
                                          <p:stCondLst>
                                            <p:cond delay="499"/>
                                          </p:stCondLst>
                                        </p:cTn>
                                        <p:tgtEl>
                                          <p:spTgt spid="6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3"/>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22"/>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3"/>
                                        </p:tgtEl>
                                      </p:cBhvr>
                                    </p:cmd>
                                  </p:childTnLst>
                                </p:cTn>
                              </p:par>
                            </p:childTnLst>
                          </p:cTn>
                        </p:par>
                      </p:childTnLst>
                    </p:cTn>
                  </p:par>
                </p:childTnLst>
              </p:cTn>
              <p:nextCondLst>
                <p:cond evt="onClick" delay="0">
                  <p:tgtEl>
                    <p:spTgt spid="25"/>
                  </p:tgtEl>
                </p:cond>
              </p:nextCondLst>
            </p:seq>
            <p:audio>
              <p:cMediaNode vol="80000">
                <p:cTn id="150" fill="hold" display="0">
                  <p:stCondLst>
                    <p:cond delay="indefinite"/>
                  </p:stCondLst>
                  <p:endCondLst>
                    <p:cond evt="onStopAudio" delay="0">
                      <p:tgtEl>
                        <p:sldTgt/>
                      </p:tgtEl>
                    </p:cond>
                  </p:endCondLst>
                </p:cTn>
                <p:tgtEl>
                  <p:spTgt spid="3"/>
                </p:tgtEl>
              </p:cMediaNode>
            </p:audio>
          </p:childTnLst>
        </p:cTn>
      </p:par>
    </p:tnLst>
    <p:bldLst>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xmln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xmlns=""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xmlns=""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5" name="Picture 4" descr="A close up of a black background&#10;&#10;Description automatically generated">
            <a:extLst>
              <a:ext uri="{FF2B5EF4-FFF2-40B4-BE49-F238E27FC236}">
                <a16:creationId xmlns:a16="http://schemas.microsoft.com/office/drawing/2014/main" xmlns="" id="{CD477F16-190B-01E2-229E-B164B978E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344" y="1480239"/>
            <a:ext cx="12192000" cy="2940592"/>
          </a:xfrm>
          <a:prstGeom prst="rect">
            <a:avLst/>
          </a:prstGeom>
        </p:spPr>
      </p:pic>
    </p:spTree>
    <p:extLst>
      <p:ext uri="{BB962C8B-B14F-4D97-AF65-F5344CB8AC3E}">
        <p14:creationId xmlns:p14="http://schemas.microsoft.com/office/powerpoint/2010/main" val="292514139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xmlns=""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xmlns=""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xmlns=""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xmlns=""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8" name="Picture 7">
            <a:extLst>
              <a:ext uri="{FF2B5EF4-FFF2-40B4-BE49-F238E27FC236}">
                <a16:creationId xmlns:a16="http://schemas.microsoft.com/office/drawing/2014/main" xmlns="" id="{989B0CE5-E19A-3679-CE78-83F80C835C94}"/>
              </a:ext>
            </a:extLst>
          </p:cNvPr>
          <p:cNvPicPr>
            <a:picLocks noChangeAspect="1"/>
          </p:cNvPicPr>
          <p:nvPr/>
        </p:nvPicPr>
        <p:blipFill>
          <a:blip r:embed="rId7"/>
          <a:stretch>
            <a:fillRect/>
          </a:stretch>
        </p:blipFill>
        <p:spPr>
          <a:xfrm>
            <a:off x="533920" y="95579"/>
            <a:ext cx="3292125" cy="2353260"/>
          </a:xfrm>
          <a:prstGeom prst="rect">
            <a:avLst/>
          </a:prstGeom>
        </p:spPr>
      </p:pic>
      <p:pic>
        <p:nvPicPr>
          <p:cNvPr id="5" name="Picture 4">
            <a:extLst>
              <a:ext uri="{FF2B5EF4-FFF2-40B4-BE49-F238E27FC236}">
                <a16:creationId xmlns:a16="http://schemas.microsoft.com/office/drawing/2014/main" xmlns="" id="{9A776CF7-2EE3-338A-CFFA-4C943DC1435F}"/>
              </a:ext>
            </a:extLst>
          </p:cNvPr>
          <p:cNvPicPr>
            <a:picLocks noChangeAspect="1"/>
          </p:cNvPicPr>
          <p:nvPr/>
        </p:nvPicPr>
        <p:blipFill>
          <a:blip r:embed="rId8"/>
          <a:stretch>
            <a:fillRect/>
          </a:stretch>
        </p:blipFill>
        <p:spPr>
          <a:xfrm>
            <a:off x="2385865" y="1585885"/>
            <a:ext cx="6761050" cy="4834547"/>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xmlns="" id="{2D071BAE-7458-6FB1-9E2A-CA07D6E0CB6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pic>
        <p:nvPicPr>
          <p:cNvPr id="7" name="Picture 6" descr="A round pink circle with white text and a black background&#10;&#10;Description automatically generated">
            <a:extLst>
              <a:ext uri="{FF2B5EF4-FFF2-40B4-BE49-F238E27FC236}">
                <a16:creationId xmlns:a16="http://schemas.microsoft.com/office/drawing/2014/main" xmlns="" id="{8A1524EA-FD87-06E5-3F50-AF3CB6AE9CE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559739" y="5444000"/>
            <a:ext cx="1414000" cy="1414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xmlns=""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xmlns=""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xmlns="" id="{F1C2A56D-B79C-8757-A3B4-91CCF1F9401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xmlns="" id="{A29DF1FC-8AD6-0923-7CE6-26DD93A42FF3}"/>
              </a:ext>
            </a:extLst>
          </p:cNvPr>
          <p:cNvGrpSpPr/>
          <p:nvPr/>
        </p:nvGrpSpPr>
        <p:grpSpPr>
          <a:xfrm>
            <a:off x="2055155" y="401692"/>
            <a:ext cx="8914315" cy="2320243"/>
            <a:chOff x="-1348506" y="186909"/>
            <a:chExt cx="11381711" cy="1342591"/>
          </a:xfrm>
        </p:grpSpPr>
        <p:pic>
          <p:nvPicPr>
            <p:cNvPr id="7" name="Picture 6">
              <a:extLst>
                <a:ext uri="{FF2B5EF4-FFF2-40B4-BE49-F238E27FC236}">
                  <a16:creationId xmlns:a16="http://schemas.microsoft.com/office/drawing/2014/main" xmlns=""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xmlns="" id="{DF7F3E2E-2589-AF02-7DB6-245C4994E241}"/>
                </a:ext>
              </a:extLst>
            </p:cNvPr>
            <p:cNvSpPr txBox="1"/>
            <p:nvPr/>
          </p:nvSpPr>
          <p:spPr>
            <a:xfrm flipH="1">
              <a:off x="-310634" y="345796"/>
              <a:ext cx="9316349" cy="10151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a:t>
              </a:r>
              <a:r>
                <a:rPr lang="en-US" sz="3600" b="1" spc="-150" dirty="0" err="1">
                  <a:ln w="12700">
                    <a:solidFill>
                      <a:srgbClr val="C00000"/>
                    </a:solidFill>
                  </a:ln>
                  <a:solidFill>
                    <a:srgbClr val="C00000"/>
                  </a:solidFill>
                  <a:latin typeface="Arial" panose="020B0604020202020204" pitchFamily="34" charset="0"/>
                  <a:cs typeface="Pattaya" panose="00000500000000000000" pitchFamily="2" charset="-34"/>
                </a:rPr>
                <a:t>êu</a:t>
              </a:r>
              <a:r>
                <a:rPr lang="en-US" sz="3600" b="1" spc="-150" dirty="0">
                  <a:ln w="12700">
                    <a:solidFill>
                      <a:srgbClr val="C00000"/>
                    </a:solidFill>
                  </a:ln>
                  <a:solidFill>
                    <a:srgbClr val="C00000"/>
                  </a:solidFill>
                  <a:latin typeface="Arial" panose="020B0604020202020204" pitchFamily="34" charset="0"/>
                  <a:cs typeface="Pattaya" panose="00000500000000000000" pitchFamily="2" charset="-34"/>
                </a:rPr>
                <a:t> s</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uy</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nghĩ</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cá</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nhân</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và</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nêu</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cảm</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xúc</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của</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mình</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sau</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khi</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học</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xong</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bài</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“Danh y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Tuệ</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Tĩnh</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a:t>
              </a:r>
              <a:endParaRPr kumimoji="0" lang="en-US" sz="36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Tree>
    <p:extLst>
      <p:ext uri="{BB962C8B-B14F-4D97-AF65-F5344CB8AC3E}">
        <p14:creationId xmlns:p14="http://schemas.microsoft.com/office/powerpoint/2010/main" val="37119044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xmlns=""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xmlns=""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xmlns=""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xmlns=""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2" name="Picture 1">
            <a:extLst>
              <a:ext uri="{FF2B5EF4-FFF2-40B4-BE49-F238E27FC236}">
                <a16:creationId xmlns:a16="http://schemas.microsoft.com/office/drawing/2014/main" xmlns="" id="{3ADDC702-EB49-453A-8E7E-32994808B787}"/>
              </a:ext>
            </a:extLst>
          </p:cNvPr>
          <p:cNvPicPr>
            <a:picLocks noChangeAspect="1"/>
          </p:cNvPicPr>
          <p:nvPr/>
        </p:nvPicPr>
        <p:blipFill>
          <a:blip r:embed="rId7"/>
          <a:stretch>
            <a:fillRect/>
          </a:stretch>
        </p:blipFill>
        <p:spPr>
          <a:xfrm>
            <a:off x="2903993" y="1325002"/>
            <a:ext cx="6523285" cy="2853175"/>
          </a:xfrm>
          <a:prstGeom prst="rect">
            <a:avLst/>
          </a:prstGeom>
        </p:spPr>
      </p:pic>
    </p:spTree>
    <p:extLst>
      <p:ext uri="{BB962C8B-B14F-4D97-AF65-F5344CB8AC3E}">
        <p14:creationId xmlns:p14="http://schemas.microsoft.com/office/powerpoint/2010/main" val="535210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xmlns="" id="{295C6570-782B-A4A7-82DB-6500163E29AC}"/>
              </a:ext>
            </a:extLst>
          </p:cNvPr>
          <p:cNvPicPr>
            <a:picLocks noChangeAspect="1"/>
          </p:cNvPicPr>
          <p:nvPr/>
        </p:nvPicPr>
        <p:blipFill>
          <a:blip r:embed="rId2">
            <a:extLst>
              <a:ext uri="{28A0092B-C50C-407E-A947-70E740481C1C}">
                <a14:useLocalDpi xmlns:a14="http://schemas.microsoft.com/office/drawing/2010/main" val="0"/>
              </a:ext>
            </a:extLst>
          </a:blip>
          <a:srcRect b="37333"/>
          <a:stretch/>
        </p:blipFill>
        <p:spPr>
          <a:xfrm>
            <a:off x="0" y="0"/>
            <a:ext cx="12206515" cy="4297680"/>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xmlns="" id="{C1E321EB-EBCA-F77D-A4DD-B3D8C4CE2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4008120"/>
            <a:ext cx="2556212" cy="2556212"/>
          </a:xfrm>
          <a:prstGeom prst="rect">
            <a:avLst/>
          </a:prstGeom>
        </p:spPr>
      </p:pic>
    </p:spTree>
    <p:extLst>
      <p:ext uri="{BB962C8B-B14F-4D97-AF65-F5344CB8AC3E}">
        <p14:creationId xmlns:p14="http://schemas.microsoft.com/office/powerpoint/2010/main" val="14552674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xmln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xmlns=""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xmlns=""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xmlns="" id="{02E09FC0-88B4-48A9-A66A-E590300200BB}"/>
              </a:ext>
            </a:extLst>
          </p:cNvPr>
          <p:cNvPicPr>
            <a:picLocks noChangeAspect="1"/>
          </p:cNvPicPr>
          <p:nvPr/>
        </p:nvPicPr>
        <p:blipFill>
          <a:blip r:embed="rId4"/>
          <a:stretch>
            <a:fillRect/>
          </a:stretch>
        </p:blipFill>
        <p:spPr>
          <a:xfrm>
            <a:off x="3268166" y="1993339"/>
            <a:ext cx="6052302" cy="1802483"/>
          </a:xfrm>
          <a:prstGeom prst="rect">
            <a:avLst/>
          </a:prstGeom>
        </p:spPr>
      </p:pic>
    </p:spTree>
    <p:extLst>
      <p:ext uri="{BB962C8B-B14F-4D97-AF65-F5344CB8AC3E}">
        <p14:creationId xmlns:p14="http://schemas.microsoft.com/office/powerpoint/2010/main" val="36759979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xmlns="" id="{9CD73002-EAA7-00C2-A044-FD715BAC954E}"/>
              </a:ext>
            </a:extLst>
          </p:cNvPr>
          <p:cNvSpPr/>
          <p:nvPr/>
        </p:nvSpPr>
        <p:spPr>
          <a:xfrm>
            <a:off x="300111" y="368490"/>
            <a:ext cx="11591778" cy="6113477"/>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AB0876DE-9C8D-447C-1E87-3C837527F016}"/>
              </a:ext>
            </a:extLst>
          </p:cNvPr>
          <p:cNvSpPr txBox="1"/>
          <p:nvPr/>
        </p:nvSpPr>
        <p:spPr>
          <a:xfrm>
            <a:off x="1576305" y="2037483"/>
            <a:ext cx="9979411"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lần lượt các đoạn dưới tranh. Đọc chữ dưới mỗi tranh trước, rồi mới đọc lời thoại được viết trên tranh.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diễn cảm lời nói của các nhân vật: Hẳn là điều cao siêu lắm, thầy mới ấp ủ lâu như thế; Điều ta sắp nói không cao như núi Thái Sơn, chẳng xa như biển Bắc Hải,...</a:t>
            </a:r>
          </a:p>
        </p:txBody>
      </p:sp>
      <p:pic>
        <p:nvPicPr>
          <p:cNvPr id="9" name="Hình ảnh 8" descr="Ảnh có chứa hình vẽ, Tác phẩm nghệ thuật của trẻ con, minh họa, phim hoạt hình&#10;&#10;Mô tả được tạo tự động">
            <a:extLst>
              <a:ext uri="{FF2B5EF4-FFF2-40B4-BE49-F238E27FC236}">
                <a16:creationId xmlns:a16="http://schemas.microsoft.com/office/drawing/2014/main" xmlns="" id="{78C78159-F35A-3C6D-13DB-180B64FF5FF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703768" y="1939022"/>
            <a:ext cx="1111232" cy="996085"/>
          </a:xfrm>
          <a:prstGeom prst="rect">
            <a:avLst/>
          </a:prstGeom>
        </p:spPr>
      </p:pic>
      <p:pic>
        <p:nvPicPr>
          <p:cNvPr id="16" name="Hình ảnh 15" descr="Ảnh có chứa hình vẽ, Tác phẩm nghệ thuật của trẻ con, minh họa, phim hoạt hình&#10;&#10;Mô tả được tạo tự động">
            <a:extLst>
              <a:ext uri="{FF2B5EF4-FFF2-40B4-BE49-F238E27FC236}">
                <a16:creationId xmlns:a16="http://schemas.microsoft.com/office/drawing/2014/main" xmlns="" id="{6EE43C6E-DF7E-EF7B-B745-C7F5CEF6937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434748" y="929968"/>
            <a:ext cx="982616" cy="911984"/>
          </a:xfrm>
          <a:prstGeom prst="rect">
            <a:avLst/>
          </a:prstGeom>
        </p:spPr>
      </p:pic>
      <p:pic>
        <p:nvPicPr>
          <p:cNvPr id="10" name="Picture 9">
            <a:extLst>
              <a:ext uri="{FF2B5EF4-FFF2-40B4-BE49-F238E27FC236}">
                <a16:creationId xmlns:a16="http://schemas.microsoft.com/office/drawing/2014/main" xmlns="" id="{95ABEBC9-0099-A82A-B1F7-34C0AD3E0671}"/>
              </a:ext>
            </a:extLst>
          </p:cNvPr>
          <p:cNvPicPr>
            <a:picLocks noChangeAspect="1"/>
          </p:cNvPicPr>
          <p:nvPr/>
        </p:nvPicPr>
        <p:blipFill>
          <a:blip r:embed="rId7"/>
          <a:stretch>
            <a:fillRect/>
          </a:stretch>
        </p:blipFill>
        <p:spPr>
          <a:xfrm>
            <a:off x="1430806" y="436130"/>
            <a:ext cx="10047079" cy="1463167"/>
          </a:xfrm>
          <a:prstGeom prst="rect">
            <a:avLst/>
          </a:prstGeom>
        </p:spPr>
      </p:pic>
      <p:pic>
        <p:nvPicPr>
          <p:cNvPr id="3" name="Hình ảnh 8" descr="Ảnh có chứa hình vẽ, Tác phẩm nghệ thuật của trẻ con, minh họa, phim hoạt hình&#10;&#10;Mô tả được tạo tự động">
            <a:extLst>
              <a:ext uri="{FF2B5EF4-FFF2-40B4-BE49-F238E27FC236}">
                <a16:creationId xmlns:a16="http://schemas.microsoft.com/office/drawing/2014/main" xmlns="" id="{6EB8DC10-75BC-A96F-21D7-489CD57023D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608075" y="3704027"/>
            <a:ext cx="1111232" cy="996085"/>
          </a:xfrm>
          <a:prstGeom prst="rect">
            <a:avLst/>
          </a:prstGeom>
        </p:spPr>
      </p:pic>
    </p:spTree>
    <p:extLst>
      <p:ext uri="{BB962C8B-B14F-4D97-AF65-F5344CB8AC3E}">
        <p14:creationId xmlns:p14="http://schemas.microsoft.com/office/powerpoint/2010/main" val="3930689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xmlns=""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xmlns="" id="{55CC95F6-F2E4-68CE-24ED-3C8FAEDC5442}"/>
              </a:ext>
            </a:extLst>
          </p:cNvPr>
          <p:cNvPicPr>
            <a:picLocks noChangeAspect="1"/>
          </p:cNvPicPr>
          <p:nvPr/>
        </p:nvPicPr>
        <p:blipFill>
          <a:blip r:embed="rId4"/>
          <a:stretch>
            <a:fillRect/>
          </a:stretch>
        </p:blipFill>
        <p:spPr>
          <a:xfrm>
            <a:off x="3759105" y="202831"/>
            <a:ext cx="4907705" cy="859611"/>
          </a:xfrm>
          <a:prstGeom prst="rect">
            <a:avLst/>
          </a:prstGeom>
        </p:spPr>
      </p:pic>
      <p:pic>
        <p:nvPicPr>
          <p:cNvPr id="5" name="Picture 4">
            <a:extLst>
              <a:ext uri="{FF2B5EF4-FFF2-40B4-BE49-F238E27FC236}">
                <a16:creationId xmlns:a16="http://schemas.microsoft.com/office/drawing/2014/main" xmlns="" id="{7D72E2C0-D756-61BB-38E4-30A68C998259}"/>
              </a:ext>
            </a:extLst>
          </p:cNvPr>
          <p:cNvPicPr>
            <a:picLocks noChangeAspect="1"/>
          </p:cNvPicPr>
          <p:nvPr/>
        </p:nvPicPr>
        <p:blipFill>
          <a:blip r:embed="rId5"/>
          <a:stretch>
            <a:fillRect/>
          </a:stretch>
        </p:blipFill>
        <p:spPr>
          <a:xfrm>
            <a:off x="421315" y="1115090"/>
            <a:ext cx="4991100" cy="2628900"/>
          </a:xfrm>
          <a:prstGeom prst="rect">
            <a:avLst/>
          </a:prstGeom>
        </p:spPr>
      </p:pic>
      <p:sp>
        <p:nvSpPr>
          <p:cNvPr id="7" name="TextBox 6">
            <a:extLst>
              <a:ext uri="{FF2B5EF4-FFF2-40B4-BE49-F238E27FC236}">
                <a16:creationId xmlns:a16="http://schemas.microsoft.com/office/drawing/2014/main" xmlns="" id="{D99C93FA-BEF3-7637-23C9-FFD34E193358}"/>
              </a:ext>
            </a:extLst>
          </p:cNvPr>
          <p:cNvSpPr txBox="1"/>
          <p:nvPr/>
        </p:nvSpPr>
        <p:spPr>
          <a:xfrm>
            <a:off x="435935" y="4189228"/>
            <a:ext cx="4859079" cy="1569660"/>
          </a:xfrm>
          <a:prstGeom prst="rect">
            <a:avLst/>
          </a:prstGeom>
          <a:noFill/>
        </p:spPr>
        <p:txBody>
          <a:bodyPr wrap="square" rtlCol="0">
            <a:spAutoFit/>
          </a:bodyPr>
          <a:lstStyle/>
          <a:p>
            <a:pPr algn="just"/>
            <a:r>
              <a:rPr lang="en-US" sz="2400" b="0" i="0" baseline="30000" dirty="0">
                <a:solidFill>
                  <a:srgbClr val="000000"/>
                </a:solidFill>
                <a:effectLst/>
                <a:latin typeface="Cambria" panose="02040503050406030204" pitchFamily="18" charset="0"/>
                <a:ea typeface="Cambria" panose="02040503050406030204" pitchFamily="18" charset="0"/>
              </a:rPr>
              <a:t>(1) </a:t>
            </a:r>
            <a:r>
              <a:rPr lang="en-US" sz="2400" b="0" i="0" dirty="0" err="1">
                <a:solidFill>
                  <a:srgbClr val="000000"/>
                </a:solidFill>
                <a:effectLst/>
                <a:latin typeface="Cambria" panose="02040503050406030204" pitchFamily="18" charset="0"/>
                <a:ea typeface="Cambria" panose="02040503050406030204" pitchFamily="18" charset="0"/>
              </a:rPr>
              <a:t>Tuệ</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Tĩnh</a:t>
            </a:r>
            <a:r>
              <a:rPr lang="en-US" sz="2400" b="0" i="0" dirty="0">
                <a:solidFill>
                  <a:srgbClr val="000000"/>
                </a:solidFill>
                <a:effectLst/>
                <a:latin typeface="Cambria" panose="02040503050406030204" pitchFamily="18" charset="0"/>
                <a:ea typeface="Cambria" panose="02040503050406030204" pitchFamily="18" charset="0"/>
              </a:rPr>
              <a:t> (1330 – 1400) </a:t>
            </a:r>
            <a:r>
              <a:rPr lang="en-US" sz="2400" b="0" i="0" dirty="0" err="1">
                <a:solidFill>
                  <a:srgbClr val="000000"/>
                </a:solidFill>
                <a:effectLst/>
                <a:latin typeface="Cambria" panose="02040503050406030204" pitchFamily="18" charset="0"/>
                <a:ea typeface="Cambria" panose="02040503050406030204" pitchFamily="18" charset="0"/>
              </a:rPr>
              <a:t>là</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danh</a:t>
            </a:r>
            <a:r>
              <a:rPr lang="en-US" sz="2400" b="0" i="0" dirty="0">
                <a:solidFill>
                  <a:srgbClr val="000000"/>
                </a:solidFill>
                <a:effectLst/>
                <a:latin typeface="Cambria" panose="02040503050406030204" pitchFamily="18" charset="0"/>
                <a:ea typeface="Cambria" panose="02040503050406030204" pitchFamily="18" charset="0"/>
              </a:rPr>
              <a:t> y </a:t>
            </a:r>
            <a:r>
              <a:rPr lang="en-US" sz="2400" b="0" i="0" dirty="0" err="1">
                <a:solidFill>
                  <a:srgbClr val="000000"/>
                </a:solidFill>
                <a:effectLst/>
                <a:latin typeface="Cambria" panose="02040503050406030204" pitchFamily="18" charset="0"/>
                <a:ea typeface="Cambria" panose="02040503050406030204" pitchFamily="18" charset="0"/>
              </a:rPr>
              <a:t>đời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Trần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lần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dẫn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học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trò</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lên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núi</a:t>
            </a:r>
            <a:r>
              <a:rPr lang="en-US" sz="2400" b="0" i="0" dirty="0">
                <a:solidFill>
                  <a:srgbClr val="000000"/>
                </a:solidFill>
                <a:effectLst/>
                <a:latin typeface="Cambria" panose="02040503050406030204" pitchFamily="18" charset="0"/>
                <a:ea typeface="Cambria" panose="02040503050406030204" pitchFamily="18" charset="0"/>
              </a:rPr>
              <a:t> Nam </a:t>
            </a:r>
            <a:r>
              <a:rPr lang="en-US" sz="2400" b="0" i="0" dirty="0" err="1">
                <a:solidFill>
                  <a:srgbClr val="000000"/>
                </a:solidFill>
                <a:effectLst/>
                <a:latin typeface="Cambria" panose="02040503050406030204" pitchFamily="18" charset="0"/>
                <a:ea typeface="Cambria" panose="02040503050406030204" pitchFamily="18" charset="0"/>
              </a:rPr>
              <a:t>Tào</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Bắc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Đẩu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nói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về</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điều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mình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ấp</a:t>
            </a:r>
            <a:r>
              <a:rPr lang="en-US" sz="2400" b="0" i="0" dirty="0">
                <a:solidFill>
                  <a:srgbClr val="000000"/>
                </a:solidFill>
                <a:effectLst/>
                <a:latin typeface="Cambria" panose="02040503050406030204" pitchFamily="18" charset="0"/>
                <a:ea typeface="Cambria" panose="02040503050406030204" pitchFamily="18" charset="0"/>
              </a:rPr>
              <a:t> ủ </a:t>
            </a:r>
            <a:r>
              <a:rPr lang="en-US" sz="2400" b="0" i="0" dirty="0" err="1">
                <a:solidFill>
                  <a:srgbClr val="000000"/>
                </a:solidFill>
                <a:effectLst/>
                <a:latin typeface="Cambria" panose="02040503050406030204" pitchFamily="18" charset="0"/>
                <a:ea typeface="Cambria" panose="02040503050406030204" pitchFamily="18" charset="0"/>
              </a:rPr>
              <a:t>từ</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lâu</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xmlns="" id="{49FC150F-0E31-CD3D-5DAF-C87C8427F0F7}"/>
              </a:ext>
            </a:extLst>
          </p:cNvPr>
          <p:cNvPicPr>
            <a:picLocks noChangeAspect="1"/>
          </p:cNvPicPr>
          <p:nvPr/>
        </p:nvPicPr>
        <p:blipFill>
          <a:blip r:embed="rId6"/>
          <a:stretch>
            <a:fillRect/>
          </a:stretch>
        </p:blipFill>
        <p:spPr>
          <a:xfrm>
            <a:off x="7399928" y="1044871"/>
            <a:ext cx="3133725" cy="3067050"/>
          </a:xfrm>
          <a:prstGeom prst="rect">
            <a:avLst/>
          </a:prstGeom>
        </p:spPr>
      </p:pic>
      <p:sp>
        <p:nvSpPr>
          <p:cNvPr id="13" name="TextBox 12">
            <a:extLst>
              <a:ext uri="{FF2B5EF4-FFF2-40B4-BE49-F238E27FC236}">
                <a16:creationId xmlns:a16="http://schemas.microsoft.com/office/drawing/2014/main" xmlns="" id="{FA46B15A-94B2-37C3-D9D2-A32B8047673D}"/>
              </a:ext>
            </a:extLst>
          </p:cNvPr>
          <p:cNvSpPr txBox="1"/>
          <p:nvPr/>
        </p:nvSpPr>
        <p:spPr>
          <a:xfrm>
            <a:off x="6847367" y="4189228"/>
            <a:ext cx="4859079" cy="1938992"/>
          </a:xfrm>
          <a:prstGeom prst="rect">
            <a:avLst/>
          </a:prstGeom>
          <a:noFill/>
        </p:spPr>
        <p:txBody>
          <a:bodyPr wrap="square" rtlCol="0">
            <a:spAutoFit/>
          </a:bodyPr>
          <a:lstStyle/>
          <a:p>
            <a:pPr algn="just"/>
            <a:r>
              <a:rPr lang="vi-VN" sz="2400" b="0" i="0" baseline="30000" dirty="0">
                <a:solidFill>
                  <a:srgbClr val="000000"/>
                </a:solidFill>
                <a:effectLst/>
                <a:latin typeface="Cambria" panose="02040503050406030204" pitchFamily="18" charset="0"/>
                <a:ea typeface="Cambria" panose="02040503050406030204" pitchFamily="18" charset="0"/>
              </a:rPr>
              <a:t>(2)</a:t>
            </a:r>
            <a:r>
              <a:rPr lang="vi-VN" sz="2400" b="0" i="0" dirty="0">
                <a:solidFill>
                  <a:srgbClr val="000000"/>
                </a:solidFill>
                <a:effectLst/>
                <a:latin typeface="Cambria" panose="02040503050406030204" pitchFamily="18" charset="0"/>
                <a:ea typeface="Cambria" panose="02040503050406030204" pitchFamily="18" charset="0"/>
              </a:rPr>
              <a:t> Ông kể: Khi giặc ngoại xâm nhóm ngó nước ta, vua quan nhà Trần chỉ huy quân sĩ luyện tập võ nghệ, rèn vũ khí chuẩn bị lương thực, thuốc men, phòng giữ bờ cõi rất cẩn trọng.</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9524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xmlns=""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7" name="TextBox 6">
            <a:extLst>
              <a:ext uri="{FF2B5EF4-FFF2-40B4-BE49-F238E27FC236}">
                <a16:creationId xmlns:a16="http://schemas.microsoft.com/office/drawing/2014/main" xmlns="" id="{D99C93FA-BEF3-7637-23C9-FFD34E193358}"/>
              </a:ext>
            </a:extLst>
          </p:cNvPr>
          <p:cNvSpPr txBox="1"/>
          <p:nvPr/>
        </p:nvSpPr>
        <p:spPr>
          <a:xfrm>
            <a:off x="435935" y="4189228"/>
            <a:ext cx="5124893" cy="2349361"/>
          </a:xfrm>
          <a:prstGeom prst="rect">
            <a:avLst/>
          </a:prstGeom>
          <a:noFill/>
        </p:spPr>
        <p:txBody>
          <a:bodyPr wrap="square" rtlCol="0">
            <a:spAutoFit/>
          </a:bodyPr>
          <a:lstStyle/>
          <a:p>
            <a:pPr algn="just"/>
            <a:r>
              <a:rPr lang="vi-VN" sz="2400" baseline="30000" dirty="0">
                <a:latin typeface="Cambria" panose="02040503050406030204" pitchFamily="18" charset="0"/>
                <a:ea typeface="Cambria" panose="02040503050406030204" pitchFamily="18" charset="0"/>
              </a:rPr>
              <a:t>(3)</a:t>
            </a:r>
            <a:r>
              <a:rPr lang="vi-VN" sz="2400" dirty="0">
                <a:latin typeface="Cambria" panose="02040503050406030204" pitchFamily="18" charset="0"/>
                <a:ea typeface="Cambria" panose="02040503050406030204" pitchFamily="18" charset="0"/>
              </a:rPr>
              <a:t> Từ lâu, việc vận chuyển thuốc men, vật dụng từ Trung Quốc sang nước ta đã bị ngăn cấm. Vua quan nhà Trần lo khi giáp trận, tất có người bị thương hoặc đau ốm, lấy gì chạy chữa?</a:t>
            </a:r>
            <a:r>
              <a:rPr lang="vi-VN" sz="4000" dirty="0">
                <a:latin typeface="Cambria" panose="02040503050406030204" pitchFamily="18" charset="0"/>
                <a:ea typeface="Cambria" panose="02040503050406030204" pitchFamily="18" charset="0"/>
              </a:rPr>
              <a:t/>
            </a:r>
            <a:br>
              <a:rPr lang="vi-VN" sz="4000" dirty="0">
                <a:latin typeface="Cambria" panose="02040503050406030204" pitchFamily="18" charset="0"/>
                <a:ea typeface="Cambria" panose="02040503050406030204" pitchFamily="18" charset="0"/>
              </a:rPr>
            </a:br>
            <a:endParaRPr lang="vi-VN" sz="4000" baseline="30000" dirty="0">
              <a:solidFill>
                <a:srgbClr val="00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FA46B15A-94B2-37C3-D9D2-A32B8047673D}"/>
              </a:ext>
            </a:extLst>
          </p:cNvPr>
          <p:cNvSpPr txBox="1"/>
          <p:nvPr/>
        </p:nvSpPr>
        <p:spPr>
          <a:xfrm>
            <a:off x="6443331" y="4189228"/>
            <a:ext cx="5263116" cy="1938992"/>
          </a:xfrm>
          <a:prstGeom prst="rect">
            <a:avLst/>
          </a:prstGeom>
          <a:noFill/>
        </p:spPr>
        <p:txBody>
          <a:bodyPr wrap="square" rtlCol="0">
            <a:spAutoFit/>
          </a:bodyPr>
          <a:lstStyle/>
          <a:p>
            <a:pPr lvl="0" algn="just"/>
            <a:r>
              <a:rPr lang="vi-VN" sz="2400" baseline="30000" dirty="0">
                <a:latin typeface="Cambria" panose="02040503050406030204" pitchFamily="18" charset="0"/>
                <a:ea typeface="Cambria" panose="02040503050406030204" pitchFamily="18" charset="0"/>
              </a:rPr>
              <a:t>(4)</a:t>
            </a:r>
            <a:r>
              <a:rPr lang="vi-VN" sz="2400" dirty="0">
                <a:latin typeface="Cambria" panose="02040503050406030204" pitchFamily="18" charset="0"/>
                <a:ea typeface="Cambria" panose="02040503050406030204" pitchFamily="18" charset="0"/>
              </a:rPr>
              <a:t> Các thái y bèn toả đi khắp mọi miền quê học cách chữa bệnh bằng cây cỏ trong dân gian. Vườn thuốc mọc lên khắp nơi. Núi Nam Tào, Bắc Đầu là hai ngọn dược sơn thời bấy giờ.</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1096EAF5-D306-9217-2227-6CD39D081749}"/>
              </a:ext>
            </a:extLst>
          </p:cNvPr>
          <p:cNvPicPr>
            <a:picLocks noChangeAspect="1"/>
          </p:cNvPicPr>
          <p:nvPr/>
        </p:nvPicPr>
        <p:blipFill>
          <a:blip r:embed="rId4"/>
          <a:stretch>
            <a:fillRect/>
          </a:stretch>
        </p:blipFill>
        <p:spPr>
          <a:xfrm>
            <a:off x="491422" y="1340809"/>
            <a:ext cx="4601573" cy="2480135"/>
          </a:xfrm>
          <a:prstGeom prst="rect">
            <a:avLst/>
          </a:prstGeom>
        </p:spPr>
      </p:pic>
      <p:pic>
        <p:nvPicPr>
          <p:cNvPr id="14" name="Picture 13">
            <a:extLst>
              <a:ext uri="{FF2B5EF4-FFF2-40B4-BE49-F238E27FC236}">
                <a16:creationId xmlns:a16="http://schemas.microsoft.com/office/drawing/2014/main" xmlns="" id="{FA3333FF-919E-EF9C-E354-D54BD84AAEBD}"/>
              </a:ext>
            </a:extLst>
          </p:cNvPr>
          <p:cNvPicPr>
            <a:picLocks noChangeAspect="1"/>
          </p:cNvPicPr>
          <p:nvPr/>
        </p:nvPicPr>
        <p:blipFill>
          <a:blip r:embed="rId5"/>
          <a:stretch>
            <a:fillRect/>
          </a:stretch>
        </p:blipFill>
        <p:spPr>
          <a:xfrm>
            <a:off x="6561728" y="1231494"/>
            <a:ext cx="4496133" cy="2495409"/>
          </a:xfrm>
          <a:prstGeom prst="rect">
            <a:avLst/>
          </a:prstGeom>
        </p:spPr>
      </p:pic>
    </p:spTree>
    <p:extLst>
      <p:ext uri="{BB962C8B-B14F-4D97-AF65-F5344CB8AC3E}">
        <p14:creationId xmlns:p14="http://schemas.microsoft.com/office/powerpoint/2010/main" val="4999972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xmlns=""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7" name="TextBox 6">
            <a:extLst>
              <a:ext uri="{FF2B5EF4-FFF2-40B4-BE49-F238E27FC236}">
                <a16:creationId xmlns:a16="http://schemas.microsoft.com/office/drawing/2014/main" xmlns="" id="{D99C93FA-BEF3-7637-23C9-FFD34E193358}"/>
              </a:ext>
            </a:extLst>
          </p:cNvPr>
          <p:cNvSpPr txBox="1"/>
          <p:nvPr/>
        </p:nvSpPr>
        <p:spPr>
          <a:xfrm>
            <a:off x="435935" y="4189228"/>
            <a:ext cx="4976037" cy="2246769"/>
          </a:xfrm>
          <a:prstGeom prst="rect">
            <a:avLst/>
          </a:prstGeom>
          <a:noFill/>
        </p:spPr>
        <p:txBody>
          <a:bodyPr wrap="square" rtlCol="0">
            <a:spAutoFit/>
          </a:bodyPr>
          <a:lstStyle/>
          <a:p>
            <a:pPr lvl="0" algn="just"/>
            <a:r>
              <a:rPr lang="vi-VN" sz="2800" baseline="30000" dirty="0">
                <a:latin typeface="Cambria" panose="02040503050406030204" pitchFamily="18" charset="0"/>
                <a:ea typeface="Cambria" panose="02040503050406030204" pitchFamily="18" charset="0"/>
              </a:rPr>
              <a:t>(5)</a:t>
            </a:r>
            <a:r>
              <a:rPr lang="vi-VN" sz="2800" dirty="0">
                <a:latin typeface="Cambria" panose="02040503050406030204" pitchFamily="18" charset="0"/>
                <a:ea typeface="Cambria" panose="02040503050406030204" pitchFamily="18" charset="0"/>
              </a:rPr>
              <a:t> Cây cỏ nước Nam đã góp phần làm cho quân ta thêm hùng mạnh, can trường, chiến đấu và chiến thắng kẻ thù đông hơn ta hàng trăm lần.</a:t>
            </a:r>
            <a:endParaRPr kumimoji="0" lang="vi-VN" sz="54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FA46B15A-94B2-37C3-D9D2-A32B8047673D}"/>
              </a:ext>
            </a:extLst>
          </p:cNvPr>
          <p:cNvSpPr txBox="1"/>
          <p:nvPr/>
        </p:nvSpPr>
        <p:spPr>
          <a:xfrm>
            <a:off x="6124353" y="4072270"/>
            <a:ext cx="5550196" cy="2246769"/>
          </a:xfrm>
          <a:prstGeom prst="rect">
            <a:avLst/>
          </a:prstGeom>
          <a:noFill/>
        </p:spPr>
        <p:txBody>
          <a:bodyPr wrap="square" rtlCol="0">
            <a:spAutoFit/>
          </a:bodyPr>
          <a:lstStyle/>
          <a:p>
            <a:pPr lvl="0" algn="just"/>
            <a:r>
              <a:rPr lang="vi-VN" sz="2800" baseline="30000" dirty="0">
                <a:latin typeface="Cambria" panose="02040503050406030204" pitchFamily="18" charset="0"/>
                <a:ea typeface="Cambria" panose="02040503050406030204" pitchFamily="18" charset="0"/>
              </a:rPr>
              <a:t>(6)</a:t>
            </a:r>
            <a:r>
              <a:rPr lang="vi-VN" sz="2800" dirty="0">
                <a:latin typeface="Cambria" panose="02040503050406030204" pitchFamily="18" charset="0"/>
                <a:ea typeface="Cambria" panose="02040503050406030204" pitchFamily="18" charset="0"/>
              </a:rPr>
              <a:t> Kể xong, Tuệ Tĩnh trầm ngâm nói về sự quý giá của ngọn cây, sợi cỏ trên non sông gấm vóc mà tổ tiên để lại. Rồi ông nói với học trò ý nguyện nối gót người đi trước...</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23121117-887A-7DB7-FFA5-2E3E2D601A2E}"/>
              </a:ext>
            </a:extLst>
          </p:cNvPr>
          <p:cNvPicPr>
            <a:picLocks noChangeAspect="1"/>
          </p:cNvPicPr>
          <p:nvPr/>
        </p:nvPicPr>
        <p:blipFill>
          <a:blip r:embed="rId4"/>
          <a:stretch>
            <a:fillRect/>
          </a:stretch>
        </p:blipFill>
        <p:spPr>
          <a:xfrm>
            <a:off x="629203" y="671512"/>
            <a:ext cx="4684318" cy="3177474"/>
          </a:xfrm>
          <a:prstGeom prst="rect">
            <a:avLst/>
          </a:prstGeom>
        </p:spPr>
      </p:pic>
      <p:pic>
        <p:nvPicPr>
          <p:cNvPr id="11" name="Picture 10">
            <a:extLst>
              <a:ext uri="{FF2B5EF4-FFF2-40B4-BE49-F238E27FC236}">
                <a16:creationId xmlns:a16="http://schemas.microsoft.com/office/drawing/2014/main" xmlns="" id="{4B54915F-E8DB-5B31-7D2F-9914CE68BBAD}"/>
              </a:ext>
            </a:extLst>
          </p:cNvPr>
          <p:cNvPicPr>
            <a:picLocks noChangeAspect="1"/>
          </p:cNvPicPr>
          <p:nvPr/>
        </p:nvPicPr>
        <p:blipFill>
          <a:blip r:embed="rId5"/>
          <a:stretch>
            <a:fillRect/>
          </a:stretch>
        </p:blipFill>
        <p:spPr>
          <a:xfrm>
            <a:off x="6251944" y="594646"/>
            <a:ext cx="4963192" cy="3278531"/>
          </a:xfrm>
          <a:prstGeom prst="rect">
            <a:avLst/>
          </a:prstGeom>
        </p:spPr>
      </p:pic>
    </p:spTree>
    <p:extLst>
      <p:ext uri="{BB962C8B-B14F-4D97-AF65-F5344CB8AC3E}">
        <p14:creationId xmlns:p14="http://schemas.microsoft.com/office/powerpoint/2010/main" val="38413045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xmlns=""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7" name="TextBox 6">
            <a:extLst>
              <a:ext uri="{FF2B5EF4-FFF2-40B4-BE49-F238E27FC236}">
                <a16:creationId xmlns:a16="http://schemas.microsoft.com/office/drawing/2014/main" xmlns="" id="{D99C93FA-BEF3-7637-23C9-FFD34E193358}"/>
              </a:ext>
            </a:extLst>
          </p:cNvPr>
          <p:cNvSpPr txBox="1"/>
          <p:nvPr/>
        </p:nvSpPr>
        <p:spPr>
          <a:xfrm>
            <a:off x="925032" y="4199860"/>
            <a:ext cx="10962168" cy="1815882"/>
          </a:xfrm>
          <a:prstGeom prst="rect">
            <a:avLst/>
          </a:prstGeom>
          <a:noFill/>
        </p:spPr>
        <p:txBody>
          <a:bodyPr wrap="square" rtlCol="0">
            <a:spAutoFit/>
          </a:bodyPr>
          <a:lstStyle/>
          <a:p>
            <a:pPr algn="just"/>
            <a:r>
              <a:rPr lang="vi-VN" sz="2800" baseline="30000" dirty="0">
                <a:latin typeface="Cambria" panose="02040503050406030204" pitchFamily="18" charset="0"/>
                <a:ea typeface="Cambria" panose="02040503050406030204" pitchFamily="18" charset="0"/>
              </a:rPr>
              <a:t>(7)</a:t>
            </a:r>
            <a:r>
              <a:rPr lang="vi-VN" sz="2800" dirty="0">
                <a:latin typeface="Cambria" panose="02040503050406030204" pitchFamily="18" charset="0"/>
                <a:ea typeface="Cambria" panose="02040503050406030204" pitchFamily="18" charset="0"/>
              </a:rPr>
              <a:t> Thế là, theo con đường của danh y Tuệ Tĩnh, cho đến nay, hàng trăm vị thuốc từ cây cỏ nước Nam, hàng nghìn phương thuốc được tổng hợp từ dân gian để trị bệnh cứu người.</a:t>
            </a:r>
          </a:p>
          <a:p>
            <a:pPr algn="r"/>
            <a:r>
              <a:rPr lang="vi-VN" sz="2800" dirty="0">
                <a:latin typeface="Cambria" panose="02040503050406030204" pitchFamily="18" charset="0"/>
                <a:ea typeface="Cambria" panose="02040503050406030204" pitchFamily="18" charset="0"/>
              </a:rPr>
              <a:t>(</a:t>
            </a:r>
            <a:r>
              <a:rPr lang="vi-VN" sz="2800" i="1" dirty="0">
                <a:latin typeface="Cambria" panose="02040503050406030204" pitchFamily="18" charset="0"/>
                <a:ea typeface="Cambria" panose="02040503050406030204" pitchFamily="18" charset="0"/>
              </a:rPr>
              <a:t>Theo</a:t>
            </a:r>
            <a:r>
              <a:rPr lang="vi-VN" sz="2800" dirty="0">
                <a:latin typeface="Cambria" panose="02040503050406030204" pitchFamily="18" charset="0"/>
                <a:ea typeface="Cambria" panose="02040503050406030204" pitchFamily="18" charset="0"/>
              </a:rPr>
              <a:t> Tạ Phong Châu – Nguyễn Quang Vinh – Nghiêm Đa Văn)</a:t>
            </a:r>
          </a:p>
        </p:txBody>
      </p:sp>
      <p:pic>
        <p:nvPicPr>
          <p:cNvPr id="4" name="Picture 3">
            <a:extLst>
              <a:ext uri="{FF2B5EF4-FFF2-40B4-BE49-F238E27FC236}">
                <a16:creationId xmlns:a16="http://schemas.microsoft.com/office/drawing/2014/main" xmlns="" id="{B952B1C9-3006-B4EB-E253-4A853DC5AFD8}"/>
              </a:ext>
            </a:extLst>
          </p:cNvPr>
          <p:cNvPicPr>
            <a:picLocks noChangeAspect="1"/>
          </p:cNvPicPr>
          <p:nvPr/>
        </p:nvPicPr>
        <p:blipFill>
          <a:blip r:embed="rId4"/>
          <a:stretch>
            <a:fillRect/>
          </a:stretch>
        </p:blipFill>
        <p:spPr>
          <a:xfrm>
            <a:off x="3588267" y="475363"/>
            <a:ext cx="4737026" cy="3406925"/>
          </a:xfrm>
          <a:prstGeom prst="rect">
            <a:avLst/>
          </a:prstGeom>
        </p:spPr>
      </p:pic>
    </p:spTree>
    <p:extLst>
      <p:ext uri="{BB962C8B-B14F-4D97-AF65-F5344CB8AC3E}">
        <p14:creationId xmlns:p14="http://schemas.microsoft.com/office/powerpoint/2010/main" val="19824059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Barlow Condensed"/>
        <a:ea typeface=""/>
        <a:cs typeface=""/>
        <a:font script="Jpan" typeface="游ゴシック Light"/>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arlow Condensed"/>
        <a:ea typeface=""/>
        <a:cs typeface=""/>
        <a:font script="Jpan" typeface="游ゴシック"/>
        <a:font script="Hang" typeface="맑은 고딕"/>
        <a:font script="Hans" typeface="Barlow Condensed"/>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TotalTime>
  <Words>908</Words>
  <Application>Microsoft Office PowerPoint</Application>
  <PresentationFormat>Custom</PresentationFormat>
  <Paragraphs>79</Paragraphs>
  <Slides>32</Slides>
  <Notes>13</Notes>
  <HiddenSlides>0</HiddenSlides>
  <MMClips>1</MMClips>
  <ScaleCrop>false</ScaleCrop>
  <HeadingPairs>
    <vt:vector size="4" baseType="variant">
      <vt:variant>
        <vt:lpstr>Theme</vt:lpstr>
      </vt:variant>
      <vt:variant>
        <vt:i4>6</vt:i4>
      </vt:variant>
      <vt:variant>
        <vt:lpstr>Slide Titles</vt:lpstr>
      </vt:variant>
      <vt:variant>
        <vt:i4>32</vt:i4>
      </vt:variant>
    </vt:vector>
  </HeadingPairs>
  <TitlesOfParts>
    <vt:vector size="38" baseType="lpstr">
      <vt:lpstr>Office 主题​​</vt:lpstr>
      <vt:lpstr>Office Theme</vt:lpstr>
      <vt:lpstr>2_Office Theme</vt:lpstr>
      <vt:lpstr>1_Chủ đề Office</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p:lastModifiedBy>
  <cp:revision>82</cp:revision>
  <dcterms:created xsi:type="dcterms:W3CDTF">2023-10-22T04:26:35Z</dcterms:created>
  <dcterms:modified xsi:type="dcterms:W3CDTF">2025-03-31T02:00:19Z</dcterms:modified>
</cp:coreProperties>
</file>