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1" r:id="rId2"/>
    <p:sldId id="282" r:id="rId3"/>
    <p:sldId id="274" r:id="rId4"/>
    <p:sldId id="271" r:id="rId5"/>
    <p:sldId id="265" r:id="rId6"/>
    <p:sldId id="272" r:id="rId7"/>
    <p:sldId id="269" r:id="rId8"/>
    <p:sldId id="283" r:id="rId9"/>
    <p:sldId id="284" r:id="rId10"/>
    <p:sldId id="285" r:id="rId11"/>
    <p:sldId id="266" r:id="rId12"/>
    <p:sldId id="276" r:id="rId13"/>
    <p:sldId id="277" r:id="rId14"/>
    <p:sldId id="278" r:id="rId15"/>
    <p:sldId id="268" r:id="rId16"/>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CC00CC"/>
    <a:srgbClr val="660066"/>
    <a:srgbClr val="FEF4EC"/>
    <a:srgbClr val="88DFE8"/>
    <a:srgbClr val="FFCC29"/>
    <a:srgbClr val="FFDB69"/>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3" autoAdjust="0"/>
    <p:restoredTop sz="94660"/>
  </p:normalViewPr>
  <p:slideViewPr>
    <p:cSldViewPr>
      <p:cViewPr>
        <p:scale>
          <a:sx n="55" d="100"/>
          <a:sy n="55" d="100"/>
        </p:scale>
        <p:origin x="-534" y="186"/>
      </p:cViewPr>
      <p:guideLst>
        <p:guide orient="horz" pos="2880"/>
        <p:guide pos="5127"/>
      </p:guideLst>
    </p:cSldViewPr>
  </p:slideViewPr>
  <p:notesTextViewPr>
    <p:cViewPr>
      <p:scale>
        <a:sx n="1" d="1"/>
        <a:sy n="1" d="1"/>
      </p:scale>
      <p:origin x="0" y="0"/>
    </p:cViewPr>
  </p:notesTextViewPr>
  <p:sorterViewPr>
    <p:cViewPr>
      <p:scale>
        <a:sx n="100" d="100"/>
        <a:sy n="100" d="100"/>
      </p:scale>
      <p:origin x="0" y="49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pPr/>
              <a:t>4/3/2025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pPr/>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Calibri" panose="020F0502020204030204" pitchFamily="34" charset="0"/>
              </a:defRPr>
            </a:lvl1pPr>
            <a:lvl2pPr marL="742950" indent="-285750">
              <a:defRPr sz="2900">
                <a:solidFill>
                  <a:schemeClr val="tx1"/>
                </a:solidFill>
                <a:latin typeface="Calibri" panose="020F0502020204030204" pitchFamily="34" charset="0"/>
              </a:defRPr>
            </a:lvl2pPr>
            <a:lvl3pPr marL="1143000" indent="-228600">
              <a:defRPr sz="2900">
                <a:solidFill>
                  <a:schemeClr val="tx1"/>
                </a:solidFill>
                <a:latin typeface="Calibri" panose="020F0502020204030204" pitchFamily="34" charset="0"/>
              </a:defRPr>
            </a:lvl3pPr>
            <a:lvl4pPr marL="1600200" indent="-228600">
              <a:defRPr sz="2900">
                <a:solidFill>
                  <a:schemeClr val="tx1"/>
                </a:solidFill>
                <a:latin typeface="Calibri" panose="020F0502020204030204" pitchFamily="34" charset="0"/>
              </a:defRPr>
            </a:lvl4pPr>
            <a:lvl5pPr marL="2057400" indent="-228600">
              <a:defRPr sz="2900">
                <a:solidFill>
                  <a:schemeClr val="tx1"/>
                </a:solidFill>
                <a:latin typeface="Calibri" panose="020F0502020204030204" pitchFamily="34" charset="0"/>
              </a:defRPr>
            </a:lvl5pPr>
            <a:lvl6pPr marL="2514600" indent="-228600" eaLnBrk="0" fontAlgn="base" hangingPunct="0">
              <a:spcBef>
                <a:spcPct val="0"/>
              </a:spcBef>
              <a:spcAft>
                <a:spcPct val="0"/>
              </a:spcAft>
              <a:defRPr sz="2900">
                <a:solidFill>
                  <a:schemeClr val="tx1"/>
                </a:solidFill>
                <a:latin typeface="Calibri" panose="020F0502020204030204" pitchFamily="34" charset="0"/>
              </a:defRPr>
            </a:lvl6pPr>
            <a:lvl7pPr marL="2971800" indent="-228600" eaLnBrk="0" fontAlgn="base" hangingPunct="0">
              <a:spcBef>
                <a:spcPct val="0"/>
              </a:spcBef>
              <a:spcAft>
                <a:spcPct val="0"/>
              </a:spcAft>
              <a:defRPr sz="2900">
                <a:solidFill>
                  <a:schemeClr val="tx1"/>
                </a:solidFill>
                <a:latin typeface="Calibri" panose="020F0502020204030204" pitchFamily="34" charset="0"/>
              </a:defRPr>
            </a:lvl7pPr>
            <a:lvl8pPr marL="3429000" indent="-228600" eaLnBrk="0" fontAlgn="base" hangingPunct="0">
              <a:spcBef>
                <a:spcPct val="0"/>
              </a:spcBef>
              <a:spcAft>
                <a:spcPct val="0"/>
              </a:spcAft>
              <a:defRPr sz="2900">
                <a:solidFill>
                  <a:schemeClr val="tx1"/>
                </a:solidFill>
                <a:latin typeface="Calibri" panose="020F0502020204030204" pitchFamily="34" charset="0"/>
              </a:defRPr>
            </a:lvl8pPr>
            <a:lvl9pPr marL="3886200" indent="-228600" eaLnBrk="0" fontAlgn="base" hangingPunct="0">
              <a:spcBef>
                <a:spcPct val="0"/>
              </a:spcBef>
              <a:spcAft>
                <a:spcPct val="0"/>
              </a:spcAft>
              <a:defRPr sz="2900">
                <a:solidFill>
                  <a:schemeClr val="tx1"/>
                </a:solidFill>
                <a:latin typeface="Calibri" panose="020F0502020204030204" pitchFamily="34" charset="0"/>
              </a:defRPr>
            </a:lvl9pPr>
          </a:lstStyle>
          <a:p>
            <a:pPr defTabSz="914400"/>
            <a:fld id="{8DB4BDEA-2CF0-4728-85FB-9146F0420662}" type="slidenum">
              <a:rPr lang="zh-CN" altLang="en-US" sz="1200" smtClean="0">
                <a:solidFill>
                  <a:srgbClr val="000000"/>
                </a:solidFill>
                <a:latin typeface="等线"/>
                <a:ea typeface="等线"/>
                <a:cs typeface="等线"/>
              </a:rPr>
              <a:pPr defTabSz="914400"/>
              <a:t>2</a:t>
            </a:fld>
            <a:endParaRPr lang="zh-CN" altLang="en-US" sz="1200" smtClean="0">
              <a:solidFill>
                <a:srgbClr val="000000"/>
              </a:solidFill>
              <a:latin typeface="等线"/>
              <a:ea typeface="等线"/>
              <a:cs typeface="等线"/>
            </a:endParaRPr>
          </a:p>
        </p:txBody>
      </p:sp>
    </p:spTree>
    <p:extLst>
      <p:ext uri="{BB962C8B-B14F-4D97-AF65-F5344CB8AC3E}">
        <p14:creationId xmlns:p14="http://schemas.microsoft.com/office/powerpoint/2010/main" val="3237566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402552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Calibri" panose="020F0502020204030204" pitchFamily="34" charset="0"/>
              </a:defRPr>
            </a:lvl1pPr>
            <a:lvl2pPr marL="742950" indent="-285750">
              <a:defRPr sz="2900">
                <a:solidFill>
                  <a:schemeClr val="tx1"/>
                </a:solidFill>
                <a:latin typeface="Calibri" panose="020F0502020204030204" pitchFamily="34" charset="0"/>
              </a:defRPr>
            </a:lvl2pPr>
            <a:lvl3pPr marL="1143000" indent="-228600">
              <a:defRPr sz="2900">
                <a:solidFill>
                  <a:schemeClr val="tx1"/>
                </a:solidFill>
                <a:latin typeface="Calibri" panose="020F0502020204030204" pitchFamily="34" charset="0"/>
              </a:defRPr>
            </a:lvl3pPr>
            <a:lvl4pPr marL="1600200" indent="-228600">
              <a:defRPr sz="2900">
                <a:solidFill>
                  <a:schemeClr val="tx1"/>
                </a:solidFill>
                <a:latin typeface="Calibri" panose="020F0502020204030204" pitchFamily="34" charset="0"/>
              </a:defRPr>
            </a:lvl4pPr>
            <a:lvl5pPr marL="2057400" indent="-228600">
              <a:defRPr sz="2900">
                <a:solidFill>
                  <a:schemeClr val="tx1"/>
                </a:solidFill>
                <a:latin typeface="Calibri" panose="020F0502020204030204" pitchFamily="34" charset="0"/>
              </a:defRPr>
            </a:lvl5pPr>
            <a:lvl6pPr marL="2514600" indent="-228600" eaLnBrk="0" fontAlgn="base" hangingPunct="0">
              <a:spcBef>
                <a:spcPct val="0"/>
              </a:spcBef>
              <a:spcAft>
                <a:spcPct val="0"/>
              </a:spcAft>
              <a:defRPr sz="2900">
                <a:solidFill>
                  <a:schemeClr val="tx1"/>
                </a:solidFill>
                <a:latin typeface="Calibri" panose="020F0502020204030204" pitchFamily="34" charset="0"/>
              </a:defRPr>
            </a:lvl6pPr>
            <a:lvl7pPr marL="2971800" indent="-228600" eaLnBrk="0" fontAlgn="base" hangingPunct="0">
              <a:spcBef>
                <a:spcPct val="0"/>
              </a:spcBef>
              <a:spcAft>
                <a:spcPct val="0"/>
              </a:spcAft>
              <a:defRPr sz="2900">
                <a:solidFill>
                  <a:schemeClr val="tx1"/>
                </a:solidFill>
                <a:latin typeface="Calibri" panose="020F0502020204030204" pitchFamily="34" charset="0"/>
              </a:defRPr>
            </a:lvl7pPr>
            <a:lvl8pPr marL="3429000" indent="-228600" eaLnBrk="0" fontAlgn="base" hangingPunct="0">
              <a:spcBef>
                <a:spcPct val="0"/>
              </a:spcBef>
              <a:spcAft>
                <a:spcPct val="0"/>
              </a:spcAft>
              <a:defRPr sz="2900">
                <a:solidFill>
                  <a:schemeClr val="tx1"/>
                </a:solidFill>
                <a:latin typeface="Calibri" panose="020F0502020204030204" pitchFamily="34" charset="0"/>
              </a:defRPr>
            </a:lvl8pPr>
            <a:lvl9pPr marL="3886200" indent="-228600" eaLnBrk="0" fontAlgn="base" hangingPunct="0">
              <a:spcBef>
                <a:spcPct val="0"/>
              </a:spcBef>
              <a:spcAft>
                <a:spcPct val="0"/>
              </a:spcAft>
              <a:defRPr sz="2900">
                <a:solidFill>
                  <a:schemeClr val="tx1"/>
                </a:solidFill>
                <a:latin typeface="Calibri" panose="020F0502020204030204" pitchFamily="34" charset="0"/>
              </a:defRPr>
            </a:lvl9pPr>
          </a:lstStyle>
          <a:p>
            <a:pPr defTabSz="914400"/>
            <a:fld id="{8DB4BDEA-2CF0-4728-85FB-9146F0420662}" type="slidenum">
              <a:rPr lang="zh-CN" altLang="en-US" sz="1200" smtClean="0">
                <a:solidFill>
                  <a:srgbClr val="000000"/>
                </a:solidFill>
                <a:latin typeface="等线"/>
                <a:ea typeface="等线"/>
                <a:cs typeface="等线"/>
              </a:rPr>
              <a:pPr defTabSz="914400"/>
              <a:t>10</a:t>
            </a:fld>
            <a:endParaRPr lang="zh-CN" altLang="en-US" sz="1200" smtClean="0">
              <a:solidFill>
                <a:srgbClr val="000000"/>
              </a:solidFill>
              <a:latin typeface="等线"/>
              <a:ea typeface="等线"/>
              <a:cs typeface="等线"/>
            </a:endParaRPr>
          </a:p>
        </p:txBody>
      </p:sp>
    </p:spTree>
    <p:extLst>
      <p:ext uri="{BB962C8B-B14F-4D97-AF65-F5344CB8AC3E}">
        <p14:creationId xmlns:p14="http://schemas.microsoft.com/office/powerpoint/2010/main" val="323756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pPr/>
              <a:t>15</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pPr/>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pPr/>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pPr/>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pPr/>
              <a:t>4/3/2025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pPr/>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gif"/><Relationship Id="rId7" Type="http://schemas.openxmlformats.org/officeDocument/2006/relationships/image" Target="../media/image7.wm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gif"/><Relationship Id="rId7" Type="http://schemas.openxmlformats.org/officeDocument/2006/relationships/image" Target="../media/image7.wm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BƯỚM 5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2"/>
          <p:cNvSpPr>
            <a:spLocks noChangeArrowheads="1" noChangeShapeType="1" noTextEdit="1"/>
          </p:cNvSpPr>
          <p:nvPr/>
        </p:nvSpPr>
        <p:spPr bwMode="auto">
          <a:xfrm>
            <a:off x="9737725" y="1676852"/>
            <a:ext cx="4954588" cy="2347337"/>
          </a:xfrm>
          <a:prstGeom prst="rect">
            <a:avLst/>
          </a:prstGeom>
        </p:spPr>
        <p:txBody>
          <a:bodyPr wrap="none" lIns="95171" tIns="47585" rIns="95171" bIns="47585" fromWordArt="1">
            <a:prstTxWarp prst="textPlain">
              <a:avLst>
                <a:gd name="adj" fmla="val 50000"/>
              </a:avLst>
            </a:prstTxWarp>
          </a:bodyPr>
          <a:lstStyle/>
          <a:p>
            <a:pPr algn="ctr"/>
            <a:r>
              <a:rPr lang="en-US" sz="33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p>
          <a:p>
            <a:pPr algn="ctr"/>
            <a:r>
              <a:rPr lang="en-US" sz="33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3A1.</a:t>
            </a:r>
          </a:p>
        </p:txBody>
      </p:sp>
      <p:sp>
        <p:nvSpPr>
          <p:cNvPr id="18" name="WordArt 4"/>
          <p:cNvSpPr>
            <a:spLocks noChangeArrowheads="1" noChangeShapeType="1" noTextEdit="1"/>
          </p:cNvSpPr>
          <p:nvPr/>
        </p:nvSpPr>
        <p:spPr bwMode="auto">
          <a:xfrm>
            <a:off x="2487614" y="7497224"/>
            <a:ext cx="10666412" cy="1587563"/>
          </a:xfrm>
          <a:prstGeom prst="rect">
            <a:avLst/>
          </a:prstGeom>
        </p:spPr>
        <p:txBody>
          <a:bodyPr wrap="none" lIns="95171" tIns="47585" rIns="95171" bIns="47585" fromWordArt="1">
            <a:prstTxWarp prst="textPlain">
              <a:avLst>
                <a:gd name="adj" fmla="val 50000"/>
              </a:avLst>
            </a:prstTxWarp>
          </a:bodyPr>
          <a:lstStyle/>
          <a:p>
            <a:pPr algn="ctr"/>
            <a:r>
              <a:rPr lang="en-US" sz="33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VŨ THỊ THÚY VINH.</a:t>
            </a:r>
          </a:p>
        </p:txBody>
      </p:sp>
      <p:sp>
        <p:nvSpPr>
          <p:cNvPr id="19" name="WordArt 16"/>
          <p:cNvSpPr>
            <a:spLocks noChangeArrowheads="1" noChangeShapeType="1" noTextEdit="1"/>
          </p:cNvSpPr>
          <p:nvPr/>
        </p:nvSpPr>
        <p:spPr bwMode="auto">
          <a:xfrm>
            <a:off x="2576513" y="32205"/>
            <a:ext cx="12877801" cy="882195"/>
          </a:xfrm>
          <a:prstGeom prst="rect">
            <a:avLst/>
          </a:prstGeom>
        </p:spPr>
        <p:txBody>
          <a:bodyPr wrap="none" lIns="95171" tIns="47585" rIns="95171" bIns="47585" fromWordArt="1">
            <a:prstTxWarp prst="textPlain">
              <a:avLst>
                <a:gd name="adj" fmla="val 50000"/>
              </a:avLst>
            </a:prstTxWarp>
          </a:bodyPr>
          <a:lstStyle/>
          <a:p>
            <a:pPr algn="ctr"/>
            <a:r>
              <a:rPr lang="vi-VN" sz="33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TIÊN CÁT.</a:t>
            </a:r>
            <a:endParaRPr lang="en-US" sz="33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0" name="Group 18"/>
          <p:cNvGrpSpPr>
            <a:grpSpLocks/>
          </p:cNvGrpSpPr>
          <p:nvPr/>
        </p:nvGrpSpPr>
        <p:grpSpPr bwMode="auto">
          <a:xfrm>
            <a:off x="3186113" y="1010445"/>
            <a:ext cx="3951288" cy="3256736"/>
            <a:chOff x="5225" y="9335"/>
            <a:chExt cx="2520" cy="1750"/>
          </a:xfrm>
        </p:grpSpPr>
        <p:sp>
          <p:nvSpPr>
            <p:cNvPr id="21"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4" cstate="print"/>
              <a:srcRect/>
              <a:stretch>
                <a:fillRect/>
              </a:stretch>
            </a:blipFill>
            <a:ln>
              <a:noFill/>
            </a:ln>
            <a:effectLst>
              <a:outerShdw dist="107763" dir="2700000" algn="ctr" rotWithShape="0">
                <a:srgbClr val="C0C0C0"/>
              </a:outerShdw>
            </a:effectLst>
            <a:extLst/>
          </p:spPr>
          <p:txBody>
            <a:bodyPr lIns="131128" tIns="65567" rIns="131128" bIns="6556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3100" dirty="0">
                <a:latin typeface="VNI-Times" pitchFamily="2" charset="0"/>
              </a:endParaRPr>
            </a:p>
          </p:txBody>
        </p:sp>
        <p:pic>
          <p:nvPicPr>
            <p:cNvPr id="22" name="Picture 26" descr="cosm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descr="BOO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 descr="BOOK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descr="QUILLP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2"/>
            <p:cNvSpPr txBox="1">
              <a:spLocks noChangeArrowheads="1"/>
            </p:cNvSpPr>
            <p:nvPr/>
          </p:nvSpPr>
          <p:spPr bwMode="auto">
            <a:xfrm>
              <a:off x="5867" y="9897"/>
              <a:ext cx="900" cy="540"/>
            </a:xfrm>
            <a:prstGeom prst="rect">
              <a:avLst/>
            </a:prstGeom>
            <a:noFill/>
            <a:ln>
              <a:noFill/>
            </a:ln>
            <a:extLst/>
          </p:spPr>
          <p:txBody>
            <a:bodyPr lIns="131128" tIns="65567" rIns="131128" bIns="6556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defRPr/>
              </a:pPr>
              <a:r>
                <a:rPr lang="en-US" altLang="en-US" sz="800" b="1" dirty="0">
                  <a:latin typeface="Times New Roman" panose="02020603050405020304" pitchFamily="18" charset="0"/>
                  <a:cs typeface="Times New Roman" panose="02020603050405020304" pitchFamily="18" charset="0"/>
                </a:rPr>
                <a:t> </a:t>
              </a:r>
              <a:endParaRPr lang="en-US" altLang="en-US" sz="4500" dirty="0">
                <a:latin typeface="Times New Roman" panose="02020603050405020304" pitchFamily="18" charset="0"/>
                <a:cs typeface="Times New Roman" panose="02020603050405020304" pitchFamily="18" charset="0"/>
              </a:endParaRPr>
            </a:p>
          </p:txBody>
        </p:sp>
        <p:sp>
          <p:nvSpPr>
            <p:cNvPr id="27" name="Text Box 21"/>
            <p:cNvSpPr txBox="1">
              <a:spLocks noChangeArrowheads="1"/>
            </p:cNvSpPr>
            <p:nvPr/>
          </p:nvSpPr>
          <p:spPr bwMode="auto">
            <a:xfrm>
              <a:off x="6665" y="9863"/>
              <a:ext cx="577" cy="370"/>
            </a:xfrm>
            <a:prstGeom prst="rect">
              <a:avLst/>
            </a:prstGeom>
            <a:noFill/>
            <a:ln>
              <a:noFill/>
            </a:ln>
            <a:extLst/>
          </p:spPr>
          <p:txBody>
            <a:bodyPr lIns="131128" tIns="65567" rIns="131128" bIns="6556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4500" dirty="0">
                <a:latin typeface="Times New Roman" panose="02020603050405020304" pitchFamily="18" charset="0"/>
                <a:cs typeface="Arial" panose="020B0604020202020204" pitchFamily="34" charset="0"/>
              </a:endParaRPr>
            </a:p>
          </p:txBody>
        </p:sp>
        <p:sp>
          <p:nvSpPr>
            <p:cNvPr id="2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700" b="1" kern="10" dirty="0">
                  <a:solidFill>
                    <a:srgbClr val="FFFFFF"/>
                  </a:solidFill>
                  <a:latin typeface="Times New Roman" panose="02020603050405020304" pitchFamily="18" charset="0"/>
                  <a:cs typeface="Times New Roman" panose="02020603050405020304" pitchFamily="18" charset="0"/>
                </a:rPr>
                <a:t>NĂM </a:t>
              </a:r>
            </a:p>
          </p:txBody>
        </p:sp>
        <p:sp>
          <p:nvSpPr>
            <p:cNvPr id="29" name="Text Box 19"/>
            <p:cNvSpPr txBox="1">
              <a:spLocks noChangeArrowheads="1"/>
            </p:cNvSpPr>
            <p:nvPr/>
          </p:nvSpPr>
          <p:spPr bwMode="auto">
            <a:xfrm>
              <a:off x="6623" y="10049"/>
              <a:ext cx="720" cy="540"/>
            </a:xfrm>
            <a:prstGeom prst="rect">
              <a:avLst/>
            </a:prstGeom>
            <a:noFill/>
            <a:ln>
              <a:noFill/>
            </a:ln>
            <a:extLst/>
          </p:spPr>
          <p:txBody>
            <a:bodyPr lIns="131128" tIns="65567" rIns="131128" bIns="6556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4500" dirty="0">
                <a:latin typeface="Times New Roman" panose="02020603050405020304" pitchFamily="18" charset="0"/>
                <a:cs typeface="Arial" panose="020B0604020202020204" pitchFamily="34" charset="0"/>
              </a:endParaRPr>
            </a:p>
          </p:txBody>
        </p:sp>
      </p:grpSp>
      <p:sp>
        <p:nvSpPr>
          <p:cNvPr id="30" name="WordArt 3"/>
          <p:cNvSpPr>
            <a:spLocks noChangeArrowheads="1" noChangeShapeType="1" noTextEdit="1"/>
          </p:cNvSpPr>
          <p:nvPr/>
        </p:nvSpPr>
        <p:spPr bwMode="auto">
          <a:xfrm>
            <a:off x="442119" y="4605998"/>
            <a:ext cx="9295606" cy="2467418"/>
          </a:xfrm>
          <a:prstGeom prst="rect">
            <a:avLst/>
          </a:prstGeom>
        </p:spPr>
        <p:txBody>
          <a:bodyPr wrap="none" lIns="76455" tIns="38229" rIns="76455" bIns="38229" numCol="1" fromWordArt="1">
            <a:prstTxWarp prst="textPlain">
              <a:avLst>
                <a:gd name="adj" fmla="val 50000"/>
              </a:avLst>
            </a:prstTxWarp>
          </a:bodyPr>
          <a:lstStyle/>
          <a:p>
            <a:pPr algn="ctr">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67: THỰC HÀNH</a:t>
            </a:r>
          </a:p>
          <a:p>
            <a:pPr algn="ctr">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a:p>
            <a:pPr algn="ctr" defTabSz="1450862">
              <a:defRPr/>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TIẾT).</a:t>
            </a:r>
          </a:p>
        </p:txBody>
      </p:sp>
    </p:spTree>
    <p:extLst>
      <p:ext uri="{BB962C8B-B14F-4D97-AF65-F5344CB8AC3E}">
        <p14:creationId xmlns:p14="http://schemas.microsoft.com/office/powerpoint/2010/main" val="2999107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p:cNvPicPr>
            <a:picLocks noChangeAspect="1"/>
          </p:cNvPicPr>
          <p:nvPr/>
        </p:nvPicPr>
        <p:blipFill>
          <a:blip r:embed="rId3">
            <a:extLst>
              <a:ext uri="{28A0092B-C50C-407E-A947-70E740481C1C}">
                <a14:useLocalDpi xmlns:a14="http://schemas.microsoft.com/office/drawing/2010/main" val="0"/>
              </a:ext>
            </a:extLst>
          </a:blip>
          <a:srcRect l="5428"/>
          <a:stretch>
            <a:fillRect/>
          </a:stretch>
        </p:blipFill>
        <p:spPr bwMode="auto">
          <a:xfrm>
            <a:off x="20639" y="24291"/>
            <a:ext cx="16235362" cy="909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a:extLst/>
          </p:cNvPr>
          <p:cNvSpPr/>
          <p:nvPr/>
        </p:nvSpPr>
        <p:spPr>
          <a:xfrm rot="920767">
            <a:off x="5041900" y="1727506"/>
            <a:ext cx="6426200" cy="6046729"/>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171" tIns="47585" rIns="95171" bIns="47585" anchor="ctr"/>
          <a:lstStyle/>
          <a:p>
            <a:pPr algn="ctr" defTabSz="1214469">
              <a:defRPr/>
            </a:pPr>
            <a:endParaRPr lang="zh-CN" altLang="en-US" sz="2400" dirty="0">
              <a:solidFill>
                <a:prstClr val="white"/>
              </a:solidFill>
              <a:latin typeface="等线" panose="020F0502020204030204"/>
              <a:ea typeface="等线" panose="02010600030101010101" pitchFamily="2" charset="-122"/>
            </a:endParaRPr>
          </a:p>
        </p:txBody>
      </p:sp>
      <p:sp>
        <p:nvSpPr>
          <p:cNvPr id="6" name="文本框 5">
            <a:extLst/>
          </p:cNvPr>
          <p:cNvSpPr txBox="1"/>
          <p:nvPr/>
        </p:nvSpPr>
        <p:spPr>
          <a:xfrm>
            <a:off x="6234114" y="3418058"/>
            <a:ext cx="4459287" cy="2804533"/>
          </a:xfrm>
          <a:prstGeom prst="rect">
            <a:avLst/>
          </a:prstGeom>
          <a:noFill/>
        </p:spPr>
        <p:txBody>
          <a:bodyPr lIns="95171" tIns="47585" rIns="95171" bIns="47585">
            <a:spAutoFit/>
          </a:bodyPr>
          <a:lstStyle/>
          <a:p>
            <a:pPr algn="ctr" defTabSz="1214469">
              <a:defRPr/>
            </a:pPr>
            <a:r>
              <a:rPr lang="en-US" altLang="zh-CN" sz="8800" b="1" dirty="0" smtClean="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rPr>
              <a:t>KHỞI ĐỘNG</a:t>
            </a:r>
            <a:endParaRPr lang="zh-CN" altLang="en-US" sz="8800"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rcRect t="18047" b="12019"/>
          <a:stretch>
            <a:fillRect/>
          </a:stretch>
        </p:blipFill>
        <p:spPr bwMode="auto">
          <a:xfrm rot="20009610">
            <a:off x="3475038" y="4217428"/>
            <a:ext cx="3930650" cy="36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639" y="782506"/>
            <a:ext cx="16235362" cy="674321"/>
          </a:xfrm>
          <a:prstGeom prst="rect">
            <a:avLst/>
          </a:prstGeom>
          <a:noFill/>
        </p:spPr>
        <p:txBody>
          <a:bodyPr lIns="101941" tIns="50970" rIns="101941" bIns="50970">
            <a:spAutoFit/>
          </a:bodyPr>
          <a:lstStyle/>
          <a:p>
            <a:pPr algn="ctr">
              <a:defRPr/>
            </a:pPr>
            <a:r>
              <a:rPr lang="en-US" sz="3700" b="1" dirty="0" err="1">
                <a:solidFill>
                  <a:srgbClr val="0000FF"/>
                </a:solidFill>
                <a:latin typeface="Times New Roman" pitchFamily="18" charset="0"/>
                <a:cs typeface="Times New Roman" pitchFamily="18" charset="0"/>
              </a:rPr>
              <a:t>Toán</a:t>
            </a:r>
            <a:endParaRPr lang="vi-VN" sz="3700" b="1" dirty="0">
              <a:solidFill>
                <a:srgbClr val="0000FF"/>
              </a:solidFill>
              <a:latin typeface="Times New Roman" pitchFamily="18" charset="0"/>
              <a:cs typeface="Times New Roman" pitchFamily="18" charset="0"/>
            </a:endParaRPr>
          </a:p>
        </p:txBody>
      </p:sp>
      <p:sp>
        <p:nvSpPr>
          <p:cNvPr id="9" name="Rectangle 8"/>
          <p:cNvSpPr/>
          <p:nvPr/>
        </p:nvSpPr>
        <p:spPr>
          <a:xfrm>
            <a:off x="11114" y="24290"/>
            <a:ext cx="16244887" cy="663241"/>
          </a:xfrm>
          <a:prstGeom prst="rect">
            <a:avLst/>
          </a:prstGeom>
        </p:spPr>
        <p:txBody>
          <a:bodyPr lIns="95171" tIns="47585" rIns="95171" bIns="47585">
            <a:spAutoFit/>
          </a:bodyPr>
          <a:lstStyle/>
          <a:p>
            <a:pPr algn="ctr">
              <a:defRPr/>
            </a:pPr>
            <a:r>
              <a:rPr lang="vi-VN" sz="3700" b="1" dirty="0">
                <a:solidFill>
                  <a:srgbClr val="0000FF"/>
                </a:solidFill>
                <a:latin typeface="Times New Roman" panose="02020603050405020304" pitchFamily="18" charset="0"/>
                <a:cs typeface="Times New Roman" panose="02020603050405020304" pitchFamily="18" charset="0"/>
              </a:rPr>
              <a:t>Thứ </a:t>
            </a:r>
            <a:r>
              <a:rPr lang="en-US" sz="3700" b="1" dirty="0" smtClean="0">
                <a:solidFill>
                  <a:srgbClr val="0000FF"/>
                </a:solidFill>
                <a:latin typeface="Times New Roman" panose="02020603050405020304" pitchFamily="18" charset="0"/>
                <a:cs typeface="Times New Roman" panose="02020603050405020304" pitchFamily="18" charset="0"/>
              </a:rPr>
              <a:t> </a:t>
            </a:r>
            <a:r>
              <a:rPr lang="en-US" sz="3700" b="1" dirty="0" err="1" smtClean="0">
                <a:solidFill>
                  <a:srgbClr val="0000FF"/>
                </a:solidFill>
                <a:latin typeface="Times New Roman" panose="02020603050405020304" pitchFamily="18" charset="0"/>
                <a:cs typeface="Times New Roman" panose="02020603050405020304" pitchFamily="18" charset="0"/>
              </a:rPr>
              <a:t>Tư</a:t>
            </a:r>
            <a:r>
              <a:rPr lang="en-US" sz="3700" b="1" dirty="0" smtClean="0">
                <a:solidFill>
                  <a:srgbClr val="0000FF"/>
                </a:solidFill>
                <a:latin typeface="Times New Roman" panose="02020603050405020304" pitchFamily="18" charset="0"/>
                <a:cs typeface="Times New Roman" panose="02020603050405020304" pitchFamily="18" charset="0"/>
              </a:rPr>
              <a:t>  </a:t>
            </a:r>
            <a:r>
              <a:rPr lang="vi-VN" sz="3700" b="1" dirty="0">
                <a:solidFill>
                  <a:srgbClr val="0000FF"/>
                </a:solidFill>
                <a:latin typeface="Times New Roman" panose="02020603050405020304" pitchFamily="18" charset="0"/>
                <a:cs typeface="Times New Roman" panose="02020603050405020304" pitchFamily="18" charset="0"/>
              </a:rPr>
              <a:t>ngày </a:t>
            </a:r>
            <a:r>
              <a:rPr lang="en-US" sz="3700" b="1" dirty="0" smtClean="0">
                <a:solidFill>
                  <a:srgbClr val="0000FF"/>
                </a:solidFill>
                <a:latin typeface="Times New Roman" panose="02020603050405020304" pitchFamily="18" charset="0"/>
                <a:cs typeface="Times New Roman" panose="02020603050405020304" pitchFamily="18" charset="0"/>
              </a:rPr>
              <a:t>10</a:t>
            </a:r>
            <a:r>
              <a:rPr lang="vi-VN" sz="3700" b="1" dirty="0" smtClean="0">
                <a:solidFill>
                  <a:srgbClr val="0000FF"/>
                </a:solidFill>
                <a:latin typeface="Times New Roman" panose="02020603050405020304" pitchFamily="18" charset="0"/>
                <a:cs typeface="Times New Roman" panose="02020603050405020304" pitchFamily="18" charset="0"/>
              </a:rPr>
              <a:t> </a:t>
            </a:r>
            <a:r>
              <a:rPr lang="vi-VN" sz="3700" b="1" dirty="0">
                <a:solidFill>
                  <a:srgbClr val="0000FF"/>
                </a:solidFill>
                <a:latin typeface="Times New Roman" panose="02020603050405020304" pitchFamily="18" charset="0"/>
                <a:cs typeface="Times New Roman" panose="02020603050405020304" pitchFamily="18" charset="0"/>
              </a:rPr>
              <a:t>tháng </a:t>
            </a:r>
            <a:r>
              <a:rPr lang="en-US" sz="3700" b="1" dirty="0" smtClean="0">
                <a:solidFill>
                  <a:srgbClr val="0000FF"/>
                </a:solidFill>
                <a:latin typeface="Times New Roman" panose="02020603050405020304" pitchFamily="18" charset="0"/>
                <a:cs typeface="Times New Roman" panose="02020603050405020304" pitchFamily="18" charset="0"/>
              </a:rPr>
              <a:t>4</a:t>
            </a:r>
            <a:r>
              <a:rPr lang="vi-VN" sz="3700" b="1" dirty="0" smtClean="0">
                <a:solidFill>
                  <a:srgbClr val="0000FF"/>
                </a:solidFill>
                <a:latin typeface="Times New Roman" panose="02020603050405020304" pitchFamily="18" charset="0"/>
                <a:cs typeface="Times New Roman" panose="02020603050405020304" pitchFamily="18" charset="0"/>
              </a:rPr>
              <a:t> </a:t>
            </a:r>
            <a:r>
              <a:rPr lang="vi-VN" sz="3700" b="1" dirty="0">
                <a:solidFill>
                  <a:srgbClr val="0000FF"/>
                </a:solidFill>
                <a:latin typeface="Times New Roman" panose="02020603050405020304" pitchFamily="18" charset="0"/>
                <a:cs typeface="Times New Roman" panose="02020603050405020304" pitchFamily="18" charset="0"/>
              </a:rPr>
              <a:t>năm 2024</a:t>
            </a:r>
          </a:p>
        </p:txBody>
      </p:sp>
    </p:spTree>
    <p:extLst>
      <p:ext uri="{BB962C8B-B14F-4D97-AF65-F5344CB8AC3E}">
        <p14:creationId xmlns:p14="http://schemas.microsoft.com/office/powerpoint/2010/main" val="2061088260"/>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131" y="588003"/>
            <a:ext cx="16235362" cy="718489"/>
          </a:xfrm>
          <a:prstGeom prst="rect">
            <a:avLst/>
          </a:prstGeom>
          <a:noFill/>
        </p:spPr>
        <p:txBody>
          <a:bodyPr lIns="101941" tIns="50970" rIns="101941" bIns="50970">
            <a:spAutoFit/>
          </a:bodyPr>
          <a:lstStyle/>
          <a:p>
            <a:pPr algn="ctr">
              <a:defRPr/>
            </a:pPr>
            <a:r>
              <a:rPr lang="en-US" sz="4000" b="1" dirty="0" err="1">
                <a:solidFill>
                  <a:srgbClr val="0000FF"/>
                </a:solidFill>
                <a:latin typeface="Times New Roman" pitchFamily="18" charset="0"/>
                <a:cs typeface="Times New Roman" pitchFamily="18" charset="0"/>
              </a:rPr>
              <a:t>Toán</a:t>
            </a:r>
            <a:endParaRPr lang="vi-VN" sz="4000" b="1" dirty="0">
              <a:solidFill>
                <a:srgbClr val="0000FF"/>
              </a:solidFill>
              <a:latin typeface="Times New Roman" pitchFamily="18" charset="0"/>
              <a:cs typeface="Times New Roman" pitchFamily="18" charset="0"/>
            </a:endParaRPr>
          </a:p>
        </p:txBody>
      </p:sp>
      <p:sp>
        <p:nvSpPr>
          <p:cNvPr id="15" name="TextBox 14"/>
          <p:cNvSpPr txBox="1"/>
          <p:nvPr/>
        </p:nvSpPr>
        <p:spPr>
          <a:xfrm>
            <a:off x="0" y="1227552"/>
            <a:ext cx="16256001" cy="707886"/>
          </a:xfrm>
          <a:prstGeom prst="rect">
            <a:avLst/>
          </a:prstGeom>
          <a:noFill/>
        </p:spPr>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Bài</a:t>
            </a:r>
            <a:r>
              <a:rPr lang="en-US" sz="4000" b="1" dirty="0" smtClean="0">
                <a:solidFill>
                  <a:srgbClr val="FF0000"/>
                </a:solidFill>
                <a:latin typeface="Times New Roman" panose="02020603050405020304" pitchFamily="18" charset="0"/>
                <a:cs typeface="Times New Roman" panose="02020603050405020304" pitchFamily="18" charset="0"/>
              </a:rPr>
              <a:t> 67. </a:t>
            </a:r>
            <a:r>
              <a:rPr lang="en-US" sz="4000" b="1" dirty="0" err="1" smtClean="0">
                <a:solidFill>
                  <a:srgbClr val="FF0000"/>
                </a:solidFill>
                <a:latin typeface="Times New Roman" panose="02020603050405020304" pitchFamily="18" charset="0"/>
                <a:cs typeface="Times New Roman" panose="02020603050405020304" pitchFamily="18" charset="0"/>
              </a:rPr>
              <a:t>Thực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hành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xem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đồng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hồ</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xem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lịch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Tiết</a:t>
            </a:r>
            <a:r>
              <a:rPr lang="en-US" sz="4000" b="1" dirty="0" smtClean="0">
                <a:solidFill>
                  <a:srgbClr val="FF0000"/>
                </a:solidFill>
                <a:latin typeface="Times New Roman" panose="02020603050405020304" pitchFamily="18" charset="0"/>
                <a:cs typeface="Times New Roman" panose="02020603050405020304" pitchFamily="18" charset="0"/>
              </a:rPr>
              <a:t> 2).</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E003C489-0319-38AC-F422-2F7C253B8FB3}"/>
              </a:ext>
            </a:extLst>
          </p:cNvPr>
          <p:cNvPicPr>
            <a:picLocks noChangeAspect="1"/>
          </p:cNvPicPr>
          <p:nvPr/>
        </p:nvPicPr>
        <p:blipFill>
          <a:blip r:embed="rId2">
            <a:extLst/>
          </a:blip>
          <a:stretch>
            <a:fillRect/>
          </a:stretch>
        </p:blipFill>
        <p:spPr>
          <a:xfrm>
            <a:off x="7852567" y="2214546"/>
            <a:ext cx="8424070" cy="6777053"/>
          </a:xfrm>
          <a:prstGeom prst="rect">
            <a:avLst/>
          </a:prstGeom>
        </p:spPr>
      </p:pic>
      <p:sp>
        <p:nvSpPr>
          <p:cNvPr id="17" name="TextBox 16">
            <a:extLst>
              <a:ext uri="{FF2B5EF4-FFF2-40B4-BE49-F238E27FC236}">
                <a16:creationId xmlns:a16="http://schemas.microsoft.com/office/drawing/2014/main" xmlns="" id="{C8F3B576-9379-F390-2113-64382C7DA568}"/>
              </a:ext>
            </a:extLst>
          </p:cNvPr>
          <p:cNvSpPr txBox="1"/>
          <p:nvPr/>
        </p:nvSpPr>
        <p:spPr>
          <a:xfrm>
            <a:off x="0" y="2357422"/>
            <a:ext cx="7423939" cy="2554545"/>
          </a:xfrm>
          <a:prstGeom prst="rect">
            <a:avLst/>
          </a:prstGeom>
          <a:solidFill>
            <a:schemeClr val="bg1"/>
          </a:solidFill>
        </p:spPr>
        <p:txBody>
          <a:bodyPr wrap="square">
            <a:spAutoFit/>
          </a:bodyPr>
          <a:lstStyle/>
          <a:p>
            <a:r>
              <a:rPr lang="vi-VN" sz="4000" b="1" dirty="0" smtClean="0">
                <a:solidFill>
                  <a:srgbClr val="0000FF"/>
                </a:solidFill>
                <a:latin typeface="Times New Roman" panose="02020603050405020304" pitchFamily="18" charset="0"/>
                <a:cs typeface="Times New Roman" panose="02020603050405020304" pitchFamily="18" charset="0"/>
              </a:rPr>
              <a:t>     1. Trại </a:t>
            </a:r>
            <a:r>
              <a:rPr lang="vi-VN" sz="4000" b="1" dirty="0">
                <a:solidFill>
                  <a:srgbClr val="0000FF"/>
                </a:solidFill>
                <a:latin typeface="Times New Roman" panose="02020603050405020304" pitchFamily="18" charset="0"/>
                <a:cs typeface="Times New Roman" panose="02020603050405020304" pitchFamily="18" charset="0"/>
              </a:rPr>
              <a:t>hè được tổ chức từ ngày 24 tháng 6 đến hết ngày 30 tháng 6. Hỏi trại hè được tổ chức trong bao nhiêu ngày?</a:t>
            </a:r>
            <a:endParaRPr lang="en-US" sz="4000" b="1" i="0" dirty="0">
              <a:solidFill>
                <a:srgbClr val="0000FF"/>
              </a:solidFill>
              <a:effectLst/>
              <a:latin typeface="Times New Roman" panose="02020603050405020304" pitchFamily="18" charset="0"/>
              <a:cs typeface="Times New Roman" panose="02020603050405020304" pitchFamily="18" charset="0"/>
            </a:endParaRPr>
          </a:p>
        </p:txBody>
      </p:sp>
      <p:sp>
        <p:nvSpPr>
          <p:cNvPr id="19" name="TextBox 18"/>
          <p:cNvSpPr txBox="1"/>
          <p:nvPr/>
        </p:nvSpPr>
        <p:spPr>
          <a:xfrm>
            <a:off x="0" y="5072066"/>
            <a:ext cx="8066881" cy="707886"/>
          </a:xfrm>
          <a:prstGeom prst="rect">
            <a:avLst/>
          </a:prstGeom>
          <a:solidFill>
            <a:schemeClr val="accent3">
              <a:lumMod val="75000"/>
            </a:schemeClr>
          </a:solidFill>
        </p:spPr>
        <p:txBody>
          <a:bodyPr wrap="square" rtlCol="0">
            <a:spAutoFit/>
          </a:bodyPr>
          <a:lstStyle/>
          <a:p>
            <a:r>
              <a:rPr lang="vi-VN" sz="4000" b="1" dirty="0" smtClean="0">
                <a:solidFill>
                  <a:srgbClr val="FF0000"/>
                </a:solidFill>
                <a:latin typeface="Times New Roman" panose="02020603050405020304" pitchFamily="18" charset="0"/>
                <a:cs typeface="Times New Roman" panose="02020603050405020304" pitchFamily="18" charset="0"/>
              </a:rPr>
              <a:t>* Trại hè được tổ chức trong 7 ngày</a:t>
            </a:r>
            <a:r>
              <a:rPr lang="en-US" sz="4000" b="1" dirty="0" smtClean="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4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
                                        </p:tgtEl>
                                        <p:attrNameLst>
                                          <p:attrName>style.visibility</p:attrName>
                                        </p:attrNameLst>
                                      </p:cBhvr>
                                      <p:to>
                                        <p:strVal val="visible"/>
                                      </p:to>
                                    </p:set>
                                    <p:anim calcmode="discrete" valueType="clr">
                                      <p:cBhvr override="childStyle">
                                        <p:cTn id="1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
                                        </p:tgtEl>
                                        <p:attrNameLst>
                                          <p:attrName>fillcolor</p:attrName>
                                        </p:attrNameLst>
                                      </p:cBhvr>
                                      <p:tavLst>
                                        <p:tav tm="0">
                                          <p:val>
                                            <p:clrVal>
                                              <a:schemeClr val="accent2"/>
                                            </p:clrVal>
                                          </p:val>
                                        </p:tav>
                                        <p:tav tm="50000">
                                          <p:val>
                                            <p:clrVal>
                                              <a:schemeClr val="hlink"/>
                                            </p:clrVal>
                                          </p:val>
                                        </p:tav>
                                      </p:tavLst>
                                    </p:anim>
                                    <p:set>
                                      <p:cBhvr>
                                        <p:cTn id="16" dur="80"/>
                                        <p:tgtEl>
                                          <p:spTgt spid="1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9"/>
                                        </p:tgtEl>
                                        <p:attrNameLst>
                                          <p:attrName>style.visibility</p:attrName>
                                        </p:attrNameLst>
                                      </p:cBhvr>
                                      <p:to>
                                        <p:strVal val="visible"/>
                                      </p:to>
                                    </p:set>
                                    <p:anim calcmode="discrete" valueType="clr">
                                      <p:cBhvr override="childStyle">
                                        <p:cTn id="2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9"/>
                                        </p:tgtEl>
                                        <p:attrNameLst>
                                          <p:attrName>fillcolor</p:attrName>
                                        </p:attrNameLst>
                                      </p:cBhvr>
                                      <p:tavLst>
                                        <p:tav tm="0">
                                          <p:val>
                                            <p:clrVal>
                                              <a:schemeClr val="accent2"/>
                                            </p:clrVal>
                                          </p:val>
                                        </p:tav>
                                        <p:tav tm="50000">
                                          <p:val>
                                            <p:clrVal>
                                              <a:schemeClr val="hlink"/>
                                            </p:clrVal>
                                          </p:val>
                                        </p:tav>
                                      </p:tavLst>
                                    </p:anim>
                                    <p:set>
                                      <p:cBhvr>
                                        <p:cTn id="29"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003C489-0319-38AC-F422-2F7C253B8FB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002414" y="2214546"/>
            <a:ext cx="7274224" cy="6929454"/>
          </a:xfrm>
          <a:prstGeom prst="rect">
            <a:avLst/>
          </a:prstGeom>
        </p:spPr>
      </p:pic>
      <p:grpSp>
        <p:nvGrpSpPr>
          <p:cNvPr id="13" name="Group 12">
            <a:extLst>
              <a:ext uri="{FF2B5EF4-FFF2-40B4-BE49-F238E27FC236}">
                <a16:creationId xmlns:a16="http://schemas.microsoft.com/office/drawing/2014/main" xmlns="" id="{2C15373C-B3E8-FAF8-B6D5-99EFF066A7C1}"/>
              </a:ext>
            </a:extLst>
          </p:cNvPr>
          <p:cNvGrpSpPr/>
          <p:nvPr/>
        </p:nvGrpSpPr>
        <p:grpSpPr>
          <a:xfrm>
            <a:off x="0" y="1600434"/>
            <a:ext cx="923081" cy="804749"/>
            <a:chOff x="1790911" y="279862"/>
            <a:chExt cx="533400" cy="533400"/>
          </a:xfrm>
        </p:grpSpPr>
        <p:sp>
          <p:nvSpPr>
            <p:cNvPr id="15" name="Oval 14">
              <a:extLst>
                <a:ext uri="{FF2B5EF4-FFF2-40B4-BE49-F238E27FC236}">
                  <a16:creationId xmlns:a16="http://schemas.microsoft.com/office/drawing/2014/main" xmlns="" id="{41D3F861-E141-3A53-9265-23AA83A40224}"/>
                </a:ext>
              </a:extLst>
            </p:cNvPr>
            <p:cNvSpPr/>
            <p:nvPr/>
          </p:nvSpPr>
          <p:spPr>
            <a:xfrm>
              <a:off x="1790911" y="279862"/>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a:p>
          </p:txBody>
        </p:sp>
        <p:sp>
          <p:nvSpPr>
            <p:cNvPr id="16" name="TextBox 15">
              <a:extLst>
                <a:ext uri="{FF2B5EF4-FFF2-40B4-BE49-F238E27FC236}">
                  <a16:creationId xmlns:a16="http://schemas.microsoft.com/office/drawing/2014/main" xmlns="" id="{2BAB77D0-BA25-6FAA-B2EC-B3B3D0033AD4}"/>
                </a:ext>
              </a:extLst>
            </p:cNvPr>
            <p:cNvSpPr txBox="1"/>
            <p:nvPr/>
          </p:nvSpPr>
          <p:spPr>
            <a:xfrm>
              <a:off x="1790911" y="355453"/>
              <a:ext cx="468037" cy="407998"/>
            </a:xfrm>
            <a:prstGeom prst="rect">
              <a:avLst/>
            </a:prstGeom>
            <a:noFill/>
          </p:spPr>
          <p:txBody>
            <a:bodyPr wrap="square" rtlCol="0">
              <a:spAutoFit/>
            </a:bodyPr>
            <a:lstStyle/>
            <a:p>
              <a:r>
                <a:rPr lang="en-US" sz="3400" b="1" dirty="0" smtClean="0">
                  <a:solidFill>
                    <a:srgbClr val="FF0000"/>
                  </a:solidFill>
                  <a:latin typeface="Times New Roman" pitchFamily="18" charset="0"/>
                  <a:cs typeface="Times New Roman" pitchFamily="18" charset="0"/>
                </a:rPr>
                <a:t>  2</a:t>
              </a:r>
              <a:endParaRPr lang="en-US" sz="3400" b="1" dirty="0">
                <a:solidFill>
                  <a:srgbClr val="FF0000"/>
                </a:solidFill>
                <a:latin typeface="Times New Roman" pitchFamily="18" charset="0"/>
                <a:cs typeface="Times New Roman" pitchFamily="18" charset="0"/>
              </a:endParaRPr>
            </a:p>
          </p:txBody>
        </p:sp>
      </p:grpSp>
      <p:sp>
        <p:nvSpPr>
          <p:cNvPr id="18" name="TextBox 17">
            <a:extLst>
              <a:ext uri="{FF2B5EF4-FFF2-40B4-BE49-F238E27FC236}">
                <a16:creationId xmlns:a16="http://schemas.microsoft.com/office/drawing/2014/main" xmlns="" id="{C8F3B576-9379-F390-2113-64382C7DA568}"/>
              </a:ext>
            </a:extLst>
          </p:cNvPr>
          <p:cNvSpPr txBox="1"/>
          <p:nvPr/>
        </p:nvSpPr>
        <p:spPr>
          <a:xfrm>
            <a:off x="0" y="5000628"/>
            <a:ext cx="8566947" cy="1754326"/>
          </a:xfrm>
          <a:prstGeom prst="rect">
            <a:avLst/>
          </a:prstGeom>
          <a:solidFill>
            <a:schemeClr val="bg1"/>
          </a:solidFill>
        </p:spPr>
        <p:txBody>
          <a:bodyPr wrap="square">
            <a:spAutoFit/>
          </a:bodyPr>
          <a:lstStyle/>
          <a:p>
            <a:r>
              <a:rPr lang="vi-VN" sz="3600" b="1" dirty="0" smtClean="0">
                <a:solidFill>
                  <a:srgbClr val="0000FF"/>
                </a:solidFill>
                <a:latin typeface="Times New Roman" panose="02020603050405020304" pitchFamily="18" charset="0"/>
                <a:cs typeface="Times New Roman" panose="02020603050405020304" pitchFamily="18" charset="0"/>
              </a:rPr>
              <a:t>b</a:t>
            </a:r>
            <a:r>
              <a:rPr lang="vi-VN" sz="3600" b="1" dirty="0">
                <a:solidFill>
                  <a:srgbClr val="0000FF"/>
                </a:solidFill>
                <a:latin typeface="Times New Roman" panose="02020603050405020304" pitchFamily="18" charset="0"/>
                <a:cs typeface="Times New Roman" panose="02020603050405020304" pitchFamily="18" charset="0"/>
              </a:rPr>
              <a:t>.</a:t>
            </a:r>
            <a:r>
              <a:rPr lang="vi-VN" sz="3600" b="1" dirty="0"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Danh sách những người tham dự sự kiện này sẽ được thông báo vào thứ Hai tuần kế tiếp. Đó là ngày nào?</a:t>
            </a:r>
          </a:p>
        </p:txBody>
      </p:sp>
      <p:sp>
        <p:nvSpPr>
          <p:cNvPr id="22" name="TextBox 21">
            <a:extLst>
              <a:ext uri="{FF2B5EF4-FFF2-40B4-BE49-F238E27FC236}">
                <a16:creationId xmlns:a16="http://schemas.microsoft.com/office/drawing/2014/main" xmlns="" id="{E45B88C1-717C-E377-D4AB-E3245113388B}"/>
              </a:ext>
            </a:extLst>
          </p:cNvPr>
          <p:cNvSpPr txBox="1"/>
          <p:nvPr/>
        </p:nvSpPr>
        <p:spPr>
          <a:xfrm>
            <a:off x="749572" y="4214810"/>
            <a:ext cx="8540875" cy="646331"/>
          </a:xfrm>
          <a:prstGeom prst="rect">
            <a:avLst/>
          </a:prstGeom>
          <a:solidFill>
            <a:srgbClr val="FFFF00"/>
          </a:solidFill>
        </p:spPr>
        <p:txBody>
          <a:bodyPr wrap="square">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Thời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7 </a:t>
            </a:r>
            <a:r>
              <a:rPr lang="en-US" sz="3600" b="1" dirty="0" err="1">
                <a:solidFill>
                  <a:srgbClr val="FF0000"/>
                </a:solidFill>
                <a:latin typeface="Times New Roman" panose="02020603050405020304" pitchFamily="18" charset="0"/>
                <a:cs typeface="Times New Roman" panose="02020603050405020304" pitchFamily="18" charset="0"/>
              </a:rPr>
              <a:t>tháng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6.</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0" y="2285984"/>
            <a:ext cx="8281195" cy="1754326"/>
          </a:xfrm>
          <a:prstGeom prst="rect">
            <a:avLst/>
          </a:prstGeom>
          <a:noFill/>
        </p:spPr>
        <p:txBody>
          <a:bodyPr wrap="square" rtlCol="0">
            <a:spAutoFit/>
          </a:bodyPr>
          <a:lstStyle/>
          <a:p>
            <a:r>
              <a:rPr lang="vi-VN" sz="3600" b="1" dirty="0" smtClean="0">
                <a:solidFill>
                  <a:srgbClr val="0000FF"/>
                </a:solidFill>
                <a:latin typeface="Times New Roman" panose="02020603050405020304" pitchFamily="18" charset="0"/>
                <a:cs typeface="Times New Roman" panose="02020603050405020304" pitchFamily="18" charset="0"/>
              </a:rPr>
              <a:t>a. Thời hạn đăng ký tham dự trại hè là hết ngày thứ Sáu đầu tiên của tháng 6. Vậy thời hạn đăng kí là hết ngày nào?</a:t>
            </a:r>
          </a:p>
        </p:txBody>
      </p:sp>
      <p:sp>
        <p:nvSpPr>
          <p:cNvPr id="21" name="TextBox 20"/>
          <p:cNvSpPr txBox="1"/>
          <p:nvPr/>
        </p:nvSpPr>
        <p:spPr>
          <a:xfrm>
            <a:off x="825000" y="6929454"/>
            <a:ext cx="8105407" cy="1754326"/>
          </a:xfrm>
          <a:prstGeom prst="rect">
            <a:avLst/>
          </a:prstGeom>
          <a:solidFill>
            <a:srgbClr val="FFFF00"/>
          </a:solidFill>
        </p:spPr>
        <p:txBody>
          <a:bodyPr wrap="square" rtlCol="0">
            <a:sp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  Danh sách những người tham dự sự kiện này sẽ được thông báo vào thứ Hai tuần kế tiếp là: ngày 10 tháng 6.</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4131" y="588003"/>
            <a:ext cx="16235362" cy="718489"/>
          </a:xfrm>
          <a:prstGeom prst="rect">
            <a:avLst/>
          </a:prstGeom>
          <a:noFill/>
        </p:spPr>
        <p:txBody>
          <a:bodyPr lIns="101941" tIns="50970" rIns="101941" bIns="50970">
            <a:spAutoFit/>
          </a:bodyPr>
          <a:lstStyle/>
          <a:p>
            <a:pPr algn="ctr">
              <a:defRPr/>
            </a:pPr>
            <a:r>
              <a:rPr lang="en-US" sz="4000" b="1" dirty="0" err="1">
                <a:solidFill>
                  <a:srgbClr val="0000FF"/>
                </a:solidFill>
                <a:latin typeface="Times New Roman" pitchFamily="18" charset="0"/>
                <a:cs typeface="Times New Roman" pitchFamily="18" charset="0"/>
              </a:rPr>
              <a:t>Toán</a:t>
            </a:r>
            <a:endParaRPr lang="vi-VN" sz="4000" b="1" dirty="0">
              <a:solidFill>
                <a:srgbClr val="0000FF"/>
              </a:solidFill>
              <a:latin typeface="Times New Roman" pitchFamily="18" charset="0"/>
              <a:cs typeface="Times New Roman" pitchFamily="18" charset="0"/>
            </a:endParaRPr>
          </a:p>
        </p:txBody>
      </p:sp>
      <p:sp>
        <p:nvSpPr>
          <p:cNvPr id="24" name="Rectangle 23"/>
          <p:cNvSpPr/>
          <p:nvPr/>
        </p:nvSpPr>
        <p:spPr>
          <a:xfrm>
            <a:off x="11114" y="24290"/>
            <a:ext cx="16244887" cy="711653"/>
          </a:xfrm>
          <a:prstGeom prst="rect">
            <a:avLst/>
          </a:prstGeom>
        </p:spPr>
        <p:txBody>
          <a:bodyPr lIns="95171" tIns="47585" rIns="95171" bIns="47585">
            <a:spAutoFit/>
          </a:bodyPr>
          <a:lstStyle/>
          <a:p>
            <a:pPr algn="ctr">
              <a:defRPr/>
            </a:pPr>
            <a:r>
              <a:rPr lang="vi-VN" sz="4000" b="1" dirty="0">
                <a:solidFill>
                  <a:srgbClr val="0000FF"/>
                </a:solidFill>
                <a:latin typeface="Times New Roman" panose="02020603050405020304" pitchFamily="18" charset="0"/>
                <a:cs typeface="Times New Roman" panose="02020603050405020304" pitchFamily="18" charset="0"/>
              </a:rPr>
              <a:t>Thứ </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Tư</a:t>
            </a:r>
            <a:r>
              <a:rPr lang="en-US" sz="4000" b="1" dirty="0" smtClean="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ngày </a:t>
            </a:r>
            <a:r>
              <a:rPr lang="en-US" sz="4000" b="1" dirty="0" smtClean="0">
                <a:solidFill>
                  <a:srgbClr val="0000FF"/>
                </a:solidFill>
                <a:latin typeface="Times New Roman" panose="02020603050405020304" pitchFamily="18" charset="0"/>
                <a:cs typeface="Times New Roman" panose="02020603050405020304" pitchFamily="18" charset="0"/>
              </a:rPr>
              <a:t>  10 </a:t>
            </a:r>
            <a:r>
              <a:rPr lang="vi-VN" sz="4000" b="1" dirty="0" smtClean="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tháng </a:t>
            </a:r>
            <a:r>
              <a:rPr lang="en-US" sz="4000" b="1" dirty="0" smtClean="0">
                <a:solidFill>
                  <a:srgbClr val="0000FF"/>
                </a:solidFill>
                <a:latin typeface="Times New Roman" panose="02020603050405020304" pitchFamily="18" charset="0"/>
                <a:cs typeface="Times New Roman" panose="02020603050405020304" pitchFamily="18" charset="0"/>
              </a:rPr>
              <a:t>4</a:t>
            </a:r>
            <a:r>
              <a:rPr lang="vi-VN" sz="4000" b="1" dirty="0" smtClean="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năm 2024</a:t>
            </a:r>
          </a:p>
        </p:txBody>
      </p:sp>
      <p:sp>
        <p:nvSpPr>
          <p:cNvPr id="25" name="TextBox 24"/>
          <p:cNvSpPr txBox="1"/>
          <p:nvPr/>
        </p:nvSpPr>
        <p:spPr>
          <a:xfrm>
            <a:off x="0" y="1227552"/>
            <a:ext cx="16256001" cy="707886"/>
          </a:xfrm>
          <a:prstGeom prst="rect">
            <a:avLst/>
          </a:prstGeom>
          <a:noFill/>
        </p:spPr>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Bài</a:t>
            </a:r>
            <a:r>
              <a:rPr lang="en-US" sz="4000" b="1" dirty="0" smtClean="0">
                <a:solidFill>
                  <a:srgbClr val="FF0000"/>
                </a:solidFill>
                <a:latin typeface="Times New Roman" panose="02020603050405020304" pitchFamily="18" charset="0"/>
                <a:cs typeface="Times New Roman" panose="02020603050405020304" pitchFamily="18" charset="0"/>
              </a:rPr>
              <a:t> 67. </a:t>
            </a:r>
            <a:r>
              <a:rPr lang="en-US" sz="4000" b="1" dirty="0" err="1" smtClean="0">
                <a:solidFill>
                  <a:srgbClr val="FF0000"/>
                </a:solidFill>
                <a:latin typeface="Times New Roman" panose="02020603050405020304" pitchFamily="18" charset="0"/>
                <a:cs typeface="Times New Roman" panose="02020603050405020304" pitchFamily="18" charset="0"/>
              </a:rPr>
              <a:t>Thực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hành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xem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đồng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hồ</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xem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lịch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Tiết</a:t>
            </a:r>
            <a:r>
              <a:rPr lang="en-US" sz="4000" b="1" dirty="0" smtClean="0">
                <a:solidFill>
                  <a:srgbClr val="FF0000"/>
                </a:solidFill>
                <a:latin typeface="Times New Roman" panose="02020603050405020304" pitchFamily="18" charset="0"/>
                <a:cs typeface="Times New Roman" panose="02020603050405020304" pitchFamily="18" charset="0"/>
              </a:rPr>
              <a:t> 2).</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4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1"/>
                                        </p:tgtEl>
                                        <p:attrNameLst>
                                          <p:attrName>style.visibility</p:attrName>
                                        </p:attrNameLst>
                                      </p:cBhvr>
                                      <p:to>
                                        <p:strVal val="visible"/>
                                      </p:to>
                                    </p:set>
                                    <p:anim calcmode="discrete" valueType="clr">
                                      <p:cBhvr override="childStyle">
                                        <p:cTn id="14"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
                                        </p:tgtEl>
                                        <p:attrNameLst>
                                          <p:attrName>fillcolor</p:attrName>
                                        </p:attrNameLst>
                                      </p:cBhvr>
                                      <p:tavLst>
                                        <p:tav tm="0">
                                          <p:val>
                                            <p:clrVal>
                                              <a:schemeClr val="accent2"/>
                                            </p:clrVal>
                                          </p:val>
                                        </p:tav>
                                        <p:tav tm="50000">
                                          <p:val>
                                            <p:clrVal>
                                              <a:schemeClr val="hlink"/>
                                            </p:clrVal>
                                          </p:val>
                                        </p:tav>
                                      </p:tavLst>
                                    </p:anim>
                                    <p:set>
                                      <p:cBhvr>
                                        <p:cTn id="16"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4F29B59D-4493-79F3-6040-153D0CD9E433}"/>
              </a:ext>
            </a:extLst>
          </p:cNvPr>
          <p:cNvSpPr txBox="1"/>
          <p:nvPr/>
        </p:nvSpPr>
        <p:spPr>
          <a:xfrm>
            <a:off x="93654" y="750736"/>
            <a:ext cx="9567079" cy="1938992"/>
          </a:xfrm>
          <a:prstGeom prst="rect">
            <a:avLst/>
          </a:prstGeom>
          <a:noFill/>
        </p:spPr>
        <p:txBody>
          <a:bodyPr wrap="square">
            <a:spAutoFit/>
          </a:bodyPr>
          <a:lstStyle/>
          <a:p>
            <a:r>
              <a:rPr lang="en-US" sz="4000" b="1" i="0" dirty="0" smtClean="0">
                <a:solidFill>
                  <a:srgbClr val="0000FF"/>
                </a:solidFill>
                <a:effectLst/>
                <a:latin typeface="Times New Roman" panose="02020603050405020304" pitchFamily="18" charset="0"/>
                <a:cs typeface="Times New Roman" panose="02020603050405020304" pitchFamily="18" charset="0"/>
              </a:rPr>
              <a:t>a. </a:t>
            </a:r>
            <a:r>
              <a:rPr lang="vi-VN" sz="4000" b="1" i="0" dirty="0">
                <a:solidFill>
                  <a:srgbClr val="0000FF"/>
                </a:solidFill>
                <a:effectLst/>
                <a:latin typeface="Times New Roman" panose="02020603050405020304" pitchFamily="18" charset="0"/>
                <a:cs typeface="Times New Roman" panose="02020603050405020304" pitchFamily="18" charset="0"/>
              </a:rPr>
              <a:t>Buổi sáng, Nam chuẩn bị những đồ dùng cần thiết để tham dự trại hè. Thời gian bắt đầu và kết thúc như sau:</a:t>
            </a: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2052" name="Picture 4" descr="Toán lớp 3 trang 81, 82, 83, 84 Bài 68: Thực hành xem đồng hồ, xem lịch | Kết nối tri thức">
            <a:extLst>
              <a:ext uri="{FF2B5EF4-FFF2-40B4-BE49-F238E27FC236}">
                <a16:creationId xmlns:a16="http://schemas.microsoft.com/office/drawing/2014/main" xmlns="" id="{3B9A9965-9E16-2DDF-D897-C3BDBCF0B49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924270" y="2285984"/>
            <a:ext cx="6352368" cy="278608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xmlns="" id="{F40D1D2E-C656-A276-3A4A-BC8714556D2C}"/>
              </a:ext>
            </a:extLst>
          </p:cNvPr>
          <p:cNvSpPr txBox="1"/>
          <p:nvPr/>
        </p:nvSpPr>
        <p:spPr>
          <a:xfrm>
            <a:off x="1009527" y="3491880"/>
            <a:ext cx="8651206" cy="646331"/>
          </a:xfrm>
          <a:prstGeom prst="rect">
            <a:avLst/>
          </a:prstGeom>
          <a:solidFill>
            <a:srgbClr val="FFFF00"/>
          </a:solidFill>
        </p:spPr>
        <p:txBody>
          <a:bodyPr wrap="square">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Nam đã chuẩn bị đồ dùng </a:t>
            </a:r>
            <a:r>
              <a:rPr lang="en-US" sz="3600" b="1" i="0" dirty="0" err="1" smtClean="0">
                <a:solidFill>
                  <a:srgbClr val="FF0000"/>
                </a:solidFill>
                <a:effectLst/>
                <a:latin typeface="Times New Roman" panose="02020603050405020304" pitchFamily="18" charset="0"/>
                <a:cs typeface="Times New Roman" panose="02020603050405020304" pitchFamily="18" charset="0"/>
              </a:rPr>
              <a:t>trong</a:t>
            </a:r>
            <a:r>
              <a:rPr lang="en-US" sz="3600" b="1" i="0" dirty="0" smtClean="0">
                <a:solidFill>
                  <a:srgbClr val="FF0000"/>
                </a:solidFill>
                <a:effectLst/>
                <a:latin typeface="Times New Roman" panose="02020603050405020304" pitchFamily="18" charset="0"/>
                <a:cs typeface="Times New Roman" panose="02020603050405020304" pitchFamily="18" charset="0"/>
              </a:rPr>
              <a:t> </a:t>
            </a:r>
            <a:r>
              <a:rPr lang="en-US" sz="3600" b="1" i="0" dirty="0">
                <a:solidFill>
                  <a:srgbClr val="FF0000"/>
                </a:solidFill>
                <a:effectLst/>
                <a:latin typeface="Times New Roman" panose="02020603050405020304" pitchFamily="18" charset="0"/>
                <a:cs typeface="Times New Roman" panose="02020603050405020304" pitchFamily="18" charset="0"/>
              </a:rPr>
              <a:t>30 </a:t>
            </a:r>
            <a:r>
              <a:rPr lang="en-US" sz="3600" b="1" i="0" dirty="0" err="1">
                <a:solidFill>
                  <a:srgbClr val="FF0000"/>
                </a:solidFill>
                <a:effectLst/>
                <a:latin typeface="Times New Roman" panose="02020603050405020304" pitchFamily="18" charset="0"/>
                <a:cs typeface="Times New Roman" panose="02020603050405020304" pitchFamily="18" charset="0"/>
              </a:rPr>
              <a:t>phút</a:t>
            </a:r>
            <a:r>
              <a:rPr lang="en-US" sz="3600" b="1" i="0" dirty="0">
                <a:solidFill>
                  <a:srgbClr val="FF0000"/>
                </a:solidFill>
                <a:effectLst/>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2499" y="0"/>
            <a:ext cx="11067277" cy="707886"/>
          </a:xfrm>
          <a:prstGeom prst="rect">
            <a:avLst/>
          </a:prstGeom>
          <a:noFill/>
        </p:spPr>
        <p:txBody>
          <a:bodyPr wrap="square" rtlCol="0">
            <a:spAutoFit/>
          </a:bodyPr>
          <a:lstStyle/>
          <a:p>
            <a:r>
              <a:rPr lang="en-US" sz="4000" b="1" dirty="0" smtClean="0">
                <a:solidFill>
                  <a:srgbClr val="0000FF"/>
                </a:solidFill>
                <a:latin typeface="Times New Roman" panose="02020603050405020304" pitchFamily="18" charset="0"/>
                <a:cs typeface="Times New Roman" panose="02020603050405020304" pitchFamily="18" charset="0"/>
              </a:rPr>
              <a:t>3. </a:t>
            </a:r>
            <a:r>
              <a:rPr lang="en-US" sz="4000" b="1" dirty="0" err="1" smtClean="0">
                <a:solidFill>
                  <a:srgbClr val="0000FF"/>
                </a:solidFill>
                <a:latin typeface="Times New Roman" panose="02020603050405020304" pitchFamily="18" charset="0"/>
                <a:cs typeface="Times New Roman" panose="02020603050405020304" pitchFamily="18" charset="0"/>
              </a:rPr>
              <a:t>Một</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ngày</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trước</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thời</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điểm</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diễn</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ra</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trại</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hè</a:t>
            </a:r>
            <a:r>
              <a:rPr lang="en-US" sz="4000" b="1" dirty="0" smtClean="0">
                <a:solidFill>
                  <a:srgbClr val="0000FF"/>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1" y="2701861"/>
            <a:ext cx="9567079" cy="646331"/>
          </a:xfrm>
          <a:prstGeom prst="rect">
            <a:avLst/>
          </a:prstGeom>
          <a:noFill/>
        </p:spPr>
        <p:txBody>
          <a:bodyPr wrap="square" rtlCol="0">
            <a:spAutoFit/>
          </a:bodyPr>
          <a:lstStyle/>
          <a:p>
            <a:r>
              <a:rPr lang="vi-VN" sz="3600" b="1" dirty="0" smtClean="0">
                <a:solidFill>
                  <a:srgbClr val="0000FF"/>
                </a:solidFill>
                <a:latin typeface="Times New Roman" panose="02020603050405020304" pitchFamily="18" charset="0"/>
                <a:cs typeface="Times New Roman" panose="02020603050405020304" pitchFamily="18" charset="0"/>
              </a:rPr>
              <a:t>* Hỏi Nam đã chuẩn bị đồ dùng trong bao lâu?</a:t>
            </a:r>
          </a:p>
        </p:txBody>
      </p:sp>
      <p:sp>
        <p:nvSpPr>
          <p:cNvPr id="13" name="TextBox 12"/>
          <p:cNvSpPr txBox="1"/>
          <p:nvPr/>
        </p:nvSpPr>
        <p:spPr>
          <a:xfrm>
            <a:off x="-95714" y="4355976"/>
            <a:ext cx="9352765" cy="1938992"/>
          </a:xfrm>
          <a:prstGeom prst="rect">
            <a:avLst/>
          </a:prstGeom>
          <a:noFill/>
        </p:spPr>
        <p:txBody>
          <a:bodyPr wrap="square" rtlCol="0">
            <a:spAutoFit/>
          </a:bodyPr>
          <a:lstStyle/>
          <a:p>
            <a:r>
              <a:rPr lang="vi-VN" sz="4000" b="1" dirty="0" smtClean="0">
                <a:solidFill>
                  <a:srgbClr val="0000FF"/>
                </a:solidFill>
                <a:latin typeface="Times New Roman" panose="02020603050405020304" pitchFamily="18" charset="0"/>
                <a:cs typeface="Times New Roman" panose="02020603050405020304" pitchFamily="18" charset="0"/>
              </a:rPr>
              <a:t>b. Buổi chiều, Nam nướng bánh quy để tặng các bạn. Thời gian bắt đầu và kết thúc như sau:</a:t>
            </a:r>
            <a:endParaRPr lang="en-US" sz="4000" b="1" dirty="0" smtClean="0">
              <a:solidFill>
                <a:srgbClr val="0000FF"/>
              </a:solidFill>
              <a:latin typeface="Times New Roman" panose="02020603050405020304" pitchFamily="18" charset="0"/>
              <a:cs typeface="Times New Roman" panose="02020603050405020304" pitchFamily="18" charset="0"/>
            </a:endParaRPr>
          </a:p>
        </p:txBody>
      </p:sp>
      <p:pic>
        <p:nvPicPr>
          <p:cNvPr id="14" name="Picture 4" descr="Toán lớp 3 trang 81, 82, 83, 84 Bài 68: Thực hành xem đồng hồ, xem lịch | Kết nối tri thức">
            <a:extLst>
              <a:ext uri="{FF2B5EF4-FFF2-40B4-BE49-F238E27FC236}">
                <a16:creationId xmlns:a16="http://schemas.microsoft.com/office/drawing/2014/main" xmlns="" id="{8F36CBD1-F847-E711-4ECB-AB7BBCE253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852832" y="5929322"/>
            <a:ext cx="6423806" cy="25717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36529" y="6307932"/>
            <a:ext cx="9281327" cy="707886"/>
          </a:xfrm>
          <a:prstGeom prst="rect">
            <a:avLst/>
          </a:prstGeom>
          <a:noFill/>
        </p:spPr>
        <p:txBody>
          <a:bodyPr wrap="square" rtlCol="0">
            <a:spAutoFit/>
          </a:bodyPr>
          <a:lstStyle/>
          <a:p>
            <a:r>
              <a:rPr lang="vi-VN" sz="4000" b="1" dirty="0" smtClean="0">
                <a:solidFill>
                  <a:srgbClr val="0000FF"/>
                </a:solidFill>
                <a:latin typeface="Times New Roman" panose="02020603050405020304" pitchFamily="18" charset="0"/>
                <a:cs typeface="Times New Roman" panose="02020603050405020304" pitchFamily="18" charset="0"/>
              </a:rPr>
              <a:t>* Hỏi Nam đã </a:t>
            </a:r>
            <a:r>
              <a:rPr lang="en-US" sz="4000" b="1" dirty="0" err="1" smtClean="0">
                <a:solidFill>
                  <a:srgbClr val="0000FF"/>
                </a:solidFill>
                <a:latin typeface="Times New Roman" panose="02020603050405020304" pitchFamily="18" charset="0"/>
                <a:cs typeface="Times New Roman" panose="02020603050405020304" pitchFamily="18" charset="0"/>
              </a:rPr>
              <a:t>nướng</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bánh</a:t>
            </a:r>
            <a:r>
              <a:rPr lang="en-US" sz="4000" b="1" dirty="0" smtClean="0">
                <a:solidFill>
                  <a:srgbClr val="0000FF"/>
                </a:solidFill>
                <a:latin typeface="Times New Roman" panose="02020603050405020304" pitchFamily="18" charset="0"/>
                <a:cs typeface="Times New Roman" panose="02020603050405020304" pitchFamily="18" charset="0"/>
              </a:rPr>
              <a:t> </a:t>
            </a:r>
            <a:r>
              <a:rPr lang="vi-VN" sz="4000" b="1" dirty="0" smtClean="0">
                <a:solidFill>
                  <a:srgbClr val="0000FF"/>
                </a:solidFill>
                <a:latin typeface="Times New Roman" panose="02020603050405020304" pitchFamily="18" charset="0"/>
                <a:cs typeface="Times New Roman" panose="02020603050405020304" pitchFamily="18" charset="0"/>
              </a:rPr>
              <a:t>trong bao lâu?</a:t>
            </a:r>
          </a:p>
        </p:txBody>
      </p:sp>
      <p:sp>
        <p:nvSpPr>
          <p:cNvPr id="22" name="TextBox 21"/>
          <p:cNvSpPr txBox="1"/>
          <p:nvPr/>
        </p:nvSpPr>
        <p:spPr>
          <a:xfrm>
            <a:off x="1019541" y="7215206"/>
            <a:ext cx="7715304" cy="646331"/>
          </a:xfrm>
          <a:prstGeom prst="rect">
            <a:avLst/>
          </a:prstGeom>
          <a:solidFill>
            <a:srgbClr val="FFFF00"/>
          </a:solidFill>
        </p:spPr>
        <p:txBody>
          <a:bodyPr wrap="square" rtlCol="0">
            <a:sp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 Nam đã nướng bánh trong 55 phút.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08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
                                        </p:tgtEl>
                                        <p:attrNameLst>
                                          <p:attrName>fillcolor</p:attrName>
                                        </p:attrNameLst>
                                      </p:cBhvr>
                                      <p:tavLst>
                                        <p:tav tm="0">
                                          <p:val>
                                            <p:clrVal>
                                              <a:schemeClr val="accent2"/>
                                            </p:clrVal>
                                          </p:val>
                                        </p:tav>
                                        <p:tav tm="50000">
                                          <p:val>
                                            <p:clrVal>
                                              <a:schemeClr val="hlink"/>
                                            </p:clrVal>
                                          </p:val>
                                        </p:tav>
                                      </p:tavLst>
                                    </p:anim>
                                    <p:set>
                                      <p:cBhvr>
                                        <p:cTn id="9" dur="80"/>
                                        <p:tgtEl>
                                          <p:spTgt spid="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anim calcmode="discrete" valueType="clr">
                                      <p:cBhvr override="childStyle">
                                        <p:cTn id="1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gtEl>
                                        <p:attrNameLst>
                                          <p:attrName>fillcolor</p:attrName>
                                        </p:attrNameLst>
                                      </p:cBhvr>
                                      <p:tavLst>
                                        <p:tav tm="0">
                                          <p:val>
                                            <p:clrVal>
                                              <a:schemeClr val="accent2"/>
                                            </p:clrVal>
                                          </p:val>
                                        </p:tav>
                                        <p:tav tm="50000">
                                          <p:val>
                                            <p:clrVal>
                                              <a:schemeClr val="hlink"/>
                                            </p:clrVal>
                                          </p:val>
                                        </p:tav>
                                      </p:tavLst>
                                    </p:anim>
                                    <p:set>
                                      <p:cBhvr>
                                        <p:cTn id="16" dur="80"/>
                                        <p:tgtEl>
                                          <p:spTgt spid="13"/>
                                        </p:tgtEl>
                                        <p:attrNameLst>
                                          <p:attrName>fill.type</p:attrName>
                                        </p:attrNameLst>
                                      </p:cBhvr>
                                      <p:to>
                                        <p:strVal val="solid"/>
                                      </p:to>
                                    </p:set>
                                  </p:childTnLst>
                                </p:cTn>
                              </p:par>
                            </p:childTnLst>
                          </p:cTn>
                        </p:par>
                        <p:par>
                          <p:cTn id="17" fill="hold">
                            <p:stCondLst>
                              <p:cond delay="2840"/>
                            </p:stCondLst>
                            <p:childTnLst>
                              <p:par>
                                <p:cTn id="18" presetID="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par>
                          <p:cTn id="22" fill="hold">
                            <p:stCondLst>
                              <p:cond delay="334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6"/>
                                        </p:tgtEl>
                                        <p:attrNameLst>
                                          <p:attrName>style.visibility</p:attrName>
                                        </p:attrNameLst>
                                      </p:cBhvr>
                                      <p:to>
                                        <p:strVal val="visible"/>
                                      </p:to>
                                    </p:set>
                                    <p:anim calcmode="discrete" valueType="clr">
                                      <p:cBhvr override="childStyle">
                                        <p:cTn id="25"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6"/>
                                        </p:tgtEl>
                                        <p:attrNameLst>
                                          <p:attrName>fillcolor</p:attrName>
                                        </p:attrNameLst>
                                      </p:cBhvr>
                                      <p:tavLst>
                                        <p:tav tm="0">
                                          <p:val>
                                            <p:clrVal>
                                              <a:schemeClr val="accent2"/>
                                            </p:clrVal>
                                          </p:val>
                                        </p:tav>
                                        <p:tav tm="50000">
                                          <p:val>
                                            <p:clrVal>
                                              <a:schemeClr val="hlink"/>
                                            </p:clrVal>
                                          </p:val>
                                        </p:tav>
                                      </p:tavLst>
                                    </p:anim>
                                    <p:set>
                                      <p:cBhvr>
                                        <p:cTn id="27" dur="80"/>
                                        <p:tgtEl>
                                          <p:spTgt spid="16"/>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2"/>
                                        </p:tgtEl>
                                        <p:attrNameLst>
                                          <p:attrName>style.visibility</p:attrName>
                                        </p:attrNameLst>
                                      </p:cBhvr>
                                      <p:to>
                                        <p:strVal val="visible"/>
                                      </p:to>
                                    </p:set>
                                    <p:anim calcmode="discrete" valueType="clr">
                                      <p:cBhvr override="childStyle">
                                        <p:cTn id="32"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2"/>
                                        </p:tgtEl>
                                        <p:attrNameLst>
                                          <p:attrName>fillcolor</p:attrName>
                                        </p:attrNameLst>
                                      </p:cBhvr>
                                      <p:tavLst>
                                        <p:tav tm="0">
                                          <p:val>
                                            <p:clrVal>
                                              <a:schemeClr val="accent2"/>
                                            </p:clrVal>
                                          </p:val>
                                        </p:tav>
                                        <p:tav tm="50000">
                                          <p:val>
                                            <p:clrVal>
                                              <a:schemeClr val="hlink"/>
                                            </p:clrVal>
                                          </p:val>
                                        </p:tav>
                                      </p:tavLst>
                                    </p:anim>
                                    <p:set>
                                      <p:cBhvr>
                                        <p:cTn id="34"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p:bldP spid="1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77E71E3A-105C-6ACC-76BF-31DB3000D1C4}"/>
              </a:ext>
            </a:extLst>
          </p:cNvPr>
          <p:cNvSpPr txBox="1"/>
          <p:nvPr/>
        </p:nvSpPr>
        <p:spPr>
          <a:xfrm>
            <a:off x="421520" y="1066800"/>
            <a:ext cx="15144779" cy="4524315"/>
          </a:xfrm>
          <a:prstGeom prst="rect">
            <a:avLst/>
          </a:prstGeom>
          <a:noFill/>
        </p:spPr>
        <p:txBody>
          <a:bodyPr wrap="square">
            <a:spAutoFit/>
          </a:bodyPr>
          <a:lstStyle/>
          <a:p>
            <a:pPr algn="just"/>
            <a:endParaRPr lang="en-US" sz="3600" b="1" dirty="0">
              <a:solidFill>
                <a:srgbClr val="0000FF"/>
              </a:solidFill>
              <a:latin typeface="Times New Roman" panose="02020603050405020304" pitchFamily="18" charset="0"/>
              <a:cs typeface="Times New Roman" panose="02020603050405020304" pitchFamily="18" charset="0"/>
            </a:endParaRPr>
          </a:p>
          <a:p>
            <a:pPr algn="just"/>
            <a:endParaRPr lang="en-US" sz="3600" b="1" i="0" dirty="0">
              <a:solidFill>
                <a:srgbClr val="0000FF"/>
              </a:solidFill>
              <a:effectLst/>
              <a:latin typeface="Times New Roman" panose="02020603050405020304" pitchFamily="18" charset="0"/>
              <a:cs typeface="Times New Roman" panose="02020603050405020304" pitchFamily="18" charset="0"/>
            </a:endParaRPr>
          </a:p>
          <a:p>
            <a:pPr algn="just"/>
            <a:endParaRPr lang="en-US" sz="3600" b="1" dirty="0">
              <a:solidFill>
                <a:srgbClr val="0000FF"/>
              </a:solidFill>
              <a:latin typeface="Times New Roman" panose="02020603050405020304" pitchFamily="18" charset="0"/>
              <a:cs typeface="Times New Roman" panose="02020603050405020304" pitchFamily="18" charset="0"/>
            </a:endParaRPr>
          </a:p>
          <a:p>
            <a:pPr algn="just"/>
            <a:endParaRPr lang="en-US" sz="3600" b="1" i="0" dirty="0">
              <a:solidFill>
                <a:srgbClr val="0000FF"/>
              </a:solidFill>
              <a:effectLst/>
              <a:latin typeface="Times New Roman" panose="02020603050405020304" pitchFamily="18" charset="0"/>
              <a:cs typeface="Times New Roman" panose="02020603050405020304" pitchFamily="18" charset="0"/>
            </a:endParaRPr>
          </a:p>
          <a:p>
            <a:pPr algn="just"/>
            <a:endParaRPr lang="en-US" sz="3600" b="1" i="0" dirty="0">
              <a:solidFill>
                <a:srgbClr val="0000FF"/>
              </a:solidFill>
              <a:effectLst/>
              <a:latin typeface="Times New Roman" panose="02020603050405020304" pitchFamily="18" charset="0"/>
              <a:cs typeface="Times New Roman" panose="02020603050405020304" pitchFamily="18" charset="0"/>
            </a:endParaRPr>
          </a:p>
          <a:p>
            <a:pPr algn="just"/>
            <a:endParaRPr lang="en-US" sz="3600" b="1" i="0" dirty="0">
              <a:solidFill>
                <a:srgbClr val="0000FF"/>
              </a:solidFill>
              <a:effectLst/>
              <a:latin typeface="Times New Roman" panose="02020603050405020304" pitchFamily="18" charset="0"/>
              <a:cs typeface="Times New Roman" panose="02020603050405020304" pitchFamily="18" charset="0"/>
            </a:endParaRPr>
          </a:p>
          <a:p>
            <a:pPr algn="just"/>
            <a:endParaRPr lang="en-US" sz="3600" b="1" i="0" dirty="0" smtClean="0">
              <a:solidFill>
                <a:srgbClr val="0000FF"/>
              </a:solidFill>
              <a:effectLst/>
              <a:latin typeface="Times New Roman" panose="02020603050405020304" pitchFamily="18" charset="0"/>
              <a:cs typeface="Times New Roman" panose="02020603050405020304" pitchFamily="18" charset="0"/>
            </a:endParaRPr>
          </a:p>
          <a:p>
            <a:pPr algn="just"/>
            <a:endParaRPr lang="en-US" sz="3600" b="1" i="0" dirty="0" smtClean="0">
              <a:solidFill>
                <a:srgbClr val="0000FF"/>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30567" y="107504"/>
            <a:ext cx="8066881" cy="2554545"/>
          </a:xfrm>
          <a:prstGeom prst="rect">
            <a:avLst/>
          </a:prstGeom>
          <a:noFill/>
        </p:spPr>
        <p:txBody>
          <a:bodyPr wrap="square" rtlCol="0">
            <a:spAutoFit/>
          </a:bodyPr>
          <a:lstStyle/>
          <a:p>
            <a:r>
              <a:rPr lang="vi-VN" sz="4000" b="1" dirty="0" smtClean="0">
                <a:solidFill>
                  <a:srgbClr val="0000FF"/>
                </a:solidFill>
                <a:latin typeface="Times New Roman" panose="02020603050405020304" pitchFamily="18" charset="0"/>
                <a:cs typeface="Times New Roman" panose="02020603050405020304" pitchFamily="18" charset="0"/>
              </a:rPr>
              <a:t>4. Vào ngày đầu tiên tham dự trại hè, chúng mình được chọn tham gia hai hoặc ba hoạt động (không trùng thời gian) trong các hoạt động sau:</a:t>
            </a:r>
            <a:endParaRPr lang="en-US" sz="4000" b="1" dirty="0" smtClean="0">
              <a:solidFill>
                <a:srgbClr val="0000FF"/>
              </a:solidFill>
              <a:latin typeface="Times New Roman" panose="02020603050405020304" pitchFamily="18" charset="0"/>
              <a:cs typeface="Times New Roman" panose="02020603050405020304" pitchFamily="18" charset="0"/>
            </a:endParaRPr>
          </a:p>
        </p:txBody>
      </p:sp>
      <p:pic>
        <p:nvPicPr>
          <p:cNvPr id="6" name="Picture 4" descr="Toán lớp 3 trang 81, 82, 83, 84 Bài 68: Thực hành xem đồng hồ, xem lịch | Kết nối tri thức">
            <a:extLst>
              <a:ext uri="{FF2B5EF4-FFF2-40B4-BE49-F238E27FC236}">
                <a16:creationId xmlns:a16="http://schemas.microsoft.com/office/drawing/2014/main" xmlns="" id="{A178465B-D7FD-E7A2-7BE8-5AA6987E5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919" y="2529489"/>
            <a:ext cx="8086528" cy="66347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E9816330-A405-B99D-B829-00C231CC67E1}"/>
              </a:ext>
            </a:extLst>
          </p:cNvPr>
          <p:cNvSpPr txBox="1"/>
          <p:nvPr/>
        </p:nvSpPr>
        <p:spPr>
          <a:xfrm>
            <a:off x="-23461" y="2662049"/>
            <a:ext cx="7924005" cy="1569660"/>
          </a:xfrm>
          <a:prstGeom prst="rect">
            <a:avLst/>
          </a:prstGeom>
          <a:noFill/>
        </p:spPr>
        <p:txBody>
          <a:bodyPr wrap="square">
            <a:spAutoFit/>
          </a:bodyPr>
          <a:lstStyle/>
          <a:p>
            <a:r>
              <a:rPr lang="vi-VN" sz="3200" b="1" i="0" dirty="0" smtClean="0">
                <a:solidFill>
                  <a:srgbClr val="006600"/>
                </a:solidFill>
                <a:effectLst/>
                <a:latin typeface="Times New Roman" panose="02020603050405020304" pitchFamily="18" charset="0"/>
                <a:cs typeface="Times New Roman" panose="02020603050405020304" pitchFamily="18" charset="0"/>
              </a:rPr>
              <a:t>- Em </a:t>
            </a:r>
            <a:r>
              <a:rPr lang="vi-VN" sz="3200" b="1" i="0" dirty="0">
                <a:solidFill>
                  <a:srgbClr val="006600"/>
                </a:solidFill>
                <a:effectLst/>
                <a:latin typeface="Times New Roman" panose="02020603050405020304" pitchFamily="18" charset="0"/>
                <a:cs typeface="Times New Roman" panose="02020603050405020304" pitchFamily="18" charset="0"/>
              </a:rPr>
              <a:t>chọn tham gia những hoạt động nào? </a:t>
            </a:r>
            <a:endParaRPr lang="en-US" sz="3200" b="1" i="0" dirty="0">
              <a:solidFill>
                <a:srgbClr val="006600"/>
              </a:solidFill>
              <a:effectLst/>
              <a:latin typeface="Times New Roman" panose="02020603050405020304" pitchFamily="18" charset="0"/>
              <a:cs typeface="Times New Roman" panose="02020603050405020304" pitchFamily="18" charset="0"/>
            </a:endParaRPr>
          </a:p>
          <a:p>
            <a:r>
              <a:rPr lang="vi-VN" sz="3200" b="1" i="0" dirty="0" smtClean="0">
                <a:solidFill>
                  <a:srgbClr val="006600"/>
                </a:solidFill>
                <a:effectLst/>
                <a:latin typeface="Times New Roman" panose="02020603050405020304" pitchFamily="18" charset="0"/>
                <a:cs typeface="Times New Roman" panose="02020603050405020304" pitchFamily="18" charset="0"/>
              </a:rPr>
              <a:t>- Các </a:t>
            </a:r>
            <a:r>
              <a:rPr lang="vi-VN" sz="3200" b="1" i="0" dirty="0">
                <a:solidFill>
                  <a:srgbClr val="006600"/>
                </a:solidFill>
                <a:effectLst/>
                <a:latin typeface="Times New Roman" panose="02020603050405020304" pitchFamily="18" charset="0"/>
                <a:cs typeface="Times New Roman" panose="02020603050405020304" pitchFamily="18" charset="0"/>
              </a:rPr>
              <a:t>hoạt động đó diễn ra theo thứ tự như thế nào?</a:t>
            </a:r>
            <a:endParaRPr lang="en-US" sz="3200" b="1" dirty="0">
              <a:solidFill>
                <a:srgbClr val="0066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E9816330-A405-B99D-B829-00C231CC67E1}"/>
              </a:ext>
            </a:extLst>
          </p:cNvPr>
          <p:cNvSpPr txBox="1"/>
          <p:nvPr/>
        </p:nvSpPr>
        <p:spPr>
          <a:xfrm>
            <a:off x="721495" y="4231709"/>
            <a:ext cx="7924005" cy="4154984"/>
          </a:xfrm>
          <a:prstGeom prst="rect">
            <a:avLst/>
          </a:prstGeom>
          <a:solidFill>
            <a:schemeClr val="bg1"/>
          </a:solidFill>
        </p:spPr>
        <p:txBody>
          <a:bodyPr wrap="square">
            <a:spAutoFit/>
          </a:bodyPr>
          <a:lstStyle/>
          <a:p>
            <a:r>
              <a:rPr lang="vi-VN" sz="4400" b="1" i="0" dirty="0" smtClean="0">
                <a:effectLst/>
                <a:latin typeface="Times New Roman" panose="02020603050405020304" pitchFamily="18" charset="0"/>
                <a:cs typeface="Times New Roman" panose="02020603050405020304" pitchFamily="18" charset="0"/>
              </a:rPr>
              <a:t>- Em </a:t>
            </a:r>
            <a:r>
              <a:rPr lang="vi-VN" sz="4400" b="1" i="0" dirty="0">
                <a:effectLst/>
                <a:latin typeface="Times New Roman" panose="02020603050405020304" pitchFamily="18" charset="0"/>
                <a:cs typeface="Times New Roman" panose="02020603050405020304" pitchFamily="18" charset="0"/>
              </a:rPr>
              <a:t>chọn tham gia những hoạt </a:t>
            </a:r>
            <a:r>
              <a:rPr lang="vi-VN" sz="4400" b="1" i="0" dirty="0" smtClean="0">
                <a:effectLst/>
                <a:latin typeface="Times New Roman" panose="02020603050405020304" pitchFamily="18" charset="0"/>
                <a:cs typeface="Times New Roman" panose="02020603050405020304" pitchFamily="18" charset="0"/>
              </a:rPr>
              <a:t>động</a:t>
            </a:r>
            <a:r>
              <a:rPr lang="en-US" sz="4400" b="1" i="0" dirty="0" smtClean="0">
                <a:effectLst/>
                <a:latin typeface="Times New Roman" panose="02020603050405020304" pitchFamily="18" charset="0"/>
                <a:cs typeface="Times New Roman" panose="02020603050405020304" pitchFamily="18" charset="0"/>
              </a:rPr>
              <a:t>: Rung </a:t>
            </a:r>
            <a:r>
              <a:rPr lang="en-US" sz="4400" b="1" i="0" dirty="0" err="1" smtClean="0">
                <a:effectLst/>
                <a:latin typeface="Times New Roman" panose="02020603050405020304" pitchFamily="18" charset="0"/>
                <a:cs typeface="Times New Roman" panose="02020603050405020304" pitchFamily="18" charset="0"/>
              </a:rPr>
              <a:t>chuông</a:t>
            </a:r>
            <a:r>
              <a:rPr lang="en-US" sz="4400" b="1" i="0" dirty="0" smtClean="0">
                <a:effectLst/>
                <a:latin typeface="Times New Roman" panose="02020603050405020304" pitchFamily="18" charset="0"/>
                <a:cs typeface="Times New Roman" panose="02020603050405020304" pitchFamily="18" charset="0"/>
              </a:rPr>
              <a:t> </a:t>
            </a:r>
            <a:r>
              <a:rPr lang="en-US" sz="4400" b="1" i="0" dirty="0" err="1" smtClean="0">
                <a:effectLst/>
                <a:latin typeface="Times New Roman" panose="02020603050405020304" pitchFamily="18" charset="0"/>
                <a:cs typeface="Times New Roman" panose="02020603050405020304" pitchFamily="18" charset="0"/>
              </a:rPr>
              <a:t>vàng</a:t>
            </a:r>
            <a:r>
              <a:rPr lang="en-US" sz="4400" b="1" i="0" dirty="0" smtClean="0">
                <a:effectLst/>
                <a:latin typeface="Times New Roman" panose="02020603050405020304" pitchFamily="18" charset="0"/>
                <a:cs typeface="Times New Roman" panose="02020603050405020304" pitchFamily="18" charset="0"/>
              </a:rPr>
              <a:t>, </a:t>
            </a:r>
            <a:r>
              <a:rPr lang="en-US" sz="4400" b="1" i="0" dirty="0" err="1" smtClean="0">
                <a:effectLst/>
                <a:latin typeface="Times New Roman" panose="02020603050405020304" pitchFamily="18" charset="0"/>
                <a:cs typeface="Times New Roman" panose="02020603050405020304" pitchFamily="18" charset="0"/>
              </a:rPr>
              <a:t>làm</a:t>
            </a:r>
            <a:r>
              <a:rPr lang="en-US" sz="4400" b="1" i="0" dirty="0" smtClean="0">
                <a:effectLst/>
                <a:latin typeface="Times New Roman" panose="02020603050405020304" pitchFamily="18" charset="0"/>
                <a:cs typeface="Times New Roman" panose="02020603050405020304" pitchFamily="18" charset="0"/>
              </a:rPr>
              <a:t> </a:t>
            </a:r>
            <a:r>
              <a:rPr lang="en-US" sz="4400" b="1" i="0" dirty="0" err="1" smtClean="0">
                <a:effectLst/>
                <a:latin typeface="Times New Roman" panose="02020603050405020304" pitchFamily="18" charset="0"/>
                <a:cs typeface="Times New Roman" panose="02020603050405020304" pitchFamily="18" charset="0"/>
              </a:rPr>
              <a:t>bánh</a:t>
            </a:r>
            <a:r>
              <a:rPr lang="en-US" sz="4400" b="1" i="0" dirty="0" smtClean="0">
                <a:effectLst/>
                <a:latin typeface="Times New Roman" panose="02020603050405020304" pitchFamily="18" charset="0"/>
                <a:cs typeface="Times New Roman" panose="02020603050405020304" pitchFamily="18" charset="0"/>
              </a:rPr>
              <a:t> </a:t>
            </a:r>
            <a:r>
              <a:rPr lang="en-US" sz="4400" b="1" i="0" dirty="0" err="1" smtClean="0">
                <a:effectLst/>
                <a:latin typeface="Times New Roman" panose="02020603050405020304" pitchFamily="18" charset="0"/>
                <a:cs typeface="Times New Roman" panose="02020603050405020304" pitchFamily="18" charset="0"/>
              </a:rPr>
              <a:t>giầy</a:t>
            </a:r>
            <a:r>
              <a:rPr lang="en-US" sz="4400" b="1" i="0" dirty="0" smtClean="0">
                <a:effectLst/>
                <a:latin typeface="Times New Roman" panose="02020603050405020304" pitchFamily="18" charset="0"/>
                <a:cs typeface="Times New Roman" panose="02020603050405020304" pitchFamily="18" charset="0"/>
              </a:rPr>
              <a:t>, </a:t>
            </a:r>
            <a:r>
              <a:rPr lang="en-US" sz="4400" b="1" i="0" dirty="0" err="1" smtClean="0">
                <a:effectLst/>
                <a:latin typeface="Times New Roman" panose="02020603050405020304" pitchFamily="18" charset="0"/>
                <a:cs typeface="Times New Roman" panose="02020603050405020304" pitchFamily="18" charset="0"/>
              </a:rPr>
              <a:t>làm</a:t>
            </a:r>
            <a:r>
              <a:rPr lang="en-US" sz="4400" b="1" i="0" dirty="0" smtClean="0">
                <a:effectLst/>
                <a:latin typeface="Times New Roman" panose="02020603050405020304" pitchFamily="18" charset="0"/>
                <a:cs typeface="Times New Roman" panose="02020603050405020304" pitchFamily="18" charset="0"/>
              </a:rPr>
              <a:t> </a:t>
            </a:r>
            <a:r>
              <a:rPr lang="en-US" sz="4400" b="1" i="0" dirty="0" err="1" smtClean="0">
                <a:effectLst/>
                <a:latin typeface="Times New Roman" panose="02020603050405020304" pitchFamily="18" charset="0"/>
                <a:cs typeface="Times New Roman" panose="02020603050405020304" pitchFamily="18" charset="0"/>
              </a:rPr>
              <a:t>đồ</a:t>
            </a:r>
            <a:r>
              <a:rPr lang="en-US" sz="4400" b="1" i="0" dirty="0" smtClean="0">
                <a:effectLst/>
                <a:latin typeface="Times New Roman" panose="02020603050405020304" pitchFamily="18" charset="0"/>
                <a:cs typeface="Times New Roman" panose="02020603050405020304" pitchFamily="18" charset="0"/>
              </a:rPr>
              <a:t> </a:t>
            </a:r>
            <a:r>
              <a:rPr lang="en-US" sz="4400" b="1" i="0" dirty="0" err="1" smtClean="0">
                <a:effectLst/>
                <a:latin typeface="Times New Roman" panose="02020603050405020304" pitchFamily="18" charset="0"/>
                <a:cs typeface="Times New Roman" panose="02020603050405020304" pitchFamily="18" charset="0"/>
              </a:rPr>
              <a:t>gốm</a:t>
            </a:r>
            <a:endParaRPr lang="en-US" sz="4400" b="1" i="0" dirty="0" smtClean="0">
              <a:effectLst/>
              <a:latin typeface="Times New Roman" panose="02020603050405020304" pitchFamily="18" charset="0"/>
              <a:cs typeface="Times New Roman" panose="02020603050405020304" pitchFamily="18" charset="0"/>
            </a:endParaRPr>
          </a:p>
          <a:p>
            <a:r>
              <a:rPr lang="vi-VN" sz="4400" b="1" i="0" dirty="0" smtClean="0">
                <a:effectLst/>
                <a:latin typeface="Times New Roman" panose="02020603050405020304" pitchFamily="18" charset="0"/>
                <a:cs typeface="Times New Roman" panose="02020603050405020304" pitchFamily="18" charset="0"/>
              </a:rPr>
              <a:t>- Các hoạt động đó diễn ra theo thứ t</a:t>
            </a:r>
            <a:r>
              <a:rPr lang="en-US" sz="4400" b="1" dirty="0" smtClean="0">
                <a:latin typeface="Times New Roman" panose="02020603050405020304" pitchFamily="18" charset="0"/>
                <a:cs typeface="Times New Roman" panose="02020603050405020304" pitchFamily="18" charset="0"/>
              </a:rPr>
              <a:t>ự: </a:t>
            </a:r>
            <a:r>
              <a:rPr lang="en-US" sz="4400" b="1" dirty="0">
                <a:latin typeface="Times New Roman" panose="02020603050405020304" pitchFamily="18" charset="0"/>
                <a:cs typeface="Times New Roman" panose="02020603050405020304" pitchFamily="18" charset="0"/>
              </a:rPr>
              <a:t>Rung </a:t>
            </a:r>
            <a:r>
              <a:rPr lang="en-US" sz="4400" b="1" dirty="0" err="1">
                <a:latin typeface="Times New Roman" panose="02020603050405020304" pitchFamily="18" charset="0"/>
                <a:cs typeface="Times New Roman" panose="02020603050405020304" pitchFamily="18" charset="0"/>
              </a:rPr>
              <a:t>chuông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đồ</a:t>
            </a:r>
            <a:r>
              <a:rPr lang="en-US" sz="4400" b="1" dirty="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gốm</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làm</a:t>
            </a:r>
            <a:r>
              <a:rPr lang="en-US" sz="4400" b="1" dirty="0" smtClean="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bánh</a:t>
            </a:r>
            <a:r>
              <a:rPr lang="en-US" sz="4400" b="1" dirty="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giầy</a:t>
            </a:r>
            <a:r>
              <a:rPr lang="en-US" sz="4400" b="1" dirty="0" smtClean="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26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76637"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3137659" y="3428992"/>
            <a:ext cx="10215634" cy="2065206"/>
          </a:xfrm>
          <a:prstGeom prst="rect">
            <a:avLst/>
          </a:prstGeom>
        </p:spPr>
        <p:txBody>
          <a:bodyPr wrap="none" fromWordArt="1">
            <a:prstTxWarp prst="textPlain">
              <a:avLst>
                <a:gd name="adj" fmla="val 50000"/>
              </a:avLst>
            </a:prstTxWarp>
          </a:bodyPr>
          <a:lstStyle/>
          <a:p>
            <a:pPr algn="ctr"/>
            <a:r>
              <a:rPr lang="en-US" sz="5700" b="1" kern="10" dirty="0" smtClean="0">
                <a:ln w="19050">
                  <a:solidFill>
                    <a:srgbClr val="FFFF00"/>
                  </a:solidFill>
                  <a:round/>
                  <a:headEnd/>
                  <a:tailEnd/>
                </a:ln>
                <a:solidFill>
                  <a:srgbClr val="006600"/>
                </a:solidFill>
                <a:effectLst>
                  <a:outerShdw dist="35921" dir="2700000" algn="ctr" rotWithShape="0">
                    <a:srgbClr val="990000"/>
                  </a:outerShdw>
                </a:effectLst>
                <a:latin typeface="Arial"/>
                <a:cs typeface="Arial"/>
              </a:rPr>
              <a:t>CHÀO CÁC EM!</a:t>
            </a:r>
            <a:endParaRPr lang="en-US" sz="5700" b="1" kern="10" dirty="0">
              <a:ln w="19050">
                <a:solidFill>
                  <a:srgbClr val="FFFF00"/>
                </a:solidFill>
                <a:round/>
                <a:headEnd/>
                <a:tailEnd/>
              </a:ln>
              <a:solidFill>
                <a:srgbClr val="0066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p:cNvPicPr>
            <a:picLocks noChangeAspect="1"/>
          </p:cNvPicPr>
          <p:nvPr/>
        </p:nvPicPr>
        <p:blipFill>
          <a:blip r:embed="rId3">
            <a:extLst>
              <a:ext uri="{28A0092B-C50C-407E-A947-70E740481C1C}">
                <a14:useLocalDpi xmlns:a14="http://schemas.microsoft.com/office/drawing/2010/main" val="0"/>
              </a:ext>
            </a:extLst>
          </a:blip>
          <a:srcRect l="5428"/>
          <a:stretch>
            <a:fillRect/>
          </a:stretch>
        </p:blipFill>
        <p:spPr bwMode="auto">
          <a:xfrm>
            <a:off x="20639" y="24291"/>
            <a:ext cx="16235362" cy="909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a:extLst/>
          </p:cNvPr>
          <p:cNvSpPr/>
          <p:nvPr/>
        </p:nvSpPr>
        <p:spPr>
          <a:xfrm rot="920767">
            <a:off x="5041900" y="1727506"/>
            <a:ext cx="6426200" cy="6046729"/>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171" tIns="47585" rIns="95171" bIns="47585" anchor="ctr"/>
          <a:lstStyle/>
          <a:p>
            <a:pPr algn="ctr" defTabSz="1214469">
              <a:defRPr/>
            </a:pPr>
            <a:endParaRPr lang="zh-CN" altLang="en-US" sz="2400" dirty="0">
              <a:solidFill>
                <a:prstClr val="white"/>
              </a:solidFill>
              <a:latin typeface="等线" panose="020F0502020204030204"/>
              <a:ea typeface="等线" panose="02010600030101010101" pitchFamily="2" charset="-122"/>
            </a:endParaRPr>
          </a:p>
        </p:txBody>
      </p:sp>
      <p:sp>
        <p:nvSpPr>
          <p:cNvPr id="6" name="文本框 5">
            <a:extLst/>
          </p:cNvPr>
          <p:cNvSpPr txBox="1"/>
          <p:nvPr/>
        </p:nvSpPr>
        <p:spPr>
          <a:xfrm>
            <a:off x="6234114" y="3418058"/>
            <a:ext cx="4459287" cy="2804533"/>
          </a:xfrm>
          <a:prstGeom prst="rect">
            <a:avLst/>
          </a:prstGeom>
          <a:noFill/>
        </p:spPr>
        <p:txBody>
          <a:bodyPr lIns="95171" tIns="47585" rIns="95171" bIns="47585">
            <a:spAutoFit/>
          </a:bodyPr>
          <a:lstStyle/>
          <a:p>
            <a:pPr algn="ctr" defTabSz="1214469">
              <a:defRPr/>
            </a:pPr>
            <a:r>
              <a:rPr lang="en-US" altLang="zh-CN" sz="8800" b="1" dirty="0" smtClean="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rPr>
              <a:t>KHỞI ĐỘNG</a:t>
            </a:r>
            <a:endParaRPr lang="zh-CN" altLang="en-US" sz="8800" b="1" dirty="0">
              <a:solidFill>
                <a:srgbClr val="FF0000"/>
              </a:solidFill>
              <a:effectLst>
                <a:glow rad="152400">
                  <a:prstClr val="white">
                    <a:alpha val="40000"/>
                  </a:prstClr>
                </a:glow>
                <a:outerShdw blurRad="38100" dist="38100" dir="2700000" algn="tl">
                  <a:srgbClr val="000000">
                    <a:alpha val="43137"/>
                  </a:srgbClr>
                </a:outerShdw>
              </a:effectLst>
              <a:latin typeface="Times New Roman" pitchFamily="18" charset="0"/>
              <a:ea typeface="小单纯体" panose="02010601030101010101" pitchFamily="2" charset="-122"/>
              <a:cs typeface="Times New Roman" pitchFamily="18"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rcRect t="18047" b="12019"/>
          <a:stretch>
            <a:fillRect/>
          </a:stretch>
        </p:blipFill>
        <p:spPr bwMode="auto">
          <a:xfrm rot="20009610">
            <a:off x="3475038" y="4217428"/>
            <a:ext cx="3930650" cy="36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639" y="782506"/>
            <a:ext cx="16235362" cy="674321"/>
          </a:xfrm>
          <a:prstGeom prst="rect">
            <a:avLst/>
          </a:prstGeom>
          <a:noFill/>
        </p:spPr>
        <p:txBody>
          <a:bodyPr lIns="101941" tIns="50970" rIns="101941" bIns="50970">
            <a:spAutoFit/>
          </a:bodyPr>
          <a:lstStyle/>
          <a:p>
            <a:pPr algn="ctr">
              <a:defRPr/>
            </a:pPr>
            <a:r>
              <a:rPr lang="en-US" sz="3700" b="1" dirty="0" err="1">
                <a:solidFill>
                  <a:srgbClr val="0000FF"/>
                </a:solidFill>
                <a:latin typeface="Times New Roman" pitchFamily="18" charset="0"/>
                <a:cs typeface="Times New Roman" pitchFamily="18" charset="0"/>
              </a:rPr>
              <a:t>Toán</a:t>
            </a:r>
            <a:endParaRPr lang="vi-VN" sz="3700" b="1" dirty="0">
              <a:solidFill>
                <a:srgbClr val="0000FF"/>
              </a:solidFill>
              <a:latin typeface="Times New Roman" pitchFamily="18" charset="0"/>
              <a:cs typeface="Times New Roman" pitchFamily="18" charset="0"/>
            </a:endParaRPr>
          </a:p>
        </p:txBody>
      </p:sp>
      <p:sp>
        <p:nvSpPr>
          <p:cNvPr id="9" name="Rectangle 8"/>
          <p:cNvSpPr/>
          <p:nvPr/>
        </p:nvSpPr>
        <p:spPr>
          <a:xfrm>
            <a:off x="11114" y="24290"/>
            <a:ext cx="16244887" cy="663241"/>
          </a:xfrm>
          <a:prstGeom prst="rect">
            <a:avLst/>
          </a:prstGeom>
        </p:spPr>
        <p:txBody>
          <a:bodyPr lIns="95171" tIns="47585" rIns="95171" bIns="47585">
            <a:spAutoFit/>
          </a:bodyPr>
          <a:lstStyle/>
          <a:p>
            <a:pPr algn="ctr">
              <a:defRPr/>
            </a:pPr>
            <a:r>
              <a:rPr lang="vi-VN" sz="3700" b="1" dirty="0">
                <a:solidFill>
                  <a:srgbClr val="0000FF"/>
                </a:solidFill>
                <a:latin typeface="Times New Roman" panose="02020603050405020304" pitchFamily="18" charset="0"/>
                <a:cs typeface="Times New Roman" panose="02020603050405020304" pitchFamily="18" charset="0"/>
              </a:rPr>
              <a:t>Thứ </a:t>
            </a:r>
            <a:r>
              <a:rPr lang="en-US" sz="3700" b="1" dirty="0" smtClean="0">
                <a:solidFill>
                  <a:srgbClr val="0000FF"/>
                </a:solidFill>
                <a:latin typeface="Times New Roman" panose="02020603050405020304" pitchFamily="18" charset="0"/>
                <a:cs typeface="Times New Roman" panose="02020603050405020304" pitchFamily="18" charset="0"/>
              </a:rPr>
              <a:t> Ba  </a:t>
            </a:r>
            <a:r>
              <a:rPr lang="vi-VN" sz="3700" b="1" dirty="0">
                <a:solidFill>
                  <a:srgbClr val="0000FF"/>
                </a:solidFill>
                <a:latin typeface="Times New Roman" panose="02020603050405020304" pitchFamily="18" charset="0"/>
                <a:cs typeface="Times New Roman" panose="02020603050405020304" pitchFamily="18" charset="0"/>
              </a:rPr>
              <a:t>ngày </a:t>
            </a:r>
            <a:r>
              <a:rPr lang="en-US" sz="3700" b="1" dirty="0" smtClean="0">
                <a:solidFill>
                  <a:srgbClr val="0000FF"/>
                </a:solidFill>
                <a:latin typeface="Times New Roman" panose="02020603050405020304" pitchFamily="18" charset="0"/>
                <a:cs typeface="Times New Roman" panose="02020603050405020304" pitchFamily="18" charset="0"/>
              </a:rPr>
              <a:t>9</a:t>
            </a:r>
            <a:r>
              <a:rPr lang="vi-VN" sz="3700" b="1" dirty="0" smtClean="0">
                <a:solidFill>
                  <a:srgbClr val="0000FF"/>
                </a:solidFill>
                <a:latin typeface="Times New Roman" panose="02020603050405020304" pitchFamily="18" charset="0"/>
                <a:cs typeface="Times New Roman" panose="02020603050405020304" pitchFamily="18" charset="0"/>
              </a:rPr>
              <a:t> </a:t>
            </a:r>
            <a:r>
              <a:rPr lang="vi-VN" sz="3700" b="1" dirty="0">
                <a:solidFill>
                  <a:srgbClr val="0000FF"/>
                </a:solidFill>
                <a:latin typeface="Times New Roman" panose="02020603050405020304" pitchFamily="18" charset="0"/>
                <a:cs typeface="Times New Roman" panose="02020603050405020304" pitchFamily="18" charset="0"/>
              </a:rPr>
              <a:t>tháng </a:t>
            </a:r>
            <a:r>
              <a:rPr lang="en-US" sz="3700" b="1" dirty="0" smtClean="0">
                <a:solidFill>
                  <a:srgbClr val="0000FF"/>
                </a:solidFill>
                <a:latin typeface="Times New Roman" panose="02020603050405020304" pitchFamily="18" charset="0"/>
                <a:cs typeface="Times New Roman" panose="02020603050405020304" pitchFamily="18" charset="0"/>
              </a:rPr>
              <a:t>4</a:t>
            </a:r>
            <a:r>
              <a:rPr lang="vi-VN" sz="3700" b="1" dirty="0" smtClean="0">
                <a:solidFill>
                  <a:srgbClr val="0000FF"/>
                </a:solidFill>
                <a:latin typeface="Times New Roman" panose="02020603050405020304" pitchFamily="18" charset="0"/>
                <a:cs typeface="Times New Roman" panose="02020603050405020304" pitchFamily="18" charset="0"/>
              </a:rPr>
              <a:t> </a:t>
            </a:r>
            <a:r>
              <a:rPr lang="vi-VN" sz="3700" b="1" dirty="0">
                <a:solidFill>
                  <a:srgbClr val="0000FF"/>
                </a:solidFill>
                <a:latin typeface="Times New Roman" panose="02020603050405020304" pitchFamily="18" charset="0"/>
                <a:cs typeface="Times New Roman" panose="02020603050405020304" pitchFamily="18" charset="0"/>
              </a:rPr>
              <a:t>năm 2024</a:t>
            </a:r>
          </a:p>
        </p:txBody>
      </p:sp>
    </p:spTree>
    <p:extLst>
      <p:ext uri="{BB962C8B-B14F-4D97-AF65-F5344CB8AC3E}">
        <p14:creationId xmlns:p14="http://schemas.microsoft.com/office/powerpoint/2010/main" val="206108826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C8F3B576-9379-F390-2113-64382C7DA568}"/>
              </a:ext>
            </a:extLst>
          </p:cNvPr>
          <p:cNvSpPr txBox="1"/>
          <p:nvPr/>
        </p:nvSpPr>
        <p:spPr>
          <a:xfrm>
            <a:off x="-9523" y="2737069"/>
            <a:ext cx="16265524" cy="1200329"/>
          </a:xfrm>
          <a:prstGeom prst="rect">
            <a:avLst/>
          </a:prstGeom>
          <a:noFill/>
        </p:spPr>
        <p:txBody>
          <a:bodyPr wrap="square">
            <a:spAutoFit/>
          </a:bodyPr>
          <a:lstStyle/>
          <a:p>
            <a:pPr algn="just"/>
            <a:r>
              <a:rPr lang="en-US" sz="3600" b="1" i="0" dirty="0" smtClean="0">
                <a:solidFill>
                  <a:srgbClr val="0000FF"/>
                </a:solidFill>
                <a:effectLst/>
                <a:latin typeface="Times New Roman" panose="02020603050405020304" pitchFamily="18" charset="0"/>
                <a:cs typeface="Times New Roman" panose="02020603050405020304" pitchFamily="18" charset="0"/>
              </a:rPr>
              <a:t>a. </a:t>
            </a:r>
            <a:r>
              <a:rPr lang="en-US" sz="3600" b="1" i="0" dirty="0" err="1">
                <a:solidFill>
                  <a:srgbClr val="0000FF"/>
                </a:solidFill>
                <a:effectLst/>
                <a:latin typeface="Times New Roman" panose="02020603050405020304" pitchFamily="18" charset="0"/>
                <a:cs typeface="Times New Roman" panose="02020603050405020304" pitchFamily="18" charset="0"/>
              </a:rPr>
              <a:t>Bạn</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thức</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dậy</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lúc</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mấy</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giờ</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Ăn</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sáng</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vào</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lúc</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nào</a:t>
            </a:r>
            <a:r>
              <a:rPr lang="en-US" sz="3600" b="1" i="0" dirty="0">
                <a:solidFill>
                  <a:srgbClr val="0000FF"/>
                </a:solidFill>
                <a:effectLst/>
                <a:latin typeface="Times New Roman" panose="02020603050405020304" pitchFamily="18" charset="0"/>
                <a:cs typeface="Times New Roman" panose="02020603050405020304" pitchFamily="18" charset="0"/>
              </a:rPr>
              <a:t>?</a:t>
            </a:r>
          </a:p>
          <a:p>
            <a:pPr algn="just"/>
            <a:r>
              <a:rPr lang="en-US" sz="3600" b="1" i="0" dirty="0" smtClean="0">
                <a:solidFill>
                  <a:srgbClr val="0000FF"/>
                </a:solidFill>
                <a:effectLst/>
                <a:latin typeface="Times New Roman" panose="02020603050405020304" pitchFamily="18" charset="0"/>
                <a:cs typeface="Times New Roman" panose="02020603050405020304" pitchFamily="18" charset="0"/>
              </a:rPr>
              <a:t>b. </a:t>
            </a:r>
            <a:r>
              <a:rPr lang="en-US" sz="3600" b="1" i="0" dirty="0" err="1">
                <a:solidFill>
                  <a:srgbClr val="0000FF"/>
                </a:solidFill>
                <a:effectLst/>
                <a:latin typeface="Times New Roman" panose="02020603050405020304" pitchFamily="18" charset="0"/>
                <a:cs typeface="Times New Roman" panose="02020603050405020304" pitchFamily="18" charset="0"/>
              </a:rPr>
              <a:t>Việc</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đầu</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tiên</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bạn</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muốn</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làm</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cùng</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bố</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mẹ</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là</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gì</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Bắt</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đầu</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vào</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lúc</a:t>
            </a:r>
            <a:r>
              <a:rPr lang="en-US" sz="3600" b="1" i="0" dirty="0">
                <a:solidFill>
                  <a:srgbClr val="0000FF"/>
                </a:solidFill>
                <a:effectLst/>
                <a:latin typeface="Times New Roman" panose="02020603050405020304" pitchFamily="18" charset="0"/>
                <a:cs typeface="Times New Roman" panose="02020603050405020304" pitchFamily="18" charset="0"/>
              </a:rPr>
              <a:t> </a:t>
            </a:r>
            <a:r>
              <a:rPr lang="en-US" sz="3600" b="1" i="0" dirty="0" err="1">
                <a:solidFill>
                  <a:srgbClr val="0000FF"/>
                </a:solidFill>
                <a:effectLst/>
                <a:latin typeface="Times New Roman" panose="02020603050405020304" pitchFamily="18" charset="0"/>
                <a:cs typeface="Times New Roman" panose="02020603050405020304" pitchFamily="18" charset="0"/>
              </a:rPr>
              <a:t>nào</a:t>
            </a:r>
            <a:r>
              <a:rPr lang="en-US" sz="3600" b="1" i="0" dirty="0">
                <a:solidFill>
                  <a:srgbClr val="0000FF"/>
                </a:solidFill>
                <a:effectLst/>
                <a:latin typeface="Times New Roman" panose="02020603050405020304" pitchFamily="18" charset="0"/>
                <a:cs typeface="Times New Roman" panose="02020603050405020304" pitchFamily="18" charset="0"/>
              </a:rPr>
              <a:t>? </a:t>
            </a:r>
            <a:endParaRPr lang="en-US" sz="3600" b="1" i="0" dirty="0" smtClean="0">
              <a:solidFill>
                <a:srgbClr val="0000FF"/>
              </a:solidFill>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34131" y="588003"/>
            <a:ext cx="16235362" cy="674321"/>
          </a:xfrm>
          <a:prstGeom prst="rect">
            <a:avLst/>
          </a:prstGeom>
          <a:noFill/>
        </p:spPr>
        <p:txBody>
          <a:bodyPr lIns="101941" tIns="50970" rIns="101941" bIns="50970">
            <a:spAutoFit/>
          </a:bodyPr>
          <a:lstStyle/>
          <a:p>
            <a:pPr algn="ctr">
              <a:defRPr/>
            </a:pPr>
            <a:r>
              <a:rPr lang="en-US" sz="3600" b="1" dirty="0" err="1">
                <a:solidFill>
                  <a:srgbClr val="0000FF"/>
                </a:solidFill>
                <a:latin typeface="Times New Roman" pitchFamily="18" charset="0"/>
                <a:cs typeface="Times New Roman" pitchFamily="18" charset="0"/>
              </a:rPr>
              <a:t>Toán</a:t>
            </a:r>
            <a:endParaRPr lang="vi-VN" sz="3600" b="1" dirty="0">
              <a:solidFill>
                <a:srgbClr val="0000FF"/>
              </a:solidFill>
              <a:latin typeface="Times New Roman" pitchFamily="18" charset="0"/>
              <a:cs typeface="Times New Roman" pitchFamily="18" charset="0"/>
            </a:endParaRPr>
          </a:p>
        </p:txBody>
      </p:sp>
      <p:sp>
        <p:nvSpPr>
          <p:cNvPr id="16" name="Rectangle 15"/>
          <p:cNvSpPr/>
          <p:nvPr/>
        </p:nvSpPr>
        <p:spPr>
          <a:xfrm>
            <a:off x="11114" y="24290"/>
            <a:ext cx="16244887" cy="663241"/>
          </a:xfrm>
          <a:prstGeom prst="rect">
            <a:avLst/>
          </a:prstGeom>
        </p:spPr>
        <p:txBody>
          <a:bodyPr lIns="95171" tIns="47585" rIns="95171" bIns="47585">
            <a:spAutoFit/>
          </a:bodyPr>
          <a:lstStyle/>
          <a:p>
            <a:pPr algn="ctr">
              <a:defRPr/>
            </a:pPr>
            <a:r>
              <a:rPr lang="vi-VN" sz="3600" b="1" dirty="0">
                <a:solidFill>
                  <a:srgbClr val="0000FF"/>
                </a:solidFill>
                <a:latin typeface="Times New Roman" panose="02020603050405020304" pitchFamily="18" charset="0"/>
                <a:cs typeface="Times New Roman" panose="02020603050405020304" pitchFamily="18" charset="0"/>
              </a:rPr>
              <a:t>Thứ </a:t>
            </a:r>
            <a:r>
              <a:rPr lang="en-US" sz="3600" b="1" dirty="0" smtClean="0">
                <a:solidFill>
                  <a:srgbClr val="0000FF"/>
                </a:solidFill>
                <a:latin typeface="Times New Roman" panose="02020603050405020304" pitchFamily="18" charset="0"/>
                <a:cs typeface="Times New Roman" panose="02020603050405020304" pitchFamily="18" charset="0"/>
              </a:rPr>
              <a:t> Ba  </a:t>
            </a:r>
            <a:r>
              <a:rPr lang="vi-VN" sz="3600" b="1" dirty="0">
                <a:solidFill>
                  <a:srgbClr val="0000FF"/>
                </a:solidFill>
                <a:latin typeface="Times New Roman" panose="02020603050405020304" pitchFamily="18" charset="0"/>
                <a:cs typeface="Times New Roman" panose="02020603050405020304" pitchFamily="18" charset="0"/>
              </a:rPr>
              <a:t>ngày </a:t>
            </a:r>
            <a:r>
              <a:rPr lang="en-US" sz="3600" b="1" dirty="0" smtClean="0">
                <a:solidFill>
                  <a:srgbClr val="0000FF"/>
                </a:solidFill>
                <a:latin typeface="Times New Roman" panose="02020603050405020304" pitchFamily="18" charset="0"/>
                <a:cs typeface="Times New Roman" panose="02020603050405020304" pitchFamily="18" charset="0"/>
              </a:rPr>
              <a:t>9</a:t>
            </a:r>
            <a:r>
              <a:rPr lang="vi-VN" sz="3600" b="1" dirty="0"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tháng </a:t>
            </a:r>
            <a:r>
              <a:rPr lang="en-US" sz="3600" b="1" dirty="0" smtClean="0">
                <a:solidFill>
                  <a:srgbClr val="0000FF"/>
                </a:solidFill>
                <a:latin typeface="Times New Roman" panose="02020603050405020304" pitchFamily="18" charset="0"/>
                <a:cs typeface="Times New Roman" panose="02020603050405020304" pitchFamily="18" charset="0"/>
              </a:rPr>
              <a:t>4</a:t>
            </a:r>
            <a:r>
              <a:rPr lang="vi-VN" sz="3600" b="1" dirty="0"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năm 2024</a:t>
            </a:r>
          </a:p>
        </p:txBody>
      </p:sp>
      <p:sp>
        <p:nvSpPr>
          <p:cNvPr id="8" name="TextBox 7"/>
          <p:cNvSpPr txBox="1"/>
          <p:nvPr/>
        </p:nvSpPr>
        <p:spPr>
          <a:xfrm>
            <a:off x="0" y="1227552"/>
            <a:ext cx="16256001"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Bài</a:t>
            </a:r>
            <a:r>
              <a:rPr lang="en-US" sz="3600" b="1" dirty="0" smtClean="0">
                <a:solidFill>
                  <a:srgbClr val="FF0000"/>
                </a:solidFill>
                <a:latin typeface="Times New Roman" panose="02020603050405020304" pitchFamily="18" charset="0"/>
                <a:cs typeface="Times New Roman" panose="02020603050405020304" pitchFamily="18" charset="0"/>
              </a:rPr>
              <a:t> 67. </a:t>
            </a:r>
            <a:r>
              <a:rPr lang="en-US" sz="3600" b="1" dirty="0" err="1" smtClean="0">
                <a:solidFill>
                  <a:srgbClr val="FF0000"/>
                </a:solidFill>
                <a:latin typeface="Times New Roman" panose="02020603050405020304" pitchFamily="18" charset="0"/>
                <a:cs typeface="Times New Roman" panose="02020603050405020304" pitchFamily="18" charset="0"/>
              </a:rPr>
              <a:t>Thực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hành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xem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đồng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hồ</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xem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lịch</a:t>
            </a:r>
            <a:r>
              <a:rPr lang="en-US" sz="3600" b="1" dirty="0" smtClean="0">
                <a:solidFill>
                  <a:srgbClr val="FF0000"/>
                </a:solidFill>
                <a:latin typeface="Times New Roman" panose="02020603050405020304" pitchFamily="18" charset="0"/>
                <a:cs typeface="Times New Roman" panose="02020603050405020304" pitchFamily="18" charset="0"/>
              </a:rPr>
              <a:t> ( 2Tiết).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114" y="2081964"/>
            <a:ext cx="16190117"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1. </a:t>
            </a:r>
            <a:r>
              <a:rPr lang="en-US" sz="3600" b="1" dirty="0" err="1">
                <a:solidFill>
                  <a:srgbClr val="0000FF"/>
                </a:solidFill>
                <a:latin typeface="Times New Roman" panose="02020603050405020304" pitchFamily="18" charset="0"/>
                <a:cs typeface="Times New Roman" panose="02020603050405020304" pitchFamily="18" charset="0"/>
              </a:rPr>
              <a:t>Vào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Chủ</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nhật</a:t>
            </a:r>
            <a:r>
              <a:rPr lang="en-US" sz="3600" b="1" dirty="0"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C8F3B576-9379-F390-2113-64382C7DA568}"/>
              </a:ext>
            </a:extLst>
          </p:cNvPr>
          <p:cNvSpPr txBox="1"/>
          <p:nvPr/>
        </p:nvSpPr>
        <p:spPr>
          <a:xfrm>
            <a:off x="39411" y="4932040"/>
            <a:ext cx="16265524" cy="1754326"/>
          </a:xfrm>
          <a:prstGeom prst="rect">
            <a:avLst/>
          </a:prstGeom>
          <a:noFill/>
        </p:spPr>
        <p:txBody>
          <a:bodyPr wrap="square">
            <a:spAutoFit/>
          </a:bodyPr>
          <a:lstStyle/>
          <a:p>
            <a:pPr algn="just"/>
            <a:r>
              <a:rPr lang="en-US" sz="3600" b="1" i="0" dirty="0" smtClean="0">
                <a:solidFill>
                  <a:srgbClr val="FF0000"/>
                </a:solidFill>
                <a:effectLst/>
                <a:latin typeface="Times New Roman" panose="02020603050405020304" pitchFamily="18" charset="0"/>
                <a:cs typeface="Times New Roman" panose="02020603050405020304" pitchFamily="18" charset="0"/>
              </a:rPr>
              <a:t>a. </a:t>
            </a:r>
            <a:r>
              <a:rPr lang="en-US" sz="3600" b="1" i="0" dirty="0" err="1" smtClean="0">
                <a:solidFill>
                  <a:srgbClr val="FF0000"/>
                </a:solidFill>
                <a:effectLst/>
                <a:latin typeface="Times New Roman" panose="02020603050405020304" pitchFamily="18" charset="0"/>
                <a:cs typeface="Times New Roman" panose="02020603050405020304" pitchFamily="18" charset="0"/>
              </a:rPr>
              <a:t>Chủ</a:t>
            </a:r>
            <a:r>
              <a:rPr lang="en-US" sz="3600" b="1" i="0" dirty="0" smtClean="0">
                <a:solidFill>
                  <a:srgbClr val="FF0000"/>
                </a:solidFill>
                <a:effectLst/>
                <a:latin typeface="Times New Roman" panose="02020603050405020304" pitchFamily="18" charset="0"/>
                <a:cs typeface="Times New Roman" panose="02020603050405020304" pitchFamily="18" charset="0"/>
              </a:rPr>
              <a:t> </a:t>
            </a:r>
            <a:r>
              <a:rPr lang="en-US" sz="3600" b="1" i="0" dirty="0" err="1" smtClean="0">
                <a:solidFill>
                  <a:srgbClr val="FF0000"/>
                </a:solidFill>
                <a:effectLst/>
                <a:latin typeface="Times New Roman" panose="02020603050405020304" pitchFamily="18" charset="0"/>
                <a:cs typeface="Times New Roman" panose="02020603050405020304" pitchFamily="18" charset="0"/>
              </a:rPr>
              <a:t>nhật</a:t>
            </a:r>
            <a:r>
              <a:rPr lang="en-US" sz="3600" b="1" i="0" dirty="0" smtClean="0">
                <a:solidFill>
                  <a:srgbClr val="FF0000"/>
                </a:solidFill>
                <a:effectLst/>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e</a:t>
            </a:r>
            <a:r>
              <a:rPr lang="en-US" sz="3600" b="1" i="0" dirty="0" err="1" smtClean="0">
                <a:solidFill>
                  <a:srgbClr val="FF0000"/>
                </a:solidFill>
                <a:effectLst/>
                <a:latin typeface="Times New Roman" panose="02020603050405020304" pitchFamily="18" charset="0"/>
                <a:cs typeface="Times New Roman" panose="02020603050405020304" pitchFamily="18" charset="0"/>
              </a:rPr>
              <a:t>m</a:t>
            </a:r>
            <a:r>
              <a:rPr lang="en-US" sz="3600" b="1" i="0" dirty="0" smtClean="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thức</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dậy</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lúc</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smtClean="0">
                <a:solidFill>
                  <a:srgbClr val="FF0000"/>
                </a:solidFill>
                <a:effectLst/>
                <a:latin typeface="Times New Roman" panose="02020603050405020304" pitchFamily="18" charset="0"/>
                <a:cs typeface="Times New Roman" panose="02020603050405020304" pitchFamily="18" charset="0"/>
              </a:rPr>
              <a:t>8 </a:t>
            </a:r>
            <a:r>
              <a:rPr lang="en-US" sz="3600" b="1" i="0" dirty="0" err="1" smtClean="0">
                <a:solidFill>
                  <a:srgbClr val="FF0000"/>
                </a:solidFill>
                <a:effectLst/>
                <a:latin typeface="Times New Roman" panose="02020603050405020304" pitchFamily="18" charset="0"/>
                <a:cs typeface="Times New Roman" panose="02020603050405020304" pitchFamily="18" charset="0"/>
              </a:rPr>
              <a:t>giờ</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i="0" dirty="0" smtClean="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Ăn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sáng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vào</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smtClean="0">
                <a:solidFill>
                  <a:srgbClr val="FF0000"/>
                </a:solidFill>
                <a:effectLst/>
                <a:latin typeface="Times New Roman" panose="02020603050405020304" pitchFamily="18" charset="0"/>
                <a:cs typeface="Times New Roman" panose="02020603050405020304" pitchFamily="18" charset="0"/>
              </a:rPr>
              <a:t>8 </a:t>
            </a:r>
            <a:r>
              <a:rPr lang="en-US" sz="3600" b="1" i="0" dirty="0" err="1" smtClean="0">
                <a:solidFill>
                  <a:srgbClr val="FF0000"/>
                </a:solidFill>
                <a:effectLst/>
                <a:latin typeface="Times New Roman" panose="02020603050405020304" pitchFamily="18" charset="0"/>
                <a:cs typeface="Times New Roman" panose="02020603050405020304" pitchFamily="18" charset="0"/>
              </a:rPr>
              <a:t>giờ</a:t>
            </a:r>
            <a:r>
              <a:rPr lang="en-US" sz="3600" b="1" i="0" dirty="0" smtClean="0">
                <a:solidFill>
                  <a:srgbClr val="FF0000"/>
                </a:solidFill>
                <a:effectLst/>
                <a:latin typeface="Times New Roman" panose="02020603050405020304" pitchFamily="18" charset="0"/>
                <a:cs typeface="Times New Roman" panose="02020603050405020304" pitchFamily="18" charset="0"/>
              </a:rPr>
              <a:t> 15 </a:t>
            </a:r>
            <a:r>
              <a:rPr lang="en-US" sz="3600" b="1" i="0" dirty="0" err="1" smtClean="0">
                <a:solidFill>
                  <a:srgbClr val="FF0000"/>
                </a:solidFill>
                <a:effectLst/>
                <a:latin typeface="Times New Roman" panose="02020603050405020304" pitchFamily="18" charset="0"/>
                <a:cs typeface="Times New Roman" panose="02020603050405020304" pitchFamily="18" charset="0"/>
              </a:rPr>
              <a:t>phút</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b="1" i="0" dirty="0">
              <a:solidFill>
                <a:srgbClr val="FF0000"/>
              </a:solidFill>
              <a:effectLst/>
              <a:latin typeface="Times New Roman" panose="02020603050405020304" pitchFamily="18" charset="0"/>
              <a:cs typeface="Times New Roman" panose="02020603050405020304" pitchFamily="18" charset="0"/>
            </a:endParaRPr>
          </a:p>
          <a:p>
            <a:pPr algn="just"/>
            <a:r>
              <a:rPr lang="en-US" sz="3600" b="1" i="0" dirty="0" smtClean="0">
                <a:solidFill>
                  <a:srgbClr val="FF0000"/>
                </a:solidFill>
                <a:effectLst/>
                <a:latin typeface="Times New Roman" panose="02020603050405020304" pitchFamily="18" charset="0"/>
                <a:cs typeface="Times New Roman" panose="02020603050405020304" pitchFamily="18" charset="0"/>
              </a:rPr>
              <a:t>b. </a:t>
            </a:r>
            <a:r>
              <a:rPr lang="en-US" sz="3600" b="1" i="0" dirty="0" err="1">
                <a:solidFill>
                  <a:srgbClr val="FF0000"/>
                </a:solidFill>
                <a:effectLst/>
                <a:latin typeface="Times New Roman" panose="02020603050405020304" pitchFamily="18" charset="0"/>
                <a:cs typeface="Times New Roman" panose="02020603050405020304" pitchFamily="18" charset="0"/>
              </a:rPr>
              <a:t>Việc</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đầu</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tiên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bạn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muốn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làm</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cùng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bố</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mẹ</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là</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smtClean="0">
                <a:solidFill>
                  <a:srgbClr val="FF0000"/>
                </a:solidFill>
                <a:effectLst/>
                <a:latin typeface="Times New Roman" panose="02020603050405020304" pitchFamily="18" charset="0"/>
                <a:cs typeface="Times New Roman" panose="02020603050405020304" pitchFamily="18" charset="0"/>
              </a:rPr>
              <a:t>làm</a:t>
            </a:r>
            <a:r>
              <a:rPr lang="en-US" sz="3600" b="1" i="0" dirty="0" smtClean="0">
                <a:solidFill>
                  <a:srgbClr val="FF0000"/>
                </a:solidFill>
                <a:effectLst/>
                <a:latin typeface="Times New Roman" panose="02020603050405020304" pitchFamily="18" charset="0"/>
                <a:cs typeface="Times New Roman" panose="02020603050405020304" pitchFamily="18" charset="0"/>
              </a:rPr>
              <a:t> </a:t>
            </a:r>
            <a:r>
              <a:rPr lang="en-US" sz="3600" b="1" i="0" dirty="0" err="1" smtClean="0">
                <a:solidFill>
                  <a:srgbClr val="FF0000"/>
                </a:solidFill>
                <a:effectLst/>
                <a:latin typeface="Times New Roman" panose="02020603050405020304" pitchFamily="18" charset="0"/>
                <a:cs typeface="Times New Roman" panose="02020603050405020304" pitchFamily="18" charset="0"/>
              </a:rPr>
              <a:t>việc</a:t>
            </a:r>
            <a:r>
              <a:rPr lang="en-US" sz="3600" b="1" i="0" dirty="0" smtClean="0">
                <a:solidFill>
                  <a:srgbClr val="FF0000"/>
                </a:solidFill>
                <a:effectLst/>
                <a:latin typeface="Times New Roman" panose="02020603050405020304" pitchFamily="18" charset="0"/>
                <a:cs typeface="Times New Roman" panose="02020603050405020304" pitchFamily="18" charset="0"/>
              </a:rPr>
              <a:t> </a:t>
            </a:r>
            <a:r>
              <a:rPr lang="en-US" sz="3600" b="1" i="0" dirty="0" err="1" smtClean="0">
                <a:solidFill>
                  <a:srgbClr val="FF0000"/>
                </a:solidFill>
                <a:effectLst/>
                <a:latin typeface="Times New Roman" panose="02020603050405020304" pitchFamily="18" charset="0"/>
                <a:cs typeface="Times New Roman" panose="02020603050405020304" pitchFamily="18" charset="0"/>
              </a:rPr>
              <a:t>nhà</a:t>
            </a:r>
            <a:r>
              <a:rPr lang="en-US" sz="3600" b="1" i="0" dirty="0" smtClean="0">
                <a:solidFill>
                  <a:srgbClr val="FF0000"/>
                </a:solidFill>
                <a:effectLst/>
                <a:latin typeface="Times New Roman" panose="02020603050405020304" pitchFamily="18" charset="0"/>
                <a:cs typeface="Times New Roman" panose="02020603050405020304" pitchFamily="18" charset="0"/>
              </a:rPr>
              <a:t>.</a:t>
            </a:r>
          </a:p>
          <a:p>
            <a:pPr algn="just"/>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i="0" dirty="0" err="1" smtClean="0">
                <a:solidFill>
                  <a:srgbClr val="FF0000"/>
                </a:solidFill>
                <a:effectLst/>
                <a:latin typeface="Times New Roman" panose="02020603050405020304" pitchFamily="18" charset="0"/>
                <a:cs typeface="Times New Roman" panose="02020603050405020304" pitchFamily="18" charset="0"/>
              </a:rPr>
              <a:t>Bắt</a:t>
            </a:r>
            <a:r>
              <a:rPr lang="en-US" sz="3600" b="1" i="0" dirty="0" smtClean="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đầu</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vào</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lúc</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smtClean="0">
                <a:solidFill>
                  <a:srgbClr val="FF0000"/>
                </a:solidFill>
                <a:effectLst/>
                <a:latin typeface="Times New Roman" panose="02020603050405020304" pitchFamily="18" charset="0"/>
                <a:cs typeface="Times New Roman" panose="02020603050405020304" pitchFamily="18" charset="0"/>
              </a:rPr>
              <a:t>9 </a:t>
            </a:r>
            <a:r>
              <a:rPr lang="en-US" sz="3600" b="1" i="0" dirty="0" err="1" smtClean="0">
                <a:solidFill>
                  <a:srgbClr val="FF0000"/>
                </a:solidFill>
                <a:effectLst/>
                <a:latin typeface="Times New Roman" panose="02020603050405020304" pitchFamily="18" charset="0"/>
                <a:cs typeface="Times New Roman" panose="02020603050405020304" pitchFamily="18" charset="0"/>
              </a:rPr>
              <a:t>giờ</a:t>
            </a:r>
            <a:endParaRPr lang="en-US" sz="3600" b="1" i="0" dirty="0" smtClean="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36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par>
                          <p:cTn id="17" fill="hold">
                            <p:stCondLst>
                              <p:cond delay="72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23">
                                            <p:txEl>
                                              <p:pRg st="0" end="0"/>
                                            </p:txEl>
                                          </p:spTgt>
                                        </p:tgtEl>
                                        <p:attrNameLst>
                                          <p:attrName>style.visibility</p:attrName>
                                        </p:attrNameLst>
                                      </p:cBhvr>
                                      <p:to>
                                        <p:strVal val="visible"/>
                                      </p:to>
                                    </p:set>
                                    <p:anim calcmode="discrete" valueType="clr">
                                      <p:cBhvr override="childStyle">
                                        <p:cTn id="20" dur="80"/>
                                        <p:tgtEl>
                                          <p:spTgt spid="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3">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23">
                                            <p:txEl>
                                              <p:pRg st="0" end="0"/>
                                            </p:txEl>
                                          </p:spTgt>
                                        </p:tgtEl>
                                        <p:attrNameLst>
                                          <p:attrName>fill.type</p:attrName>
                                        </p:attrNameLst>
                                      </p:cBhvr>
                                      <p:to>
                                        <p:strVal val="solid"/>
                                      </p:to>
                                    </p:set>
                                  </p:childTnLst>
                                </p:cTn>
                              </p:par>
                            </p:childTnLst>
                          </p:cTn>
                        </p:par>
                        <p:par>
                          <p:cTn id="23" fill="hold">
                            <p:stCondLst>
                              <p:cond delay="228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23">
                                            <p:txEl>
                                              <p:pRg st="1" end="1"/>
                                            </p:txEl>
                                          </p:spTgt>
                                        </p:tgtEl>
                                        <p:attrNameLst>
                                          <p:attrName>style.visibility</p:attrName>
                                        </p:attrNameLst>
                                      </p:cBhvr>
                                      <p:to>
                                        <p:strVal val="visible"/>
                                      </p:to>
                                    </p:set>
                                    <p:anim calcmode="discrete" valueType="clr">
                                      <p:cBhvr override="childStyle">
                                        <p:cTn id="26" dur="80"/>
                                        <p:tgtEl>
                                          <p:spTgt spid="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3">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23">
                                            <p:txEl>
                                              <p:pRg st="1" end="1"/>
                                            </p:txEl>
                                          </p:spTgt>
                                        </p:tgtEl>
                                        <p:attrNameLst>
                                          <p:attrName>fill.type</p:attrName>
                                        </p:attrNameLst>
                                      </p:cBhvr>
                                      <p:to>
                                        <p:strVal val="solid"/>
                                      </p:to>
                                    </p:set>
                                  </p:childTnLst>
                                </p:cTn>
                              </p:par>
                            </p:childTnLst>
                          </p:cTn>
                        </p:par>
                        <p:par>
                          <p:cTn id="29" fill="hold">
                            <p:stCondLst>
                              <p:cond delay="440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32"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10">
                                            <p:txEl>
                                              <p:pRg st="0" end="0"/>
                                            </p:txEl>
                                          </p:spTgt>
                                        </p:tgtEl>
                                        <p:attrNameLst>
                                          <p:attrName>fill.type</p:attrName>
                                        </p:attrNameLst>
                                      </p:cBhvr>
                                      <p:to>
                                        <p:strVal val="solid"/>
                                      </p:to>
                                    </p:set>
                                  </p:childTnLst>
                                </p:cTn>
                              </p:par>
                            </p:childTnLst>
                          </p:cTn>
                        </p:par>
                        <p:par>
                          <p:cTn id="35" fill="hold">
                            <p:stCondLst>
                              <p:cond delay="632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10">
                                            <p:txEl>
                                              <p:pRg st="1" end="1"/>
                                            </p:txEl>
                                          </p:spTgt>
                                        </p:tgtEl>
                                        <p:attrNameLst>
                                          <p:attrName>style.visibility</p:attrName>
                                        </p:attrNameLst>
                                      </p:cBhvr>
                                      <p:to>
                                        <p:strVal val="visible"/>
                                      </p:to>
                                    </p:set>
                                    <p:anim calcmode="discrete" valueType="clr">
                                      <p:cBhvr override="childStyle">
                                        <p:cTn id="38" dur="80"/>
                                        <p:tgtEl>
                                          <p:spTgt spid="1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0">
                                            <p:txEl>
                                              <p:pRg st="1" end="1"/>
                                            </p:txEl>
                                          </p:spTgt>
                                        </p:tgtEl>
                                        <p:attrNameLst>
                                          <p:attrName>fillcolor</p:attrName>
                                        </p:attrNameLst>
                                      </p:cBhvr>
                                      <p:tavLst>
                                        <p:tav tm="0">
                                          <p:val>
                                            <p:clrVal>
                                              <a:schemeClr val="accent2"/>
                                            </p:clrVal>
                                          </p:val>
                                        </p:tav>
                                        <p:tav tm="50000">
                                          <p:val>
                                            <p:clrVal>
                                              <a:schemeClr val="hlink"/>
                                            </p:clrVal>
                                          </p:val>
                                        </p:tav>
                                      </p:tavLst>
                                    </p:anim>
                                    <p:set>
                                      <p:cBhvr>
                                        <p:cTn id="40" dur="80"/>
                                        <p:tgtEl>
                                          <p:spTgt spid="10">
                                            <p:txEl>
                                              <p:pRg st="1" end="1"/>
                                            </p:txEl>
                                          </p:spTgt>
                                        </p:tgtEl>
                                        <p:attrNameLst>
                                          <p:attrName>fill.type</p:attrName>
                                        </p:attrNameLst>
                                      </p:cBhvr>
                                      <p:to>
                                        <p:strVal val="solid"/>
                                      </p:to>
                                    </p:set>
                                  </p:childTnLst>
                                </p:cTn>
                              </p:par>
                            </p:childTnLst>
                          </p:cTn>
                        </p:par>
                        <p:par>
                          <p:cTn id="41" fill="hold">
                            <p:stCondLst>
                              <p:cond delay="8120"/>
                            </p:stCondLst>
                            <p:childTnLst>
                              <p:par>
                                <p:cTn id="42" presetID="27" presetClass="entr" presetSubtype="0" fill="hold" nodeType="afterEffect">
                                  <p:stCondLst>
                                    <p:cond delay="0"/>
                                  </p:stCondLst>
                                  <p:iterate type="lt">
                                    <p:tmPct val="50000"/>
                                  </p:iterate>
                                  <p:childTnLst>
                                    <p:set>
                                      <p:cBhvr>
                                        <p:cTn id="43" dur="1" fill="hold">
                                          <p:stCondLst>
                                            <p:cond delay="0"/>
                                          </p:stCondLst>
                                        </p:cTn>
                                        <p:tgtEl>
                                          <p:spTgt spid="10">
                                            <p:txEl>
                                              <p:pRg st="2" end="2"/>
                                            </p:txEl>
                                          </p:spTgt>
                                        </p:tgtEl>
                                        <p:attrNameLst>
                                          <p:attrName>style.visibility</p:attrName>
                                        </p:attrNameLst>
                                      </p:cBhvr>
                                      <p:to>
                                        <p:strVal val="visible"/>
                                      </p:to>
                                    </p:set>
                                    <p:anim calcmode="discrete" valueType="clr">
                                      <p:cBhvr override="childStyle">
                                        <p:cTn id="44" dur="80"/>
                                        <p:tgtEl>
                                          <p:spTgt spid="1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0">
                                            <p:txEl>
                                              <p:pRg st="2" end="2"/>
                                            </p:txEl>
                                          </p:spTgt>
                                        </p:tgtEl>
                                        <p:attrNameLst>
                                          <p:attrName>fillcolor</p:attrName>
                                        </p:attrNameLst>
                                      </p:cBhvr>
                                      <p:tavLst>
                                        <p:tav tm="0">
                                          <p:val>
                                            <p:clrVal>
                                              <a:schemeClr val="accent2"/>
                                            </p:clrVal>
                                          </p:val>
                                        </p:tav>
                                        <p:tav tm="50000">
                                          <p:val>
                                            <p:clrVal>
                                              <a:schemeClr val="hlink"/>
                                            </p:clrVal>
                                          </p:val>
                                        </p:tav>
                                      </p:tavLst>
                                    </p:anim>
                                    <p:set>
                                      <p:cBhvr>
                                        <p:cTn id="46" dur="80"/>
                                        <p:tgtEl>
                                          <p:spTgt spid="1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76FB419C-9F68-38F3-1330-69FA1B33A486}"/>
              </a:ext>
            </a:extLst>
          </p:cNvPr>
          <p:cNvSpPr txBox="1"/>
          <p:nvPr/>
        </p:nvSpPr>
        <p:spPr>
          <a:xfrm>
            <a:off x="0" y="2763969"/>
            <a:ext cx="16276638" cy="2308324"/>
          </a:xfrm>
          <a:prstGeom prst="rect">
            <a:avLst/>
          </a:prstGeom>
          <a:noFill/>
        </p:spPr>
        <p:txBody>
          <a:bodyPr wrap="square">
            <a:spAutoFit/>
          </a:bodyPr>
          <a:lstStyle/>
          <a:p>
            <a:r>
              <a:rPr lang="vi-VN" sz="3600" b="1" i="0" dirty="0" smtClean="0">
                <a:solidFill>
                  <a:srgbClr val="0000FF"/>
                </a:solidFill>
                <a:effectLst/>
                <a:latin typeface="Times New Roman" panose="02020603050405020304" pitchFamily="18" charset="0"/>
                <a:cs typeface="Times New Roman" panose="02020603050405020304" pitchFamily="18" charset="0"/>
              </a:rPr>
              <a:t>    Bữa </a:t>
            </a:r>
            <a:r>
              <a:rPr lang="vi-VN" sz="3600" b="1" i="0" dirty="0">
                <a:solidFill>
                  <a:srgbClr val="0000FF"/>
                </a:solidFill>
                <a:effectLst/>
                <a:latin typeface="Times New Roman" panose="02020603050405020304" pitchFamily="18" charset="0"/>
                <a:cs typeface="Times New Roman" panose="02020603050405020304" pitchFamily="18" charset="0"/>
              </a:rPr>
              <a:t>trưa Chủ nhật, cả nhà sẽ cùng nhau vào bếp và nấu các món ăn: cơm, rau trộn, gà nướng và canh rau củ thập cẩm</a:t>
            </a:r>
          </a:p>
          <a:p>
            <a:r>
              <a:rPr lang="vi-VN" sz="3600" b="1" i="0" dirty="0">
                <a:solidFill>
                  <a:srgbClr val="0000FF"/>
                </a:solidFill>
                <a:effectLst/>
                <a:latin typeface="Times New Roman" panose="02020603050405020304" pitchFamily="18" charset="0"/>
                <a:cs typeface="Times New Roman" panose="02020603050405020304" pitchFamily="18" charset="0"/>
              </a:rPr>
              <a:t>a) Nồi cơm được cắm điện vào lúc 10 giờ 10 phút. Sau 40 phút nữa, điện sẽ </a:t>
            </a:r>
            <a:r>
              <a:rPr lang="en-US" sz="3600" b="1" i="0" dirty="0">
                <a:solidFill>
                  <a:srgbClr val="0000FF"/>
                </a:solidFill>
                <a:effectLst/>
                <a:latin typeface="Times New Roman" panose="02020603050405020304" pitchFamily="18" charset="0"/>
                <a:cs typeface="Times New Roman" panose="02020603050405020304" pitchFamily="18" charset="0"/>
              </a:rPr>
              <a:t>            </a:t>
            </a:r>
          </a:p>
          <a:p>
            <a:r>
              <a:rPr lang="en-US" sz="3600" b="1" i="0" dirty="0">
                <a:solidFill>
                  <a:srgbClr val="0000FF"/>
                </a:solidFill>
                <a:effectLst/>
                <a:latin typeface="Times New Roman" panose="02020603050405020304" pitchFamily="18" charset="0"/>
                <a:cs typeface="Times New Roman" panose="02020603050405020304" pitchFamily="18" charset="0"/>
              </a:rPr>
              <a:t>    </a:t>
            </a:r>
            <a:r>
              <a:rPr lang="vi-VN" sz="3600" b="1" i="0" dirty="0">
                <a:solidFill>
                  <a:srgbClr val="0000FF"/>
                </a:solidFill>
                <a:effectLst/>
                <a:latin typeface="Times New Roman" panose="02020603050405020304" pitchFamily="18" charset="0"/>
                <a:cs typeface="Times New Roman" panose="02020603050405020304" pitchFamily="18" charset="0"/>
              </a:rPr>
              <a:t>tự ngắt và cơm sẽ chín. Hỏi đồng hồ nào dưới đây chỉ lúc cơm chín?</a:t>
            </a:r>
          </a:p>
        </p:txBody>
      </p:sp>
      <p:pic>
        <p:nvPicPr>
          <p:cNvPr id="1026" name="Picture 2" descr="Toán lớp 3 trang 81, 82, 83, 84 Bài 68: Thực hành xem đồng hồ, xem lịch | Kết nối tri thức">
            <a:extLst>
              <a:ext uri="{FF2B5EF4-FFF2-40B4-BE49-F238E27FC236}">
                <a16:creationId xmlns:a16="http://schemas.microsoft.com/office/drawing/2014/main" xmlns="" id="{7003E432-0C1E-B18A-2E49-B6BE0B50F67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51919" y="5247640"/>
            <a:ext cx="12604645" cy="3526896"/>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xmlns="" id="{C152F916-3A72-8EEC-AA23-4B4B45D0A07A}"/>
              </a:ext>
            </a:extLst>
          </p:cNvPr>
          <p:cNvSpPr/>
          <p:nvPr/>
        </p:nvSpPr>
        <p:spPr>
          <a:xfrm>
            <a:off x="10119519" y="7925722"/>
            <a:ext cx="974322" cy="8488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2071670"/>
            <a:ext cx="16063119" cy="646331"/>
          </a:xfrm>
          <a:prstGeom prst="rect">
            <a:avLst/>
          </a:prstGeom>
          <a:noFill/>
        </p:spPr>
        <p:txBody>
          <a:bodyPr wrap="square" rtlCol="0">
            <a:spAutoFit/>
          </a:bodyPr>
          <a:lstStyle/>
          <a:p>
            <a:r>
              <a:rPr lang="en-US" sz="3600" b="1" dirty="0">
                <a:solidFill>
                  <a:srgbClr val="006600"/>
                </a:solidFill>
                <a:latin typeface="Times New Roman" panose="02020603050405020304" pitchFamily="18" charset="0"/>
                <a:cs typeface="Times New Roman" panose="02020603050405020304" pitchFamily="18" charset="0"/>
              </a:rPr>
              <a:t>2. </a:t>
            </a:r>
            <a:r>
              <a:rPr lang="en-US" sz="3600" b="1" dirty="0" err="1">
                <a:solidFill>
                  <a:srgbClr val="006600"/>
                </a:solidFill>
                <a:latin typeface="Times New Roman" panose="02020603050405020304" pitchFamily="18" charset="0"/>
                <a:cs typeface="Times New Roman" panose="02020603050405020304" pitchFamily="18" charset="0"/>
              </a:rPr>
              <a:t>Chọn</a:t>
            </a:r>
            <a:r>
              <a:rPr lang="en-US" sz="3600" b="1" dirty="0">
                <a:solidFill>
                  <a:srgbClr val="006600"/>
                </a:solidFill>
                <a:latin typeface="Times New Roman" panose="02020603050405020304" pitchFamily="18" charset="0"/>
                <a:cs typeface="Times New Roman" panose="02020603050405020304" pitchFamily="18" charset="0"/>
              </a:rPr>
              <a:t> </a:t>
            </a:r>
            <a:r>
              <a:rPr lang="en-US" sz="3600" b="1" dirty="0" err="1">
                <a:solidFill>
                  <a:srgbClr val="006600"/>
                </a:solidFill>
                <a:latin typeface="Times New Roman" panose="02020603050405020304" pitchFamily="18" charset="0"/>
                <a:cs typeface="Times New Roman" panose="02020603050405020304" pitchFamily="18" charset="0"/>
              </a:rPr>
              <a:t>câu</a:t>
            </a:r>
            <a:r>
              <a:rPr lang="en-US" sz="3600" b="1" dirty="0">
                <a:solidFill>
                  <a:srgbClr val="006600"/>
                </a:solidFill>
                <a:latin typeface="Times New Roman" panose="02020603050405020304" pitchFamily="18" charset="0"/>
                <a:cs typeface="Times New Roman" panose="02020603050405020304" pitchFamily="18" charset="0"/>
              </a:rPr>
              <a:t> </a:t>
            </a:r>
            <a:r>
              <a:rPr lang="en-US" sz="3600" b="1" dirty="0" err="1">
                <a:solidFill>
                  <a:srgbClr val="006600"/>
                </a:solidFill>
                <a:latin typeface="Times New Roman" panose="02020603050405020304" pitchFamily="18" charset="0"/>
                <a:cs typeface="Times New Roman" panose="02020603050405020304" pitchFamily="18" charset="0"/>
              </a:rPr>
              <a:t>trả</a:t>
            </a:r>
            <a:r>
              <a:rPr lang="en-US" sz="3600" b="1" dirty="0">
                <a:solidFill>
                  <a:srgbClr val="006600"/>
                </a:solidFill>
                <a:latin typeface="Times New Roman" panose="02020603050405020304" pitchFamily="18" charset="0"/>
                <a:cs typeface="Times New Roman" panose="02020603050405020304" pitchFamily="18" charset="0"/>
              </a:rPr>
              <a:t> </a:t>
            </a:r>
            <a:r>
              <a:rPr lang="en-US" sz="3600" b="1" dirty="0" err="1">
                <a:solidFill>
                  <a:srgbClr val="006600"/>
                </a:solidFill>
                <a:latin typeface="Times New Roman" panose="02020603050405020304" pitchFamily="18" charset="0"/>
                <a:cs typeface="Times New Roman" panose="02020603050405020304" pitchFamily="18" charset="0"/>
              </a:rPr>
              <a:t>lời</a:t>
            </a:r>
            <a:r>
              <a:rPr lang="en-US" sz="3600" b="1" dirty="0">
                <a:solidFill>
                  <a:srgbClr val="006600"/>
                </a:solidFill>
                <a:latin typeface="Times New Roman" panose="02020603050405020304" pitchFamily="18" charset="0"/>
                <a:cs typeface="Times New Roman" panose="02020603050405020304" pitchFamily="18" charset="0"/>
              </a:rPr>
              <a:t> </a:t>
            </a:r>
            <a:r>
              <a:rPr lang="en-US" sz="3600" b="1" dirty="0" err="1">
                <a:solidFill>
                  <a:srgbClr val="006600"/>
                </a:solidFill>
                <a:latin typeface="Times New Roman" panose="02020603050405020304" pitchFamily="18" charset="0"/>
                <a:cs typeface="Times New Roman" panose="02020603050405020304" pitchFamily="18" charset="0"/>
              </a:rPr>
              <a:t>đúng</a:t>
            </a:r>
            <a:r>
              <a:rPr lang="en-US" sz="3600" b="1" dirty="0" smtClean="0">
                <a:solidFill>
                  <a:srgbClr val="006600"/>
                </a:solidFill>
                <a:latin typeface="Times New Roman" panose="02020603050405020304" pitchFamily="18" charset="0"/>
                <a:cs typeface="Times New Roman" panose="02020603050405020304" pitchFamily="18" charset="0"/>
              </a:rPr>
              <a:t>.</a:t>
            </a:r>
            <a:endParaRPr lang="en-US" sz="3600" b="1" dirty="0">
              <a:solidFill>
                <a:srgbClr val="0066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4131" y="588003"/>
            <a:ext cx="16235362" cy="718489"/>
          </a:xfrm>
          <a:prstGeom prst="rect">
            <a:avLst/>
          </a:prstGeom>
          <a:noFill/>
        </p:spPr>
        <p:txBody>
          <a:bodyPr lIns="101941" tIns="50970" rIns="101941" bIns="50970">
            <a:spAutoFit/>
          </a:bodyPr>
          <a:lstStyle/>
          <a:p>
            <a:pPr algn="ctr">
              <a:defRPr/>
            </a:pPr>
            <a:r>
              <a:rPr lang="en-US" sz="4000" b="1" dirty="0" err="1">
                <a:solidFill>
                  <a:srgbClr val="0000FF"/>
                </a:solidFill>
                <a:latin typeface="Times New Roman" pitchFamily="18" charset="0"/>
                <a:cs typeface="Times New Roman" pitchFamily="18" charset="0"/>
              </a:rPr>
              <a:t>Toán</a:t>
            </a:r>
            <a:endParaRPr lang="vi-VN" sz="4000" b="1" dirty="0">
              <a:solidFill>
                <a:srgbClr val="0000FF"/>
              </a:solidFill>
              <a:latin typeface="Times New Roman" pitchFamily="18" charset="0"/>
              <a:cs typeface="Times New Roman" pitchFamily="18" charset="0"/>
            </a:endParaRPr>
          </a:p>
        </p:txBody>
      </p:sp>
      <p:sp>
        <p:nvSpPr>
          <p:cNvPr id="7" name="Rectangle 6"/>
          <p:cNvSpPr/>
          <p:nvPr/>
        </p:nvSpPr>
        <p:spPr>
          <a:xfrm>
            <a:off x="11114" y="24290"/>
            <a:ext cx="16244887" cy="711653"/>
          </a:xfrm>
          <a:prstGeom prst="rect">
            <a:avLst/>
          </a:prstGeom>
        </p:spPr>
        <p:txBody>
          <a:bodyPr lIns="95171" tIns="47585" rIns="95171" bIns="47585">
            <a:spAutoFit/>
          </a:bodyPr>
          <a:lstStyle/>
          <a:p>
            <a:pPr algn="ctr">
              <a:defRPr/>
            </a:pPr>
            <a:r>
              <a:rPr lang="vi-VN" sz="4000" b="1" dirty="0">
                <a:solidFill>
                  <a:srgbClr val="0000FF"/>
                </a:solidFill>
                <a:latin typeface="Times New Roman" panose="02020603050405020304" pitchFamily="18" charset="0"/>
                <a:cs typeface="Times New Roman" panose="02020603050405020304" pitchFamily="18" charset="0"/>
              </a:rPr>
              <a:t>Thứ </a:t>
            </a:r>
            <a:r>
              <a:rPr lang="en-US" sz="4000" b="1" dirty="0" smtClean="0">
                <a:solidFill>
                  <a:srgbClr val="0000FF"/>
                </a:solidFill>
                <a:latin typeface="Times New Roman" panose="02020603050405020304" pitchFamily="18" charset="0"/>
                <a:cs typeface="Times New Roman" panose="02020603050405020304" pitchFamily="18" charset="0"/>
              </a:rPr>
              <a:t> Ba  </a:t>
            </a:r>
            <a:r>
              <a:rPr lang="vi-VN" sz="4000" b="1" dirty="0">
                <a:solidFill>
                  <a:srgbClr val="0000FF"/>
                </a:solidFill>
                <a:latin typeface="Times New Roman" panose="02020603050405020304" pitchFamily="18" charset="0"/>
                <a:cs typeface="Times New Roman" panose="02020603050405020304" pitchFamily="18" charset="0"/>
              </a:rPr>
              <a:t>ngày </a:t>
            </a:r>
            <a:r>
              <a:rPr lang="en-US" sz="4000" b="1" dirty="0" smtClean="0">
                <a:solidFill>
                  <a:srgbClr val="0000FF"/>
                </a:solidFill>
                <a:latin typeface="Times New Roman" panose="02020603050405020304" pitchFamily="18" charset="0"/>
                <a:cs typeface="Times New Roman" panose="02020603050405020304" pitchFamily="18" charset="0"/>
              </a:rPr>
              <a:t>9</a:t>
            </a:r>
            <a:r>
              <a:rPr lang="vi-VN" sz="4000" b="1" dirty="0" smtClean="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tháng </a:t>
            </a:r>
            <a:r>
              <a:rPr lang="en-US" sz="4000" b="1" dirty="0" smtClean="0">
                <a:solidFill>
                  <a:srgbClr val="0000FF"/>
                </a:solidFill>
                <a:latin typeface="Times New Roman" panose="02020603050405020304" pitchFamily="18" charset="0"/>
                <a:cs typeface="Times New Roman" panose="02020603050405020304" pitchFamily="18" charset="0"/>
              </a:rPr>
              <a:t>4</a:t>
            </a:r>
            <a:r>
              <a:rPr lang="vi-VN" sz="4000" b="1" dirty="0" smtClean="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năm 2024</a:t>
            </a:r>
          </a:p>
        </p:txBody>
      </p:sp>
      <p:sp>
        <p:nvSpPr>
          <p:cNvPr id="8" name="TextBox 7"/>
          <p:cNvSpPr txBox="1"/>
          <p:nvPr/>
        </p:nvSpPr>
        <p:spPr>
          <a:xfrm>
            <a:off x="0" y="1227552"/>
            <a:ext cx="16256001" cy="707886"/>
          </a:xfrm>
          <a:prstGeom prst="rect">
            <a:avLst/>
          </a:prstGeom>
          <a:noFill/>
        </p:spPr>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Bài</a:t>
            </a:r>
            <a:r>
              <a:rPr lang="en-US" sz="4000" b="1" dirty="0" smtClean="0">
                <a:solidFill>
                  <a:srgbClr val="FF0000"/>
                </a:solidFill>
                <a:latin typeface="Times New Roman" panose="02020603050405020304" pitchFamily="18" charset="0"/>
                <a:cs typeface="Times New Roman" panose="02020603050405020304" pitchFamily="18" charset="0"/>
              </a:rPr>
              <a:t> 67. </a:t>
            </a:r>
            <a:r>
              <a:rPr lang="en-US" sz="4000" b="1" dirty="0" err="1" smtClean="0">
                <a:solidFill>
                  <a:srgbClr val="FF0000"/>
                </a:solidFill>
                <a:latin typeface="Times New Roman" panose="02020603050405020304" pitchFamily="18" charset="0"/>
                <a:cs typeface="Times New Roman" panose="02020603050405020304" pitchFamily="18" charset="0"/>
              </a:rPr>
              <a:t>Thực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hành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xem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đồng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hồ</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xem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lịch</a:t>
            </a:r>
            <a:r>
              <a:rPr lang="en-US" sz="4000" b="1" dirty="0" smtClean="0">
                <a:solidFill>
                  <a:srgbClr val="FF0000"/>
                </a:solidFill>
                <a:latin typeface="Times New Roman" panose="02020603050405020304" pitchFamily="18" charset="0"/>
                <a:cs typeface="Times New Roman" panose="02020603050405020304" pitchFamily="18" charset="0"/>
              </a:rPr>
              <a:t> ( 2Tiết).</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72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8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13"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6">
                                            <p:txEl>
                                              <p:pRg st="0" end="0"/>
                                            </p:txEl>
                                          </p:spTgt>
                                        </p:tgtEl>
                                        <p:attrNameLst>
                                          <p:attrName>fill.type</p:attrName>
                                        </p:attrNameLst>
                                      </p:cBhvr>
                                      <p:to>
                                        <p:strVal val="solid"/>
                                      </p:to>
                                    </p:set>
                                  </p:childTnLst>
                                </p:cTn>
                              </p:par>
                            </p:childTnLst>
                          </p:cTn>
                        </p:par>
                        <p:par>
                          <p:cTn id="16" fill="hold">
                            <p:stCondLst>
                              <p:cond delay="436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6">
                                            <p:txEl>
                                              <p:pRg st="1" end="1"/>
                                            </p:txEl>
                                          </p:spTgt>
                                        </p:tgtEl>
                                        <p:attrNameLst>
                                          <p:attrName>style.visibility</p:attrName>
                                        </p:attrNameLst>
                                      </p:cBhvr>
                                      <p:to>
                                        <p:strVal val="visible"/>
                                      </p:to>
                                    </p:set>
                                    <p:anim calcmode="discrete" valueType="clr">
                                      <p:cBhvr override="childStyle">
                                        <p:cTn id="19" dur="80"/>
                                        <p:tgtEl>
                                          <p:spTgt spid="1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6">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6">
                                            <p:txEl>
                                              <p:pRg st="1" end="1"/>
                                            </p:txEl>
                                          </p:spTgt>
                                        </p:tgtEl>
                                        <p:attrNameLst>
                                          <p:attrName>fill.type</p:attrName>
                                        </p:attrNameLst>
                                      </p:cBhvr>
                                      <p:to>
                                        <p:strVal val="solid"/>
                                      </p:to>
                                    </p:set>
                                  </p:childTnLst>
                                </p:cTn>
                              </p:par>
                            </p:childTnLst>
                          </p:cTn>
                        </p:par>
                        <p:par>
                          <p:cTn id="22" fill="hold">
                            <p:stCondLst>
                              <p:cond delay="66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6">
                                            <p:txEl>
                                              <p:pRg st="2" end="2"/>
                                            </p:txEl>
                                          </p:spTgt>
                                        </p:tgtEl>
                                        <p:attrNameLst>
                                          <p:attrName>style.visibility</p:attrName>
                                        </p:attrNameLst>
                                      </p:cBhvr>
                                      <p:to>
                                        <p:strVal val="visible"/>
                                      </p:to>
                                    </p:set>
                                    <p:anim calcmode="discrete" valueType="clr">
                                      <p:cBhvr override="childStyle">
                                        <p:cTn id="25" dur="80"/>
                                        <p:tgtEl>
                                          <p:spTgt spid="1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6">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16">
                                            <p:txEl>
                                              <p:pRg st="2" end="2"/>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additive="base">
                                        <p:cTn id="32" dur="500" fill="hold"/>
                                        <p:tgtEl>
                                          <p:spTgt spid="1026"/>
                                        </p:tgtEl>
                                        <p:attrNameLst>
                                          <p:attrName>ppt_x</p:attrName>
                                        </p:attrNameLst>
                                      </p:cBhvr>
                                      <p:tavLst>
                                        <p:tav tm="0">
                                          <p:val>
                                            <p:strVal val="#ppt_x"/>
                                          </p:val>
                                        </p:tav>
                                        <p:tav tm="100000">
                                          <p:val>
                                            <p:strVal val="#ppt_x"/>
                                          </p:val>
                                        </p:tav>
                                      </p:tavLst>
                                    </p:anim>
                                    <p:anim calcmode="lin" valueType="num">
                                      <p:cBhvr additive="base">
                                        <p:cTn id="3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án lớp 3 trang 81, 82, 83, 84 Bài 68: Thực hành xem đồng hồ, xem lịch | Kết nối tri thức">
            <a:extLst>
              <a:ext uri="{FF2B5EF4-FFF2-40B4-BE49-F238E27FC236}">
                <a16:creationId xmlns:a16="http://schemas.microsoft.com/office/drawing/2014/main" xmlns="" id="{A3D96ABF-FEF0-8803-68FC-EDDDF1F024F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164072" y="1928794"/>
            <a:ext cx="9112566" cy="34424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4F29B59D-4493-79F3-6040-153D0CD9E433}"/>
              </a:ext>
            </a:extLst>
          </p:cNvPr>
          <p:cNvSpPr txBox="1"/>
          <p:nvPr/>
        </p:nvSpPr>
        <p:spPr>
          <a:xfrm>
            <a:off x="0" y="2786050"/>
            <a:ext cx="7281858" cy="3170099"/>
          </a:xfrm>
          <a:prstGeom prst="rect">
            <a:avLst/>
          </a:prstGeom>
          <a:noFill/>
        </p:spPr>
        <p:txBody>
          <a:bodyPr wrap="square">
            <a:spAutoFit/>
          </a:bodyPr>
          <a:lstStyle/>
          <a:p>
            <a:r>
              <a:rPr lang="vi-VN" sz="4000" b="1" i="0" dirty="0" smtClean="0">
                <a:solidFill>
                  <a:srgbClr val="0000FF"/>
                </a:solidFill>
                <a:effectLst/>
                <a:latin typeface="Times New Roman" panose="02020603050405020304" pitchFamily="18" charset="0"/>
                <a:cs typeface="Times New Roman" panose="02020603050405020304" pitchFamily="18" charset="0"/>
              </a:rPr>
              <a:t>b. </a:t>
            </a:r>
            <a:r>
              <a:rPr lang="vi-VN" sz="4000" b="1" i="0" dirty="0">
                <a:solidFill>
                  <a:srgbClr val="0000FF"/>
                </a:solidFill>
                <a:effectLst/>
                <a:latin typeface="Times New Roman" panose="02020603050405020304" pitchFamily="18" charset="0"/>
                <a:cs typeface="Times New Roman" panose="02020603050405020304" pitchFamily="18" charset="0"/>
              </a:rPr>
              <a:t>Mẹ làm món rau trộn mất 7 phút. Mẹ bắt đầu làm vào lúc 10 giờ 50 phút. Hỏi đồng hồ nào dưới đây chỉ lúc mẹ làm xong món rau trộn?</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xmlns="" id="{C152F916-3A72-8EEC-AA23-4B4B45D0A07A}"/>
              </a:ext>
            </a:extLst>
          </p:cNvPr>
          <p:cNvSpPr/>
          <p:nvPr/>
        </p:nvSpPr>
        <p:spPr>
          <a:xfrm>
            <a:off x="10138583" y="4572000"/>
            <a:ext cx="871526" cy="78581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Toán lớp 3 trang 81, 82, 83, 84 Bài 68: Thực hành xem đồng hồ, xem lịch | Kết nối tri thức">
            <a:extLst>
              <a:ext uri="{FF2B5EF4-FFF2-40B4-BE49-F238E27FC236}">
                <a16:creationId xmlns:a16="http://schemas.microsoft.com/office/drawing/2014/main" xmlns="" id="{0F2503B1-30EC-BAEE-B954-C58CCD51069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067277" y="5286380"/>
            <a:ext cx="5209361" cy="31432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E04EA0B-E1E6-FEB7-2446-A1F8D74DB1F9}"/>
              </a:ext>
            </a:extLst>
          </p:cNvPr>
          <p:cNvSpPr txBox="1"/>
          <p:nvPr/>
        </p:nvSpPr>
        <p:spPr>
          <a:xfrm>
            <a:off x="0" y="6000760"/>
            <a:ext cx="10567211" cy="1323439"/>
          </a:xfrm>
          <a:prstGeom prst="rect">
            <a:avLst/>
          </a:prstGeom>
          <a:noFill/>
        </p:spPr>
        <p:txBody>
          <a:bodyPr wrap="square">
            <a:spAutoFit/>
          </a:bodyPr>
          <a:lstStyle/>
          <a:p>
            <a:r>
              <a:rPr lang="vi-VN" sz="4000" b="1" i="0" dirty="0" smtClean="0">
                <a:solidFill>
                  <a:srgbClr val="0000FF"/>
                </a:solidFill>
                <a:effectLst/>
                <a:latin typeface="Times New Roman" panose="02020603050405020304" pitchFamily="18" charset="0"/>
                <a:cs typeface="Times New Roman" panose="02020603050405020304" pitchFamily="18" charset="0"/>
              </a:rPr>
              <a:t>c. </a:t>
            </a:r>
            <a:r>
              <a:rPr lang="vi-VN" sz="4000" b="1" i="0" dirty="0">
                <a:solidFill>
                  <a:srgbClr val="0000FF"/>
                </a:solidFill>
                <a:effectLst/>
                <a:latin typeface="Times New Roman" panose="02020603050405020304" pitchFamily="18" charset="0"/>
                <a:cs typeface="Times New Roman" panose="02020603050405020304" pitchFamily="18" charset="0"/>
              </a:rPr>
              <a:t>Món gà được nướng bằng lò điện. Thời gian bắt đầu và kết thúc như sau:</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4A7B6C6-25AF-FF4E-623B-C59390026A32}"/>
              </a:ext>
            </a:extLst>
          </p:cNvPr>
          <p:cNvSpPr txBox="1"/>
          <p:nvPr/>
        </p:nvSpPr>
        <p:spPr>
          <a:xfrm>
            <a:off x="0" y="7358082"/>
            <a:ext cx="11424467" cy="1323439"/>
          </a:xfrm>
          <a:prstGeom prst="rect">
            <a:avLst/>
          </a:prstGeom>
          <a:solidFill>
            <a:schemeClr val="bg1"/>
          </a:solidFill>
        </p:spPr>
        <p:txBody>
          <a:bodyPr wrap="square">
            <a:spAutoFit/>
          </a:bodyPr>
          <a:lstStyle/>
          <a:p>
            <a:pPr algn="just"/>
            <a:r>
              <a:rPr lang="en-US" sz="4000" b="1" i="0" dirty="0">
                <a:solidFill>
                  <a:srgbClr val="0000FF"/>
                </a:solidFill>
                <a:effectLst/>
                <a:latin typeface="Times New Roman" panose="02020603050405020304" pitchFamily="18" charset="0"/>
                <a:cs typeface="Times New Roman" panose="02020603050405020304" pitchFamily="18" charset="0"/>
              </a:rPr>
              <a:t>  </a:t>
            </a:r>
            <a:r>
              <a:rPr lang="vi-VN" sz="4000" b="1" i="0" dirty="0">
                <a:solidFill>
                  <a:srgbClr val="0000FF"/>
                </a:solidFill>
                <a:effectLst/>
                <a:latin typeface="Times New Roman" panose="02020603050405020304" pitchFamily="18" charset="0"/>
                <a:cs typeface="Times New Roman" panose="02020603050405020304" pitchFamily="18" charset="0"/>
              </a:rPr>
              <a:t>Hỏi món gà được nướng trong bao nhiêu phút?</a:t>
            </a:r>
          </a:p>
          <a:p>
            <a:pPr algn="just"/>
            <a:r>
              <a:rPr lang="en-US" sz="4000" b="1" i="0" dirty="0">
                <a:solidFill>
                  <a:srgbClr val="0000FF"/>
                </a:solidFill>
                <a:effectLst/>
                <a:latin typeface="Times New Roman" panose="02020603050405020304" pitchFamily="18" charset="0"/>
                <a:cs typeface="Times New Roman" panose="02020603050405020304" pitchFamily="18" charset="0"/>
              </a:rPr>
              <a:t>  </a:t>
            </a:r>
            <a:r>
              <a:rPr lang="vi-VN" sz="4000" b="1" i="0" dirty="0">
                <a:solidFill>
                  <a:srgbClr val="006600"/>
                </a:solidFill>
                <a:effectLst/>
                <a:latin typeface="Times New Roman" panose="02020603050405020304" pitchFamily="18" charset="0"/>
                <a:cs typeface="Times New Roman" panose="02020603050405020304" pitchFamily="18" charset="0"/>
              </a:rPr>
              <a:t>A. 20 phút</a:t>
            </a:r>
            <a:r>
              <a:rPr lang="en-US" sz="4000" b="1" i="0" dirty="0">
                <a:solidFill>
                  <a:srgbClr val="006600"/>
                </a:solidFill>
                <a:effectLst/>
                <a:latin typeface="Times New Roman" panose="02020603050405020304" pitchFamily="18" charset="0"/>
                <a:cs typeface="Times New Roman" panose="02020603050405020304" pitchFamily="18" charset="0"/>
              </a:rPr>
              <a:t>	</a:t>
            </a:r>
            <a:r>
              <a:rPr lang="vi-VN" sz="4000" b="1" i="0" dirty="0" smtClean="0">
                <a:solidFill>
                  <a:srgbClr val="006600"/>
                </a:solidFill>
                <a:effectLst/>
                <a:latin typeface="Times New Roman" panose="02020603050405020304" pitchFamily="18" charset="0"/>
                <a:cs typeface="Times New Roman" panose="02020603050405020304" pitchFamily="18" charset="0"/>
              </a:rPr>
              <a:t>B</a:t>
            </a:r>
            <a:r>
              <a:rPr lang="vi-VN" sz="4000" b="1" i="0" dirty="0">
                <a:solidFill>
                  <a:srgbClr val="006600"/>
                </a:solidFill>
                <a:effectLst/>
                <a:latin typeface="Times New Roman" panose="02020603050405020304" pitchFamily="18" charset="0"/>
                <a:cs typeface="Times New Roman" panose="02020603050405020304" pitchFamily="18" charset="0"/>
              </a:rPr>
              <a:t>. 25 phút</a:t>
            </a:r>
            <a:r>
              <a:rPr lang="en-US" sz="4000" b="1" i="0" dirty="0">
                <a:solidFill>
                  <a:srgbClr val="006600"/>
                </a:solidFill>
                <a:effectLst/>
                <a:latin typeface="Times New Roman" panose="02020603050405020304" pitchFamily="18" charset="0"/>
                <a:cs typeface="Times New Roman" panose="02020603050405020304" pitchFamily="18" charset="0"/>
              </a:rPr>
              <a:t>	</a:t>
            </a:r>
            <a:r>
              <a:rPr lang="vi-VN" sz="4000" b="1" i="0" dirty="0" smtClean="0">
                <a:solidFill>
                  <a:srgbClr val="006600"/>
                </a:solidFill>
                <a:effectLst/>
                <a:latin typeface="Times New Roman" panose="02020603050405020304" pitchFamily="18" charset="0"/>
                <a:cs typeface="Times New Roman" panose="02020603050405020304" pitchFamily="18" charset="0"/>
              </a:rPr>
              <a:t>C</a:t>
            </a:r>
            <a:r>
              <a:rPr lang="vi-VN" sz="4000" b="1" i="0" dirty="0">
                <a:solidFill>
                  <a:srgbClr val="006600"/>
                </a:solidFill>
                <a:effectLst/>
                <a:latin typeface="Times New Roman" panose="02020603050405020304" pitchFamily="18" charset="0"/>
                <a:cs typeface="Times New Roman" panose="02020603050405020304" pitchFamily="18" charset="0"/>
              </a:rPr>
              <a:t>. 30 phút</a:t>
            </a:r>
            <a:r>
              <a:rPr lang="en-US" sz="4000" b="1" i="0" dirty="0">
                <a:solidFill>
                  <a:srgbClr val="006600"/>
                </a:solidFill>
                <a:effectLst/>
                <a:latin typeface="Times New Roman" panose="02020603050405020304" pitchFamily="18" charset="0"/>
                <a:cs typeface="Times New Roman" panose="02020603050405020304" pitchFamily="18" charset="0"/>
              </a:rPr>
              <a:t>	</a:t>
            </a:r>
            <a:r>
              <a:rPr lang="vi-VN" sz="4000" b="1" i="0" dirty="0" smtClean="0">
                <a:solidFill>
                  <a:srgbClr val="006600"/>
                </a:solidFill>
                <a:effectLst/>
                <a:latin typeface="Times New Roman" panose="02020603050405020304" pitchFamily="18" charset="0"/>
                <a:cs typeface="Times New Roman" panose="02020603050405020304" pitchFamily="18" charset="0"/>
              </a:rPr>
              <a:t>D</a:t>
            </a:r>
            <a:r>
              <a:rPr lang="vi-VN" sz="4000" b="1" i="0" dirty="0">
                <a:solidFill>
                  <a:srgbClr val="006600"/>
                </a:solidFill>
                <a:effectLst/>
                <a:latin typeface="Times New Roman" panose="02020603050405020304" pitchFamily="18" charset="0"/>
                <a:cs typeface="Times New Roman" panose="02020603050405020304" pitchFamily="18" charset="0"/>
              </a:rPr>
              <a:t>. 35 phút</a:t>
            </a:r>
          </a:p>
        </p:txBody>
      </p:sp>
      <p:sp>
        <p:nvSpPr>
          <p:cNvPr id="8" name="Oval 7">
            <a:extLst>
              <a:ext uri="{FF2B5EF4-FFF2-40B4-BE49-F238E27FC236}">
                <a16:creationId xmlns:a16="http://schemas.microsoft.com/office/drawing/2014/main" xmlns="" id="{C152F916-3A72-8EEC-AA23-4B4B45D0A07A}"/>
              </a:ext>
            </a:extLst>
          </p:cNvPr>
          <p:cNvSpPr/>
          <p:nvPr/>
        </p:nvSpPr>
        <p:spPr>
          <a:xfrm>
            <a:off x="5709427" y="8001024"/>
            <a:ext cx="785818" cy="7143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131" y="588003"/>
            <a:ext cx="16235362" cy="674321"/>
          </a:xfrm>
          <a:prstGeom prst="rect">
            <a:avLst/>
          </a:prstGeom>
          <a:noFill/>
        </p:spPr>
        <p:txBody>
          <a:bodyPr lIns="101941" tIns="50970" rIns="101941" bIns="50970">
            <a:spAutoFit/>
          </a:bodyPr>
          <a:lstStyle/>
          <a:p>
            <a:pPr algn="ctr">
              <a:defRPr/>
            </a:pPr>
            <a:r>
              <a:rPr lang="en-US" sz="3600" b="1" dirty="0" err="1">
                <a:solidFill>
                  <a:srgbClr val="0000FF"/>
                </a:solidFill>
                <a:latin typeface="Times New Roman" pitchFamily="18" charset="0"/>
                <a:cs typeface="Times New Roman" pitchFamily="18" charset="0"/>
              </a:rPr>
              <a:t>Toán</a:t>
            </a:r>
            <a:endParaRPr lang="vi-VN" sz="3600" b="1" dirty="0">
              <a:solidFill>
                <a:srgbClr val="0000FF"/>
              </a:solidFill>
              <a:latin typeface="Times New Roman" pitchFamily="18" charset="0"/>
              <a:cs typeface="Times New Roman" pitchFamily="18" charset="0"/>
            </a:endParaRPr>
          </a:p>
        </p:txBody>
      </p:sp>
      <p:sp>
        <p:nvSpPr>
          <p:cNvPr id="10" name="Rectangle 9"/>
          <p:cNvSpPr/>
          <p:nvPr/>
        </p:nvSpPr>
        <p:spPr>
          <a:xfrm>
            <a:off x="11114" y="24290"/>
            <a:ext cx="16244887" cy="663241"/>
          </a:xfrm>
          <a:prstGeom prst="rect">
            <a:avLst/>
          </a:prstGeom>
        </p:spPr>
        <p:txBody>
          <a:bodyPr lIns="95171" tIns="47585" rIns="95171" bIns="47585">
            <a:spAutoFit/>
          </a:bodyPr>
          <a:lstStyle/>
          <a:p>
            <a:pPr algn="ctr">
              <a:defRPr/>
            </a:pPr>
            <a:r>
              <a:rPr lang="vi-VN" sz="3600" b="1" dirty="0">
                <a:solidFill>
                  <a:srgbClr val="0000FF"/>
                </a:solidFill>
                <a:latin typeface="Times New Roman" panose="02020603050405020304" pitchFamily="18" charset="0"/>
                <a:cs typeface="Times New Roman" panose="02020603050405020304" pitchFamily="18" charset="0"/>
              </a:rPr>
              <a:t>Thứ </a:t>
            </a:r>
            <a:r>
              <a:rPr lang="en-US" sz="3600" b="1" dirty="0" smtClean="0">
                <a:solidFill>
                  <a:srgbClr val="0000FF"/>
                </a:solidFill>
                <a:latin typeface="Times New Roman" panose="02020603050405020304" pitchFamily="18" charset="0"/>
                <a:cs typeface="Times New Roman" panose="02020603050405020304" pitchFamily="18" charset="0"/>
              </a:rPr>
              <a:t> Ba  </a:t>
            </a:r>
            <a:r>
              <a:rPr lang="vi-VN" sz="3600" b="1" dirty="0">
                <a:solidFill>
                  <a:srgbClr val="0000FF"/>
                </a:solidFill>
                <a:latin typeface="Times New Roman" panose="02020603050405020304" pitchFamily="18" charset="0"/>
                <a:cs typeface="Times New Roman" panose="02020603050405020304" pitchFamily="18" charset="0"/>
              </a:rPr>
              <a:t>ngày </a:t>
            </a:r>
            <a:r>
              <a:rPr lang="en-US" sz="3600" b="1" dirty="0" smtClean="0">
                <a:solidFill>
                  <a:srgbClr val="0000FF"/>
                </a:solidFill>
                <a:latin typeface="Times New Roman" panose="02020603050405020304" pitchFamily="18" charset="0"/>
                <a:cs typeface="Times New Roman" panose="02020603050405020304" pitchFamily="18" charset="0"/>
              </a:rPr>
              <a:t>9</a:t>
            </a:r>
            <a:r>
              <a:rPr lang="vi-VN" sz="3600" b="1" dirty="0"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tháng </a:t>
            </a:r>
            <a:r>
              <a:rPr lang="en-US" sz="3600" b="1" dirty="0" smtClean="0">
                <a:solidFill>
                  <a:srgbClr val="0000FF"/>
                </a:solidFill>
                <a:latin typeface="Times New Roman" panose="02020603050405020304" pitchFamily="18" charset="0"/>
                <a:cs typeface="Times New Roman" panose="02020603050405020304" pitchFamily="18" charset="0"/>
              </a:rPr>
              <a:t>4</a:t>
            </a:r>
            <a:r>
              <a:rPr lang="vi-VN" sz="3600" b="1" dirty="0"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năm 2024</a:t>
            </a:r>
          </a:p>
        </p:txBody>
      </p:sp>
      <p:sp>
        <p:nvSpPr>
          <p:cNvPr id="12" name="TextBox 11"/>
          <p:cNvSpPr txBox="1"/>
          <p:nvPr/>
        </p:nvSpPr>
        <p:spPr>
          <a:xfrm>
            <a:off x="0" y="1227552"/>
            <a:ext cx="16256001"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Bài</a:t>
            </a:r>
            <a:r>
              <a:rPr lang="en-US" sz="3600" b="1" dirty="0" smtClean="0">
                <a:solidFill>
                  <a:srgbClr val="FF0000"/>
                </a:solidFill>
                <a:latin typeface="Times New Roman" panose="02020603050405020304" pitchFamily="18" charset="0"/>
                <a:cs typeface="Times New Roman" panose="02020603050405020304" pitchFamily="18" charset="0"/>
              </a:rPr>
              <a:t> 67. </a:t>
            </a:r>
            <a:r>
              <a:rPr lang="en-US" sz="3600" b="1" dirty="0" err="1" smtClean="0">
                <a:solidFill>
                  <a:srgbClr val="FF0000"/>
                </a:solidFill>
                <a:latin typeface="Times New Roman" panose="02020603050405020304" pitchFamily="18" charset="0"/>
                <a:cs typeface="Times New Roman" panose="02020603050405020304" pitchFamily="18" charset="0"/>
              </a:rPr>
              <a:t>Thực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hành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xem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đồng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hồ</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xem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lịch</a:t>
            </a:r>
            <a:r>
              <a:rPr lang="en-US" sz="3600" b="1" dirty="0" smtClean="0">
                <a:solidFill>
                  <a:srgbClr val="FF0000"/>
                </a:solidFill>
                <a:latin typeface="Times New Roman" panose="02020603050405020304" pitchFamily="18" charset="0"/>
                <a:cs typeface="Times New Roman" panose="02020603050405020304" pitchFamily="18" charset="0"/>
              </a:rPr>
              <a:t> ( 2Tiết).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0" y="2000232"/>
            <a:ext cx="16063119" cy="707886"/>
          </a:xfrm>
          <a:prstGeom prst="rect">
            <a:avLst/>
          </a:prstGeom>
          <a:noFill/>
        </p:spPr>
        <p:txBody>
          <a:bodyPr wrap="square" rtlCol="0">
            <a:spAutoFit/>
          </a:bodyPr>
          <a:lstStyle/>
          <a:p>
            <a:r>
              <a:rPr lang="en-US" sz="4000" b="1" dirty="0">
                <a:solidFill>
                  <a:srgbClr val="006600"/>
                </a:solidFill>
                <a:latin typeface="Times New Roman" panose="02020603050405020304" pitchFamily="18" charset="0"/>
                <a:cs typeface="Times New Roman" panose="02020603050405020304" pitchFamily="18" charset="0"/>
              </a:rPr>
              <a:t>2. </a:t>
            </a:r>
            <a:r>
              <a:rPr lang="en-US" sz="4000" b="1" dirty="0" err="1">
                <a:solidFill>
                  <a:srgbClr val="006600"/>
                </a:solidFill>
                <a:latin typeface="Times New Roman" panose="02020603050405020304" pitchFamily="18" charset="0"/>
                <a:cs typeface="Times New Roman" panose="02020603050405020304" pitchFamily="18" charset="0"/>
              </a:rPr>
              <a:t>Chọn</a:t>
            </a:r>
            <a:r>
              <a:rPr lang="en-US" sz="4000" b="1" dirty="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câu</a:t>
            </a:r>
            <a:r>
              <a:rPr lang="en-US" sz="4000" b="1" dirty="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trả</a:t>
            </a:r>
            <a:r>
              <a:rPr lang="en-US" sz="4000" b="1" dirty="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lời</a:t>
            </a:r>
            <a:r>
              <a:rPr lang="en-US" sz="4000" b="1" dirty="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đúng</a:t>
            </a:r>
            <a:r>
              <a:rPr lang="en-US" sz="4000" b="1" dirty="0" smtClean="0">
                <a:solidFill>
                  <a:srgbClr val="006600"/>
                </a:solidFill>
                <a:latin typeface="Times New Roman" panose="02020603050405020304" pitchFamily="18" charset="0"/>
                <a:cs typeface="Times New Roman" panose="02020603050405020304" pitchFamily="18" charset="0"/>
              </a:rPr>
              <a:t>.</a:t>
            </a:r>
            <a:endParaRPr lang="en-US" sz="40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par>
                          <p:cTn id="10" fill="hold">
                            <p:stCondLst>
                              <p:cond delay="4040"/>
                            </p:stCondLst>
                            <p:childTnLst>
                              <p:par>
                                <p:cTn id="11" presetID="2" presetClass="entr" presetSubtype="4"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6"/>
                                        </p:tgtEl>
                                        <p:attrNameLst>
                                          <p:attrName>style.visibility</p:attrName>
                                        </p:attrNameLst>
                                      </p:cBhvr>
                                      <p:to>
                                        <p:strVal val="visible"/>
                                      </p:to>
                                    </p:set>
                                    <p:anim calcmode="discrete" valueType="clr">
                                      <p:cBhvr override="childStyle">
                                        <p:cTn id="25"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tgtEl>
                                        <p:attrNameLst>
                                          <p:attrName>fillcolor</p:attrName>
                                        </p:attrNameLst>
                                      </p:cBhvr>
                                      <p:tavLst>
                                        <p:tav tm="0">
                                          <p:val>
                                            <p:clrVal>
                                              <a:schemeClr val="accent2"/>
                                            </p:clrVal>
                                          </p:val>
                                        </p:tav>
                                        <p:tav tm="50000">
                                          <p:val>
                                            <p:clrVal>
                                              <a:schemeClr val="hlink"/>
                                            </p:clrVal>
                                          </p:val>
                                        </p:tav>
                                      </p:tavLst>
                                    </p:anim>
                                    <p:set>
                                      <p:cBhvr>
                                        <p:cTn id="27" dur="80"/>
                                        <p:tgtEl>
                                          <p:spTgt spid="6"/>
                                        </p:tgtEl>
                                        <p:attrNameLst>
                                          <p:attrName>fill.type</p:attrName>
                                        </p:attrNameLst>
                                      </p:cBhvr>
                                      <p:to>
                                        <p:strVal val="solid"/>
                                      </p:to>
                                    </p:set>
                                  </p:childTnLst>
                                </p:cTn>
                              </p:par>
                            </p:childTnLst>
                          </p:cTn>
                        </p:par>
                        <p:par>
                          <p:cTn id="28" fill="hold">
                            <p:stCondLst>
                              <p:cond delay="2320"/>
                            </p:stCondLst>
                            <p:childTnLst>
                              <p:par>
                                <p:cTn id="29" presetID="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par>
                          <p:cTn id="33" fill="hold">
                            <p:stCondLst>
                              <p:cond delay="2820"/>
                            </p:stCondLst>
                            <p:childTnLst>
                              <p:par>
                                <p:cTn id="34" presetID="27" presetClass="entr" presetSubtype="0" fill="hold" nodeType="afterEffect">
                                  <p:stCondLst>
                                    <p:cond delay="0"/>
                                  </p:stCondLst>
                                  <p:iterate type="lt">
                                    <p:tmPct val="50000"/>
                                  </p:iterate>
                                  <p:childTnLst>
                                    <p:set>
                                      <p:cBhvr>
                                        <p:cTn id="35"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36"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7">
                                            <p:txEl>
                                              <p:pRg st="0" end="0"/>
                                            </p:txEl>
                                          </p:spTgt>
                                        </p:tgtEl>
                                        <p:attrNameLst>
                                          <p:attrName>fill.type</p:attrName>
                                        </p:attrNameLst>
                                      </p:cBhvr>
                                      <p:to>
                                        <p:strVal val="solid"/>
                                      </p:to>
                                    </p:set>
                                  </p:childTnLst>
                                </p:cTn>
                              </p:par>
                            </p:childTnLst>
                          </p:cTn>
                        </p:par>
                        <p:par>
                          <p:cTn id="39" fill="hold">
                            <p:stCondLst>
                              <p:cond delay="4260"/>
                            </p:stCondLst>
                            <p:childTnLst>
                              <p:par>
                                <p:cTn id="40" presetID="27" presetClass="entr" presetSubtype="0" fill="hold" nodeType="afterEffect">
                                  <p:stCondLst>
                                    <p:cond delay="0"/>
                                  </p:stCondLst>
                                  <p:iterate type="lt">
                                    <p:tmPct val="50000"/>
                                  </p:iterate>
                                  <p:childTnLst>
                                    <p:set>
                                      <p:cBhvr>
                                        <p:cTn id="41"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42"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44" dur="80"/>
                                        <p:tgtEl>
                                          <p:spTgt spid="7">
                                            <p:txEl>
                                              <p:pRg st="1" end="1"/>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P spid="6"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000232"/>
            <a:ext cx="16276638" cy="707886"/>
          </a:xfrm>
          <a:prstGeom prst="rect">
            <a:avLst/>
          </a:prstGeom>
          <a:noFill/>
        </p:spPr>
        <p:txBody>
          <a:bodyPr wrap="square" rtlCol="0">
            <a:spAutoFit/>
          </a:bodyPr>
          <a:lstStyle/>
          <a:p>
            <a:r>
              <a:rPr lang="en-US" sz="4000" b="1" dirty="0" smtClean="0">
                <a:solidFill>
                  <a:srgbClr val="0000FF"/>
                </a:solidFill>
                <a:latin typeface="Times New Roman" panose="02020603050405020304" pitchFamily="18" charset="0"/>
                <a:cs typeface="Times New Roman" panose="02020603050405020304" pitchFamily="18" charset="0"/>
              </a:rPr>
              <a:t>3. </a:t>
            </a:r>
            <a:r>
              <a:rPr lang="en-US" sz="4000" b="1" dirty="0" err="1" smtClean="0">
                <a:solidFill>
                  <a:srgbClr val="0000FF"/>
                </a:solidFill>
                <a:latin typeface="Times New Roman" panose="02020603050405020304" pitchFamily="18" charset="0"/>
                <a:cs typeface="Times New Roman" panose="02020603050405020304" pitchFamily="18" charset="0"/>
              </a:rPr>
              <a:t>Vào</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buổi</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chiều</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Chủ</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nhật</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cả</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nhà</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sẽ</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cùng</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nhau</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làm</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các</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công</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việc</a:t>
            </a:r>
            <a:r>
              <a:rPr lang="en-US" sz="4000" b="1" dirty="0" smtClean="0">
                <a:solidFill>
                  <a:srgbClr val="0000FF"/>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E1019068-3208-D798-F374-B5B7114587B6}"/>
              </a:ext>
            </a:extLst>
          </p:cNvPr>
          <p:cNvSpPr txBox="1"/>
          <p:nvPr/>
        </p:nvSpPr>
        <p:spPr>
          <a:xfrm>
            <a:off x="0" y="6286512"/>
            <a:ext cx="16276638" cy="3046988"/>
          </a:xfrm>
          <a:prstGeom prst="rect">
            <a:avLst/>
          </a:prstGeom>
          <a:noFill/>
        </p:spPr>
        <p:txBody>
          <a:bodyPr wrap="square">
            <a:spAutoFit/>
          </a:bodyPr>
          <a:lstStyle/>
          <a:p>
            <a:pPr algn="just">
              <a:lnSpc>
                <a:spcPct val="150000"/>
              </a:lnSpc>
            </a:pP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Hỏi</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cả</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sẽ</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làm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những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việc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đó</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theo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thứ</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tự</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như</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thế</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nào</a:t>
            </a:r>
            <a:r>
              <a:rPr lang="en-US" sz="4000" b="1" dirty="0">
                <a:solidFill>
                  <a:srgbClr val="0000FF"/>
                </a:solidFill>
                <a:latin typeface="Times New Roman" panose="02020603050405020304" pitchFamily="18" charset="0"/>
                <a:cs typeface="Times New Roman" panose="02020603050405020304" pitchFamily="18" charset="0"/>
              </a:rPr>
              <a:t>?</a:t>
            </a:r>
          </a:p>
          <a:p>
            <a:pPr>
              <a:lnSpc>
                <a:spcPct val="150000"/>
              </a:lnSpc>
            </a:pPr>
            <a:r>
              <a:rPr lang="en-US" sz="4400" b="1" dirty="0" err="1" smtClean="0">
                <a:solidFill>
                  <a:srgbClr val="0000FF"/>
                </a:solidFill>
                <a:latin typeface="Times New Roman" panose="02020603050405020304" pitchFamily="18" charset="0"/>
                <a:cs typeface="Times New Roman" panose="02020603050405020304" pitchFamily="18" charset="0"/>
              </a:rPr>
              <a:t>Cả</a:t>
            </a:r>
            <a:r>
              <a:rPr lang="en-US" sz="4400" b="1" dirty="0" smtClean="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nhà</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sẽ</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làm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những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việc</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đó</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theo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thứ</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smtClean="0">
                <a:solidFill>
                  <a:srgbClr val="0000FF"/>
                </a:solidFill>
                <a:latin typeface="Times New Roman" panose="02020603050405020304" pitchFamily="18" charset="0"/>
                <a:cs typeface="Times New Roman" panose="02020603050405020304" pitchFamily="18" charset="0"/>
              </a:rPr>
              <a:t>tự</a:t>
            </a:r>
            <a:r>
              <a:rPr lang="en-US" sz="4400" b="1" dirty="0" smtClean="0">
                <a:solidFill>
                  <a:srgbClr val="0000FF"/>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Dọn</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nhà</a:t>
            </a:r>
            <a:r>
              <a:rPr lang="en-US" sz="4400" b="1" dirty="0" smtClean="0">
                <a:solidFill>
                  <a:srgbClr val="FF0000"/>
                </a:solidFill>
                <a:latin typeface="Times New Roman" panose="02020603050405020304" pitchFamily="18" charset="0"/>
                <a:cs typeface="Times New Roman" panose="02020603050405020304" pitchFamily="18" charset="0"/>
              </a:rPr>
              <a:t> - </a:t>
            </a:r>
            <a:r>
              <a:rPr lang="en-US" sz="4400" b="1" dirty="0" err="1" smtClean="0">
                <a:solidFill>
                  <a:srgbClr val="FF0000"/>
                </a:solidFill>
                <a:latin typeface="Times New Roman" panose="02020603050405020304" pitchFamily="18" charset="0"/>
                <a:cs typeface="Times New Roman" panose="02020603050405020304" pitchFamily="18" charset="0"/>
              </a:rPr>
              <a:t>Xem</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bóng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đá</a:t>
            </a:r>
            <a:r>
              <a:rPr lang="en-US" sz="4400" b="1" dirty="0" smtClean="0">
                <a:solidFill>
                  <a:srgbClr val="FF0000"/>
                </a:solidFill>
                <a:latin typeface="Times New Roman" panose="02020603050405020304" pitchFamily="18" charset="0"/>
                <a:cs typeface="Times New Roman" panose="02020603050405020304" pitchFamily="18" charset="0"/>
              </a:rPr>
              <a:t> - </a:t>
            </a:r>
            <a:r>
              <a:rPr lang="en-US" sz="4400" b="1" dirty="0" err="1" smtClean="0">
                <a:solidFill>
                  <a:srgbClr val="FF0000"/>
                </a:solidFill>
                <a:latin typeface="Times New Roman" panose="02020603050405020304" pitchFamily="18" charset="0"/>
                <a:cs typeface="Times New Roman" panose="02020603050405020304" pitchFamily="18" charset="0"/>
              </a:rPr>
              <a:t>Nấu</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bữa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tối</a:t>
            </a:r>
            <a:r>
              <a:rPr lang="en-US" sz="4400" b="1" dirty="0" smtClean="0">
                <a:solidFill>
                  <a:srgbClr val="FF0000"/>
                </a:solidFill>
                <a:latin typeface="Times New Roman" panose="02020603050405020304" pitchFamily="18" charset="0"/>
                <a:cs typeface="Times New Roman" panose="02020603050405020304" pitchFamily="18" charset="0"/>
              </a:rPr>
              <a:t>.</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8" name="Picture 2" descr="Toán lớp 3 trang 81, 82, 83, 84 Bài 68: Thực hành xem đồng hồ, xem lịch | Kết nối tri thức">
            <a:extLst>
              <a:ext uri="{FF2B5EF4-FFF2-40B4-BE49-F238E27FC236}">
                <a16:creationId xmlns:a16="http://schemas.microsoft.com/office/drawing/2014/main" xmlns="" id="{544BB420-0B65-2A05-558B-B6258701E9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2928926"/>
            <a:ext cx="15925061" cy="33766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131" y="588003"/>
            <a:ext cx="16235362" cy="718489"/>
          </a:xfrm>
          <a:prstGeom prst="rect">
            <a:avLst/>
          </a:prstGeom>
          <a:noFill/>
        </p:spPr>
        <p:txBody>
          <a:bodyPr lIns="101941" tIns="50970" rIns="101941" bIns="50970">
            <a:spAutoFit/>
          </a:bodyPr>
          <a:lstStyle/>
          <a:p>
            <a:pPr algn="ctr">
              <a:defRPr/>
            </a:pPr>
            <a:r>
              <a:rPr lang="en-US" sz="4000" b="1" dirty="0" err="1">
                <a:solidFill>
                  <a:srgbClr val="0000FF"/>
                </a:solidFill>
                <a:latin typeface="Times New Roman" pitchFamily="18" charset="0"/>
                <a:cs typeface="Times New Roman" pitchFamily="18" charset="0"/>
              </a:rPr>
              <a:t>Toán</a:t>
            </a:r>
            <a:endParaRPr lang="vi-VN" sz="4000" b="1" dirty="0">
              <a:solidFill>
                <a:srgbClr val="0000FF"/>
              </a:solidFill>
              <a:latin typeface="Times New Roman" pitchFamily="18" charset="0"/>
              <a:cs typeface="Times New Roman" pitchFamily="18" charset="0"/>
            </a:endParaRPr>
          </a:p>
        </p:txBody>
      </p:sp>
      <p:sp>
        <p:nvSpPr>
          <p:cNvPr id="14" name="Rectangle 13"/>
          <p:cNvSpPr/>
          <p:nvPr/>
        </p:nvSpPr>
        <p:spPr>
          <a:xfrm>
            <a:off x="11114" y="24290"/>
            <a:ext cx="16244887" cy="711653"/>
          </a:xfrm>
          <a:prstGeom prst="rect">
            <a:avLst/>
          </a:prstGeom>
        </p:spPr>
        <p:txBody>
          <a:bodyPr lIns="95171" tIns="47585" rIns="95171" bIns="47585">
            <a:spAutoFit/>
          </a:bodyPr>
          <a:lstStyle/>
          <a:p>
            <a:pPr algn="ctr">
              <a:defRPr/>
            </a:pPr>
            <a:r>
              <a:rPr lang="vi-VN" sz="4000" b="1" dirty="0">
                <a:solidFill>
                  <a:srgbClr val="0000FF"/>
                </a:solidFill>
                <a:latin typeface="Times New Roman" panose="02020603050405020304" pitchFamily="18" charset="0"/>
                <a:cs typeface="Times New Roman" panose="02020603050405020304" pitchFamily="18" charset="0"/>
              </a:rPr>
              <a:t>Thứ </a:t>
            </a:r>
            <a:r>
              <a:rPr lang="en-US" sz="4000" b="1" dirty="0" smtClean="0">
                <a:solidFill>
                  <a:srgbClr val="0000FF"/>
                </a:solidFill>
                <a:latin typeface="Times New Roman" panose="02020603050405020304" pitchFamily="18" charset="0"/>
                <a:cs typeface="Times New Roman" panose="02020603050405020304" pitchFamily="18" charset="0"/>
              </a:rPr>
              <a:t> Ba  </a:t>
            </a:r>
            <a:r>
              <a:rPr lang="vi-VN" sz="4000" b="1" dirty="0">
                <a:solidFill>
                  <a:srgbClr val="0000FF"/>
                </a:solidFill>
                <a:latin typeface="Times New Roman" panose="02020603050405020304" pitchFamily="18" charset="0"/>
                <a:cs typeface="Times New Roman" panose="02020603050405020304" pitchFamily="18" charset="0"/>
              </a:rPr>
              <a:t>ngày </a:t>
            </a:r>
            <a:r>
              <a:rPr lang="en-US" sz="4000" b="1" dirty="0" smtClean="0">
                <a:solidFill>
                  <a:srgbClr val="0000FF"/>
                </a:solidFill>
                <a:latin typeface="Times New Roman" panose="02020603050405020304" pitchFamily="18" charset="0"/>
                <a:cs typeface="Times New Roman" panose="02020603050405020304" pitchFamily="18" charset="0"/>
              </a:rPr>
              <a:t>9</a:t>
            </a:r>
            <a:r>
              <a:rPr lang="vi-VN" sz="4000" b="1" dirty="0" smtClean="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tháng </a:t>
            </a:r>
            <a:r>
              <a:rPr lang="en-US" sz="4000" b="1" dirty="0" smtClean="0">
                <a:solidFill>
                  <a:srgbClr val="0000FF"/>
                </a:solidFill>
                <a:latin typeface="Times New Roman" panose="02020603050405020304" pitchFamily="18" charset="0"/>
                <a:cs typeface="Times New Roman" panose="02020603050405020304" pitchFamily="18" charset="0"/>
              </a:rPr>
              <a:t>4</a:t>
            </a:r>
            <a:r>
              <a:rPr lang="vi-VN" sz="4000" b="1" dirty="0" smtClean="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năm 2024</a:t>
            </a:r>
          </a:p>
        </p:txBody>
      </p:sp>
      <p:sp>
        <p:nvSpPr>
          <p:cNvPr id="15" name="TextBox 14"/>
          <p:cNvSpPr txBox="1"/>
          <p:nvPr/>
        </p:nvSpPr>
        <p:spPr>
          <a:xfrm>
            <a:off x="0" y="1227552"/>
            <a:ext cx="16256001" cy="707886"/>
          </a:xfrm>
          <a:prstGeom prst="rect">
            <a:avLst/>
          </a:prstGeom>
          <a:noFill/>
        </p:spPr>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Bài</a:t>
            </a:r>
            <a:r>
              <a:rPr lang="en-US" sz="4000" b="1" dirty="0" smtClean="0">
                <a:solidFill>
                  <a:srgbClr val="FF0000"/>
                </a:solidFill>
                <a:latin typeface="Times New Roman" panose="02020603050405020304" pitchFamily="18" charset="0"/>
                <a:cs typeface="Times New Roman" panose="02020603050405020304" pitchFamily="18" charset="0"/>
              </a:rPr>
              <a:t> 67. </a:t>
            </a:r>
            <a:r>
              <a:rPr lang="en-US" sz="4000" b="1" dirty="0" err="1" smtClean="0">
                <a:solidFill>
                  <a:srgbClr val="FF0000"/>
                </a:solidFill>
                <a:latin typeface="Times New Roman" panose="02020603050405020304" pitchFamily="18" charset="0"/>
                <a:cs typeface="Times New Roman" panose="02020603050405020304" pitchFamily="18" charset="0"/>
              </a:rPr>
              <a:t>Thực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hành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xem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đồng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hồ</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xem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lịch</a:t>
            </a:r>
            <a:r>
              <a:rPr lang="en-US" sz="4000" b="1" dirty="0" smtClean="0">
                <a:solidFill>
                  <a:srgbClr val="FF0000"/>
                </a:solidFill>
                <a:latin typeface="Times New Roman" panose="02020603050405020304" pitchFamily="18" charset="0"/>
                <a:cs typeface="Times New Roman" panose="02020603050405020304" pitchFamily="18" charset="0"/>
              </a:rPr>
              <a:t> ( 2Tiết).</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82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xmlns="" id="{012F6925-399D-373D-CE36-BDFB70EE7B20}"/>
              </a:ext>
            </a:extLst>
          </p:cNvPr>
          <p:cNvSpPr txBox="1"/>
          <p:nvPr/>
        </p:nvSpPr>
        <p:spPr>
          <a:xfrm>
            <a:off x="0" y="2071670"/>
            <a:ext cx="16276638" cy="1938992"/>
          </a:xfrm>
          <a:prstGeom prst="rect">
            <a:avLst/>
          </a:prstGeom>
          <a:noFill/>
        </p:spPr>
        <p:txBody>
          <a:bodyPr wrap="square">
            <a:spAutoFit/>
          </a:bodyPr>
          <a:lstStyle/>
          <a:p>
            <a:pPr algn="just"/>
            <a:r>
              <a:rPr lang="vi-VN" sz="4000" b="1" dirty="0" smtClean="0">
                <a:solidFill>
                  <a:srgbClr val="0000FF"/>
                </a:solidFill>
                <a:latin typeface="Times New Roman" panose="02020603050405020304" pitchFamily="18" charset="0"/>
                <a:cs typeface="Times New Roman" panose="02020603050405020304" pitchFamily="18" charset="0"/>
              </a:rPr>
              <a:t>  4. Buổi </a:t>
            </a:r>
            <a:r>
              <a:rPr lang="vi-VN" sz="4000" b="1" dirty="0">
                <a:solidFill>
                  <a:srgbClr val="0000FF"/>
                </a:solidFill>
                <a:latin typeface="Times New Roman" panose="02020603050405020304" pitchFamily="18" charset="0"/>
                <a:cs typeface="Times New Roman" panose="02020603050405020304" pitchFamily="18" charset="0"/>
              </a:rPr>
              <a:t>tối, cả nhà cùng nhau lên kế hoạch đi chơi vào một ngày Chủ nhật trong tháng sau (tháng 5). Quan sát tờ lịch dưới đây và cho biết cả nhà có thể chọn đi chơi vào những ngày nào trong tháng </a:t>
            </a:r>
            <a:r>
              <a:rPr lang="vi-VN" sz="4000" b="1" dirty="0" smtClean="0">
                <a:solidFill>
                  <a:srgbClr val="0000FF"/>
                </a:solidFill>
                <a:latin typeface="Times New Roman" panose="02020603050405020304" pitchFamily="18" charset="0"/>
                <a:cs typeface="Times New Roman" panose="02020603050405020304" pitchFamily="18" charset="0"/>
              </a:rPr>
              <a:t>5</a:t>
            </a:r>
            <a:r>
              <a:rPr lang="en-US" sz="4000" b="1" dirty="0">
                <a:solidFill>
                  <a:srgbClr val="0000FF"/>
                </a:solidFill>
                <a:latin typeface="Times New Roman" panose="02020603050405020304" pitchFamily="18" charset="0"/>
                <a:cs typeface="Times New Roman" panose="02020603050405020304" pitchFamily="18" charset="0"/>
              </a:rPr>
              <a:t>.</a:t>
            </a:r>
            <a:endParaRPr lang="en-US" sz="4000" b="1" i="0" dirty="0">
              <a:solidFill>
                <a:srgbClr val="0000FF"/>
              </a:solidFill>
              <a:effectLst/>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077762AA-9372-EB18-9623-A5AC692E3A1C}"/>
              </a:ext>
            </a:extLst>
          </p:cNvPr>
          <p:cNvPicPr>
            <a:picLocks noChangeAspect="1"/>
          </p:cNvPicPr>
          <p:nvPr/>
        </p:nvPicPr>
        <p:blipFill>
          <a:blip r:embed="rId2"/>
          <a:stretch>
            <a:fillRect/>
          </a:stretch>
        </p:blipFill>
        <p:spPr>
          <a:xfrm>
            <a:off x="0" y="4071934"/>
            <a:ext cx="11353029" cy="5072066"/>
          </a:xfrm>
          <a:prstGeom prst="rect">
            <a:avLst/>
          </a:prstGeom>
        </p:spPr>
      </p:pic>
      <p:sp>
        <p:nvSpPr>
          <p:cNvPr id="19" name="TextBox 18">
            <a:extLst>
              <a:ext uri="{FF2B5EF4-FFF2-40B4-BE49-F238E27FC236}">
                <a16:creationId xmlns:a16="http://schemas.microsoft.com/office/drawing/2014/main" xmlns="" id="{0B14ABDA-4A84-6658-041E-1F4D8F31C0AB}"/>
              </a:ext>
            </a:extLst>
          </p:cNvPr>
          <p:cNvSpPr txBox="1"/>
          <p:nvPr/>
        </p:nvSpPr>
        <p:spPr>
          <a:xfrm>
            <a:off x="11495905" y="5000628"/>
            <a:ext cx="4780733" cy="2554545"/>
          </a:xfrm>
          <a:prstGeom prst="rect">
            <a:avLst/>
          </a:prstGeom>
          <a:noFill/>
        </p:spPr>
        <p:txBody>
          <a:bodyPr wrap="square">
            <a:spAutoFit/>
          </a:bodyPr>
          <a:lstStyle/>
          <a:p>
            <a:r>
              <a:rPr lang="vi-VN" sz="4000" b="1" i="0" dirty="0" smtClean="0">
                <a:solidFill>
                  <a:srgbClr val="006600"/>
                </a:solidFill>
                <a:effectLst/>
                <a:latin typeface="Times New Roman" panose="02020603050405020304" pitchFamily="18" charset="0"/>
                <a:cs typeface="Times New Roman" panose="02020603050405020304" pitchFamily="18" charset="0"/>
              </a:rPr>
              <a:t>  * Cả </a:t>
            </a:r>
            <a:r>
              <a:rPr lang="vi-VN" sz="4000" b="1" i="0" dirty="0">
                <a:solidFill>
                  <a:srgbClr val="006600"/>
                </a:solidFill>
                <a:effectLst/>
                <a:latin typeface="Times New Roman" panose="02020603050405020304" pitchFamily="18" charset="0"/>
                <a:cs typeface="Times New Roman" panose="02020603050405020304" pitchFamily="18" charset="0"/>
              </a:rPr>
              <a:t>nhà có thể chọn đi chơi vào các ngày: </a:t>
            </a:r>
            <a:endParaRPr lang="en-US" sz="4000" b="1" i="0" dirty="0">
              <a:solidFill>
                <a:srgbClr val="006600"/>
              </a:solidFill>
              <a:effectLst/>
              <a:latin typeface="Times New Roman" panose="02020603050405020304" pitchFamily="18" charset="0"/>
              <a:cs typeface="Times New Roman" panose="02020603050405020304" pitchFamily="18" charset="0"/>
            </a:endParaRPr>
          </a:p>
          <a:p>
            <a:pPr algn="ctr"/>
            <a:r>
              <a:rPr lang="vi-VN" sz="4000" b="1" i="0" dirty="0">
                <a:solidFill>
                  <a:srgbClr val="FF0000"/>
                </a:solidFill>
                <a:effectLst/>
                <a:latin typeface="Times New Roman" panose="02020603050405020304" pitchFamily="18" charset="0"/>
                <a:cs typeface="Times New Roman" panose="02020603050405020304" pitchFamily="18" charset="0"/>
              </a:rPr>
              <a:t>5, 12, 19, </a:t>
            </a:r>
            <a:r>
              <a:rPr lang="vi-VN" sz="4000" b="1" i="0" dirty="0" smtClean="0">
                <a:solidFill>
                  <a:srgbClr val="FF0000"/>
                </a:solidFill>
                <a:effectLst/>
                <a:latin typeface="Times New Roman" panose="02020603050405020304" pitchFamily="18" charset="0"/>
                <a:cs typeface="Times New Roman" panose="02020603050405020304" pitchFamily="18" charset="0"/>
              </a:rPr>
              <a:t>26</a:t>
            </a:r>
            <a:r>
              <a:rPr lang="en-US" sz="4000" b="1" i="0" dirty="0" smtClean="0">
                <a:solidFill>
                  <a:srgbClr val="FF0000"/>
                </a:solidFill>
                <a:effectLst/>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4131" y="588003"/>
            <a:ext cx="16235362" cy="718489"/>
          </a:xfrm>
          <a:prstGeom prst="rect">
            <a:avLst/>
          </a:prstGeom>
          <a:noFill/>
        </p:spPr>
        <p:txBody>
          <a:bodyPr lIns="101941" tIns="50970" rIns="101941" bIns="50970">
            <a:spAutoFit/>
          </a:bodyPr>
          <a:lstStyle/>
          <a:p>
            <a:pPr algn="ctr">
              <a:defRPr/>
            </a:pPr>
            <a:r>
              <a:rPr lang="en-US" sz="4000" b="1" dirty="0" err="1">
                <a:solidFill>
                  <a:srgbClr val="0000FF"/>
                </a:solidFill>
                <a:latin typeface="Times New Roman" pitchFamily="18" charset="0"/>
                <a:cs typeface="Times New Roman" pitchFamily="18" charset="0"/>
              </a:rPr>
              <a:t>Toán</a:t>
            </a:r>
            <a:endParaRPr lang="vi-VN" sz="4000" b="1" dirty="0">
              <a:solidFill>
                <a:srgbClr val="0000FF"/>
              </a:solidFill>
              <a:latin typeface="Times New Roman" pitchFamily="18" charset="0"/>
              <a:cs typeface="Times New Roman" pitchFamily="18" charset="0"/>
            </a:endParaRPr>
          </a:p>
        </p:txBody>
      </p:sp>
      <p:sp>
        <p:nvSpPr>
          <p:cNvPr id="13" name="Rectangle 12"/>
          <p:cNvSpPr/>
          <p:nvPr/>
        </p:nvSpPr>
        <p:spPr>
          <a:xfrm>
            <a:off x="11114" y="24290"/>
            <a:ext cx="16244887" cy="711653"/>
          </a:xfrm>
          <a:prstGeom prst="rect">
            <a:avLst/>
          </a:prstGeom>
        </p:spPr>
        <p:txBody>
          <a:bodyPr lIns="95171" tIns="47585" rIns="95171" bIns="47585">
            <a:spAutoFit/>
          </a:bodyPr>
          <a:lstStyle/>
          <a:p>
            <a:pPr algn="ctr">
              <a:defRPr/>
            </a:pPr>
            <a:r>
              <a:rPr lang="vi-VN" sz="4000" b="1" dirty="0">
                <a:solidFill>
                  <a:srgbClr val="0000FF"/>
                </a:solidFill>
                <a:latin typeface="Times New Roman" panose="02020603050405020304" pitchFamily="18" charset="0"/>
                <a:cs typeface="Times New Roman" panose="02020603050405020304" pitchFamily="18" charset="0"/>
              </a:rPr>
              <a:t>Thứ </a:t>
            </a:r>
            <a:r>
              <a:rPr lang="en-US" sz="4000" b="1" dirty="0" smtClean="0">
                <a:solidFill>
                  <a:srgbClr val="0000FF"/>
                </a:solidFill>
                <a:latin typeface="Times New Roman" panose="02020603050405020304" pitchFamily="18" charset="0"/>
                <a:cs typeface="Times New Roman" panose="02020603050405020304" pitchFamily="18" charset="0"/>
              </a:rPr>
              <a:t> Ba  </a:t>
            </a:r>
            <a:r>
              <a:rPr lang="vi-VN" sz="4000" b="1" dirty="0">
                <a:solidFill>
                  <a:srgbClr val="0000FF"/>
                </a:solidFill>
                <a:latin typeface="Times New Roman" panose="02020603050405020304" pitchFamily="18" charset="0"/>
                <a:cs typeface="Times New Roman" panose="02020603050405020304" pitchFamily="18" charset="0"/>
              </a:rPr>
              <a:t>ngày </a:t>
            </a:r>
            <a:r>
              <a:rPr lang="en-US" sz="4000" b="1" dirty="0" smtClean="0">
                <a:solidFill>
                  <a:srgbClr val="0000FF"/>
                </a:solidFill>
                <a:latin typeface="Times New Roman" panose="02020603050405020304" pitchFamily="18" charset="0"/>
                <a:cs typeface="Times New Roman" panose="02020603050405020304" pitchFamily="18" charset="0"/>
              </a:rPr>
              <a:t>9</a:t>
            </a:r>
            <a:r>
              <a:rPr lang="vi-VN" sz="4000" b="1" dirty="0" smtClean="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tháng </a:t>
            </a:r>
            <a:r>
              <a:rPr lang="en-US" sz="4000" b="1" dirty="0" smtClean="0">
                <a:solidFill>
                  <a:srgbClr val="0000FF"/>
                </a:solidFill>
                <a:latin typeface="Times New Roman" panose="02020603050405020304" pitchFamily="18" charset="0"/>
                <a:cs typeface="Times New Roman" panose="02020603050405020304" pitchFamily="18" charset="0"/>
              </a:rPr>
              <a:t>4</a:t>
            </a:r>
            <a:r>
              <a:rPr lang="vi-VN" sz="4000" b="1" dirty="0" smtClean="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năm 2024</a:t>
            </a:r>
          </a:p>
        </p:txBody>
      </p:sp>
      <p:sp>
        <p:nvSpPr>
          <p:cNvPr id="15" name="TextBox 14"/>
          <p:cNvSpPr txBox="1"/>
          <p:nvPr/>
        </p:nvSpPr>
        <p:spPr>
          <a:xfrm>
            <a:off x="0" y="1227552"/>
            <a:ext cx="16256001" cy="707886"/>
          </a:xfrm>
          <a:prstGeom prst="rect">
            <a:avLst/>
          </a:prstGeom>
          <a:noFill/>
        </p:spPr>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Bài</a:t>
            </a:r>
            <a:r>
              <a:rPr lang="en-US" sz="4000" b="1" dirty="0" smtClean="0">
                <a:solidFill>
                  <a:srgbClr val="FF0000"/>
                </a:solidFill>
                <a:latin typeface="Times New Roman" panose="02020603050405020304" pitchFamily="18" charset="0"/>
                <a:cs typeface="Times New Roman" panose="02020603050405020304" pitchFamily="18" charset="0"/>
              </a:rPr>
              <a:t> 67. </a:t>
            </a:r>
            <a:r>
              <a:rPr lang="en-US" sz="4000" b="1" dirty="0" err="1" smtClean="0">
                <a:solidFill>
                  <a:srgbClr val="FF0000"/>
                </a:solidFill>
                <a:latin typeface="Times New Roman" panose="02020603050405020304" pitchFamily="18" charset="0"/>
                <a:cs typeface="Times New Roman" panose="02020603050405020304" pitchFamily="18" charset="0"/>
              </a:rPr>
              <a:t>Thực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hành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xem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đồng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hồ</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xem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lịch</a:t>
            </a:r>
            <a:r>
              <a:rPr lang="en-US" sz="4000" b="1" dirty="0" smtClean="0">
                <a:solidFill>
                  <a:srgbClr val="FF0000"/>
                </a:solidFill>
                <a:latin typeface="Times New Roman" panose="02020603050405020304" pitchFamily="18" charset="0"/>
                <a:cs typeface="Times New Roman" panose="02020603050405020304" pitchFamily="18" charset="0"/>
              </a:rPr>
              <a:t> ( 2Tiết).</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42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9" y="5799"/>
            <a:ext cx="16256000" cy="912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152337" y="3367977"/>
            <a:ext cx="9971965" cy="2034233"/>
          </a:xfrm>
          <a:prstGeom prst="rect">
            <a:avLst/>
          </a:prstGeom>
        </p:spPr>
        <p:txBody>
          <a:bodyPr wrap="none" lIns="162690" tIns="81345" rIns="162690" bIns="81345" fromWordArt="1">
            <a:prstTxWarp prst="textPlain">
              <a:avLst>
                <a:gd name="adj" fmla="val 50000"/>
              </a:avLst>
            </a:prstTxWarp>
          </a:bodyPr>
          <a:lstStyle/>
          <a:p>
            <a:pPr algn="ctr"/>
            <a:r>
              <a:rPr lang="en-US" sz="57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a:t>
            </a:r>
            <a:r>
              <a:rPr lang="vi-VN" sz="57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CÁC EM</a:t>
            </a:r>
            <a:r>
              <a:rPr lang="en-US" sz="5700"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3409254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BƯỚM 5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2"/>
          <p:cNvSpPr>
            <a:spLocks noChangeArrowheads="1" noChangeShapeType="1" noTextEdit="1"/>
          </p:cNvSpPr>
          <p:nvPr/>
        </p:nvSpPr>
        <p:spPr bwMode="auto">
          <a:xfrm>
            <a:off x="9737725" y="1676852"/>
            <a:ext cx="4954588" cy="2347337"/>
          </a:xfrm>
          <a:prstGeom prst="rect">
            <a:avLst/>
          </a:prstGeom>
        </p:spPr>
        <p:txBody>
          <a:bodyPr wrap="none" lIns="95171" tIns="47585" rIns="95171" bIns="47585" fromWordArt="1">
            <a:prstTxWarp prst="textPlain">
              <a:avLst>
                <a:gd name="adj" fmla="val 50000"/>
              </a:avLst>
            </a:prstTxWarp>
          </a:bodyPr>
          <a:lstStyle/>
          <a:p>
            <a:pPr algn="ctr"/>
            <a:r>
              <a:rPr lang="en-US" sz="33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p>
          <a:p>
            <a:pPr algn="ctr"/>
            <a:r>
              <a:rPr lang="en-US" sz="33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3A1.</a:t>
            </a:r>
          </a:p>
        </p:txBody>
      </p:sp>
      <p:sp>
        <p:nvSpPr>
          <p:cNvPr id="18" name="WordArt 4"/>
          <p:cNvSpPr>
            <a:spLocks noChangeArrowheads="1" noChangeShapeType="1" noTextEdit="1"/>
          </p:cNvSpPr>
          <p:nvPr/>
        </p:nvSpPr>
        <p:spPr bwMode="auto">
          <a:xfrm>
            <a:off x="2487614" y="7497224"/>
            <a:ext cx="10666412" cy="1587563"/>
          </a:xfrm>
          <a:prstGeom prst="rect">
            <a:avLst/>
          </a:prstGeom>
        </p:spPr>
        <p:txBody>
          <a:bodyPr wrap="none" lIns="95171" tIns="47585" rIns="95171" bIns="47585" fromWordArt="1">
            <a:prstTxWarp prst="textPlain">
              <a:avLst>
                <a:gd name="adj" fmla="val 50000"/>
              </a:avLst>
            </a:prstTxWarp>
          </a:bodyPr>
          <a:lstStyle/>
          <a:p>
            <a:pPr algn="ctr"/>
            <a:r>
              <a:rPr lang="en-US" sz="33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VŨ THỊ THÚY VINH.</a:t>
            </a:r>
          </a:p>
        </p:txBody>
      </p:sp>
      <p:sp>
        <p:nvSpPr>
          <p:cNvPr id="19" name="WordArt 16"/>
          <p:cNvSpPr>
            <a:spLocks noChangeArrowheads="1" noChangeShapeType="1" noTextEdit="1"/>
          </p:cNvSpPr>
          <p:nvPr/>
        </p:nvSpPr>
        <p:spPr bwMode="auto">
          <a:xfrm>
            <a:off x="2576513" y="32205"/>
            <a:ext cx="12877801" cy="882195"/>
          </a:xfrm>
          <a:prstGeom prst="rect">
            <a:avLst/>
          </a:prstGeom>
        </p:spPr>
        <p:txBody>
          <a:bodyPr wrap="none" lIns="95171" tIns="47585" rIns="95171" bIns="47585" fromWordArt="1">
            <a:prstTxWarp prst="textPlain">
              <a:avLst>
                <a:gd name="adj" fmla="val 50000"/>
              </a:avLst>
            </a:prstTxWarp>
          </a:bodyPr>
          <a:lstStyle/>
          <a:p>
            <a:pPr algn="ctr"/>
            <a:r>
              <a:rPr lang="vi-VN" sz="33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TIÊN CÁT.</a:t>
            </a:r>
            <a:endParaRPr lang="en-US" sz="33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 name="Group 18"/>
          <p:cNvGrpSpPr>
            <a:grpSpLocks/>
          </p:cNvGrpSpPr>
          <p:nvPr/>
        </p:nvGrpSpPr>
        <p:grpSpPr bwMode="auto">
          <a:xfrm>
            <a:off x="3186113" y="1010445"/>
            <a:ext cx="3951288" cy="3256736"/>
            <a:chOff x="5225" y="9335"/>
            <a:chExt cx="2520" cy="1750"/>
          </a:xfrm>
        </p:grpSpPr>
        <p:sp>
          <p:nvSpPr>
            <p:cNvPr id="21"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4" cstate="print"/>
              <a:srcRect/>
              <a:stretch>
                <a:fillRect/>
              </a:stretch>
            </a:blipFill>
            <a:ln>
              <a:noFill/>
            </a:ln>
            <a:effectLst>
              <a:outerShdw dist="107763" dir="2700000" algn="ctr" rotWithShape="0">
                <a:srgbClr val="C0C0C0"/>
              </a:outerShdw>
            </a:effectLst>
            <a:extLst/>
          </p:spPr>
          <p:txBody>
            <a:bodyPr lIns="131128" tIns="65567" rIns="131128" bIns="6556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3100" dirty="0">
                <a:latin typeface="VNI-Times" pitchFamily="2" charset="0"/>
              </a:endParaRPr>
            </a:p>
          </p:txBody>
        </p:sp>
        <p:pic>
          <p:nvPicPr>
            <p:cNvPr id="22" name="Picture 26" descr="cosm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descr="BOO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 descr="BOOK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descr="QUILLP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2"/>
            <p:cNvSpPr txBox="1">
              <a:spLocks noChangeArrowheads="1"/>
            </p:cNvSpPr>
            <p:nvPr/>
          </p:nvSpPr>
          <p:spPr bwMode="auto">
            <a:xfrm>
              <a:off x="5867" y="9897"/>
              <a:ext cx="900" cy="540"/>
            </a:xfrm>
            <a:prstGeom prst="rect">
              <a:avLst/>
            </a:prstGeom>
            <a:noFill/>
            <a:ln>
              <a:noFill/>
            </a:ln>
            <a:extLst/>
          </p:spPr>
          <p:txBody>
            <a:bodyPr lIns="131128" tIns="65567" rIns="131128" bIns="6556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defRPr/>
              </a:pPr>
              <a:r>
                <a:rPr lang="en-US" altLang="en-US" sz="800" b="1" dirty="0">
                  <a:latin typeface="Times New Roman" panose="02020603050405020304" pitchFamily="18" charset="0"/>
                  <a:cs typeface="Times New Roman" panose="02020603050405020304" pitchFamily="18" charset="0"/>
                </a:rPr>
                <a:t> </a:t>
              </a:r>
              <a:endParaRPr lang="en-US" altLang="en-US" sz="4500" dirty="0">
                <a:latin typeface="Times New Roman" panose="02020603050405020304" pitchFamily="18" charset="0"/>
                <a:cs typeface="Times New Roman" panose="02020603050405020304" pitchFamily="18" charset="0"/>
              </a:endParaRPr>
            </a:p>
          </p:txBody>
        </p:sp>
        <p:sp>
          <p:nvSpPr>
            <p:cNvPr id="27" name="Text Box 21"/>
            <p:cNvSpPr txBox="1">
              <a:spLocks noChangeArrowheads="1"/>
            </p:cNvSpPr>
            <p:nvPr/>
          </p:nvSpPr>
          <p:spPr bwMode="auto">
            <a:xfrm>
              <a:off x="6665" y="9863"/>
              <a:ext cx="577" cy="370"/>
            </a:xfrm>
            <a:prstGeom prst="rect">
              <a:avLst/>
            </a:prstGeom>
            <a:noFill/>
            <a:ln>
              <a:noFill/>
            </a:ln>
            <a:extLst/>
          </p:spPr>
          <p:txBody>
            <a:bodyPr lIns="131128" tIns="65567" rIns="131128" bIns="6556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4500" dirty="0">
                <a:latin typeface="Times New Roman" panose="02020603050405020304" pitchFamily="18" charset="0"/>
                <a:cs typeface="Arial" panose="020B0604020202020204" pitchFamily="34" charset="0"/>
              </a:endParaRPr>
            </a:p>
          </p:txBody>
        </p:sp>
        <p:sp>
          <p:nvSpPr>
            <p:cNvPr id="2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700" b="1" kern="10" dirty="0">
                  <a:solidFill>
                    <a:srgbClr val="FFFFFF"/>
                  </a:solidFill>
                  <a:latin typeface="Times New Roman" panose="02020603050405020304" pitchFamily="18" charset="0"/>
                  <a:cs typeface="Times New Roman" panose="02020603050405020304" pitchFamily="18" charset="0"/>
                </a:rPr>
                <a:t>NĂM </a:t>
              </a:r>
            </a:p>
          </p:txBody>
        </p:sp>
        <p:sp>
          <p:nvSpPr>
            <p:cNvPr id="29" name="Text Box 19"/>
            <p:cNvSpPr txBox="1">
              <a:spLocks noChangeArrowheads="1"/>
            </p:cNvSpPr>
            <p:nvPr/>
          </p:nvSpPr>
          <p:spPr bwMode="auto">
            <a:xfrm>
              <a:off x="6623" y="10049"/>
              <a:ext cx="720" cy="540"/>
            </a:xfrm>
            <a:prstGeom prst="rect">
              <a:avLst/>
            </a:prstGeom>
            <a:noFill/>
            <a:ln>
              <a:noFill/>
            </a:ln>
            <a:extLst/>
          </p:spPr>
          <p:txBody>
            <a:bodyPr lIns="131128" tIns="65567" rIns="131128" bIns="6556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vi-VN" altLang="en-US" sz="4500" dirty="0">
                <a:latin typeface="Times New Roman" panose="02020603050405020304" pitchFamily="18" charset="0"/>
                <a:cs typeface="Arial" panose="020B0604020202020204" pitchFamily="34" charset="0"/>
              </a:endParaRPr>
            </a:p>
          </p:txBody>
        </p:sp>
      </p:grpSp>
      <p:sp>
        <p:nvSpPr>
          <p:cNvPr id="30" name="WordArt 3"/>
          <p:cNvSpPr>
            <a:spLocks noChangeArrowheads="1" noChangeShapeType="1" noTextEdit="1"/>
          </p:cNvSpPr>
          <p:nvPr/>
        </p:nvSpPr>
        <p:spPr bwMode="auto">
          <a:xfrm>
            <a:off x="442119" y="4605998"/>
            <a:ext cx="9295606" cy="2467418"/>
          </a:xfrm>
          <a:prstGeom prst="rect">
            <a:avLst/>
          </a:prstGeom>
        </p:spPr>
        <p:txBody>
          <a:bodyPr wrap="none" lIns="76455" tIns="38229" rIns="76455" bIns="38229" numCol="1" fromWordArt="1">
            <a:prstTxWarp prst="textPlain">
              <a:avLst>
                <a:gd name="adj" fmla="val 50000"/>
              </a:avLst>
            </a:prstTxWarp>
          </a:bodyPr>
          <a:lstStyle/>
          <a:p>
            <a:pPr algn="ctr">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67: THỰC HÀNH</a:t>
            </a:r>
          </a:p>
          <a:p>
            <a:pPr algn="ctr">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a:p>
            <a:pPr algn="ctr" defTabSz="1450862">
              <a:defRPr/>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2).</a:t>
            </a:r>
          </a:p>
        </p:txBody>
      </p:sp>
    </p:spTree>
    <p:extLst>
      <p:ext uri="{BB962C8B-B14F-4D97-AF65-F5344CB8AC3E}">
        <p14:creationId xmlns:p14="http://schemas.microsoft.com/office/powerpoint/2010/main" val="2999107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981</Words>
  <Application>Microsoft Office PowerPoint</Application>
  <PresentationFormat>Custom</PresentationFormat>
  <Paragraphs>96</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TINHTU</cp:lastModifiedBy>
  <cp:revision>186</cp:revision>
  <dcterms:created xsi:type="dcterms:W3CDTF">2022-07-10T01:37:20Z</dcterms:created>
  <dcterms:modified xsi:type="dcterms:W3CDTF">2025-04-03T01:43:30Z</dcterms:modified>
</cp:coreProperties>
</file>